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0012BD-C63A-4172-B8D3-74699D2C24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99AEC-39BB-42F8-8200-4E73578A11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48AA-F6B2-410B-A8D4-EDABB1063553}" type="datetimeFigureOut">
              <a:rPr lang="en-PH" smtClean="0"/>
              <a:t>11/04/2018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45185-5381-45B3-924C-B341CF3F8B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623E8-D1E8-4974-B07B-92CDD8D837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BCAC2-91A5-4DEE-BAE5-75E6D0A66B1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49115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6EE5-D5EC-42ED-898C-E3A77D9C1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590A5-2A08-4069-ABC9-06C92658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1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35542-A096-4BAF-B4AD-5F9EAB989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583A42-E407-4B51-B029-C8157885ADB3}" type="slidenum">
              <a:rPr lang="en-US" altLang="en-US">
                <a:latin typeface="Calibri" pitchFamily="34" charset="0"/>
              </a:rPr>
              <a:pPr/>
              <a:t>10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7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2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5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9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F72-72AA-44F2-B105-2C485C3D439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9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6522A-F815-4DBC-AEF0-3AD12BD4A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90A5-2A08-4069-ABC9-06C92658AA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583A42-E407-4B51-B029-C8157885ADB3}" type="slidenum">
              <a:rPr lang="en-US" altLang="en-US">
                <a:latin typeface="Calibri" pitchFamily="34" charset="0"/>
              </a:rPr>
              <a:pPr/>
              <a:t>9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6270-2BEF-4FA9-9D38-10111160C51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942B-8DDA-45E3-B905-9CC362F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1905000" y="1906298"/>
            <a:ext cx="8382000" cy="460533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6000" b="1" dirty="0">
                <a:solidFill>
                  <a:srgbClr val="C00000"/>
                </a:solidFill>
                <a:latin typeface="Calibri" pitchFamily="34" charset="0"/>
              </a:rPr>
            </a:br>
            <a:br>
              <a:rPr lang="en-US" altLang="en-US" sz="6000" b="1" dirty="0">
                <a:solidFill>
                  <a:srgbClr val="C00000"/>
                </a:solidFill>
                <a:latin typeface="Calibri" pitchFamily="34" charset="0"/>
              </a:rPr>
            </a:br>
            <a:br>
              <a:rPr lang="en-US" altLang="en-US" sz="6000" b="1" dirty="0">
                <a:solidFill>
                  <a:srgbClr val="C00000"/>
                </a:solidFill>
                <a:latin typeface="Calibri" pitchFamily="34" charset="0"/>
              </a:rPr>
            </a:br>
            <a:br>
              <a:rPr lang="en-US" altLang="en-US" sz="6000" b="1" dirty="0">
                <a:solidFill>
                  <a:srgbClr val="C00000"/>
                </a:solidFill>
                <a:latin typeface="Calibri" pitchFamily="34" charset="0"/>
              </a:rPr>
            </a:br>
            <a:br>
              <a:rPr lang="en-US" altLang="en-US" sz="60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6000" b="1" dirty="0">
                <a:solidFill>
                  <a:srgbClr val="C00000"/>
                </a:solidFill>
                <a:latin typeface="Calibri" pitchFamily="34" charset="0"/>
              </a:rPr>
              <a:t>TUBERCULOSIS</a:t>
            </a:r>
            <a:endParaRPr lang="en-US" altLang="en-US" sz="7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2" y="2100262"/>
            <a:ext cx="6378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685A4-CBEA-40D2-B512-A60258BB3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9" y="239658"/>
            <a:ext cx="3239555" cy="1151500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97EAC6A2-ED7A-4B7C-9A4B-655BEB89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4"/>
          <a:stretch>
            <a:fillRect/>
          </a:stretch>
        </p:blipFill>
        <p:spPr bwMode="auto">
          <a:xfrm>
            <a:off x="4642338" y="299564"/>
            <a:ext cx="3649065" cy="103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BSPlogo-transparent.png">
            <a:extLst>
              <a:ext uri="{FF2B5EF4-FFF2-40B4-BE49-F238E27FC236}">
                <a16:creationId xmlns:a16="http://schemas.microsoft.com/office/drawing/2014/main" id="{223778E7-CC1C-407C-B1D5-842D403E49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9808" y="213229"/>
            <a:ext cx="1374384" cy="1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5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94" y="354566"/>
            <a:ext cx="11444289" cy="6333594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>
              <a:spcBef>
                <a:spcPct val="0"/>
              </a:spcBef>
              <a:tabLst>
                <a:tab pos="57150" algn="l"/>
              </a:tabLst>
              <a:defRPr/>
            </a:pPr>
            <a:r>
              <a:rPr lang="en-PH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PAANO MASASABING ANG ISANG BATA AY MAY TB (CONFIRMED)? </a:t>
            </a:r>
          </a:p>
          <a:p>
            <a:pPr algn="l">
              <a:spcBef>
                <a:spcPct val="0"/>
              </a:spcBef>
              <a:tabLst>
                <a:tab pos="57150" algn="l"/>
              </a:tabLst>
              <a:defRPr/>
            </a:pPr>
            <a:endParaRPr lang="en-PH" alt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40005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Nagkaroon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exposure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isang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adult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positibo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TB</a:t>
            </a:r>
          </a:p>
          <a:p>
            <a:pPr marL="742950" indent="-40005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Nakararanas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3/6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sintomas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nakatala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PH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PRESUMPTIVE TB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indent="-40005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Positibo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tuberculin skin test </a:t>
            </a:r>
          </a:p>
          <a:p>
            <a:pPr marL="742950" indent="-40005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X-ray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nagsasabing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positibo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TB</a:t>
            </a:r>
          </a:p>
          <a:p>
            <a:pPr marL="742950" indent="-40005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laboratory exam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nagsasabing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positibo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TB </a:t>
            </a:r>
          </a:p>
          <a:p>
            <a:pPr marL="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7150" algn="l"/>
              </a:tabLst>
              <a:defRPr/>
            </a:pPr>
            <a:endParaRPr lang="en-PH" altLang="en-US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7150" algn="l"/>
              </a:tabLst>
              <a:defRPr/>
            </a:pP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Ang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ay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maituturing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may TB kung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mayroon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3/5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batayan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nakatala</a:t>
            </a:r>
            <a:endParaRPr lang="en-PH" altLang="en-US" sz="2400" b="1" i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7150" algn="l"/>
              </a:tabLst>
              <a:defRPr/>
            </a:pPr>
            <a:endParaRPr lang="en-PH" altLang="en-US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2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" y="0"/>
            <a:ext cx="12091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7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1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0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837" y="29795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b="1" dirty="0">
                <a:latin typeface="Arial Black" panose="020B0A04020102020204" pitchFamily="34" charset="0"/>
              </a:rPr>
              <a:t>SALAMAT PO! </a:t>
            </a:r>
            <a:r>
              <a:rPr lang="en-US" sz="7000" b="1" dirty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en-US" sz="7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2048" y="1364851"/>
            <a:ext cx="7201832" cy="2478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defTabSz="1050925">
              <a:lnSpc>
                <a:spcPct val="140000"/>
              </a:lnSpc>
              <a:buClr>
                <a:srgbClr val="0066CC"/>
              </a:buClr>
              <a:buSzPct val="85000"/>
              <a:buNone/>
            </a:pPr>
            <a:r>
              <a:rPr lang="en-US" sz="4700" b="1" dirty="0">
                <a:solidFill>
                  <a:srgbClr val="FF0000"/>
                </a:solidFill>
                <a:latin typeface="Calibri" panose="020F0502020204030204" pitchFamily="34" charset="0"/>
              </a:rPr>
              <a:t>#6</a:t>
            </a:r>
            <a:r>
              <a:rPr lang="en-US" sz="4000" b="1" dirty="0">
                <a:latin typeface="Calibri" panose="020F0502020204030204" pitchFamily="34" charset="0"/>
              </a:rPr>
              <a:t>  </a:t>
            </a:r>
          </a:p>
          <a:p>
            <a:pPr marL="0" indent="0" algn="ctr" defTabSz="1050925">
              <a:lnSpc>
                <a:spcPct val="100000"/>
              </a:lnSpc>
              <a:spcBef>
                <a:spcPts val="0"/>
              </a:spcBef>
              <a:buClr>
                <a:srgbClr val="0066CC"/>
              </a:buClr>
              <a:buSzPct val="85000"/>
              <a:buNone/>
            </a:pPr>
            <a:r>
              <a:rPr lang="en-US" sz="3200" b="1" dirty="0" err="1">
                <a:latin typeface="Calibri" panose="020F0502020204030204" pitchFamily="34" charset="0"/>
              </a:rPr>
              <a:t>ang</a:t>
            </a:r>
            <a:r>
              <a:rPr lang="en-US" sz="3200" b="1" dirty="0">
                <a:latin typeface="Calibri" panose="020F0502020204030204" pitchFamily="34" charset="0"/>
              </a:rPr>
              <a:t> TB </a:t>
            </a:r>
            <a:r>
              <a:rPr lang="en-US" sz="3200" b="1" dirty="0" err="1">
                <a:latin typeface="Calibri" panose="020F0502020204030204" pitchFamily="34" charset="0"/>
              </a:rPr>
              <a:t>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dahilan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ng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</a:p>
          <a:p>
            <a:pPr marL="0" indent="0" algn="ctr" defTabSz="1050925">
              <a:lnSpc>
                <a:spcPct val="100000"/>
              </a:lnSpc>
              <a:spcBef>
                <a:spcPts val="0"/>
              </a:spcBef>
              <a:buClr>
                <a:srgbClr val="0066CC"/>
              </a:buClr>
              <a:buSzPct val="85000"/>
              <a:buNone/>
            </a:pPr>
            <a:r>
              <a:rPr lang="en-US" sz="3200" b="1" dirty="0" err="1">
                <a:latin typeface="Calibri" panose="020F0502020204030204" pitchFamily="34" charset="0"/>
              </a:rPr>
              <a:t>pagkamatay</a:t>
            </a:r>
            <a:r>
              <a:rPr lang="en-US" sz="3200" b="1" dirty="0">
                <a:latin typeface="Calibri" panose="020F0502020204030204" pitchFamily="34" charset="0"/>
              </a:rPr>
              <a:t> (</a:t>
            </a:r>
            <a:r>
              <a:rPr lang="en-US" sz="3200" b="1" i="1" dirty="0">
                <a:latin typeface="Calibri" panose="020F0502020204030204" pitchFamily="34" charset="0"/>
              </a:rPr>
              <a:t>mortality</a:t>
            </a:r>
            <a:r>
              <a:rPr lang="en-US" sz="3200" b="1" dirty="0">
                <a:latin typeface="Calibri" panose="020F0502020204030204" pitchFamily="34" charset="0"/>
              </a:rPr>
              <a:t>) at </a:t>
            </a:r>
            <a:r>
              <a:rPr lang="en-US" sz="3200" b="1" dirty="0" err="1">
                <a:latin typeface="Calibri" panose="020F0502020204030204" pitchFamily="34" charset="0"/>
              </a:rPr>
              <a:t>pagkakasakit</a:t>
            </a:r>
            <a:r>
              <a:rPr lang="en-US" sz="3200" b="1" dirty="0">
                <a:latin typeface="Calibri" panose="020F0502020204030204" pitchFamily="34" charset="0"/>
              </a:rPr>
              <a:t> (</a:t>
            </a:r>
            <a:r>
              <a:rPr lang="en-US" sz="3200" b="1" i="1" dirty="0">
                <a:latin typeface="Calibri" panose="020F0502020204030204" pitchFamily="34" charset="0"/>
              </a:rPr>
              <a:t>morbidity</a:t>
            </a:r>
            <a:r>
              <a:rPr lang="en-US" sz="3200" b="1" dirty="0">
                <a:latin typeface="Calibri" panose="020F0502020204030204" pitchFamily="34" charset="0"/>
              </a:rPr>
              <a:t>) </a:t>
            </a:r>
            <a:r>
              <a:rPr lang="en-US" sz="3200" b="1" dirty="0" err="1">
                <a:latin typeface="Calibri" panose="020F0502020204030204" pitchFamily="34" charset="0"/>
              </a:rPr>
              <a:t>sa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Pilipinas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515938" indent="-515938" defTabSz="1050925">
              <a:lnSpc>
                <a:spcPct val="140000"/>
              </a:lnSpc>
              <a:buClr>
                <a:srgbClr val="0066CC"/>
              </a:buClr>
              <a:buSzPct val="85000"/>
              <a:buFont typeface="Wingdings" pitchFamily="2" charset="2"/>
              <a:buChar char="Ø"/>
            </a:pPr>
            <a:endParaRPr lang="en-US" b="1" dirty="0">
              <a:latin typeface="Myriad Roman" pitchFamily="34" charset="0"/>
            </a:endParaRPr>
          </a:p>
          <a:p>
            <a:pPr marL="515938" indent="-515938" defTabSz="1050925">
              <a:lnSpc>
                <a:spcPct val="140000"/>
              </a:lnSpc>
              <a:buClr>
                <a:srgbClr val="0066CC"/>
              </a:buClr>
              <a:buSzPct val="85000"/>
              <a:buFont typeface="Wingdings" pitchFamily="2" charset="2"/>
              <a:buChar char="Ø"/>
            </a:pPr>
            <a:endParaRPr lang="en-US" b="1" dirty="0">
              <a:latin typeface="Myriad Roman" pitchFamily="34" charset="0"/>
            </a:endParaRPr>
          </a:p>
          <a:p>
            <a:pPr marL="515938" indent="-515938" defTabSz="1050925">
              <a:lnSpc>
                <a:spcPct val="140000"/>
              </a:lnSpc>
              <a:buClr>
                <a:srgbClr val="0066CC"/>
              </a:buClr>
              <a:buSzPct val="85000"/>
              <a:buFont typeface="Wingdings" pitchFamily="2" charset="2"/>
              <a:buChar char="Ø"/>
            </a:pPr>
            <a:endParaRPr lang="en-US" b="1" dirty="0">
              <a:latin typeface="Myriad Roman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15962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TB: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Problemang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Pangkalusugan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593577" y="4092815"/>
            <a:ext cx="8982635" cy="2501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1050925">
              <a:lnSpc>
                <a:spcPct val="100000"/>
              </a:lnSpc>
              <a:spcBef>
                <a:spcPts val="0"/>
              </a:spcBef>
              <a:buClr>
                <a:srgbClr val="0066CC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700" b="1" dirty="0">
                <a:latin typeface="Calibri" panose="020F0502020204030204" pitchFamily="34" charset="0"/>
              </a:rPr>
              <a:t>63 Pilipino </a:t>
            </a:r>
            <a:r>
              <a:rPr lang="en-US" sz="2700" b="1" dirty="0" err="1">
                <a:latin typeface="Calibri" panose="020F0502020204030204" pitchFamily="34" charset="0"/>
              </a:rPr>
              <a:t>ang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namamatay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araw-araw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dahil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sa</a:t>
            </a:r>
            <a:r>
              <a:rPr lang="en-US" sz="2700" b="1" dirty="0">
                <a:latin typeface="Calibri" panose="020F0502020204030204" pitchFamily="34" charset="0"/>
              </a:rPr>
              <a:t> TB</a:t>
            </a:r>
          </a:p>
          <a:p>
            <a:pPr defTabSz="1050925">
              <a:lnSpc>
                <a:spcPct val="100000"/>
              </a:lnSpc>
              <a:spcBef>
                <a:spcPts val="0"/>
              </a:spcBef>
              <a:buClr>
                <a:srgbClr val="0066CC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700" b="1" dirty="0" err="1">
                <a:latin typeface="Calibri" panose="020F0502020204030204" pitchFamily="34" charset="0"/>
              </a:rPr>
              <a:t>marami</a:t>
            </a:r>
            <a:r>
              <a:rPr lang="en-US" sz="2700" b="1" dirty="0">
                <a:latin typeface="Calibri" panose="020F0502020204030204" pitchFamily="34" charset="0"/>
              </a:rPr>
              <a:t> pa </a:t>
            </a:r>
            <a:r>
              <a:rPr lang="en-US" sz="2700" b="1" dirty="0" err="1">
                <a:latin typeface="Calibri" panose="020F0502020204030204" pitchFamily="34" charset="0"/>
              </a:rPr>
              <a:t>ang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hindi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naitatalang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kaso</a:t>
            </a:r>
            <a:r>
              <a:rPr lang="en-US" sz="2700" b="1" dirty="0">
                <a:latin typeface="Calibri" panose="020F0502020204030204" pitchFamily="34" charset="0"/>
              </a:rPr>
              <a:t> ng TB </a:t>
            </a:r>
            <a:r>
              <a:rPr lang="en-US" sz="2700" b="1" dirty="0" err="1">
                <a:latin typeface="Calibri" panose="020F0502020204030204" pitchFamily="34" charset="0"/>
              </a:rPr>
              <a:t>mula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sa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iba’t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ibang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</a:rPr>
              <a:t>komunidad</a:t>
            </a:r>
            <a:r>
              <a:rPr lang="en-US" sz="270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8" y="3968191"/>
            <a:ext cx="2198343" cy="2501151"/>
          </a:xfrm>
          <a:prstGeom prst="rect">
            <a:avLst/>
          </a:prstGeom>
        </p:spPr>
      </p:pic>
      <p:pic>
        <p:nvPicPr>
          <p:cNvPr id="1028" name="Picture 4" descr="http://rs294.pbsrc.com/albums/mm104/brenda_shelton78/Sorry%20your%20Sick/sick.gif~c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57" y="1111625"/>
            <a:ext cx="3676837" cy="28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497983"/>
            <a:ext cx="11604812" cy="1295400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Mga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Dapat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Malaman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Tungkol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  <a:b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sa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Tuberkulosis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" y="2054318"/>
            <a:ext cx="11604812" cy="3703544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 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mga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sintomas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 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Paano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nagkakaroon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Sino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puwedeng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magkaroon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Paano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malalaman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kung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isang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tao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ay may TB? Diagnosis?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Paano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ginagamot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Paano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maiiwasan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pagkalat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</a:t>
            </a:r>
          </a:p>
          <a:p>
            <a:pPr marL="393700" indent="-393700" algn="l" defTabSz="105092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nga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maling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akala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tungkol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</a:rPr>
              <a:t>sa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 TB?</a:t>
            </a:r>
          </a:p>
          <a:p>
            <a:pPr algn="l">
              <a:defRPr/>
            </a:pP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031" y="0"/>
            <a:ext cx="12295031" cy="68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61066"/>
            <a:ext cx="12192000" cy="550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5156" tIns="52578" rIns="105156" bIns="5257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Calibri" panose="020F0502020204030204" pitchFamily="34" charset="0"/>
              </a:rPr>
              <a:t>Paano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nakukuha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ang</a:t>
            </a:r>
            <a:r>
              <a:rPr lang="en-US" sz="4000" b="1" dirty="0">
                <a:latin typeface="Calibri" panose="020F0502020204030204" pitchFamily="34" charset="0"/>
              </a:rPr>
              <a:t> TB?</a:t>
            </a:r>
          </a:p>
        </p:txBody>
      </p:sp>
      <p:pic>
        <p:nvPicPr>
          <p:cNvPr id="4" name="Picture 5" descr="http://www.doh.state.fl.us/disease_ctrl/tb/Introduction/tb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8043"/>
            <a:ext cx="6894592" cy="51901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19180" y="1308043"/>
            <a:ext cx="4506832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000" b="1" dirty="0" err="1">
                <a:latin typeface="Calibri" panose="020F0502020204030204" pitchFamily="34" charset="0"/>
              </a:rPr>
              <a:t>Kapag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ang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isang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tao</a:t>
            </a:r>
            <a:r>
              <a:rPr lang="en-US" sz="3000" b="1" dirty="0">
                <a:latin typeface="Calibri" panose="020F0502020204030204" pitchFamily="34" charset="0"/>
              </a:rPr>
              <a:t> ay </a:t>
            </a:r>
            <a:r>
              <a:rPr lang="en-US" sz="3000" b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nakalanghap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ng </a:t>
            </a:r>
            <a:r>
              <a:rPr lang="en-US" sz="3000" b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mikrobyo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mula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sa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isang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taong</a:t>
            </a:r>
            <a:r>
              <a:rPr lang="en-US" sz="3000" b="1" dirty="0">
                <a:latin typeface="Calibri" panose="020F0502020204030204" pitchFamily="34" charset="0"/>
              </a:rPr>
              <a:t> may TB </a:t>
            </a:r>
            <a:r>
              <a:rPr lang="en-US" sz="3000" b="1" dirty="0" err="1">
                <a:latin typeface="Calibri" panose="020F0502020204030204" pitchFamily="34" charset="0"/>
              </a:rPr>
              <a:t>na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umubo</a:t>
            </a:r>
            <a:r>
              <a:rPr lang="en-US" sz="3000" b="1" dirty="0"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latin typeface="Calibri" panose="020F0502020204030204" pitchFamily="34" charset="0"/>
              </a:rPr>
              <a:t>bumahing</a:t>
            </a:r>
            <a:r>
              <a:rPr lang="en-US" sz="3000" b="1" dirty="0">
                <a:latin typeface="Calibri" panose="020F0502020204030204" pitchFamily="34" charset="0"/>
              </a:rPr>
              <a:t> o </a:t>
            </a:r>
            <a:r>
              <a:rPr lang="en-US" sz="3000" b="1" dirty="0" err="1">
                <a:latin typeface="Calibri" panose="020F0502020204030204" pitchFamily="34" charset="0"/>
              </a:rPr>
              <a:t>dumura</a:t>
            </a:r>
            <a:r>
              <a:rPr lang="en-US" sz="3000" b="1" dirty="0">
                <a:latin typeface="Calibri" panose="020F0502020204030204" pitchFamily="34" charset="0"/>
              </a:rPr>
              <a:t>, at </a:t>
            </a:r>
            <a:r>
              <a:rPr lang="en-US" sz="3000" b="1" dirty="0" err="1">
                <a:latin typeface="Calibri" panose="020F0502020204030204" pitchFamily="34" charset="0"/>
              </a:rPr>
              <a:t>paminsan</a:t>
            </a:r>
            <a:r>
              <a:rPr lang="en-US" sz="3000" b="1" dirty="0">
                <a:latin typeface="Calibri" panose="020F0502020204030204" pitchFamily="34" charset="0"/>
              </a:rPr>
              <a:t> ay </a:t>
            </a:r>
            <a:r>
              <a:rPr lang="en-US" sz="3000" b="1" dirty="0" err="1">
                <a:latin typeface="Calibri" panose="020F0502020204030204" pitchFamily="34" charset="0"/>
              </a:rPr>
              <a:t>sa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pagsasalita</a:t>
            </a:r>
            <a:endParaRPr lang="en-US" sz="3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1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6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6" y="238656"/>
            <a:ext cx="11672889" cy="646218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>
              <a:spcBef>
                <a:spcPct val="0"/>
              </a:spcBef>
              <a:tabLst>
                <a:tab pos="57150" algn="l"/>
              </a:tabLst>
              <a:defRPr/>
            </a:pPr>
            <a:r>
              <a:rPr lang="en-PH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3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Hinihinalang</a:t>
            </a:r>
            <a:r>
              <a:rPr lang="en-PH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may TB </a:t>
            </a:r>
            <a:r>
              <a:rPr lang="en-PH" altLang="en-US" sz="3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sa</a:t>
            </a:r>
            <a:r>
              <a:rPr lang="en-PH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3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mga</a:t>
            </a:r>
            <a:r>
              <a:rPr lang="en-PH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PH" altLang="en-US" sz="3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bata</a:t>
            </a:r>
            <a:r>
              <a:rPr lang="en-PH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(PRESUMPTIVE TB) kung: </a:t>
            </a:r>
          </a:p>
          <a:p>
            <a:pPr algn="l">
              <a:spcBef>
                <a:spcPct val="0"/>
              </a:spcBef>
              <a:tabLst>
                <a:tab pos="57150" algn="l"/>
              </a:tabLst>
              <a:defRPr/>
            </a:pPr>
            <a:endParaRPr lang="en-PH" alt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fil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Pag-ubo o wheezing ng 2 linggo o higit pa 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Hindi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maipaliwanag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lagnat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tumatagal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2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linggo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higit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pa</a:t>
            </a:r>
          </a:p>
          <a:p>
            <a:pPr marL="342900" indent="-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Pagbaba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timbang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hindi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pagakyat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timbang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walang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ganang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kumain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Hindi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gumagaling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matapos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ang 2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linggong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</a:t>
            </a:r>
            <a:r>
              <a:rPr lang="en-PH" altLang="en-US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inom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antibiotic</a:t>
            </a:r>
          </a:p>
          <a:p>
            <a:pPr marL="342900" indent="-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Hindi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pagbalik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sigla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linggo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matapos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ang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pagkakasakit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sanhi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viral infection (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halimbawa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PH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tigdas</a:t>
            </a: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  <a:tabLst>
                <a:tab pos="57150" algn="l"/>
              </a:tabLst>
              <a:defRPr/>
            </a:pPr>
            <a:r>
              <a:rPr lang="en-PH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PANGHIHINA AT KAWALAN NG SIGLA</a:t>
            </a:r>
          </a:p>
          <a:p>
            <a:pPr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7150" algn="l"/>
              </a:tabLst>
              <a:defRPr/>
            </a:pP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Ang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ay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maituturing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presumptive TB kung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nakararanas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3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sintomas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nakatala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 1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sintomas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nakatala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ay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kasambahay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ng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isang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pasyenteng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may TB, at kung may X-ray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resultang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nagsasabing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positibo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altLang="en-US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PH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TB</a:t>
            </a:r>
          </a:p>
        </p:txBody>
      </p:sp>
    </p:spTree>
    <p:extLst>
      <p:ext uri="{BB962C8B-B14F-4D97-AF65-F5344CB8AC3E}">
        <p14:creationId xmlns:p14="http://schemas.microsoft.com/office/powerpoint/2010/main" val="15898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352</Words>
  <Application>Microsoft Office PowerPoint</Application>
  <PresentationFormat>Widescreen</PresentationFormat>
  <Paragraphs>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Myriad Roman</vt:lpstr>
      <vt:lpstr>Times New Roman</vt:lpstr>
      <vt:lpstr>Wingdings</vt:lpstr>
      <vt:lpstr>Office Theme</vt:lpstr>
      <vt:lpstr>     TUBERCULOSIS</vt:lpstr>
      <vt:lpstr>TB: Problemang Pangkalusugan</vt:lpstr>
      <vt:lpstr>Mga Dapat Malaman Tungkol   sa Tuberkulosis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SALAMAT PO!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admin-user</dc:creator>
  <cp:lastModifiedBy>alio</cp:lastModifiedBy>
  <cp:revision>16</cp:revision>
  <dcterms:created xsi:type="dcterms:W3CDTF">2016-09-13T03:26:01Z</dcterms:created>
  <dcterms:modified xsi:type="dcterms:W3CDTF">2018-04-11T10:40:04Z</dcterms:modified>
</cp:coreProperties>
</file>