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99" r:id="rId2"/>
    <p:sldId id="257" r:id="rId3"/>
    <p:sldId id="258" r:id="rId4"/>
    <p:sldId id="273" r:id="rId5"/>
    <p:sldId id="274" r:id="rId6"/>
    <p:sldId id="275" r:id="rId7"/>
    <p:sldId id="293" r:id="rId8"/>
    <p:sldId id="276" r:id="rId9"/>
    <p:sldId id="277" r:id="rId10"/>
    <p:sldId id="278" r:id="rId11"/>
    <p:sldId id="279" r:id="rId12"/>
    <p:sldId id="282" r:id="rId13"/>
    <p:sldId id="280" r:id="rId14"/>
    <p:sldId id="281" r:id="rId15"/>
    <p:sldId id="295" r:id="rId16"/>
    <p:sldId id="296" r:id="rId17"/>
    <p:sldId id="268" r:id="rId18"/>
    <p:sldId id="285" r:id="rId19"/>
    <p:sldId id="288" r:id="rId20"/>
    <p:sldId id="283" r:id="rId21"/>
    <p:sldId id="269" r:id="rId22"/>
    <p:sldId id="298" r:id="rId23"/>
    <p:sldId id="290" r:id="rId24"/>
    <p:sldId id="291" r:id="rId25"/>
    <p:sldId id="292" r:id="rId26"/>
    <p:sldId id="284" r:id="rId27"/>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o" initials="a" lastIdx="1" clrIdx="0">
    <p:extLst>
      <p:ext uri="{19B8F6BF-5375-455C-9EA6-DF929625EA0E}">
        <p15:presenceInfo xmlns:p15="http://schemas.microsoft.com/office/powerpoint/2012/main" userId="al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65" d="100"/>
          <a:sy n="65" d="100"/>
        </p:scale>
        <p:origin x="834" y="60"/>
      </p:cViewPr>
      <p:guideLst>
        <p:guide orient="horz" pos="2160"/>
        <p:guide pos="3840"/>
      </p:guideLst>
    </p:cSldViewPr>
  </p:slideViewPr>
  <p:notesTextViewPr>
    <p:cViewPr>
      <p:scale>
        <a:sx n="100" d="100"/>
        <a:sy n="100" d="100"/>
      </p:scale>
      <p:origin x="0" y="0"/>
    </p:cViewPr>
  </p:notesTextViewPr>
  <p:notesViewPr>
    <p:cSldViewPr>
      <p:cViewPr varScale="1">
        <p:scale>
          <a:sx n="49" d="100"/>
          <a:sy n="49" d="100"/>
        </p:scale>
        <p:origin x="2922"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5427"/>
          </a:xfrm>
          <a:prstGeom prst="rect">
            <a:avLst/>
          </a:prstGeom>
        </p:spPr>
        <p:txBody>
          <a:bodyPr vert="horz" lIns="93177" tIns="46589" rIns="93177" bIns="46589" rtlCol="0"/>
          <a:lstStyle>
            <a:lvl1pPr algn="r">
              <a:defRPr sz="1200"/>
            </a:lvl1pPr>
          </a:lstStyle>
          <a:p>
            <a:fld id="{EF93BBBA-A8AD-47E1-8B13-217FBCD134FE}" type="datetimeFigureOut">
              <a:rPr lang="en-US" smtClean="0"/>
              <a:t>4/11/2018</a:t>
            </a:fld>
            <a:endParaRPr lang="en-US"/>
          </a:p>
        </p:txBody>
      </p:sp>
      <p:sp>
        <p:nvSpPr>
          <p:cNvPr id="4" name="Footer Placeholder 3"/>
          <p:cNvSpPr>
            <a:spLocks noGrp="1"/>
          </p:cNvSpPr>
          <p:nvPr>
            <p:ph type="ftr" sz="quarter" idx="2"/>
          </p:nvPr>
        </p:nvSpPr>
        <p:spPr>
          <a:xfrm>
            <a:off x="0" y="9378825"/>
            <a:ext cx="2945659" cy="49542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378825"/>
            <a:ext cx="2945659" cy="495426"/>
          </a:xfrm>
          <a:prstGeom prst="rect">
            <a:avLst/>
          </a:prstGeom>
        </p:spPr>
        <p:txBody>
          <a:bodyPr vert="horz" lIns="93177" tIns="46589" rIns="93177" bIns="46589" rtlCol="0" anchor="b"/>
          <a:lstStyle>
            <a:lvl1pPr algn="r">
              <a:defRPr sz="1200"/>
            </a:lvl1pPr>
          </a:lstStyle>
          <a:p>
            <a:fld id="{9CB7CC63-15CD-4368-9E58-94EBE18A420C}" type="slidenum">
              <a:rPr lang="en-US" smtClean="0"/>
              <a:t>‹#›</a:t>
            </a:fld>
            <a:endParaRPr lang="en-US"/>
          </a:p>
        </p:txBody>
      </p:sp>
    </p:spTree>
    <p:extLst>
      <p:ext uri="{BB962C8B-B14F-4D97-AF65-F5344CB8AC3E}">
        <p14:creationId xmlns:p14="http://schemas.microsoft.com/office/powerpoint/2010/main" val="4110302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50443" y="0"/>
            <a:ext cx="2945659" cy="493713"/>
          </a:xfrm>
          <a:prstGeom prst="rect">
            <a:avLst/>
          </a:prstGeom>
        </p:spPr>
        <p:txBody>
          <a:bodyPr vert="horz" lIns="93177" tIns="46589" rIns="93177" bIns="46589" rtlCol="0"/>
          <a:lstStyle>
            <a:lvl1pPr algn="r">
              <a:defRPr sz="1200"/>
            </a:lvl1pPr>
          </a:lstStyle>
          <a:p>
            <a:fld id="{A3EAD8F7-253F-4120-8B40-7F825D76CF18}" type="datetimeFigureOut">
              <a:rPr lang="en-US" smtClean="0"/>
              <a:pPr/>
              <a:t>4/11/2018</a:t>
            </a:fld>
            <a:endParaRPr lang="en-US"/>
          </a:p>
        </p:txBody>
      </p:sp>
      <p:sp>
        <p:nvSpPr>
          <p:cNvPr id="4" name="Slide Image Placeholder 3"/>
          <p:cNvSpPr>
            <a:spLocks noGrp="1" noRot="1" noChangeAspect="1"/>
          </p:cNvSpPr>
          <p:nvPr>
            <p:ph type="sldImg" idx="2"/>
          </p:nvPr>
        </p:nvSpPr>
        <p:spPr>
          <a:xfrm>
            <a:off x="107950" y="739775"/>
            <a:ext cx="6581775" cy="3703638"/>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824"/>
            <a:ext cx="2945659" cy="49371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3177" tIns="46589" rIns="93177" bIns="46589" rtlCol="0" anchor="b"/>
          <a:lstStyle>
            <a:lvl1pPr algn="r">
              <a:defRPr sz="1200"/>
            </a:lvl1pPr>
          </a:lstStyle>
          <a:p>
            <a:fld id="{B9FD402F-8B5E-42DD-9E11-3FCA01919EA1}" type="slidenum">
              <a:rPr lang="en-US" smtClean="0"/>
              <a:pPr/>
              <a:t>‹#›</a:t>
            </a:fld>
            <a:endParaRPr lang="en-US"/>
          </a:p>
        </p:txBody>
      </p:sp>
    </p:spTree>
    <p:extLst>
      <p:ext uri="{BB962C8B-B14F-4D97-AF65-F5344CB8AC3E}">
        <p14:creationId xmlns:p14="http://schemas.microsoft.com/office/powerpoint/2010/main" val="2261929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B9FD402F-8B5E-42DD-9E11-3FCA01919EA1}" type="slidenum">
              <a:rPr lang="en-US" smtClean="0"/>
              <a:pPr/>
              <a:t>1</a:t>
            </a:fld>
            <a:endParaRPr lang="en-US" dirty="0"/>
          </a:p>
        </p:txBody>
      </p:sp>
    </p:spTree>
    <p:extLst>
      <p:ext uri="{BB962C8B-B14F-4D97-AF65-F5344CB8AC3E}">
        <p14:creationId xmlns:p14="http://schemas.microsoft.com/office/powerpoint/2010/main" val="27875771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10</a:t>
            </a:fld>
            <a:endParaRPr lang="en-US"/>
          </a:p>
        </p:txBody>
      </p:sp>
    </p:spTree>
    <p:extLst>
      <p:ext uri="{BB962C8B-B14F-4D97-AF65-F5344CB8AC3E}">
        <p14:creationId xmlns:p14="http://schemas.microsoft.com/office/powerpoint/2010/main" val="3648325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11</a:t>
            </a:fld>
            <a:endParaRPr lang="en-US"/>
          </a:p>
        </p:txBody>
      </p:sp>
    </p:spTree>
    <p:extLst>
      <p:ext uri="{BB962C8B-B14F-4D97-AF65-F5344CB8AC3E}">
        <p14:creationId xmlns:p14="http://schemas.microsoft.com/office/powerpoint/2010/main" val="2194074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bwMode="auto">
          <a:xfrm>
            <a:off x="107950" y="739775"/>
            <a:ext cx="6581775" cy="3703638"/>
          </a:xfrm>
          <a:noFill/>
          <a:ln>
            <a:solidFill>
              <a:srgbClr val="000000"/>
            </a:solidFill>
            <a:miter lim="800000"/>
            <a:headEnd/>
            <a:tailEnd/>
          </a:ln>
        </p:spPr>
      </p:sp>
      <p:sp>
        <p:nvSpPr>
          <p:cNvPr id="98307" name="Rectangle 3"/>
          <p:cNvSpPr>
            <a:spLocks noGrp="1"/>
          </p:cNvSpPr>
          <p:nvPr>
            <p:ph type="body" idx="1"/>
          </p:nvPr>
        </p:nvSpPr>
        <p:spPr bwMode="auto">
          <a:noFill/>
        </p:spPr>
        <p:txBody>
          <a:bodyPr wrap="square" numCol="1" anchor="t" anchorCtr="0" compatLnSpc="1">
            <a:prstTxWarp prst="textNoShape">
              <a:avLst/>
            </a:prstTxWarp>
          </a:bodyPr>
          <a:lstStyle/>
          <a:p>
            <a:endParaRPr lang="en-GB"/>
          </a:p>
        </p:txBody>
      </p:sp>
    </p:spTree>
    <p:extLst>
      <p:ext uri="{BB962C8B-B14F-4D97-AF65-F5344CB8AC3E}">
        <p14:creationId xmlns:p14="http://schemas.microsoft.com/office/powerpoint/2010/main" val="167875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13</a:t>
            </a:fld>
            <a:endParaRPr lang="en-US"/>
          </a:p>
        </p:txBody>
      </p:sp>
    </p:spTree>
    <p:extLst>
      <p:ext uri="{BB962C8B-B14F-4D97-AF65-F5344CB8AC3E}">
        <p14:creationId xmlns:p14="http://schemas.microsoft.com/office/powerpoint/2010/main" val="4271605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14</a:t>
            </a:fld>
            <a:endParaRPr lang="en-US"/>
          </a:p>
        </p:txBody>
      </p:sp>
    </p:spTree>
    <p:extLst>
      <p:ext uri="{BB962C8B-B14F-4D97-AF65-F5344CB8AC3E}">
        <p14:creationId xmlns:p14="http://schemas.microsoft.com/office/powerpoint/2010/main" val="1502668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15</a:t>
            </a:fld>
            <a:endParaRPr lang="en-US"/>
          </a:p>
        </p:txBody>
      </p:sp>
    </p:spTree>
    <p:extLst>
      <p:ext uri="{BB962C8B-B14F-4D97-AF65-F5344CB8AC3E}">
        <p14:creationId xmlns:p14="http://schemas.microsoft.com/office/powerpoint/2010/main" val="16942564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16</a:t>
            </a:fld>
            <a:endParaRPr lang="en-US"/>
          </a:p>
        </p:txBody>
      </p:sp>
    </p:spTree>
    <p:extLst>
      <p:ext uri="{BB962C8B-B14F-4D97-AF65-F5344CB8AC3E}">
        <p14:creationId xmlns:p14="http://schemas.microsoft.com/office/powerpoint/2010/main" val="10295498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B9FD402F-8B5E-42DD-9E11-3FCA01919EA1}" type="slidenum">
              <a:rPr lang="en-US" smtClean="0"/>
              <a:pPr/>
              <a:t>17</a:t>
            </a:fld>
            <a:endParaRPr lang="en-US" dirty="0"/>
          </a:p>
        </p:txBody>
      </p:sp>
    </p:spTree>
    <p:extLst>
      <p:ext uri="{BB962C8B-B14F-4D97-AF65-F5344CB8AC3E}">
        <p14:creationId xmlns:p14="http://schemas.microsoft.com/office/powerpoint/2010/main" val="29496282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B9FD402F-8B5E-42DD-9E11-3FCA01919EA1}" type="slidenum">
              <a:rPr lang="en-US" smtClean="0"/>
              <a:pPr/>
              <a:t>18</a:t>
            </a:fld>
            <a:endParaRPr lang="en-US" dirty="0"/>
          </a:p>
        </p:txBody>
      </p:sp>
    </p:spTree>
    <p:extLst>
      <p:ext uri="{BB962C8B-B14F-4D97-AF65-F5344CB8AC3E}">
        <p14:creationId xmlns:p14="http://schemas.microsoft.com/office/powerpoint/2010/main" val="37174183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19</a:t>
            </a:fld>
            <a:endParaRPr lang="en-US"/>
          </a:p>
        </p:txBody>
      </p:sp>
    </p:spTree>
    <p:extLst>
      <p:ext uri="{BB962C8B-B14F-4D97-AF65-F5344CB8AC3E}">
        <p14:creationId xmlns:p14="http://schemas.microsoft.com/office/powerpoint/2010/main" val="92040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B9FD402F-8B5E-42DD-9E11-3FCA01919EA1}" type="slidenum">
              <a:rPr lang="en-US" smtClean="0"/>
              <a:pPr/>
              <a:t>2</a:t>
            </a:fld>
            <a:endParaRPr lang="en-US" dirty="0"/>
          </a:p>
        </p:txBody>
      </p:sp>
    </p:spTree>
    <p:extLst>
      <p:ext uri="{BB962C8B-B14F-4D97-AF65-F5344CB8AC3E}">
        <p14:creationId xmlns:p14="http://schemas.microsoft.com/office/powerpoint/2010/main" val="16594254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20</a:t>
            </a:fld>
            <a:endParaRPr lang="en-US"/>
          </a:p>
        </p:txBody>
      </p:sp>
    </p:spTree>
    <p:extLst>
      <p:ext uri="{BB962C8B-B14F-4D97-AF65-F5344CB8AC3E}">
        <p14:creationId xmlns:p14="http://schemas.microsoft.com/office/powerpoint/2010/main" val="433724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21</a:t>
            </a:fld>
            <a:endParaRPr lang="en-US"/>
          </a:p>
        </p:txBody>
      </p:sp>
    </p:spTree>
    <p:extLst>
      <p:ext uri="{BB962C8B-B14F-4D97-AF65-F5344CB8AC3E}">
        <p14:creationId xmlns:p14="http://schemas.microsoft.com/office/powerpoint/2010/main" val="7612540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22</a:t>
            </a:fld>
            <a:endParaRPr lang="en-US"/>
          </a:p>
        </p:txBody>
      </p:sp>
    </p:spTree>
    <p:extLst>
      <p:ext uri="{BB962C8B-B14F-4D97-AF65-F5344CB8AC3E}">
        <p14:creationId xmlns:p14="http://schemas.microsoft.com/office/powerpoint/2010/main" val="35735912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23</a:t>
            </a:fld>
            <a:endParaRPr lang="en-US"/>
          </a:p>
        </p:txBody>
      </p:sp>
    </p:spTree>
    <p:extLst>
      <p:ext uri="{BB962C8B-B14F-4D97-AF65-F5344CB8AC3E}">
        <p14:creationId xmlns:p14="http://schemas.microsoft.com/office/powerpoint/2010/main" val="4991010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24</a:t>
            </a:fld>
            <a:endParaRPr lang="en-US"/>
          </a:p>
        </p:txBody>
      </p:sp>
    </p:spTree>
    <p:extLst>
      <p:ext uri="{BB962C8B-B14F-4D97-AF65-F5344CB8AC3E}">
        <p14:creationId xmlns:p14="http://schemas.microsoft.com/office/powerpoint/2010/main" val="16774890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25</a:t>
            </a:fld>
            <a:endParaRPr lang="en-US"/>
          </a:p>
        </p:txBody>
      </p:sp>
    </p:spTree>
    <p:extLst>
      <p:ext uri="{BB962C8B-B14F-4D97-AF65-F5344CB8AC3E}">
        <p14:creationId xmlns:p14="http://schemas.microsoft.com/office/powerpoint/2010/main" val="11795060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B9FD402F-8B5E-42DD-9E11-3FCA01919EA1}" type="slidenum">
              <a:rPr lang="en-US" smtClean="0"/>
              <a:pPr/>
              <a:t>26</a:t>
            </a:fld>
            <a:endParaRPr lang="en-US"/>
          </a:p>
        </p:txBody>
      </p:sp>
    </p:spTree>
    <p:extLst>
      <p:ext uri="{BB962C8B-B14F-4D97-AF65-F5344CB8AC3E}">
        <p14:creationId xmlns:p14="http://schemas.microsoft.com/office/powerpoint/2010/main" val="85093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B9FD402F-8B5E-42DD-9E11-3FCA01919EA1}" type="slidenum">
              <a:rPr lang="en-US" smtClean="0"/>
              <a:pPr/>
              <a:t>3</a:t>
            </a:fld>
            <a:endParaRPr lang="en-US" dirty="0"/>
          </a:p>
        </p:txBody>
      </p:sp>
    </p:spTree>
    <p:extLst>
      <p:ext uri="{BB962C8B-B14F-4D97-AF65-F5344CB8AC3E}">
        <p14:creationId xmlns:p14="http://schemas.microsoft.com/office/powerpoint/2010/main" val="3975453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B9FD402F-8B5E-42DD-9E11-3FCA01919EA1}" type="slidenum">
              <a:rPr lang="en-US" smtClean="0"/>
              <a:pPr/>
              <a:t>4</a:t>
            </a:fld>
            <a:endParaRPr lang="en-US" dirty="0"/>
          </a:p>
        </p:txBody>
      </p:sp>
    </p:spTree>
    <p:extLst>
      <p:ext uri="{BB962C8B-B14F-4D97-AF65-F5344CB8AC3E}">
        <p14:creationId xmlns:p14="http://schemas.microsoft.com/office/powerpoint/2010/main" val="1911587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B9FD402F-8B5E-42DD-9E11-3FCA01919EA1}" type="slidenum">
              <a:rPr lang="en-US" smtClean="0"/>
              <a:pPr/>
              <a:t>5</a:t>
            </a:fld>
            <a:endParaRPr lang="en-US" dirty="0"/>
          </a:p>
        </p:txBody>
      </p:sp>
    </p:spTree>
    <p:extLst>
      <p:ext uri="{BB962C8B-B14F-4D97-AF65-F5344CB8AC3E}">
        <p14:creationId xmlns:p14="http://schemas.microsoft.com/office/powerpoint/2010/main" val="123855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B9FD402F-8B5E-42DD-9E11-3FCA01919EA1}" type="slidenum">
              <a:rPr lang="en-US" smtClean="0"/>
              <a:pPr/>
              <a:t>6</a:t>
            </a:fld>
            <a:endParaRPr lang="en-US" dirty="0"/>
          </a:p>
        </p:txBody>
      </p:sp>
    </p:spTree>
    <p:extLst>
      <p:ext uri="{BB962C8B-B14F-4D97-AF65-F5344CB8AC3E}">
        <p14:creationId xmlns:p14="http://schemas.microsoft.com/office/powerpoint/2010/main" val="3291182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TextEdit="1"/>
          </p:cNvSpPr>
          <p:nvPr>
            <p:ph type="sldImg"/>
          </p:nvPr>
        </p:nvSpPr>
        <p:spPr bwMode="auto">
          <a:xfrm>
            <a:off x="107950" y="739775"/>
            <a:ext cx="6581775" cy="3703638"/>
          </a:xfrm>
          <a:noFill/>
          <a:ln>
            <a:solidFill>
              <a:srgbClr val="000000"/>
            </a:solidFill>
            <a:miter lim="800000"/>
            <a:headEnd/>
            <a:tailEnd/>
          </a:ln>
        </p:spPr>
      </p:sp>
      <p:sp>
        <p:nvSpPr>
          <p:cNvPr id="94211" name="Rectangle 3"/>
          <p:cNvSpPr>
            <a:spLocks noGrp="1"/>
          </p:cNvSpPr>
          <p:nvPr>
            <p:ph type="body" idx="1"/>
          </p:nvPr>
        </p:nvSpPr>
        <p:spPr bwMode="auto">
          <a:noFill/>
        </p:spPr>
        <p:txBody>
          <a:bodyPr wrap="square"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2153088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B9FD402F-8B5E-42DD-9E11-3FCA01919EA1}" type="slidenum">
              <a:rPr lang="en-US" smtClean="0"/>
              <a:pPr/>
              <a:t>8</a:t>
            </a:fld>
            <a:endParaRPr lang="en-US" dirty="0"/>
          </a:p>
        </p:txBody>
      </p:sp>
    </p:spTree>
    <p:extLst>
      <p:ext uri="{BB962C8B-B14F-4D97-AF65-F5344CB8AC3E}">
        <p14:creationId xmlns:p14="http://schemas.microsoft.com/office/powerpoint/2010/main" val="3746453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B9FD402F-8B5E-42DD-9E11-3FCA01919EA1}" type="slidenum">
              <a:rPr lang="en-US" smtClean="0"/>
              <a:pPr/>
              <a:t>9</a:t>
            </a:fld>
            <a:endParaRPr lang="en-US" dirty="0"/>
          </a:p>
        </p:txBody>
      </p:sp>
    </p:spTree>
    <p:extLst>
      <p:ext uri="{BB962C8B-B14F-4D97-AF65-F5344CB8AC3E}">
        <p14:creationId xmlns:p14="http://schemas.microsoft.com/office/powerpoint/2010/main" val="2261141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DD27D9C-2EEB-40F3-AA2D-888B1EC2EF21}" type="datetimeFigureOut">
              <a:rPr lang="en-US" smtClean="0"/>
              <a:pPr/>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0A4A8-D222-4D3C-B89E-031BE2FC2F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D27D9C-2EEB-40F3-AA2D-888B1EC2EF21}" type="datetimeFigureOut">
              <a:rPr lang="en-US" smtClean="0"/>
              <a:pPr/>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0A4A8-D222-4D3C-B89E-031BE2FC2F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D27D9C-2EEB-40F3-AA2D-888B1EC2EF21}" type="datetimeFigureOut">
              <a:rPr lang="en-US" smtClean="0"/>
              <a:pPr/>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0A4A8-D222-4D3C-B89E-031BE2FC2FA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D27D9C-2EEB-40F3-AA2D-888B1EC2EF21}" type="datetimeFigureOut">
              <a:rPr lang="en-US" smtClean="0"/>
              <a:pPr/>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0A4A8-D222-4D3C-B89E-031BE2FC2FA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D27D9C-2EEB-40F3-AA2D-888B1EC2EF21}" type="datetimeFigureOut">
              <a:rPr lang="en-US" smtClean="0"/>
              <a:pPr/>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0A4A8-D222-4D3C-B89E-031BE2FC2F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D27D9C-2EEB-40F3-AA2D-888B1EC2EF21}" type="datetimeFigureOut">
              <a:rPr lang="en-US" smtClean="0"/>
              <a:pPr/>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0A4A8-D222-4D3C-B89E-031BE2FC2F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D27D9C-2EEB-40F3-AA2D-888B1EC2EF21}" type="datetimeFigureOut">
              <a:rPr lang="en-US" smtClean="0"/>
              <a:pPr/>
              <a:t>4/11/2018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30A4A8-D222-4D3C-B89E-031BE2FC2F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DD27D9C-2EEB-40F3-AA2D-888B1EC2EF21}" type="datetimeFigureOut">
              <a:rPr lang="en-US" smtClean="0"/>
              <a:pPr/>
              <a:t>4/11/2018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30A4A8-D222-4D3C-B89E-031BE2FC2F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D27D9C-2EEB-40F3-AA2D-888B1EC2EF21}" type="datetimeFigureOut">
              <a:rPr lang="en-US" smtClean="0"/>
              <a:pPr/>
              <a:t>4/11/2018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30A4A8-D222-4D3C-B89E-031BE2FC2F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D27D9C-2EEB-40F3-AA2D-888B1EC2EF21}" type="datetimeFigureOut">
              <a:rPr lang="en-US" smtClean="0"/>
              <a:pPr/>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0A4A8-D222-4D3C-B89E-031BE2FC2F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D27D9C-2EEB-40F3-AA2D-888B1EC2EF21}" type="datetimeFigureOut">
              <a:rPr lang="en-US" smtClean="0"/>
              <a:pPr/>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0A4A8-D222-4D3C-B89E-031BE2FC2F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D27D9C-2EEB-40F3-AA2D-888B1EC2EF21}" type="datetimeFigureOut">
              <a:rPr lang="en-US" smtClean="0"/>
              <a:pPr/>
              <a:t>4/11/2018</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0A4A8-D222-4D3C-B89E-031BE2FC2F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981200"/>
            <a:ext cx="10896600" cy="2971800"/>
          </a:xfrm>
        </p:spPr>
        <p:txBody>
          <a:bodyPr>
            <a:normAutofit/>
          </a:bodyPr>
          <a:lstStyle/>
          <a:p>
            <a:endParaRPr lang="en-US" b="1" dirty="0">
              <a:solidFill>
                <a:schemeClr val="tx1"/>
              </a:solidFill>
            </a:endParaRPr>
          </a:p>
          <a:p>
            <a:endParaRPr lang="en-US" b="1" dirty="0">
              <a:solidFill>
                <a:schemeClr val="tx1"/>
              </a:solidFill>
            </a:endParaRPr>
          </a:p>
          <a:p>
            <a:r>
              <a:rPr lang="en-US" sz="4000" b="1" dirty="0">
                <a:solidFill>
                  <a:schemeClr val="tx1"/>
                </a:solidFill>
              </a:rPr>
              <a:t>Mentoring CHV Supervisors to</a:t>
            </a:r>
          </a:p>
          <a:p>
            <a:r>
              <a:rPr lang="en-US" sz="4000" b="1" dirty="0">
                <a:solidFill>
                  <a:schemeClr val="tx1"/>
                </a:solidFill>
              </a:rPr>
              <a:t>Ensure Treatment Adherence of TB Patients </a:t>
            </a:r>
            <a:endParaRPr lang="en-PH" sz="4000" b="1" dirty="0">
              <a:solidFill>
                <a:schemeClr val="tx1"/>
              </a:solidFill>
            </a:endParaRPr>
          </a:p>
        </p:txBody>
      </p:sp>
      <p:pic>
        <p:nvPicPr>
          <p:cNvPr id="4" name="Picture 3">
            <a:extLst>
              <a:ext uri="{FF2B5EF4-FFF2-40B4-BE49-F238E27FC236}">
                <a16:creationId xmlns:a16="http://schemas.microsoft.com/office/drawing/2014/main" id="{8EFDA27E-5EEC-4507-B285-4728A92683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8695" y="372500"/>
            <a:ext cx="3239555" cy="1151500"/>
          </a:xfrm>
          <a:prstGeom prst="rect">
            <a:avLst/>
          </a:prstGeom>
        </p:spPr>
      </p:pic>
      <p:pic>
        <p:nvPicPr>
          <p:cNvPr id="5" name="Picture 11">
            <a:extLst>
              <a:ext uri="{FF2B5EF4-FFF2-40B4-BE49-F238E27FC236}">
                <a16:creationId xmlns:a16="http://schemas.microsoft.com/office/drawing/2014/main" id="{D0F1A0E7-7EEC-484A-8F37-049B7FCCEC2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r="63464"/>
          <a:stretch>
            <a:fillRect/>
          </a:stretch>
        </p:blipFill>
        <p:spPr bwMode="auto">
          <a:xfrm>
            <a:off x="4662046" y="432406"/>
            <a:ext cx="3613045" cy="103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PBSPlogo-transparent.png">
            <a:extLst>
              <a:ext uri="{FF2B5EF4-FFF2-40B4-BE49-F238E27FC236}">
                <a16:creationId xmlns:a16="http://schemas.microsoft.com/office/drawing/2014/main" id="{731437C2-7FF0-4C3C-8C6F-B9E212326A84}"/>
              </a:ext>
            </a:extLst>
          </p:cNvPr>
          <p:cNvPicPr>
            <a:picLocks noChangeAspect="1"/>
          </p:cNvPicPr>
          <p:nvPr/>
        </p:nvPicPr>
        <p:blipFill>
          <a:blip r:embed="rId5" cstate="print"/>
          <a:srcRect/>
          <a:stretch>
            <a:fillRect/>
          </a:stretch>
        </p:blipFill>
        <p:spPr bwMode="auto">
          <a:xfrm>
            <a:off x="9601200" y="372500"/>
            <a:ext cx="1374384" cy="1204356"/>
          </a:xfrm>
          <a:prstGeom prst="rect">
            <a:avLst/>
          </a:prstGeom>
          <a:noFill/>
          <a:ln w="9525">
            <a:noFill/>
            <a:miter lim="800000"/>
            <a:headEnd/>
            <a:tailEnd/>
          </a:ln>
        </p:spPr>
      </p:pic>
    </p:spTree>
    <p:extLst>
      <p:ext uri="{BB962C8B-B14F-4D97-AF65-F5344CB8AC3E}">
        <p14:creationId xmlns:p14="http://schemas.microsoft.com/office/powerpoint/2010/main" val="118152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533400"/>
            <a:ext cx="10972800" cy="563562"/>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Autofit/>
          </a:bodyPr>
          <a:lstStyle/>
          <a:p>
            <a:pPr algn="l"/>
            <a:r>
              <a:rPr lang="en-US" sz="3600" b="1" dirty="0"/>
              <a:t>Roles and Responsibilities: During Treatment</a:t>
            </a:r>
          </a:p>
        </p:txBody>
      </p:sp>
      <p:sp>
        <p:nvSpPr>
          <p:cNvPr id="3" name="Content Placeholder 2"/>
          <p:cNvSpPr>
            <a:spLocks noGrp="1"/>
          </p:cNvSpPr>
          <p:nvPr>
            <p:ph idx="1"/>
          </p:nvPr>
        </p:nvSpPr>
        <p:spPr>
          <a:xfrm>
            <a:off x="609600" y="1752600"/>
            <a:ext cx="10972800" cy="40386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lstStyle/>
          <a:p>
            <a:r>
              <a:rPr lang="en-US" dirty="0"/>
              <a:t>Ensure regular supply of drugs</a:t>
            </a:r>
          </a:p>
          <a:p>
            <a:pPr>
              <a:buNone/>
            </a:pPr>
            <a:r>
              <a:rPr lang="en-US" dirty="0"/>
              <a:t>    </a:t>
            </a:r>
            <a:r>
              <a:rPr lang="en-US" dirty="0">
                <a:sym typeface="Symbol" panose="05050102010706020507" pitchFamily="18" charset="2"/>
              </a:rPr>
              <a:t></a:t>
            </a:r>
            <a:r>
              <a:rPr lang="en-US" dirty="0"/>
              <a:t>  Should check adequacy of drugs for the patient</a:t>
            </a:r>
          </a:p>
          <a:p>
            <a:pPr>
              <a:buNone/>
            </a:pPr>
            <a:r>
              <a:rPr lang="en-US" dirty="0"/>
              <a:t>    </a:t>
            </a:r>
            <a:r>
              <a:rPr lang="en-US" dirty="0">
                <a:sym typeface="Symbol" panose="05050102010706020507" pitchFamily="18" charset="2"/>
              </a:rPr>
              <a:t></a:t>
            </a:r>
            <a:r>
              <a:rPr lang="en-US" dirty="0"/>
              <a:t>  Should remind the nurse or midwife before the medicines run out</a:t>
            </a:r>
          </a:p>
          <a:p>
            <a:pPr indent="-1588">
              <a:buNone/>
            </a:pPr>
            <a:r>
              <a:rPr lang="en-US" dirty="0"/>
              <a:t>(The quantity of TB medicine to be given to the treatment partner/patient is decided by the </a:t>
            </a:r>
            <a:r>
              <a:rPr lang="en-US" dirty="0" err="1"/>
              <a:t>nurse</a:t>
            </a:r>
            <a:r>
              <a:rPr lang="en-US" dirty="0" err="1">
                <a:sym typeface="Symbol" panose="05050102010706020507" pitchFamily="18" charset="2"/>
              </a:rPr>
              <a:t></a:t>
            </a:r>
            <a:r>
              <a:rPr lang="en-US" dirty="0" err="1"/>
              <a:t>usually</a:t>
            </a:r>
            <a:r>
              <a:rPr lang="en-US" dirty="0"/>
              <a:t> 1 to 2 weeks supply or depending on accessibility of the area)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533400"/>
            <a:ext cx="10972800" cy="563562"/>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Autofit/>
          </a:bodyPr>
          <a:lstStyle/>
          <a:p>
            <a:pPr algn="l"/>
            <a:r>
              <a:rPr lang="en-US" sz="3600" b="1" dirty="0"/>
              <a:t>Roles and Responsibilities: During Treatment </a:t>
            </a:r>
          </a:p>
        </p:txBody>
      </p:sp>
      <p:sp>
        <p:nvSpPr>
          <p:cNvPr id="3" name="Content Placeholder 2"/>
          <p:cNvSpPr>
            <a:spLocks noGrp="1"/>
          </p:cNvSpPr>
          <p:nvPr>
            <p:ph idx="1"/>
          </p:nvPr>
        </p:nvSpPr>
        <p:spPr>
          <a:xfrm>
            <a:off x="609600" y="1676400"/>
            <a:ext cx="10972800" cy="28194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lstStyle/>
          <a:p>
            <a:r>
              <a:rPr lang="en-US" dirty="0"/>
              <a:t>Should ensure that drugs are safe from theft and reach of other people, particularly children, if the patient keeps the medicine in his/her house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629265" y="457200"/>
            <a:ext cx="10972800" cy="944562"/>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rmAutofit/>
          </a:bodyPr>
          <a:lstStyle/>
          <a:p>
            <a:pPr algn="l"/>
            <a:r>
              <a:rPr lang="en-US" sz="3600" b="1" dirty="0"/>
              <a:t>What the treatment partner should not do</a:t>
            </a:r>
          </a:p>
        </p:txBody>
      </p:sp>
      <p:sp>
        <p:nvSpPr>
          <p:cNvPr id="46082" name="Content Placeholder 2"/>
          <p:cNvSpPr>
            <a:spLocks noGrp="1"/>
          </p:cNvSpPr>
          <p:nvPr>
            <p:ph idx="1"/>
          </p:nvPr>
        </p:nvSpPr>
        <p:spPr>
          <a:xfrm>
            <a:off x="629265" y="2057400"/>
            <a:ext cx="10972800" cy="3733799"/>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lstStyle/>
          <a:p>
            <a:r>
              <a:rPr lang="en-US" dirty="0"/>
              <a:t>Leave drugs to patient for later intake if requested by the patient. The treatment partner should see that drugs are actually swallowed by the patient</a:t>
            </a:r>
          </a:p>
          <a:p>
            <a:pPr>
              <a:buFont typeface="Arial" pitchFamily="34" charset="0"/>
              <a:buNone/>
            </a:pPr>
            <a:endParaRPr lang="en-US" dirty="0"/>
          </a:p>
          <a:p>
            <a:r>
              <a:rPr lang="en-US" dirty="0"/>
              <a:t>Leave all the medicines to the family member and allow them to supervise the daily intake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304800"/>
            <a:ext cx="10972800" cy="6858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Autofit/>
          </a:bodyPr>
          <a:lstStyle/>
          <a:p>
            <a:pPr algn="l"/>
            <a:r>
              <a:rPr lang="en-US" sz="3600" b="1" dirty="0"/>
              <a:t>Roles and Responsibilities: During Treatment </a:t>
            </a:r>
          </a:p>
        </p:txBody>
      </p:sp>
      <p:sp>
        <p:nvSpPr>
          <p:cNvPr id="3" name="Content Placeholder 2"/>
          <p:cNvSpPr>
            <a:spLocks noGrp="1"/>
          </p:cNvSpPr>
          <p:nvPr>
            <p:ph idx="1"/>
          </p:nvPr>
        </p:nvSpPr>
        <p:spPr>
          <a:xfrm>
            <a:off x="609600" y="1524000"/>
            <a:ext cx="10972800" cy="48768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en-US" b="1" dirty="0"/>
              <a:t>Keeping and Maintaining the NTP ID Card</a:t>
            </a:r>
          </a:p>
          <a:p>
            <a:r>
              <a:rPr lang="en-US" sz="2800" dirty="0"/>
              <a:t>The NTP ID Card (2 copies) is kept by the treatment partner and the patient </a:t>
            </a:r>
          </a:p>
          <a:p>
            <a:r>
              <a:rPr lang="en-US" sz="2800" dirty="0"/>
              <a:t>The nurse or midwife fills up the information on the card before handing it over to the treatment partner</a:t>
            </a:r>
          </a:p>
          <a:p>
            <a:r>
              <a:rPr lang="en-US" sz="2800" dirty="0"/>
              <a:t>The treatment partner ensures that all information on the card are complete </a:t>
            </a:r>
          </a:p>
          <a:p>
            <a:r>
              <a:rPr lang="en-US" sz="2800" dirty="0"/>
              <a:t>It is important that the schedule for sputum follow-up is filled up at the beginning so the treatment partner knows when to remind the patient about the schedule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457200"/>
            <a:ext cx="10972800" cy="563562"/>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Autofit/>
          </a:bodyPr>
          <a:lstStyle/>
          <a:p>
            <a:pPr algn="l"/>
            <a:r>
              <a:rPr lang="en-US" sz="3600" b="1" dirty="0"/>
              <a:t>Roles and Responsibilities: During Treatment </a:t>
            </a:r>
          </a:p>
        </p:txBody>
      </p:sp>
      <p:sp>
        <p:nvSpPr>
          <p:cNvPr id="3" name="Content Placeholder 2"/>
          <p:cNvSpPr>
            <a:spLocks noGrp="1"/>
          </p:cNvSpPr>
          <p:nvPr>
            <p:ph idx="1"/>
          </p:nvPr>
        </p:nvSpPr>
        <p:spPr>
          <a:xfrm>
            <a:off x="609600" y="1600200"/>
            <a:ext cx="10972800" cy="50292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rmAutofit lnSpcReduction="10000"/>
          </a:bodyPr>
          <a:lstStyle/>
          <a:p>
            <a:r>
              <a:rPr lang="en-US" dirty="0"/>
              <a:t>The treatment partner will record the daily drug intake of the patient</a:t>
            </a:r>
          </a:p>
          <a:p>
            <a:r>
              <a:rPr lang="en-US" dirty="0"/>
              <a:t>In the portion of the drug intake ─</a:t>
            </a:r>
          </a:p>
          <a:p>
            <a:pPr marL="749300" indent="-749300">
              <a:buNone/>
            </a:pPr>
            <a:r>
              <a:rPr lang="en-US" dirty="0"/>
              <a:t>     </a:t>
            </a:r>
            <a:r>
              <a:rPr lang="en-US" dirty="0">
                <a:sym typeface="Symbol" panose="05050102010706020507" pitchFamily="18" charset="2"/>
              </a:rPr>
              <a:t></a:t>
            </a:r>
            <a:r>
              <a:rPr lang="en-US" dirty="0"/>
              <a:t>  </a:t>
            </a:r>
            <a:r>
              <a:rPr lang="en-US" sz="3000" dirty="0"/>
              <a:t>the treatment partner should mark the days the patient has taken the medicines and affix his/her initials</a:t>
            </a:r>
          </a:p>
          <a:p>
            <a:pPr marL="749300" indent="-749300">
              <a:buNone/>
            </a:pPr>
            <a:r>
              <a:rPr lang="en-US" sz="3000" dirty="0"/>
              <a:t>     </a:t>
            </a:r>
            <a:r>
              <a:rPr lang="en-US" sz="3000" dirty="0">
                <a:sym typeface="Symbol" panose="05050102010706020507" pitchFamily="18" charset="2"/>
              </a:rPr>
              <a:t></a:t>
            </a:r>
            <a:r>
              <a:rPr lang="en-US" sz="3000" dirty="0"/>
              <a:t>  when DOT is not done (weekends and holidays) the treatment partner should mark a horizontal line (--) on the corresponding days </a:t>
            </a:r>
          </a:p>
          <a:p>
            <a:pPr marL="749300" indent="-749300">
              <a:buNone/>
            </a:pPr>
            <a:r>
              <a:rPr lang="en-US" sz="3000" dirty="0"/>
              <a:t>     </a:t>
            </a:r>
            <a:r>
              <a:rPr lang="en-US" sz="3000" dirty="0">
                <a:sym typeface="Symbol" panose="05050102010706020507" pitchFamily="18" charset="2"/>
              </a:rPr>
              <a:t></a:t>
            </a:r>
            <a:r>
              <a:rPr lang="en-US" sz="3000" dirty="0"/>
              <a:t>  if the patient missed taking the medicines, the treatment partner should put (X) instead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91442"/>
            <a:ext cx="10972800" cy="501614"/>
          </a:xfrm>
        </p:spPr>
        <p:txBody>
          <a:bodyPr>
            <a:noAutofit/>
          </a:bodyPr>
          <a:lstStyle/>
          <a:p>
            <a:pPr algn="l"/>
            <a:r>
              <a:rPr lang="en-US" sz="3600" b="1" dirty="0"/>
              <a:t>Form 5. NTP ID Card</a:t>
            </a:r>
          </a:p>
        </p:txBody>
      </p:sp>
      <p:pic>
        <p:nvPicPr>
          <p:cNvPr id="5" name="Picture 4"/>
          <p:cNvPicPr>
            <a:picLocks noChangeAspect="1"/>
          </p:cNvPicPr>
          <p:nvPr/>
        </p:nvPicPr>
        <p:blipFill>
          <a:blip r:embed="rId3"/>
          <a:stretch>
            <a:fillRect/>
          </a:stretch>
        </p:blipFill>
        <p:spPr>
          <a:xfrm>
            <a:off x="609600" y="1600200"/>
            <a:ext cx="10820400" cy="5143500"/>
          </a:xfrm>
          <a:prstGeom prst="rect">
            <a:avLst/>
          </a:prstGeom>
        </p:spPr>
      </p:pic>
    </p:spTree>
    <p:extLst>
      <p:ext uri="{BB962C8B-B14F-4D97-AF65-F5344CB8AC3E}">
        <p14:creationId xmlns:p14="http://schemas.microsoft.com/office/powerpoint/2010/main" val="968273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2"/>
            <a:ext cx="11049000" cy="580907"/>
          </a:xfrm>
        </p:spPr>
        <p:txBody>
          <a:bodyPr>
            <a:noAutofit/>
          </a:bodyPr>
          <a:lstStyle/>
          <a:p>
            <a:pPr algn="l"/>
            <a:r>
              <a:rPr lang="en-US" sz="3600" b="1" dirty="0"/>
              <a:t>Form 5. NTP ID Card</a:t>
            </a:r>
          </a:p>
        </p:txBody>
      </p:sp>
      <p:pic>
        <p:nvPicPr>
          <p:cNvPr id="3" name="Picture 2"/>
          <p:cNvPicPr>
            <a:picLocks noChangeAspect="1"/>
          </p:cNvPicPr>
          <p:nvPr/>
        </p:nvPicPr>
        <p:blipFill>
          <a:blip r:embed="rId3"/>
          <a:stretch>
            <a:fillRect/>
          </a:stretch>
        </p:blipFill>
        <p:spPr>
          <a:xfrm>
            <a:off x="609600" y="1371600"/>
            <a:ext cx="10896600" cy="5257800"/>
          </a:xfrm>
          <a:prstGeom prst="rect">
            <a:avLst/>
          </a:prstGeom>
        </p:spPr>
      </p:pic>
    </p:spTree>
    <p:extLst>
      <p:ext uri="{BB962C8B-B14F-4D97-AF65-F5344CB8AC3E}">
        <p14:creationId xmlns:p14="http://schemas.microsoft.com/office/powerpoint/2010/main" val="2505056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pic>
        <p:nvPicPr>
          <p:cNvPr id="4" name="Picture 3"/>
          <p:cNvPicPr>
            <a:picLocks noChangeAspect="1" noChangeArrowheads="1"/>
          </p:cNvPicPr>
          <p:nvPr/>
        </p:nvPicPr>
        <p:blipFill>
          <a:blip r:embed="rId3" cstate="print"/>
          <a:srcRect/>
          <a:stretch>
            <a:fillRect/>
          </a:stretch>
        </p:blipFill>
        <p:spPr bwMode="auto">
          <a:xfrm>
            <a:off x="609600" y="304800"/>
            <a:ext cx="10972800" cy="6248400"/>
          </a:xfrm>
          <a:prstGeom prst="rect">
            <a:avLst/>
          </a:prstGeom>
          <a:ln>
            <a:noFill/>
            <a:headEnd/>
            <a:tailEnd/>
          </a:ln>
        </p:spPr>
        <p:style>
          <a:lnRef idx="1">
            <a:schemeClr val="accent6"/>
          </a:lnRef>
          <a:fillRef idx="2">
            <a:schemeClr val="accent6"/>
          </a:fillRef>
          <a:effectRef idx="1">
            <a:schemeClr val="accent6"/>
          </a:effectRef>
          <a:fontRef idx="minor">
            <a:schemeClr val="dk1"/>
          </a:fontRef>
        </p:style>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1"/>
            <a:ext cx="10972800" cy="5440363"/>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lstStyle/>
          <a:p>
            <a:pPr>
              <a:buNone/>
            </a:pPr>
            <a:endParaRPr lang="en-US" b="1" dirty="0"/>
          </a:p>
          <a:p>
            <a:pPr>
              <a:buNone/>
            </a:pPr>
            <a:endParaRPr lang="en-US" b="1" dirty="0"/>
          </a:p>
          <a:p>
            <a:pPr>
              <a:buNone/>
            </a:pPr>
            <a:endParaRPr lang="en-US" b="1" dirty="0"/>
          </a:p>
          <a:p>
            <a:pPr algn="ctr">
              <a:buNone/>
            </a:pPr>
            <a:r>
              <a:rPr lang="en-US" sz="4000" b="1" dirty="0"/>
              <a:t>DEMONSTRATION </a:t>
            </a:r>
          </a:p>
          <a:p>
            <a:pPr algn="ctr">
              <a:buNone/>
            </a:pPr>
            <a:r>
              <a:rPr lang="en-US" sz="4000" b="1" dirty="0"/>
              <a:t>AND </a:t>
            </a:r>
          </a:p>
          <a:p>
            <a:pPr algn="ctr">
              <a:buNone/>
            </a:pPr>
            <a:r>
              <a:rPr lang="en-US" sz="4000" b="1" dirty="0"/>
              <a:t>PRACTICE SESSION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974" y="533400"/>
            <a:ext cx="10972800" cy="639762"/>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Autofit/>
          </a:bodyPr>
          <a:lstStyle/>
          <a:p>
            <a:pPr algn="l"/>
            <a:r>
              <a:rPr lang="en-US" sz="3600" b="1" dirty="0"/>
              <a:t>Case Scenario (for filling up the NTP ID Card) </a:t>
            </a:r>
          </a:p>
        </p:txBody>
      </p:sp>
      <p:sp>
        <p:nvSpPr>
          <p:cNvPr id="3" name="Content Placeholder 2"/>
          <p:cNvSpPr>
            <a:spLocks noGrp="1"/>
          </p:cNvSpPr>
          <p:nvPr>
            <p:ph idx="1"/>
          </p:nvPr>
        </p:nvSpPr>
        <p:spPr>
          <a:xfrm>
            <a:off x="616974" y="1981200"/>
            <a:ext cx="10972800" cy="41148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en-PH" dirty="0"/>
              <a:t>    </a:t>
            </a:r>
            <a:r>
              <a:rPr lang="en-PH" dirty="0" err="1"/>
              <a:t>Romy</a:t>
            </a:r>
            <a:r>
              <a:rPr lang="en-PH" dirty="0"/>
              <a:t> is a 55 y/o patient, with diagnosis of pulmonary TB, and was given Cat 1 treatment regimen. Patient was started treatment on January 11, 2013. Today is  June 18, 2013 and the days the treatment partner did not do DOT were all the Saturdays and Sundays of March and April 2013. The patient also missed taking his medicines on March 12, 13, 14 and April  2, 3, 17 &amp; 18. </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11811000" cy="56388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rmAutofit/>
          </a:bodyPr>
          <a:lstStyle/>
          <a:p>
            <a:pPr algn="ctr">
              <a:buNone/>
            </a:pPr>
            <a:endParaRPr lang="en-US" dirty="0"/>
          </a:p>
          <a:p>
            <a:pPr algn="ctr">
              <a:buNone/>
            </a:pPr>
            <a:endParaRPr lang="en-US" dirty="0"/>
          </a:p>
          <a:p>
            <a:pPr algn="ctr">
              <a:buNone/>
            </a:pPr>
            <a:r>
              <a:rPr lang="en-US" b="1" dirty="0"/>
              <a:t>Roles and Responsibilities of                                                                             Frontline Health Workers  (BHWs/CHVs)</a:t>
            </a:r>
          </a:p>
          <a:p>
            <a:pPr algn="ctr">
              <a:buNone/>
            </a:pPr>
            <a:r>
              <a:rPr lang="en-US" b="1" dirty="0"/>
              <a:t>in the National TB Control Program</a:t>
            </a:r>
          </a:p>
          <a:p>
            <a:pPr algn="ctr">
              <a:buNone/>
            </a:pPr>
            <a:r>
              <a:rPr lang="en-US" b="1" dirty="0"/>
              <a:t>(Case Finding and Case Holding)</a:t>
            </a:r>
          </a:p>
          <a:p>
            <a:pPr algn="ctr">
              <a:buNone/>
            </a:pPr>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type="subTitle" idx="1"/>
          </p:nvPr>
        </p:nvSpPr>
        <p:spPr>
          <a:xfrm>
            <a:off x="609600" y="685800"/>
            <a:ext cx="10972800" cy="56388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Autofit/>
          </a:bodyPr>
          <a:lstStyle/>
          <a:p>
            <a:pPr algn="l" eaLnBrk="1" hangingPunct="1"/>
            <a:r>
              <a:rPr lang="en-PH" sz="3600" b="1" dirty="0">
                <a:solidFill>
                  <a:schemeClr val="tx1"/>
                </a:solidFill>
              </a:rPr>
              <a:t>Roles and Responsibilities: During Treatment</a:t>
            </a:r>
            <a:endParaRPr lang="en-PH" sz="3600" dirty="0">
              <a:solidFill>
                <a:schemeClr val="tx1"/>
              </a:solidFill>
            </a:endParaRPr>
          </a:p>
          <a:p>
            <a:pPr marL="914400" lvl="1" indent="-457200" algn="l">
              <a:buFont typeface="Arial" pitchFamily="34" charset="0"/>
              <a:buChar char="•"/>
            </a:pPr>
            <a:endParaRPr lang="en-PH" sz="3200" dirty="0">
              <a:solidFill>
                <a:schemeClr val="tx1"/>
              </a:solidFill>
            </a:endParaRPr>
          </a:p>
          <a:p>
            <a:pPr marL="914400" lvl="1" indent="-457200" algn="l">
              <a:buFont typeface="Arial" pitchFamily="34" charset="0"/>
              <a:buChar char="•"/>
            </a:pPr>
            <a:r>
              <a:rPr lang="en-PH" sz="3200" dirty="0">
                <a:solidFill>
                  <a:schemeClr val="tx1"/>
                </a:solidFill>
              </a:rPr>
              <a:t>Know the patient’s schedule for sputum follow-up </a:t>
            </a:r>
          </a:p>
          <a:p>
            <a:pPr marL="914400" lvl="1" indent="-457200" algn="l">
              <a:buFont typeface="Arial" pitchFamily="34" charset="0"/>
              <a:buChar char="•"/>
            </a:pPr>
            <a:r>
              <a:rPr lang="en-PH" sz="3200" dirty="0">
                <a:solidFill>
                  <a:schemeClr val="tx1"/>
                </a:solidFill>
              </a:rPr>
              <a:t>Remind patient of the scheduled sputum follow-up</a:t>
            </a:r>
          </a:p>
          <a:p>
            <a:pPr marL="914400" lvl="1" indent="-457200" algn="l">
              <a:buFont typeface="Arial" pitchFamily="34" charset="0"/>
              <a:buChar char="•"/>
            </a:pPr>
            <a:r>
              <a:rPr lang="en-PH" sz="3200" dirty="0">
                <a:solidFill>
                  <a:schemeClr val="tx1"/>
                </a:solidFill>
              </a:rPr>
              <a:t>Convince patient to return to Health Center on the date of sputum follow-up</a:t>
            </a:r>
          </a:p>
          <a:p>
            <a:pPr marL="914400" lvl="1" indent="-457200" algn="l">
              <a:buFont typeface="Arial" pitchFamily="34" charset="0"/>
              <a:buChar char="•"/>
            </a:pPr>
            <a:r>
              <a:rPr lang="en-PH" sz="3200" dirty="0">
                <a:solidFill>
                  <a:schemeClr val="tx1"/>
                </a:solidFill>
              </a:rPr>
              <a:t>Educate the patient on the importance of sputum follow-up</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09600" y="533400"/>
            <a:ext cx="10972800" cy="457199"/>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Autofit/>
          </a:bodyPr>
          <a:lstStyle/>
          <a:p>
            <a:pPr algn="l" eaLnBrk="1" hangingPunct="1"/>
            <a:r>
              <a:rPr lang="en-PH" sz="3600" b="1" dirty="0"/>
              <a:t>Sputum Follow-up</a:t>
            </a:r>
          </a:p>
        </p:txBody>
      </p:sp>
      <p:sp>
        <p:nvSpPr>
          <p:cNvPr id="5" name="Content Placeholder 2"/>
          <p:cNvSpPr>
            <a:spLocks noGrp="1"/>
          </p:cNvSpPr>
          <p:nvPr>
            <p:ph type="subTitle" idx="1"/>
          </p:nvPr>
        </p:nvSpPr>
        <p:spPr>
          <a:xfrm>
            <a:off x="609600" y="1676400"/>
            <a:ext cx="11049000" cy="40386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rmAutofit/>
          </a:bodyPr>
          <a:lstStyle/>
          <a:p>
            <a:pPr algn="l" eaLnBrk="1" hangingPunct="1"/>
            <a:r>
              <a:rPr lang="en-PH" dirty="0">
                <a:solidFill>
                  <a:schemeClr val="tx1"/>
                </a:solidFill>
              </a:rPr>
              <a:t>Why is it important?</a:t>
            </a:r>
          </a:p>
          <a:p>
            <a:pPr algn="l" eaLnBrk="1" hangingPunct="1"/>
            <a:endParaRPr lang="en-PH" dirty="0">
              <a:solidFill>
                <a:schemeClr val="tx1"/>
              </a:solidFill>
            </a:endParaRPr>
          </a:p>
          <a:p>
            <a:pPr marL="692150" indent="-404813" algn="l">
              <a:buFont typeface="Arial" pitchFamily="34" charset="0"/>
              <a:buChar char="•"/>
            </a:pPr>
            <a:r>
              <a:rPr lang="en-PH" dirty="0">
                <a:solidFill>
                  <a:schemeClr val="tx1"/>
                </a:solidFill>
              </a:rPr>
              <a:t>To determine the effectiveness of treatment</a:t>
            </a:r>
          </a:p>
          <a:p>
            <a:pPr marL="692150" indent="-404813" algn="l">
              <a:buFont typeface="Arial" pitchFamily="34" charset="0"/>
              <a:buChar char="•"/>
            </a:pPr>
            <a:r>
              <a:rPr lang="en-PH" dirty="0">
                <a:solidFill>
                  <a:schemeClr val="tx1"/>
                </a:solidFill>
              </a:rPr>
              <a:t>Basis for decision on the next treatment regimen</a:t>
            </a:r>
          </a:p>
          <a:p>
            <a:pPr marL="692150" indent="-404813" algn="l">
              <a:buFont typeface="Arial" pitchFamily="34" charset="0"/>
              <a:buChar char="•"/>
            </a:pPr>
            <a:r>
              <a:rPr lang="en-PH" dirty="0">
                <a:solidFill>
                  <a:schemeClr val="tx1"/>
                </a:solidFill>
              </a:rPr>
              <a:t>To be able to label a patient as “Cured”        </a:t>
            </a:r>
          </a:p>
          <a:p>
            <a:pPr marL="169863" indent="-169863" algn="l"/>
            <a:r>
              <a:rPr lang="en-PH" dirty="0">
                <a:solidFill>
                  <a:schemeClr val="tx1"/>
                </a:solidFill>
              </a:rPr>
              <a:t>        (increase in Cure Rate)</a:t>
            </a:r>
          </a:p>
          <a:p>
            <a:pPr algn="l" eaLnBrk="1" hangingPunct="1">
              <a:buFont typeface="Arial" charset="0"/>
              <a:buNone/>
            </a:pPr>
            <a:endParaRPr lang="en-PH"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563562"/>
          </a:xfrm>
        </p:spPr>
        <p:txBody>
          <a:bodyPr>
            <a:noAutofit/>
          </a:bodyPr>
          <a:lstStyle/>
          <a:p>
            <a:pPr algn="l"/>
            <a:r>
              <a:rPr lang="en-US" sz="3600" b="1" dirty="0"/>
              <a:t>Schedule of Sputum Follow-up</a:t>
            </a:r>
            <a:endParaRPr lang="en-PH"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7776650"/>
              </p:ext>
            </p:extLst>
          </p:nvPr>
        </p:nvGraphicFramePr>
        <p:xfrm>
          <a:off x="639097" y="2133600"/>
          <a:ext cx="11095703" cy="3657600"/>
        </p:xfrm>
        <a:graphic>
          <a:graphicData uri="http://schemas.openxmlformats.org/drawingml/2006/table">
            <a:tbl>
              <a:tblPr firstRow="1" bandRow="1">
                <a:tableStyleId>{5C22544A-7EE6-4342-B048-85BDC9FD1C3A}</a:tableStyleId>
              </a:tblPr>
              <a:tblGrid>
                <a:gridCol w="2027903">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153697">
                  <a:extLst>
                    <a:ext uri="{9D8B030D-6E8A-4147-A177-3AD203B41FA5}">
                      <a16:colId xmlns:a16="http://schemas.microsoft.com/office/drawing/2014/main" val="20002"/>
                    </a:ext>
                  </a:extLst>
                </a:gridCol>
                <a:gridCol w="2866103">
                  <a:extLst>
                    <a:ext uri="{9D8B030D-6E8A-4147-A177-3AD203B41FA5}">
                      <a16:colId xmlns:a16="http://schemas.microsoft.com/office/drawing/2014/main" val="20003"/>
                    </a:ext>
                  </a:extLst>
                </a:gridCol>
              </a:tblGrid>
              <a:tr h="914400">
                <a:tc rowSpan="2">
                  <a:txBody>
                    <a:bodyPr/>
                    <a:lstStyle/>
                    <a:p>
                      <a:pPr algn="ctr"/>
                      <a:r>
                        <a:rPr lang="en-US" sz="3200" dirty="0">
                          <a:solidFill>
                            <a:schemeClr val="tx1"/>
                          </a:solidFill>
                        </a:rPr>
                        <a:t>Category </a:t>
                      </a:r>
                      <a:endParaRPr lang="en-PH" sz="3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en-US" sz="3200" dirty="0">
                          <a:solidFill>
                            <a:schemeClr val="tx1"/>
                          </a:solidFill>
                        </a:rPr>
                        <a:t>Schedule </a:t>
                      </a:r>
                      <a:endParaRPr lang="en-PH"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PH"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PH"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14400">
                <a:tc vMerge="1">
                  <a:txBody>
                    <a:bodyPr/>
                    <a:lstStyle/>
                    <a:p>
                      <a:endParaRPr lang="en-PH"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b="1" dirty="0">
                          <a:solidFill>
                            <a:schemeClr val="tx1"/>
                          </a:solidFill>
                        </a:rPr>
                        <a:t>First Follow</a:t>
                      </a:r>
                      <a:r>
                        <a:rPr lang="en-US" sz="2800" b="1" baseline="0" dirty="0">
                          <a:solidFill>
                            <a:schemeClr val="tx1"/>
                          </a:solidFill>
                        </a:rPr>
                        <a:t>-up</a:t>
                      </a:r>
                      <a:endParaRPr lang="en-PH"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b="1" dirty="0">
                          <a:solidFill>
                            <a:schemeClr val="tx1"/>
                          </a:solidFill>
                        </a:rPr>
                        <a:t>Second</a:t>
                      </a:r>
                      <a:r>
                        <a:rPr lang="en-US" sz="2800" b="1" baseline="0" dirty="0">
                          <a:solidFill>
                            <a:schemeClr val="tx1"/>
                          </a:solidFill>
                        </a:rPr>
                        <a:t> Follow-up</a:t>
                      </a:r>
                      <a:endParaRPr lang="en-PH"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b="1" dirty="0">
                          <a:solidFill>
                            <a:schemeClr val="tx1"/>
                          </a:solidFill>
                        </a:rPr>
                        <a:t>Third</a:t>
                      </a:r>
                      <a:r>
                        <a:rPr lang="en-US" sz="2800" b="1" baseline="0" dirty="0">
                          <a:solidFill>
                            <a:schemeClr val="tx1"/>
                          </a:solidFill>
                        </a:rPr>
                        <a:t> Follow-up</a:t>
                      </a:r>
                      <a:endParaRPr lang="en-PH"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14400">
                <a:tc>
                  <a:txBody>
                    <a:bodyPr/>
                    <a:lstStyle/>
                    <a:p>
                      <a:pPr algn="ctr"/>
                      <a:r>
                        <a:rPr lang="en-US" sz="2800" b="1" dirty="0">
                          <a:solidFill>
                            <a:schemeClr val="tx1"/>
                          </a:solidFill>
                        </a:rPr>
                        <a:t>I</a:t>
                      </a:r>
                      <a:endParaRPr lang="en-PH" sz="2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chemeClr val="tx1"/>
                          </a:solidFill>
                        </a:rPr>
                        <a:t>End of 2</a:t>
                      </a:r>
                      <a:r>
                        <a:rPr lang="en-US" sz="2400" baseline="30000" dirty="0">
                          <a:solidFill>
                            <a:schemeClr val="tx1"/>
                          </a:solidFill>
                        </a:rPr>
                        <a:t>nd</a:t>
                      </a:r>
                      <a:r>
                        <a:rPr lang="en-US" sz="2400" dirty="0">
                          <a:solidFill>
                            <a:schemeClr val="tx1"/>
                          </a:solidFill>
                        </a:rPr>
                        <a:t> month of</a:t>
                      </a:r>
                      <a:r>
                        <a:rPr lang="en-US" sz="2400" baseline="0" dirty="0">
                          <a:solidFill>
                            <a:schemeClr val="tx1"/>
                          </a:solidFill>
                        </a:rPr>
                        <a:t> treatment</a:t>
                      </a:r>
                      <a:endParaRPr lang="en-PH"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chemeClr val="tx1"/>
                          </a:solidFill>
                        </a:rPr>
                        <a:t>End</a:t>
                      </a:r>
                      <a:r>
                        <a:rPr lang="en-US" sz="2400" baseline="0" dirty="0">
                          <a:solidFill>
                            <a:schemeClr val="tx1"/>
                          </a:solidFill>
                        </a:rPr>
                        <a:t> of 5</a:t>
                      </a:r>
                      <a:r>
                        <a:rPr lang="en-US" sz="2400" baseline="30000" dirty="0">
                          <a:solidFill>
                            <a:schemeClr val="tx1"/>
                          </a:solidFill>
                        </a:rPr>
                        <a:t>th</a:t>
                      </a:r>
                      <a:r>
                        <a:rPr lang="en-US" sz="2400" baseline="0" dirty="0">
                          <a:solidFill>
                            <a:schemeClr val="tx1"/>
                          </a:solidFill>
                        </a:rPr>
                        <a:t> month of treatment</a:t>
                      </a:r>
                      <a:endParaRPr lang="en-PH"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chemeClr val="tx1"/>
                          </a:solidFill>
                        </a:rPr>
                        <a:t>End of 6</a:t>
                      </a:r>
                      <a:r>
                        <a:rPr lang="en-US" sz="2400" baseline="30000" dirty="0">
                          <a:solidFill>
                            <a:schemeClr val="tx1"/>
                          </a:solidFill>
                        </a:rPr>
                        <a:t>th</a:t>
                      </a:r>
                      <a:r>
                        <a:rPr lang="en-US" sz="2400" dirty="0">
                          <a:solidFill>
                            <a:schemeClr val="tx1"/>
                          </a:solidFill>
                        </a:rPr>
                        <a:t> month of treatment</a:t>
                      </a:r>
                      <a:endParaRPr lang="en-PH"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4400">
                <a:tc>
                  <a:txBody>
                    <a:bodyPr/>
                    <a:lstStyle/>
                    <a:p>
                      <a:pPr algn="ctr"/>
                      <a:r>
                        <a:rPr lang="en-US" sz="2800" b="1" dirty="0">
                          <a:solidFill>
                            <a:schemeClr val="tx1"/>
                          </a:solidFill>
                        </a:rPr>
                        <a:t>II</a:t>
                      </a:r>
                      <a:endParaRPr lang="en-PH" sz="2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chemeClr val="tx1"/>
                          </a:solidFill>
                        </a:rPr>
                        <a:t>End of 3</a:t>
                      </a:r>
                      <a:r>
                        <a:rPr lang="en-US" sz="2400" baseline="30000" dirty="0">
                          <a:solidFill>
                            <a:schemeClr val="tx1"/>
                          </a:solidFill>
                        </a:rPr>
                        <a:t>rd</a:t>
                      </a:r>
                      <a:r>
                        <a:rPr lang="en-US" sz="2400" dirty="0">
                          <a:solidFill>
                            <a:schemeClr val="tx1"/>
                          </a:solidFill>
                        </a:rPr>
                        <a:t> month</a:t>
                      </a:r>
                      <a:r>
                        <a:rPr lang="en-US" sz="2400" baseline="0" dirty="0">
                          <a:solidFill>
                            <a:schemeClr val="tx1"/>
                          </a:solidFill>
                        </a:rPr>
                        <a:t> of treatment</a:t>
                      </a:r>
                      <a:endParaRPr lang="en-PH"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chemeClr val="tx1"/>
                          </a:solidFill>
                        </a:rPr>
                        <a:t>End of 5</a:t>
                      </a:r>
                      <a:r>
                        <a:rPr lang="en-US" sz="2400" baseline="30000" dirty="0">
                          <a:solidFill>
                            <a:schemeClr val="tx1"/>
                          </a:solidFill>
                        </a:rPr>
                        <a:t>th</a:t>
                      </a:r>
                      <a:r>
                        <a:rPr lang="en-US" sz="2400" dirty="0">
                          <a:solidFill>
                            <a:schemeClr val="tx1"/>
                          </a:solidFill>
                        </a:rPr>
                        <a:t> month</a:t>
                      </a:r>
                      <a:r>
                        <a:rPr lang="en-US" sz="2400" baseline="0" dirty="0">
                          <a:solidFill>
                            <a:schemeClr val="tx1"/>
                          </a:solidFill>
                        </a:rPr>
                        <a:t> of treatment</a:t>
                      </a:r>
                      <a:endParaRPr lang="en-PH"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chemeClr val="tx1"/>
                          </a:solidFill>
                        </a:rPr>
                        <a:t>End of 8</a:t>
                      </a:r>
                      <a:r>
                        <a:rPr lang="en-US" sz="2400" baseline="30000" dirty="0">
                          <a:solidFill>
                            <a:schemeClr val="tx1"/>
                          </a:solidFill>
                        </a:rPr>
                        <a:t>th</a:t>
                      </a:r>
                      <a:r>
                        <a:rPr lang="en-US" sz="2400" baseline="0" dirty="0">
                          <a:solidFill>
                            <a:schemeClr val="tx1"/>
                          </a:solidFill>
                        </a:rPr>
                        <a:t> month of treatment</a:t>
                      </a:r>
                      <a:endParaRPr lang="en-PH"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6894771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792162"/>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lstStyle/>
          <a:p>
            <a:r>
              <a:rPr lang="en-US" b="1" dirty="0"/>
              <a:t>Scenario 1</a:t>
            </a:r>
          </a:p>
        </p:txBody>
      </p:sp>
      <p:sp>
        <p:nvSpPr>
          <p:cNvPr id="3" name="Content Placeholder 2"/>
          <p:cNvSpPr>
            <a:spLocks noGrp="1"/>
          </p:cNvSpPr>
          <p:nvPr>
            <p:ph idx="1"/>
          </p:nvPr>
        </p:nvSpPr>
        <p:spPr>
          <a:xfrm>
            <a:off x="609600" y="1981200"/>
            <a:ext cx="10972800" cy="35052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rmAutofit/>
          </a:bodyPr>
          <a:lstStyle/>
          <a:p>
            <a:pPr lvl="0">
              <a:buNone/>
            </a:pPr>
            <a:r>
              <a:rPr lang="en-PH" b="1" dirty="0"/>
              <a:t>	On the scheduled visit, a patient tells his treatment partner to just leave the medicines with him. The patient says he will just take them later. The patient is insistent and gives several excuses.  </a:t>
            </a:r>
            <a:endParaRPr lang="en-US" dirty="0"/>
          </a:p>
          <a:p>
            <a:pPr marL="0" indent="0">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868362"/>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rmAutofit/>
          </a:bodyPr>
          <a:lstStyle/>
          <a:p>
            <a:r>
              <a:rPr lang="en-US" sz="4800" b="1" dirty="0"/>
              <a:t>Scenario</a:t>
            </a:r>
            <a:r>
              <a:rPr lang="en-US" b="1" dirty="0"/>
              <a:t> 2</a:t>
            </a:r>
          </a:p>
        </p:txBody>
      </p:sp>
      <p:sp>
        <p:nvSpPr>
          <p:cNvPr id="3" name="Content Placeholder 2"/>
          <p:cNvSpPr>
            <a:spLocks noGrp="1"/>
          </p:cNvSpPr>
          <p:nvPr>
            <p:ph idx="1"/>
          </p:nvPr>
        </p:nvSpPr>
        <p:spPr>
          <a:xfrm>
            <a:off x="609600" y="2209800"/>
            <a:ext cx="10972800" cy="32004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lstStyle/>
          <a:p>
            <a:pPr marL="0" indent="0">
              <a:buNone/>
            </a:pPr>
            <a:r>
              <a:rPr lang="en-PH" b="1" dirty="0"/>
              <a:t>The patient is already at the beginning of the sixth month of treatment and a sputum follow-up should be done. Because he is already feeling well, he doesn’t want to go to the Health Center for the last sputum follow-up. He thinks he is already cured and there is no need for him to be examined.</a:t>
            </a:r>
            <a:endParaRPr lang="en-US" dirty="0"/>
          </a:p>
          <a:p>
            <a:pPr lvl="0"/>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10972800" cy="7620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rmAutofit/>
          </a:bodyPr>
          <a:lstStyle/>
          <a:p>
            <a:r>
              <a:rPr lang="en-US" b="1" dirty="0"/>
              <a:t>Scenario 3</a:t>
            </a:r>
          </a:p>
        </p:txBody>
      </p:sp>
      <p:sp>
        <p:nvSpPr>
          <p:cNvPr id="3" name="Content Placeholder 2"/>
          <p:cNvSpPr>
            <a:spLocks noGrp="1"/>
          </p:cNvSpPr>
          <p:nvPr>
            <p:ph idx="1"/>
          </p:nvPr>
        </p:nvSpPr>
        <p:spPr>
          <a:xfrm>
            <a:off x="609600" y="1981200"/>
            <a:ext cx="10972800" cy="2666999"/>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lstStyle/>
          <a:p>
            <a:pPr marL="0" lvl="0" indent="0">
              <a:buNone/>
            </a:pPr>
            <a:r>
              <a:rPr lang="en-PH" b="1" dirty="0"/>
              <a:t>A patient is experiencing itchiness and has difficulty sleeping, which has affected him so much. He plans to stop taking his medicines. </a:t>
            </a:r>
            <a:endParaRPr lang="en-US" dirty="0"/>
          </a:p>
          <a:p>
            <a:pPr marL="0" indent="0">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685801"/>
            <a:ext cx="8077200" cy="5440363"/>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lstStyle/>
          <a:p>
            <a:pPr>
              <a:buNone/>
            </a:pPr>
            <a:endParaRPr lang="en-US" dirty="0"/>
          </a:p>
          <a:p>
            <a:pPr>
              <a:buNone/>
            </a:pPr>
            <a:endParaRPr lang="en-US" dirty="0"/>
          </a:p>
          <a:p>
            <a:pPr>
              <a:buNone/>
            </a:pPr>
            <a:endParaRPr lang="en-US" dirty="0"/>
          </a:p>
          <a:p>
            <a:pPr algn="ctr">
              <a:buNone/>
            </a:pPr>
            <a:r>
              <a:rPr lang="en-US" sz="4400" b="1" dirty="0"/>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57200"/>
            <a:ext cx="10591800" cy="59436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Autofit/>
          </a:bodyPr>
          <a:lstStyle/>
          <a:p>
            <a:pPr>
              <a:buNone/>
            </a:pPr>
            <a:r>
              <a:rPr lang="en-US" sz="3600" b="1" dirty="0"/>
              <a:t>Objective</a:t>
            </a:r>
          </a:p>
          <a:p>
            <a:pPr>
              <a:buNone/>
            </a:pPr>
            <a:r>
              <a:rPr lang="en-US" b="1" dirty="0"/>
              <a:t> </a:t>
            </a:r>
          </a:p>
          <a:p>
            <a:pPr>
              <a:buNone/>
            </a:pPr>
            <a:r>
              <a:rPr lang="en-US" dirty="0"/>
              <a:t>The</a:t>
            </a:r>
            <a:r>
              <a:rPr lang="en-US" b="1" dirty="0"/>
              <a:t>  </a:t>
            </a:r>
            <a:r>
              <a:rPr lang="en-US" dirty="0"/>
              <a:t>CHV Supervisors and CHVs will be able to </a:t>
            </a:r>
            <a:r>
              <a:rPr lang="en-US" b="1" dirty="0"/>
              <a:t>u</a:t>
            </a:r>
            <a:r>
              <a:rPr lang="en-US" b="1" dirty="0">
                <a:solidFill>
                  <a:schemeClr val="tx1"/>
                </a:solidFill>
              </a:rPr>
              <a:t>nderstand their roles and responsibilities</a:t>
            </a:r>
            <a:r>
              <a:rPr lang="en-US" dirty="0">
                <a:solidFill>
                  <a:schemeClr val="tx1"/>
                </a:solidFill>
              </a:rPr>
              <a:t> in the TB Control Program</a:t>
            </a:r>
          </a:p>
          <a:p>
            <a:pPr lvl="2">
              <a:buFont typeface="Wingdings" panose="05000000000000000000" pitchFamily="2" charset="2"/>
              <a:buChar char="§"/>
            </a:pPr>
            <a:r>
              <a:rPr lang="en-US" sz="3200" dirty="0">
                <a:solidFill>
                  <a:schemeClr val="tx1"/>
                </a:solidFill>
              </a:rPr>
              <a:t> </a:t>
            </a:r>
            <a:r>
              <a:rPr lang="en-PH" sz="3200" dirty="0">
                <a:solidFill>
                  <a:schemeClr val="tx1"/>
                </a:solidFill>
              </a:rPr>
              <a:t>In case finding</a:t>
            </a:r>
          </a:p>
          <a:p>
            <a:pPr marL="1195388" lvl="2" indent="-280988">
              <a:buFont typeface="Wingdings" panose="05000000000000000000" pitchFamily="2" charset="2"/>
              <a:buChar char="§"/>
            </a:pPr>
            <a:r>
              <a:rPr lang="en-PH" sz="3200" dirty="0">
                <a:solidFill>
                  <a:schemeClr val="tx1"/>
                </a:solidFill>
              </a:rPr>
              <a:t>In case holding</a:t>
            </a:r>
            <a:endParaRPr lang="en-US" sz="3200" dirty="0">
              <a:solidFill>
                <a:schemeClr val="tx1"/>
              </a:solidFill>
            </a:endParaRPr>
          </a:p>
          <a:p>
            <a:pPr marL="0" indent="0">
              <a:buNone/>
            </a:pPr>
            <a:endParaRPr lang="en-US" dirty="0">
              <a:solidFill>
                <a:schemeClr val="tx1"/>
              </a:solidFill>
            </a:endParaRPr>
          </a:p>
          <a:p>
            <a:pPr>
              <a:buNone/>
            </a:pPr>
            <a:endParaRPr lang="en-US"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10972800" cy="868362"/>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Autofit/>
          </a:bodyPr>
          <a:lstStyle/>
          <a:p>
            <a:pPr algn="l"/>
            <a:r>
              <a:rPr lang="en-US" sz="3600" b="1" dirty="0"/>
              <a:t>Roles and Responsibilities:  In Case Finding </a:t>
            </a:r>
          </a:p>
        </p:txBody>
      </p:sp>
      <p:sp>
        <p:nvSpPr>
          <p:cNvPr id="3" name="Content Placeholder 2"/>
          <p:cNvSpPr>
            <a:spLocks noGrp="1"/>
          </p:cNvSpPr>
          <p:nvPr>
            <p:ph idx="1"/>
          </p:nvPr>
        </p:nvSpPr>
        <p:spPr>
          <a:xfrm>
            <a:off x="533400" y="2057400"/>
            <a:ext cx="10972800" cy="3809999"/>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lstStyle/>
          <a:p>
            <a:r>
              <a:rPr lang="en-PH" dirty="0"/>
              <a:t>Conduct TB education</a:t>
            </a:r>
            <a:endParaRPr lang="en-US" dirty="0"/>
          </a:p>
          <a:p>
            <a:r>
              <a:rPr lang="en-US" dirty="0"/>
              <a:t>Identify presumptive TB in the community </a:t>
            </a:r>
          </a:p>
          <a:p>
            <a:r>
              <a:rPr lang="en-US" dirty="0"/>
              <a:t>Convince presumptive TB cases to seek consultation at the health center </a:t>
            </a:r>
          </a:p>
          <a:p>
            <a:r>
              <a:rPr lang="en-US" dirty="0"/>
              <a:t>Convince them to undergo and complete DSSM (2 sputum examinations) and X-ray when required by the health center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381000"/>
            <a:ext cx="10972800" cy="944562"/>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Autofit/>
          </a:bodyPr>
          <a:lstStyle/>
          <a:p>
            <a:pPr algn="l"/>
            <a:r>
              <a:rPr lang="en-US" sz="3600" b="1" dirty="0"/>
              <a:t>Roles and Responsibilities: In Case Finding</a:t>
            </a:r>
          </a:p>
        </p:txBody>
      </p:sp>
      <p:sp>
        <p:nvSpPr>
          <p:cNvPr id="3" name="Content Placeholder 2"/>
          <p:cNvSpPr>
            <a:spLocks noGrp="1"/>
          </p:cNvSpPr>
          <p:nvPr>
            <p:ph idx="1"/>
          </p:nvPr>
        </p:nvSpPr>
        <p:spPr>
          <a:xfrm>
            <a:off x="609600" y="1828800"/>
            <a:ext cx="10972800" cy="44958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rmAutofit/>
          </a:bodyPr>
          <a:lstStyle/>
          <a:p>
            <a:pPr marL="0" indent="0">
              <a:buNone/>
            </a:pPr>
            <a:r>
              <a:rPr lang="en-US" dirty="0"/>
              <a:t>Should be able to explain to presumptive TB cases that:</a:t>
            </a:r>
          </a:p>
          <a:p>
            <a:r>
              <a:rPr lang="en-US" dirty="0"/>
              <a:t>TB is an infectious disease, </a:t>
            </a:r>
          </a:p>
          <a:p>
            <a:r>
              <a:rPr lang="en-US" dirty="0"/>
              <a:t>they should seek consultation at the health center and submit for diagnosis when required,</a:t>
            </a:r>
          </a:p>
          <a:p>
            <a:r>
              <a:rPr lang="en-US" dirty="0"/>
              <a:t>undiagnosed TB cases will continue to infect their family and the community,</a:t>
            </a:r>
          </a:p>
          <a:p>
            <a:r>
              <a:rPr lang="en-US" dirty="0"/>
              <a:t>treatment with anti-TB drugs kills bacteria in the lungs and transmission of bacteria can be lessened or prevented.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457200"/>
            <a:ext cx="10820400" cy="868362"/>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Autofit/>
          </a:bodyPr>
          <a:lstStyle/>
          <a:p>
            <a:pPr algn="l"/>
            <a:r>
              <a:rPr lang="en-US" sz="3600" b="1" dirty="0"/>
              <a:t>Roles and Responsibilities: During Treatment</a:t>
            </a:r>
          </a:p>
        </p:txBody>
      </p:sp>
      <p:sp>
        <p:nvSpPr>
          <p:cNvPr id="3" name="Content Placeholder 2"/>
          <p:cNvSpPr>
            <a:spLocks noGrp="1"/>
          </p:cNvSpPr>
          <p:nvPr>
            <p:ph idx="1"/>
          </p:nvPr>
        </p:nvSpPr>
        <p:spPr>
          <a:xfrm>
            <a:off x="609600" y="1905000"/>
            <a:ext cx="10820400" cy="41910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rmAutofit/>
          </a:bodyPr>
          <a:lstStyle/>
          <a:p>
            <a:r>
              <a:rPr lang="en-PH" dirty="0"/>
              <a:t>Provide counseling so that TB patient continues treatment</a:t>
            </a:r>
            <a:endParaRPr lang="en-US" dirty="0"/>
          </a:p>
          <a:p>
            <a:r>
              <a:rPr lang="en-US" dirty="0"/>
              <a:t>Be a treatment partner with proper training</a:t>
            </a:r>
          </a:p>
          <a:p>
            <a:pPr lvl="1"/>
            <a:r>
              <a:rPr lang="en-PH" sz="3200" dirty="0"/>
              <a:t>Ensure that patient actually takes the medication</a:t>
            </a:r>
          </a:p>
          <a:p>
            <a:pPr lvl="1"/>
            <a:r>
              <a:rPr lang="en-PH" sz="3200" dirty="0"/>
              <a:t>Remind patient of sputum follow-up </a:t>
            </a:r>
          </a:p>
          <a:p>
            <a:pPr lvl="1"/>
            <a:r>
              <a:rPr lang="en-PH" sz="3200" dirty="0"/>
              <a:t>Ensure regular supply of drugs</a:t>
            </a:r>
          </a:p>
          <a:p>
            <a:pPr lvl="1"/>
            <a:r>
              <a:rPr lang="en-PH" sz="3200" dirty="0"/>
              <a:t>Keep and maintain NTP ID card </a:t>
            </a:r>
            <a:endParaRPr lang="en-US" sz="3200" dirty="0"/>
          </a:p>
          <a:p>
            <a:pPr marL="60325" indent="-60325">
              <a:buNone/>
            </a:pPr>
            <a:endParaRPr lang="en-US" b="1" dirty="0"/>
          </a:p>
          <a:p>
            <a:pPr marL="60325" indent="-60325">
              <a:buNone/>
            </a:pP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ctrTitle"/>
          </p:nvPr>
        </p:nvSpPr>
        <p:spPr>
          <a:xfrm>
            <a:off x="595638" y="609600"/>
            <a:ext cx="11049000" cy="5334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rmAutofit fontScale="90000"/>
          </a:bodyPr>
          <a:lstStyle/>
          <a:p>
            <a:pPr algn="l"/>
            <a:r>
              <a:rPr lang="en-US" sz="3600" b="1" dirty="0"/>
              <a:t>WHO CAN BE A TREATMENT PARTNER?</a:t>
            </a:r>
          </a:p>
        </p:txBody>
      </p:sp>
      <p:sp>
        <p:nvSpPr>
          <p:cNvPr id="3" name="Subtitle 2"/>
          <p:cNvSpPr>
            <a:spLocks noGrp="1"/>
          </p:cNvSpPr>
          <p:nvPr>
            <p:ph type="subTitle" idx="1"/>
          </p:nvPr>
        </p:nvSpPr>
        <p:spPr>
          <a:xfrm>
            <a:off x="588264" y="1676400"/>
            <a:ext cx="11049000" cy="48768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rtlCol="0">
            <a:normAutofit/>
          </a:bodyPr>
          <a:lstStyle/>
          <a:p>
            <a:pPr marL="457200" indent="-457200" algn="l">
              <a:buFont typeface="Arial" pitchFamily="34" charset="0"/>
              <a:buChar char="•"/>
              <a:defRPr/>
            </a:pPr>
            <a:r>
              <a:rPr lang="en-US" dirty="0">
                <a:solidFill>
                  <a:schemeClr val="tx1"/>
                </a:solidFill>
              </a:rPr>
              <a:t>Health workers like:</a:t>
            </a:r>
          </a:p>
          <a:p>
            <a:pPr marL="914400" indent="-515938" algn="l">
              <a:buFont typeface="Wingdings" pitchFamily="2" charset="2"/>
              <a:buChar char="ü"/>
              <a:defRPr/>
            </a:pPr>
            <a:r>
              <a:rPr lang="en-US" dirty="0">
                <a:solidFill>
                  <a:schemeClr val="tx1"/>
                </a:solidFill>
              </a:rPr>
              <a:t>Nurse</a:t>
            </a:r>
          </a:p>
          <a:p>
            <a:pPr marL="914400" indent="-515938" algn="l">
              <a:buFont typeface="Wingdings" pitchFamily="2" charset="2"/>
              <a:buChar char="ü"/>
              <a:defRPr/>
            </a:pPr>
            <a:r>
              <a:rPr lang="en-US" dirty="0">
                <a:solidFill>
                  <a:schemeClr val="tx1"/>
                </a:solidFill>
              </a:rPr>
              <a:t>Midwife</a:t>
            </a:r>
          </a:p>
          <a:p>
            <a:pPr marL="463550" indent="-463550" algn="l">
              <a:buFont typeface="Arial" panose="020B0604020202020204" pitchFamily="34" charset="0"/>
              <a:buChar char="•"/>
              <a:defRPr/>
            </a:pPr>
            <a:r>
              <a:rPr lang="en-US" dirty="0">
                <a:solidFill>
                  <a:schemeClr val="tx1"/>
                </a:solidFill>
              </a:rPr>
              <a:t>Trained barangay health workers (BHW)</a:t>
            </a:r>
          </a:p>
          <a:p>
            <a:pPr marL="457200" indent="-457200" algn="l">
              <a:buFont typeface="Arial" pitchFamily="34" charset="0"/>
              <a:buChar char="•"/>
              <a:defRPr/>
            </a:pPr>
            <a:r>
              <a:rPr lang="en-US" dirty="0">
                <a:solidFill>
                  <a:schemeClr val="tx1"/>
                </a:solidFill>
              </a:rPr>
              <a:t>Trained community health volunteers (CHV)</a:t>
            </a:r>
          </a:p>
          <a:p>
            <a:pPr marL="457200" indent="-457200" algn="l">
              <a:buFont typeface="Arial" pitchFamily="34" charset="0"/>
              <a:buChar char="•"/>
              <a:defRPr/>
            </a:pPr>
            <a:r>
              <a:rPr lang="en-US" dirty="0">
                <a:solidFill>
                  <a:schemeClr val="tx1"/>
                </a:solidFill>
              </a:rPr>
              <a:t>Trained barangay officials</a:t>
            </a:r>
          </a:p>
          <a:p>
            <a:pPr marL="457200" indent="-457200" algn="l">
              <a:buFont typeface="Arial" pitchFamily="34" charset="0"/>
              <a:buChar char="•"/>
              <a:defRPr/>
            </a:pPr>
            <a:r>
              <a:rPr lang="en-US" dirty="0">
                <a:solidFill>
                  <a:schemeClr val="tx1"/>
                </a:solidFill>
              </a:rPr>
              <a:t>Family members (last priority)</a:t>
            </a:r>
          </a:p>
          <a:p>
            <a:pPr algn="l">
              <a:defRPr/>
            </a:pPr>
            <a:endParaRPr lang="en-US"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31723" y="304800"/>
            <a:ext cx="9601200" cy="715962"/>
          </a:xfrm>
          <a:ln>
            <a:noFill/>
          </a:ln>
        </p:spPr>
        <p:txBody>
          <a:bodyPr>
            <a:normAutofit/>
          </a:bodyPr>
          <a:lstStyle/>
          <a:p>
            <a:pPr algn="l"/>
            <a:r>
              <a:rPr lang="en-US" sz="3600" b="1" dirty="0"/>
              <a:t>Roles and Responsibilities: During Treatment  </a:t>
            </a:r>
          </a:p>
        </p:txBody>
      </p:sp>
      <p:sp>
        <p:nvSpPr>
          <p:cNvPr id="3" name="Content Placeholder 2"/>
          <p:cNvSpPr>
            <a:spLocks noGrp="1"/>
          </p:cNvSpPr>
          <p:nvPr>
            <p:ph idx="1"/>
          </p:nvPr>
        </p:nvSpPr>
        <p:spPr>
          <a:xfrm>
            <a:off x="631722" y="1477962"/>
            <a:ext cx="10798277" cy="5380038"/>
          </a:xfrm>
          <a:ln>
            <a:noFill/>
          </a:ln>
        </p:spPr>
        <p:txBody>
          <a:bodyPr>
            <a:noAutofit/>
          </a:bodyPr>
          <a:lstStyle/>
          <a:p>
            <a:r>
              <a:rPr lang="en-US" dirty="0"/>
              <a:t>Should talk with the TB patient and agree on where  and when the daily DOT will be done </a:t>
            </a:r>
          </a:p>
          <a:p>
            <a:r>
              <a:rPr lang="en-US" dirty="0"/>
              <a:t>Should not dictate the place and time but rather consider the convenience of the patient</a:t>
            </a:r>
          </a:p>
          <a:p>
            <a:r>
              <a:rPr lang="en-US" dirty="0"/>
              <a:t>The place where DOT can be done:</a:t>
            </a:r>
          </a:p>
          <a:p>
            <a:pPr lvl="1"/>
            <a:r>
              <a:rPr lang="en-US" sz="3200" dirty="0"/>
              <a:t> Rural Health Unit</a:t>
            </a:r>
          </a:p>
          <a:p>
            <a:pPr lvl="1"/>
            <a:r>
              <a:rPr lang="en-US" sz="3200" dirty="0"/>
              <a:t> Barangay Health Station</a:t>
            </a:r>
          </a:p>
          <a:p>
            <a:pPr lvl="1"/>
            <a:r>
              <a:rPr lang="en-US" sz="3200" dirty="0"/>
              <a:t> Patient’s house</a:t>
            </a:r>
          </a:p>
          <a:p>
            <a:pPr lvl="1"/>
            <a:r>
              <a:rPr lang="en-US" sz="3200" dirty="0"/>
              <a:t> Treatment partner’s place</a:t>
            </a:r>
          </a:p>
          <a:p>
            <a:endParaRPr lang="en-US" dirty="0"/>
          </a:p>
          <a:p>
            <a:pPr marL="0" indent="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21890" y="609600"/>
            <a:ext cx="11049000" cy="6096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Autofit/>
          </a:bodyPr>
          <a:lstStyle/>
          <a:p>
            <a:pPr algn="l"/>
            <a:r>
              <a:rPr lang="en-US" sz="3600" b="1" dirty="0"/>
              <a:t>Roles and Responsibilities: During Treatment</a:t>
            </a:r>
          </a:p>
        </p:txBody>
      </p:sp>
      <p:sp>
        <p:nvSpPr>
          <p:cNvPr id="3" name="Content Placeholder 2"/>
          <p:cNvSpPr>
            <a:spLocks noGrp="1"/>
          </p:cNvSpPr>
          <p:nvPr>
            <p:ph idx="1"/>
          </p:nvPr>
        </p:nvSpPr>
        <p:spPr>
          <a:xfrm>
            <a:off x="609600" y="1676400"/>
            <a:ext cx="10972800" cy="4572000"/>
          </a:xfrm>
          <a:solidFill>
            <a:schemeClr val="bg1"/>
          </a:solidFill>
          <a:ln>
            <a:noFill/>
          </a:ln>
        </p:spPr>
        <p:style>
          <a:lnRef idx="1">
            <a:schemeClr val="accent6"/>
          </a:lnRef>
          <a:fillRef idx="2">
            <a:schemeClr val="accent6"/>
          </a:fillRef>
          <a:effectRef idx="1">
            <a:schemeClr val="accent6"/>
          </a:effectRef>
          <a:fontRef idx="minor">
            <a:schemeClr val="dk1"/>
          </a:fontRef>
        </p:style>
        <p:txBody>
          <a:bodyPr>
            <a:normAutofit/>
          </a:bodyPr>
          <a:lstStyle/>
          <a:p>
            <a:r>
              <a:rPr lang="en-US" dirty="0"/>
              <a:t> </a:t>
            </a:r>
            <a:r>
              <a:rPr lang="en-US" sz="3000" dirty="0"/>
              <a:t>Should ask what time the patient takes his/her breakfast</a:t>
            </a:r>
          </a:p>
          <a:p>
            <a:pPr>
              <a:buNone/>
            </a:pPr>
            <a:r>
              <a:rPr lang="en-US" sz="3000" dirty="0"/>
              <a:t>    -  TB drugs should be taken: </a:t>
            </a:r>
          </a:p>
          <a:p>
            <a:pPr marL="577850" indent="-233363">
              <a:buFont typeface="Wingdings" pitchFamily="2" charset="2"/>
              <a:buChar char="ü"/>
            </a:pPr>
            <a:r>
              <a:rPr lang="en-US" sz="3000" dirty="0"/>
              <a:t> with empty stomach or one hour before breakfast</a:t>
            </a:r>
          </a:p>
          <a:p>
            <a:pPr indent="1588">
              <a:buFont typeface="Wingdings" pitchFamily="2" charset="2"/>
              <a:buChar char="ü"/>
            </a:pPr>
            <a:r>
              <a:rPr lang="en-US" sz="3000" dirty="0"/>
              <a:t> 2 to 3 hours after breakfast</a:t>
            </a:r>
          </a:p>
          <a:p>
            <a:r>
              <a:rPr lang="en-US" sz="3000" dirty="0"/>
              <a:t>Should know how many tablets should be taken daily and ensure that the drugs are given daily</a:t>
            </a:r>
          </a:p>
          <a:p>
            <a:pPr marL="630238" indent="-630238">
              <a:buNone/>
            </a:pPr>
            <a:r>
              <a:rPr lang="en-US" sz="3000" dirty="0"/>
              <a:t>    -  TB drugs should be taken one after the other with at least 5 minutes interval (not 3 times a day</a:t>
            </a:r>
            <a:r>
              <a:rPr lang="en-US" dirty="0"/>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1304</TotalTime>
  <Words>1013</Words>
  <Application>Microsoft Office PowerPoint</Application>
  <PresentationFormat>Widescreen</PresentationFormat>
  <Paragraphs>149</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Symbol</vt:lpstr>
      <vt:lpstr>Wingdings</vt:lpstr>
      <vt:lpstr>Office Theme</vt:lpstr>
      <vt:lpstr>PowerPoint Presentation</vt:lpstr>
      <vt:lpstr>PowerPoint Presentation</vt:lpstr>
      <vt:lpstr>PowerPoint Presentation</vt:lpstr>
      <vt:lpstr>Roles and Responsibilities:  In Case Finding </vt:lpstr>
      <vt:lpstr>Roles and Responsibilities: In Case Finding</vt:lpstr>
      <vt:lpstr>Roles and Responsibilities: During Treatment</vt:lpstr>
      <vt:lpstr>WHO CAN BE A TREATMENT PARTNER?</vt:lpstr>
      <vt:lpstr>Roles and Responsibilities: During Treatment  </vt:lpstr>
      <vt:lpstr>Roles and Responsibilities: During Treatment</vt:lpstr>
      <vt:lpstr>Roles and Responsibilities: During Treatment</vt:lpstr>
      <vt:lpstr>Roles and Responsibilities: During Treatment </vt:lpstr>
      <vt:lpstr>What the treatment partner should not do</vt:lpstr>
      <vt:lpstr>Roles and Responsibilities: During Treatment </vt:lpstr>
      <vt:lpstr>Roles and Responsibilities: During Treatment </vt:lpstr>
      <vt:lpstr>Form 5. NTP ID Card</vt:lpstr>
      <vt:lpstr>Form 5. NTP ID Card</vt:lpstr>
      <vt:lpstr>PowerPoint Presentation</vt:lpstr>
      <vt:lpstr>PowerPoint Presentation</vt:lpstr>
      <vt:lpstr>Case Scenario (for filling up the NTP ID Card) </vt:lpstr>
      <vt:lpstr>PowerPoint Presentation</vt:lpstr>
      <vt:lpstr>Sputum Follow-up</vt:lpstr>
      <vt:lpstr>Schedule of Sputum Follow-up</vt:lpstr>
      <vt:lpstr>Scenario 1</vt:lpstr>
      <vt:lpstr>Scenario 2</vt:lpstr>
      <vt:lpstr>Scenario 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alio</cp:lastModifiedBy>
  <cp:revision>135</cp:revision>
  <cp:lastPrinted>2017-10-04T06:53:57Z</cp:lastPrinted>
  <dcterms:created xsi:type="dcterms:W3CDTF">2010-11-05T19:22:14Z</dcterms:created>
  <dcterms:modified xsi:type="dcterms:W3CDTF">2018-04-11T10:38:50Z</dcterms:modified>
</cp:coreProperties>
</file>