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 id="2147483660" r:id="rId3"/>
    <p:sldMasterId id="2147483672" r:id="rId4"/>
  </p:sldMasterIdLst>
  <p:notesMasterIdLst>
    <p:notesMasterId r:id="rId35"/>
  </p:notesMasterIdLst>
  <p:handoutMasterIdLst>
    <p:handoutMasterId r:id="rId36"/>
  </p:handoutMasterIdLst>
  <p:sldIdLst>
    <p:sldId id="291" r:id="rId5"/>
    <p:sldId id="257" r:id="rId6"/>
    <p:sldId id="258" r:id="rId7"/>
    <p:sldId id="259" r:id="rId8"/>
    <p:sldId id="260" r:id="rId9"/>
    <p:sldId id="261" r:id="rId10"/>
    <p:sldId id="262" r:id="rId11"/>
    <p:sldId id="287"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8" r:id="rId26"/>
    <p:sldId id="279" r:id="rId27"/>
    <p:sldId id="280" r:id="rId28"/>
    <p:sldId id="281" r:id="rId29"/>
    <p:sldId id="289" r:id="rId30"/>
    <p:sldId id="283" r:id="rId31"/>
    <p:sldId id="284" r:id="rId32"/>
    <p:sldId id="285" r:id="rId33"/>
    <p:sldId id="293"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59EF8D-E93D-4947-8A0C-D14D5C3F44C9}">
  <a:tblStyle styleId="{8359EF8D-E93D-4947-8A0C-D14D5C3F44C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C354F150-8843-4D8C-8F74-F0D682D2F6A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8" autoAdjust="0"/>
    <p:restoredTop sz="94280" autoAdjust="0"/>
  </p:normalViewPr>
  <p:slideViewPr>
    <p:cSldViewPr>
      <p:cViewPr varScale="1">
        <p:scale>
          <a:sx n="65" d="100"/>
          <a:sy n="65" d="100"/>
        </p:scale>
        <p:origin x="1452" y="60"/>
      </p:cViewPr>
      <p:guideLst>
        <p:guide orient="horz" pos="2160"/>
        <p:guide pos="2880"/>
      </p:guideLst>
    </p:cSldViewPr>
  </p:slideViewPr>
  <p:outlineViewPr>
    <p:cViewPr>
      <p:scale>
        <a:sx n="33" d="100"/>
        <a:sy n="33" d="100"/>
      </p:scale>
      <p:origin x="0" y="-828"/>
    </p:cViewPr>
  </p:outlineViewPr>
  <p:notesTextViewPr>
    <p:cViewPr>
      <p:scale>
        <a:sx n="1" d="1"/>
        <a:sy n="1" d="1"/>
      </p:scale>
      <p:origin x="0" y="0"/>
    </p:cViewPr>
  </p:notesTextViewPr>
  <p:notesViewPr>
    <p:cSldViewPr>
      <p:cViewPr>
        <p:scale>
          <a:sx n="50" d="100"/>
          <a:sy n="50" d="100"/>
        </p:scale>
        <p:origin x="2886"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505617-4EB8-40FE-AC01-2A986455CA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2844BD-7C91-40F2-92F7-5945FFFA5010}" type="slidenum">
              <a:rPr lang="en-PH" smtClean="0"/>
              <a:t>‹#›</a:t>
            </a:fld>
            <a:endParaRPr lang="en-PH" dirty="0"/>
          </a:p>
        </p:txBody>
      </p:sp>
    </p:spTree>
    <p:extLst>
      <p:ext uri="{BB962C8B-B14F-4D97-AF65-F5344CB8AC3E}">
        <p14:creationId xmlns:p14="http://schemas.microsoft.com/office/powerpoint/2010/main" val="2658736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PH"/>
              <a:t>DOTS and DOTS-Plus</a:t>
            </a:r>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9582228"/>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1385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BA166BE8-57DD-41C5-80A4-E925D89F4555}"/>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E93A7C24-925C-425D-B010-F229A24F6C50}"/>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6B565EA6-4A19-4A90-ABDC-510FA21A2708}"/>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18A2BD33-BA1D-4DF1-923B-AD2DED2B3F9B}"/>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32D03CF9-70D9-4CD8-AFDC-EECD1F14AB1A}"/>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 WHO  global TB report.  The New TB Cases and Previously treated TB cases have escalated to 2.6% and 21%, respectively, because before we were just looking at the estimated MDR, not included the Rif res TB cases only, so that would account for the increase from 2.1- 2.6% and 21-29%.   Incident cases is from the whole population, while among notified cases were the ones reported by the TB program.   Notified cases 4,778 is far from the  Estimated cases 15,000 and there is still a big gap  from notified and  enrolled. TSR rate is from our 2012 cohort, 2013 cohort will be analyzed next year. </a:t>
            </a:r>
            <a:endParaRPr dirty="0"/>
          </a:p>
          <a:p>
            <a:pPr marL="0" marR="0" lvl="0" indent="0" algn="l" rtl="0">
              <a:spcBef>
                <a:spcPts val="360"/>
              </a:spcBef>
              <a:spcAft>
                <a:spcPts val="0"/>
              </a:spcAft>
              <a:buNone/>
            </a:pPr>
            <a:r>
              <a:rPr lang="en-US" sz="1200" b="0" i="0" u="none" strike="noStrike" cap="none" dirty="0">
                <a:solidFill>
                  <a:schemeClr val="dk1"/>
                </a:solidFill>
                <a:latin typeface="Calibri"/>
                <a:ea typeface="Calibri"/>
                <a:cs typeface="Calibri"/>
                <a:sym typeface="Calibri"/>
              </a:rPr>
              <a:t>The direction of the program is to strengthen on how  to test all  retreatment cases (target should be 100% be tested on </a:t>
            </a:r>
            <a:r>
              <a:rPr lang="en-US" sz="1200" b="0" i="0" u="none" strike="noStrike" cap="none" dirty="0" err="1">
                <a:solidFill>
                  <a:schemeClr val="dk1"/>
                </a:solidFill>
                <a:latin typeface="Calibri"/>
                <a:ea typeface="Calibri"/>
                <a:cs typeface="Calibri"/>
                <a:sym typeface="Calibri"/>
              </a:rPr>
              <a:t>Xpert</a:t>
            </a:r>
            <a:r>
              <a:rPr lang="en-US" sz="1200" b="0" i="0" u="none" strike="noStrike" cap="none" dirty="0">
                <a:solidFill>
                  <a:schemeClr val="dk1"/>
                </a:solidFill>
                <a:latin typeface="Calibri"/>
                <a:ea typeface="Calibri"/>
                <a:cs typeface="Calibri"/>
                <a:sym typeface="Calibri"/>
              </a:rPr>
              <a:t>).  Looking at the data, from Estimated to detected is just around 32% and detected to enrolled is around 85%. There are 15% Initial Lost to Follow-up and the notification rate from estimate to enroll is only 27%. This is our problem in the Philippines.  </a:t>
            </a:r>
            <a:endParaRPr sz="1200" b="0" i="0" u="none" strike="noStrike" cap="none" dirty="0">
              <a:solidFill>
                <a:schemeClr val="dk1"/>
              </a:solidFill>
              <a:latin typeface="Calibri"/>
              <a:ea typeface="Calibri"/>
              <a:cs typeface="Calibri"/>
              <a:sym typeface="Calibri"/>
            </a:endParaRPr>
          </a:p>
        </p:txBody>
      </p:sp>
      <p:sp>
        <p:nvSpPr>
          <p:cNvPr id="315" name="Shape 31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82A69192-C575-4379-A732-FCF810A3E692}"/>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 name="Slide Number Placeholder 1">
            <a:extLst>
              <a:ext uri="{FF2B5EF4-FFF2-40B4-BE49-F238E27FC236}">
                <a16:creationId xmlns:a16="http://schemas.microsoft.com/office/drawing/2014/main" id="{ACFED8BF-A334-45FF-811E-69D520160D88}"/>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 name="Slide Number Placeholder 1">
            <a:extLst>
              <a:ext uri="{FF2B5EF4-FFF2-40B4-BE49-F238E27FC236}">
                <a16:creationId xmlns:a16="http://schemas.microsoft.com/office/drawing/2014/main" id="{DFCDEB3D-532D-4F16-A785-DF27098A5B91}"/>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dirty="0"/>
              <a:t>DALY is a measurement of overall disease burden expressed as the # of years lost due to ill health, disability or early death.</a:t>
            </a:r>
            <a:endParaRPr dirty="0"/>
          </a:p>
          <a:p>
            <a:pPr marL="0" lvl="0" indent="0" rtl="0">
              <a:lnSpc>
                <a:spcPct val="115000"/>
              </a:lnSpc>
              <a:spcBef>
                <a:spcPts val="0"/>
              </a:spcBef>
              <a:spcAft>
                <a:spcPts val="0"/>
              </a:spcAft>
              <a:buClr>
                <a:schemeClr val="dk1"/>
              </a:buClr>
              <a:buSzPts val="1100"/>
              <a:buFont typeface="Arial"/>
              <a:buNone/>
            </a:pPr>
            <a:r>
              <a:rPr lang="en-US" dirty="0"/>
              <a:t>Cost of MDRTB treatment seems so high but the cost of life being saved is only 143.  This means that if we save one life, this patient can still become economically productive and the total cost we spent from treating the disease can still be recovered.</a:t>
            </a:r>
            <a:endParaRPr dirty="0"/>
          </a:p>
          <a:p>
            <a:pPr marL="0" lvl="0" indent="0">
              <a:spcBef>
                <a:spcPts val="360"/>
              </a:spcBef>
              <a:spcAft>
                <a:spcPts val="0"/>
              </a:spcAft>
              <a:buNone/>
            </a:pPr>
            <a:endParaRPr dirty="0"/>
          </a:p>
        </p:txBody>
      </p:sp>
      <p:sp>
        <p:nvSpPr>
          <p:cNvPr id="2" name="Slide Number Placeholder 1">
            <a:extLst>
              <a:ext uri="{FF2B5EF4-FFF2-40B4-BE49-F238E27FC236}">
                <a16:creationId xmlns:a16="http://schemas.microsoft.com/office/drawing/2014/main" id="{CF50DE33-879C-4CA8-B96E-B98DFE217268}"/>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3" name="Shape 9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95" name="Shape 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97721BE-411A-4EC6-BD48-EB8616795683}"/>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62" name="Shape 3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3" name="Shape 36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Slide Number Placeholder 1">
            <a:extLst>
              <a:ext uri="{FF2B5EF4-FFF2-40B4-BE49-F238E27FC236}">
                <a16:creationId xmlns:a16="http://schemas.microsoft.com/office/drawing/2014/main" id="{76F2B254-3025-4B68-B26E-7088DD8BDA3F}"/>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712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3" name="Shape 40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
        <p:nvSpPr>
          <p:cNvPr id="404" name="Shape 404"/>
          <p:cNvSpPr>
            <a:spLocks noGrp="1" noRot="1" noChangeAspect="1"/>
          </p:cNvSpPr>
          <p:nvPr>
            <p:ph type="sldImg" idx="2"/>
          </p:nvPr>
        </p:nvSpPr>
        <p:spPr>
          <a:xfrm>
            <a:off x="1146175" y="685800"/>
            <a:ext cx="4570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405" name="Shape 40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 has to be emphasized that managing drug susceptible and drug resistant TB should have the 5 elements of DOTS. There should be sustained political commitment, accurate and timely diagnosis, uninterrupted supply, treatment should be supervised, and patient is monitored during the whole treatment. </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DOTS and DOTS-Plus</a:t>
            </a:r>
            <a:endParaRPr/>
          </a:p>
        </p:txBody>
      </p:sp>
      <p:sp>
        <p:nvSpPr>
          <p:cNvPr id="439" name="Shape 43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
        <p:nvSpPr>
          <p:cNvPr id="440" name="Shape 440"/>
          <p:cNvSpPr>
            <a:spLocks noGrp="1" noRot="1" noChangeAspect="1"/>
          </p:cNvSpPr>
          <p:nvPr>
            <p:ph type="sldImg" idx="2"/>
          </p:nvPr>
        </p:nvSpPr>
        <p:spPr>
          <a:xfrm>
            <a:off x="1146175" y="685800"/>
            <a:ext cx="4570413"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441" name="Shape 44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Although all the 5 elements are important, supervision of treatment is the key element that ensures completion of treatment and prevents further drug resistance. Previously, patients with DR-TB on treatment were given at least 18 months of supervised treatment. </a:t>
            </a: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1" name="Shape 57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Currently, there are two regimens for DR-TB depending on the profile and criteria met by the patient.</a:t>
            </a:r>
            <a:endParaRPr dirty="0"/>
          </a:p>
          <a:p>
            <a:pPr marL="0" marR="0" lvl="0" indent="0" algn="l" rtl="0">
              <a:spcBef>
                <a:spcPts val="240"/>
              </a:spcBef>
              <a:spcAft>
                <a:spcPts val="0"/>
              </a:spcAft>
              <a:buNone/>
            </a:pPr>
            <a:r>
              <a:rPr lang="en-US" sz="1200" b="1" i="0" u="none" strike="noStrike" cap="none" dirty="0">
                <a:solidFill>
                  <a:srgbClr val="000000"/>
                </a:solidFill>
                <a:latin typeface="Calibri"/>
                <a:ea typeface="Calibri"/>
                <a:cs typeface="Calibri"/>
                <a:sym typeface="Calibri"/>
              </a:rPr>
              <a:t>Highlight: </a:t>
            </a:r>
            <a:r>
              <a:rPr lang="en-US" sz="1200" b="0" i="0" u="none" strike="noStrike" cap="none" dirty="0">
                <a:solidFill>
                  <a:srgbClr val="000000"/>
                </a:solidFill>
                <a:latin typeface="Calibri"/>
                <a:ea typeface="Calibri"/>
                <a:cs typeface="Calibri"/>
                <a:sym typeface="Calibri"/>
              </a:rPr>
              <a:t>It is critical to ensure that DR-TB patients adhere to treatment until successful completion because:</a:t>
            </a:r>
            <a:endParaRPr dirty="0"/>
          </a:p>
          <a:p>
            <a:pPr marL="0" marR="0" lvl="0" indent="0" algn="l" rtl="0">
              <a:spcBef>
                <a:spcPts val="240"/>
              </a:spcBef>
              <a:spcAft>
                <a:spcPts val="0"/>
              </a:spcAft>
              <a:buNone/>
            </a:pPr>
            <a:r>
              <a:rPr lang="en-US" sz="1200" b="0" i="0" u="none" strike="noStrike" cap="none" dirty="0">
                <a:solidFill>
                  <a:srgbClr val="000000"/>
                </a:solidFill>
                <a:latin typeface="Calibri"/>
                <a:ea typeface="Calibri"/>
                <a:cs typeface="Calibri"/>
                <a:sym typeface="Calibri"/>
              </a:rPr>
              <a:t>DR-TB treatment is the last therapeutic option for many patients</a:t>
            </a:r>
            <a:endParaRPr dirty="0"/>
          </a:p>
          <a:p>
            <a:pPr marL="0" marR="0" lvl="0" indent="0" algn="l" rtl="0">
              <a:spcBef>
                <a:spcPts val="240"/>
              </a:spcBef>
              <a:spcAft>
                <a:spcPts val="0"/>
              </a:spcAft>
              <a:buNone/>
            </a:pPr>
            <a:r>
              <a:rPr lang="en-US" sz="1200" b="0" i="0" u="none" strike="noStrike" cap="none" dirty="0">
                <a:solidFill>
                  <a:srgbClr val="000000"/>
                </a:solidFill>
                <a:latin typeface="Calibri"/>
                <a:ea typeface="Calibri"/>
                <a:cs typeface="Calibri"/>
                <a:sym typeface="Calibri"/>
              </a:rPr>
              <a:t>There is serious public health consequence if therapy fails</a:t>
            </a:r>
            <a:endParaRPr dirty="0"/>
          </a:p>
        </p:txBody>
      </p:sp>
      <p:sp>
        <p:nvSpPr>
          <p:cNvPr id="572" name="Shape 57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a:t>
            </a:r>
            <a:r>
              <a:rPr lang="en-US" baseline="0" dirty="0"/>
              <a:t> of DRTB in the Philippines is done in an ambulatory setting.</a:t>
            </a:r>
            <a:endParaRPr lang="en-US" dirty="0"/>
          </a:p>
        </p:txBody>
      </p:sp>
      <p:sp>
        <p:nvSpPr>
          <p:cNvPr id="5" name="Slide Number Placeholder 4">
            <a:extLst>
              <a:ext uri="{FF2B5EF4-FFF2-40B4-BE49-F238E27FC236}">
                <a16:creationId xmlns:a16="http://schemas.microsoft.com/office/drawing/2014/main" id="{31F25962-F8C6-42EE-9E9F-35285952289B}"/>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3642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2" name="Shape 59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following must be available in all facilities offering PMDT services.</a:t>
            </a:r>
            <a:endParaRPr sz="1200" b="0" i="0" u="none" strike="noStrike" cap="none">
              <a:solidFill>
                <a:schemeClr val="dk1"/>
              </a:solidFill>
              <a:latin typeface="Calibri"/>
              <a:ea typeface="Calibri"/>
              <a:cs typeface="Calibri"/>
              <a:sym typeface="Calibri"/>
            </a:endParaRPr>
          </a:p>
        </p:txBody>
      </p:sp>
      <p:sp>
        <p:nvSpPr>
          <p:cNvPr id="593" name="Shape 59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03" name="Shape 60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Photo downloaded @ http://www.action.org/blog/post/romanian-ngos-call-on-decision-makers-to-save-lives</a:t>
            </a:r>
            <a:endParaRPr/>
          </a:p>
        </p:txBody>
      </p:sp>
      <p:sp>
        <p:nvSpPr>
          <p:cNvPr id="604" name="Shape 60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11" name="Shape 6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Photo downloaded @ http://womenspowerhour.blogspot.com/2012/02/lonely-woman-listen-here-by-regina.html</a:t>
            </a:r>
            <a:endParaRPr/>
          </a:p>
        </p:txBody>
      </p:sp>
      <p:sp>
        <p:nvSpPr>
          <p:cNvPr id="612" name="Shape 61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2" name="Shape 1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4" name="Shape 10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pPr marL="0" marR="0" lvl="0" indent="0" algn="r" defTabSz="914077" rtl="0" eaLnBrk="1" fontAlgn="auto" latinLnBrk="0" hangingPunct="1">
              <a:lnSpc>
                <a:spcPct val="100000"/>
              </a:lnSpc>
              <a:spcBef>
                <a:spcPts val="0"/>
              </a:spcBef>
              <a:spcAft>
                <a:spcPts val="0"/>
              </a:spcAft>
              <a:buClrTx/>
              <a:buSzTx/>
              <a:buFontTx/>
              <a:buNone/>
              <a:tabLst/>
              <a:defRPr/>
            </a:pPr>
            <a:fld id="{F2E2FE0A-C45F-4378-9F74-7BDCBADD5334}" type="slidenum">
              <a:rPr kumimoji="0" lang="en-P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077" rtl="0" eaLnBrk="1" fontAlgn="auto" latinLnBrk="0" hangingPunct="1">
                <a:lnSpc>
                  <a:spcPct val="100000"/>
                </a:lnSpc>
                <a:spcBef>
                  <a:spcPts val="0"/>
                </a:spcBef>
                <a:spcAft>
                  <a:spcPts val="0"/>
                </a:spcAft>
                <a:buClrTx/>
                <a:buSzTx/>
                <a:buFontTx/>
                <a:buNone/>
                <a:tabLst/>
                <a:defRPr/>
              </a:pPr>
              <a:t>30</a:t>
            </a:fld>
            <a:endParaRPr kumimoji="0" lang="en-P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36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E08A755A-932E-4445-BDB8-98061A93F1B2}"/>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53CE927C-BE2D-4889-B8A8-920DFB9B7F7F}"/>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7BAAA9F1-142D-4884-BA48-3A496698608E}"/>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32" name="Shape 13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 resistant – monoresistant</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HZES resistant – polyresistant</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R resistant – monoresistant, RRTB</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RZS resistant – polyresistant, RRTB</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HR resistant – MDRTB, RRTB (polyresistant but explain that MDRTB is distinguished from other polyresistant)</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ROfxLfxMfx resistant – polyresistant, RRTB</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HRZES resistant – MDRTB, RRTB</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HROfxLfx resistant – MDRTB, RRTB</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HRLfxKmAm resistant – XDRTB, RRTB</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HZSOfxCm resistant – polyresistant</a:t>
            </a:r>
            <a:endParaRPr/>
          </a:p>
          <a:p>
            <a:pPr marL="0" marR="0" lvl="0" indent="0" algn="l" rtl="0">
              <a:spcBef>
                <a:spcPts val="360"/>
              </a:spcBef>
              <a:spcAft>
                <a:spcPts val="0"/>
              </a:spcAft>
              <a:buNone/>
            </a:pPr>
            <a:r>
              <a:rPr lang="en-US" sz="1200" b="0" i="0" u="none" strike="noStrike" cap="none">
                <a:solidFill>
                  <a:schemeClr val="dk1"/>
                </a:solidFill>
                <a:latin typeface="Calibri"/>
                <a:ea typeface="Calibri"/>
                <a:cs typeface="Calibri"/>
                <a:sym typeface="Calibri"/>
              </a:rPr>
              <a:t>HRZESOfxLfxMfxKmAmCm – XDRTB</a:t>
            </a:r>
            <a:endParaRPr/>
          </a:p>
        </p:txBody>
      </p:sp>
      <p:sp>
        <p:nvSpPr>
          <p:cNvPr id="133" name="Shape 13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charset="0"/>
              </a:rPr>
              <a:t>Source: </a:t>
            </a:r>
            <a:r>
              <a:rPr lang="en-PH" altLang="en-US"/>
              <a:t>Caminero JA, ed. Guidelines for Clinical and Operational Management of Drug-Resistant Tuberculosis. Paris, France: International Union Against Tuberculosis and Lung Disease, 2013.</a:t>
            </a:r>
            <a:endParaRPr lang="en-US" altLang="en-US">
              <a:latin typeface="Arial" charset="0"/>
            </a:endParaRPr>
          </a:p>
        </p:txBody>
      </p:sp>
      <p:sp>
        <p:nvSpPr>
          <p:cNvPr id="2" name="Slide Number Placeholder 1">
            <a:extLst>
              <a:ext uri="{FF2B5EF4-FFF2-40B4-BE49-F238E27FC236}">
                <a16:creationId xmlns:a16="http://schemas.microsoft.com/office/drawing/2014/main" id="{28A02125-580B-4CC6-9BA8-26ED069DE7BD}"/>
              </a:ext>
            </a:extLst>
          </p:cNvPr>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73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Improper exposure to anti-TB drugs pertains to:</a:t>
            </a:r>
            <a:endParaRPr dirty="0"/>
          </a:p>
          <a:p>
            <a:pPr marL="228600" marR="0" lvl="0" indent="-228600" algn="l" rtl="0">
              <a:spcBef>
                <a:spcPts val="36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incomplete duration and number of  anti-TB drugs</a:t>
            </a:r>
            <a:endParaRPr dirty="0"/>
          </a:p>
          <a:p>
            <a:pPr marL="228600" marR="0" lvl="0" indent="-228600" algn="l" rtl="0">
              <a:spcBef>
                <a:spcPts val="36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Poor quality of drugs</a:t>
            </a:r>
            <a:endParaRPr dirty="0"/>
          </a:p>
          <a:p>
            <a:pPr marL="0" marR="0" lvl="0" indent="0" algn="l" rtl="0">
              <a:spcBef>
                <a:spcPts val="36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Note: this will be reiterated in the succeeding slide</a:t>
            </a:r>
            <a:endParaRPr sz="1200" b="0" i="0" u="none" strike="noStrike" cap="none" dirty="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D9C5-A5B8-4376-BB57-350F58C33D5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260B9B74-6143-4A59-8CE3-617001B9088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19B504C7-36D5-4A56-A989-06379D33BFD6}"/>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5" name="Footer Placeholder 4">
            <a:extLst>
              <a:ext uri="{FF2B5EF4-FFF2-40B4-BE49-F238E27FC236}">
                <a16:creationId xmlns:a16="http://schemas.microsoft.com/office/drawing/2014/main" id="{F76F62B9-1141-4436-9CCB-2F3E23AD538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1E816F2-1318-4F74-95F8-ACC90B970CBF}"/>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1930225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4352-F3AF-41D7-955F-CC01A3CEFF3C}"/>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E77439CA-1954-43B0-966B-9690A8B4B6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49BCDA3-6EAF-458B-9EB4-476E4F19B3BC}"/>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5" name="Footer Placeholder 4">
            <a:extLst>
              <a:ext uri="{FF2B5EF4-FFF2-40B4-BE49-F238E27FC236}">
                <a16:creationId xmlns:a16="http://schemas.microsoft.com/office/drawing/2014/main" id="{07EF2823-EEF1-4BEA-AA0C-9B59D0F6D79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9DCA449-323D-4749-92CB-33CE495A03AE}"/>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2712517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7E97-F036-49B7-B598-6B3B6B2C5A7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3FA6D648-5A39-420A-95FE-57C029C59BF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E0C553-FBFF-4838-9985-006853AA244F}"/>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5" name="Footer Placeholder 4">
            <a:extLst>
              <a:ext uri="{FF2B5EF4-FFF2-40B4-BE49-F238E27FC236}">
                <a16:creationId xmlns:a16="http://schemas.microsoft.com/office/drawing/2014/main" id="{BF922A90-41D6-41B0-B625-7150C33DEE3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8AD1FBA8-279B-45A3-96EB-2B1F3F5E5104}"/>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362591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106A-7E7F-4C2E-903C-93A36EAC13A6}"/>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9A07CC18-8DCA-4CF9-9462-6EECBDC17A7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FC40A7FD-3102-4927-B620-8B9594A5F8A0}"/>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36BC0747-13C6-4EFB-A38D-22ADB6123419}"/>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6" name="Footer Placeholder 5">
            <a:extLst>
              <a:ext uri="{FF2B5EF4-FFF2-40B4-BE49-F238E27FC236}">
                <a16:creationId xmlns:a16="http://schemas.microsoft.com/office/drawing/2014/main" id="{57493A25-A139-4C29-BF95-38B5AE518592}"/>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0D2B4BDC-DEF3-4696-AF6C-AE0E0695BFC5}"/>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67448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668A-E33B-4589-92A5-23A22D5F4112}"/>
              </a:ext>
            </a:extLst>
          </p:cNvPr>
          <p:cNvSpPr>
            <a:spLocks noGrp="1"/>
          </p:cNvSpPr>
          <p:nvPr>
            <p:ph type="title"/>
          </p:nvPr>
        </p:nvSpPr>
        <p:spPr>
          <a:xfrm>
            <a:off x="630238" y="365125"/>
            <a:ext cx="78867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F80AF189-B3CF-4C7A-B529-1E3DEC181CA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5BB158-EED3-4B1A-8F0E-3E795D18797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53BEE009-39FA-4438-9FC2-DA88C1398D7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E4AA04-13F1-4DCB-9CFF-02DA2C8A3B3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4953EB76-6929-4DAB-B958-4C02F6EDE4F3}"/>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8" name="Footer Placeholder 7">
            <a:extLst>
              <a:ext uri="{FF2B5EF4-FFF2-40B4-BE49-F238E27FC236}">
                <a16:creationId xmlns:a16="http://schemas.microsoft.com/office/drawing/2014/main" id="{2F0C326F-ED1B-495A-822A-9245FF7F9DCA}"/>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1780871C-E596-4241-AEE8-64AC9E3D4570}"/>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3174679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D9B8-44A3-4078-A10A-B8E9C7BC0CA2}"/>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51F34286-BE06-47CD-82BD-7E44CA3F4F8A}"/>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4" name="Footer Placeholder 3">
            <a:extLst>
              <a:ext uri="{FF2B5EF4-FFF2-40B4-BE49-F238E27FC236}">
                <a16:creationId xmlns:a16="http://schemas.microsoft.com/office/drawing/2014/main" id="{AE0119D7-E85A-43F7-975F-A4979F1CC8BE}"/>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C467809B-D9DE-4A23-A2C6-367139D754E1}"/>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1391603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08806D-1B81-437D-B292-AB9A0CB09678}"/>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3" name="Footer Placeholder 2">
            <a:extLst>
              <a:ext uri="{FF2B5EF4-FFF2-40B4-BE49-F238E27FC236}">
                <a16:creationId xmlns:a16="http://schemas.microsoft.com/office/drawing/2014/main" id="{4E1EB9EE-AD52-4A8F-9A79-5A9760ED0701}"/>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2E19C37A-499A-4DAA-BCDB-EA6AAC4E4D02}"/>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3856054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EBB9-8F42-49ED-BC3A-0E2ED7AD7E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68E3A31C-CA54-450D-A49A-82A5A56F55D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DFB07589-E6DE-41D7-9A85-3764DE11DB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235A4B-067D-43B0-B352-F2C73717A35E}"/>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6" name="Footer Placeholder 5">
            <a:extLst>
              <a:ext uri="{FF2B5EF4-FFF2-40B4-BE49-F238E27FC236}">
                <a16:creationId xmlns:a16="http://schemas.microsoft.com/office/drawing/2014/main" id="{68029720-D458-40EA-8B89-2BD7156770CB}"/>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6549ED5B-2C8B-4FC8-A279-308B6B30487E}"/>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114229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0D69-8D48-4FDB-804A-F33E4E99D84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5191539D-43A2-49B6-BE23-7D9F4F932A3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4D731EE8-2D93-4C0F-8B34-8EF2AA60034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5DCB75-8939-470D-82E8-278CD13FF782}"/>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6" name="Footer Placeholder 5">
            <a:extLst>
              <a:ext uri="{FF2B5EF4-FFF2-40B4-BE49-F238E27FC236}">
                <a16:creationId xmlns:a16="http://schemas.microsoft.com/office/drawing/2014/main" id="{2728D532-5027-4C5A-8380-C384BFA67D97}"/>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3CAC6E24-ADCF-4902-AB3C-D90772C5E4D8}"/>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913953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F2CA-9F01-4506-A5AE-3A1F79E2249C}"/>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39D98B9F-7732-4CB7-8FDD-928943B35F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68658CE-1B99-425A-9055-8984B5D162ED}"/>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5" name="Footer Placeholder 4">
            <a:extLst>
              <a:ext uri="{FF2B5EF4-FFF2-40B4-BE49-F238E27FC236}">
                <a16:creationId xmlns:a16="http://schemas.microsoft.com/office/drawing/2014/main" id="{D1C912DF-166D-450A-99CA-BCB2DD977B3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33D61C0-D86D-4151-A8B8-33D5E45984F3}"/>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40384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9A9F8A-F8C4-47BF-864E-08F7590A04A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EBA7E255-A23B-4272-9CB3-F806258ABC9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CE209387-CFBC-4ED0-A08E-01370A395C34}"/>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5" name="Footer Placeholder 4">
            <a:extLst>
              <a:ext uri="{FF2B5EF4-FFF2-40B4-BE49-F238E27FC236}">
                <a16:creationId xmlns:a16="http://schemas.microsoft.com/office/drawing/2014/main" id="{4E84277A-E378-4E66-BBA1-7DDC5F9005C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ADE1999-B590-47FF-8F30-C3F9DD9F6E4B}"/>
              </a:ext>
            </a:extLst>
          </p:cNvPr>
          <p:cNvSpPr>
            <a:spLocks noGrp="1"/>
          </p:cNvSpPr>
          <p:nvPr>
            <p:ph type="sldNum" sz="quarter" idx="12"/>
          </p:nvPr>
        </p:nvSpPr>
        <p:spPr/>
        <p:txBody>
          <a:bodyPr/>
          <a:lstStyle/>
          <a:p>
            <a:fld id="{323FA494-9D1A-48B3-803B-B8C6C41B95AE}" type="slidenum">
              <a:rPr lang="en-PH" smtClean="0"/>
              <a:t>‹#›</a:t>
            </a:fld>
            <a:endParaRPr lang="en-PH"/>
          </a:p>
        </p:txBody>
      </p:sp>
    </p:spTree>
    <p:extLst>
      <p:ext uri="{BB962C8B-B14F-4D97-AF65-F5344CB8AC3E}">
        <p14:creationId xmlns:p14="http://schemas.microsoft.com/office/powerpoint/2010/main" val="4266823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5E9E-05B8-43B0-9B7E-2A888D01849D}"/>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3AD6D2A4-1258-4E14-82BB-D63694DA5EAE}"/>
              </a:ext>
            </a:extLst>
          </p:cNvPr>
          <p:cNvSpPr>
            <a:spLocks noGrp="1"/>
          </p:cNvSpPr>
          <p:nvPr>
            <p:ph type="dt" sz="half" idx="10"/>
          </p:nvPr>
        </p:nvSpPr>
        <p:spPr/>
        <p:txBody>
          <a:bodyPr/>
          <a:lstStyle/>
          <a:p>
            <a:fld id="{1999552B-AEC2-4FD3-B5D8-8B8D30516E4F}" type="datetimeFigureOut">
              <a:rPr lang="en-PH" smtClean="0"/>
              <a:t>12/04/2018</a:t>
            </a:fld>
            <a:endParaRPr lang="en-PH"/>
          </a:p>
        </p:txBody>
      </p:sp>
      <p:sp>
        <p:nvSpPr>
          <p:cNvPr id="4" name="Footer Placeholder 3">
            <a:extLst>
              <a:ext uri="{FF2B5EF4-FFF2-40B4-BE49-F238E27FC236}">
                <a16:creationId xmlns:a16="http://schemas.microsoft.com/office/drawing/2014/main" id="{CAE334EA-B210-422E-8518-0A33DEFACE90}"/>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39C3764E-A9CA-4C69-B2A8-D8AD3911FFB6}"/>
              </a:ext>
            </a:extLst>
          </p:cNvPr>
          <p:cNvSpPr>
            <a:spLocks noGrp="1"/>
          </p:cNvSpPr>
          <p:nvPr>
            <p:ph type="sldNum" sz="quarter" idx="12"/>
          </p:nvPr>
        </p:nvSpPr>
        <p:spPr/>
        <p:txBody>
          <a:bodyPr/>
          <a:lstStyle/>
          <a:p>
            <a:fld id="{323FA494-9D1A-48B3-803B-B8C6C41B95AE}" type="slidenum">
              <a:rPr lang="en-PH" smtClean="0"/>
              <a:t>‹#›</a:t>
            </a:fld>
            <a:endParaRPr lang="en-PH" dirty="0"/>
          </a:p>
        </p:txBody>
      </p:sp>
    </p:spTree>
    <p:extLst>
      <p:ext uri="{BB962C8B-B14F-4D97-AF65-F5344CB8AC3E}">
        <p14:creationId xmlns:p14="http://schemas.microsoft.com/office/powerpoint/2010/main" val="2642694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4CFB439-7D77-41A3-B1E1-836D2F68AC6B}"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9AA33-B282-4238-81A7-4FAB7DFF50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0960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3C9699-1DEE-4907-8DE1-9B99315840BA}"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B17C2D-EF3F-46EE-B96F-94F293CD04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7100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0E9418B-5C60-4F16-B901-1CC96194C3B1}"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5F43E5-73AB-4CE1-B7EE-DD478D6544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4033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FB4A77-B40E-45A3-820F-E75C9691AE5E}"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48A3E9-BA21-49D1-B2DC-F8652B3A40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5117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CD587A7-2FF5-49C6-952E-086993527429}"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18B51B4-7E99-4093-B225-48463C491E7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5830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F5C2287-22DA-454D-A239-36EAE6A3090E}"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0553218-DF19-43E3-9FEC-63CC6D8B0E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079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EA71A2-F3BD-47C2-A1F2-73808490B460}"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1FA7223-E1C7-4602-A8E9-B38954477C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39154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AD46EC-E75F-4DBE-96FE-34833FC4F413}"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EA5705-B697-43AE-B9A0-91B16AD02BB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4424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FE244A-DDC0-4AD6-B99C-EE59F5F535BC}"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C8BAE3-EA09-4603-B576-5C97867490A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6676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6CA6FC-6A4C-4B0C-853A-08C052927C5C}"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6BB622-77EB-4A53-8BDE-7D28DAD796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8945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256AC0-5D5D-4EA6-8BB7-6BA9BA92FB1C}" type="datetimeFigureOut">
              <a:rPr lang="en-US">
                <a:solidFill>
                  <a:prstClr val="black">
                    <a:tint val="75000"/>
                  </a:prstClr>
                </a:solidFill>
              </a:rPr>
              <a:pPr>
                <a:defRPr/>
              </a:pPr>
              <a:t>4/12/2018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6C2926-289C-4F9B-B877-1722C440F3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99318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PH"/>
          </a:p>
        </p:txBody>
      </p:sp>
      <p:sp>
        <p:nvSpPr>
          <p:cNvPr id="3" name="Subtitle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6958" indent="0" algn="ctr">
              <a:buNone/>
              <a:defRPr>
                <a:solidFill>
                  <a:schemeClr val="tx1">
                    <a:tint val="75000"/>
                  </a:schemeClr>
                </a:solidFill>
              </a:defRPr>
            </a:lvl2pPr>
            <a:lvl3pPr marL="913916" indent="0" algn="ctr">
              <a:buNone/>
              <a:defRPr>
                <a:solidFill>
                  <a:schemeClr val="tx1">
                    <a:tint val="75000"/>
                  </a:schemeClr>
                </a:solidFill>
              </a:defRPr>
            </a:lvl3pPr>
            <a:lvl4pPr marL="1370874" indent="0" algn="ctr">
              <a:buNone/>
              <a:defRPr>
                <a:solidFill>
                  <a:schemeClr val="tx1">
                    <a:tint val="75000"/>
                  </a:schemeClr>
                </a:solidFill>
              </a:defRPr>
            </a:lvl4pPr>
            <a:lvl5pPr marL="1827832" indent="0" algn="ctr">
              <a:buNone/>
              <a:defRPr>
                <a:solidFill>
                  <a:schemeClr val="tx1">
                    <a:tint val="75000"/>
                  </a:schemeClr>
                </a:solidFill>
              </a:defRPr>
            </a:lvl5pPr>
            <a:lvl6pPr marL="2284789" indent="0" algn="ctr">
              <a:buNone/>
              <a:defRPr>
                <a:solidFill>
                  <a:schemeClr val="tx1">
                    <a:tint val="75000"/>
                  </a:schemeClr>
                </a:solidFill>
              </a:defRPr>
            </a:lvl6pPr>
            <a:lvl7pPr marL="2741748" indent="0" algn="ctr">
              <a:buNone/>
              <a:defRPr>
                <a:solidFill>
                  <a:schemeClr val="tx1">
                    <a:tint val="75000"/>
                  </a:schemeClr>
                </a:solidFill>
              </a:defRPr>
            </a:lvl7pPr>
            <a:lvl8pPr marL="3198706" indent="0" algn="ctr">
              <a:buNone/>
              <a:defRPr>
                <a:solidFill>
                  <a:schemeClr val="tx1">
                    <a:tint val="75000"/>
                  </a:schemeClr>
                </a:solidFill>
              </a:defRPr>
            </a:lvl8pPr>
            <a:lvl9pPr marL="3655663" indent="0" algn="ctr">
              <a:buNone/>
              <a:defRPr>
                <a:solidFill>
                  <a:schemeClr val="tx1">
                    <a:tint val="75000"/>
                  </a:schemeClr>
                </a:solidFill>
              </a:defRPr>
            </a:lvl9pPr>
          </a:lstStyle>
          <a:p>
            <a:r>
              <a:rPr lang="en-US"/>
              <a:t>Click to edit Master subtitle style</a:t>
            </a:r>
            <a:endParaRPr lang="en-PH"/>
          </a:p>
        </p:txBody>
      </p:sp>
      <p:sp>
        <p:nvSpPr>
          <p:cNvPr id="4" name="Date Placeholder 3"/>
          <p:cNvSpPr>
            <a:spLocks noGrp="1"/>
          </p:cNvSpPr>
          <p:nvPr>
            <p:ph type="dt" sz="half" idx="10"/>
          </p:nvPr>
        </p:nvSpPr>
        <p:spPr/>
        <p:txBody>
          <a:bodyPr/>
          <a:lstStyle>
            <a:lvl1pPr>
              <a:defRPr/>
            </a:lvl1pPr>
          </a:lstStyle>
          <a:p>
            <a:pPr>
              <a:defRPr/>
            </a:pPr>
            <a:fld id="{3155B3A8-2D97-4914-9E51-204665805A82}" type="datetimeFigureOut">
              <a:rPr lang="en-PH"/>
              <a:pPr>
                <a:defRPr/>
              </a:pPr>
              <a:t>12/04/2018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7D86AF05-8666-412C-8F54-59CC36755A40}" type="slidenum">
              <a:rPr lang="en-PH"/>
              <a:pPr>
                <a:defRPr/>
              </a:pPr>
              <a:t>‹#›</a:t>
            </a:fld>
            <a:endParaRPr lang="en-PH"/>
          </a:p>
        </p:txBody>
      </p:sp>
    </p:spTree>
    <p:extLst>
      <p:ext uri="{BB962C8B-B14F-4D97-AF65-F5344CB8AC3E}">
        <p14:creationId xmlns:p14="http://schemas.microsoft.com/office/powerpoint/2010/main" val="3347829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pPr>
              <a:defRPr/>
            </a:pPr>
            <a:fld id="{26409C4F-6FBE-4037-94D0-F1AB85BBD19D}" type="datetimeFigureOut">
              <a:rPr lang="en-PH"/>
              <a:pPr>
                <a:defRPr/>
              </a:pPr>
              <a:t>12/04/2018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1C09B77A-31B1-4B83-83CD-A9E6F4C1C0E6}" type="slidenum">
              <a:rPr lang="en-PH"/>
              <a:pPr>
                <a:defRPr/>
              </a:pPr>
              <a:t>‹#›</a:t>
            </a:fld>
            <a:endParaRPr lang="en-PH"/>
          </a:p>
        </p:txBody>
      </p:sp>
    </p:spTree>
    <p:extLst>
      <p:ext uri="{BB962C8B-B14F-4D97-AF65-F5344CB8AC3E}">
        <p14:creationId xmlns:p14="http://schemas.microsoft.com/office/powerpoint/2010/main" val="1517244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58" indent="0">
              <a:buNone/>
              <a:defRPr sz="1800">
                <a:solidFill>
                  <a:schemeClr val="tx1">
                    <a:tint val="75000"/>
                  </a:schemeClr>
                </a:solidFill>
              </a:defRPr>
            </a:lvl2pPr>
            <a:lvl3pPr marL="913916" indent="0">
              <a:buNone/>
              <a:defRPr sz="1600">
                <a:solidFill>
                  <a:schemeClr val="tx1">
                    <a:tint val="75000"/>
                  </a:schemeClr>
                </a:solidFill>
              </a:defRPr>
            </a:lvl3pPr>
            <a:lvl4pPr marL="1370874" indent="0">
              <a:buNone/>
              <a:defRPr sz="1400">
                <a:solidFill>
                  <a:schemeClr val="tx1">
                    <a:tint val="75000"/>
                  </a:schemeClr>
                </a:solidFill>
              </a:defRPr>
            </a:lvl4pPr>
            <a:lvl5pPr marL="1827832" indent="0">
              <a:buNone/>
              <a:defRPr sz="1400">
                <a:solidFill>
                  <a:schemeClr val="tx1">
                    <a:tint val="75000"/>
                  </a:schemeClr>
                </a:solidFill>
              </a:defRPr>
            </a:lvl5pPr>
            <a:lvl6pPr marL="2284789" indent="0">
              <a:buNone/>
              <a:defRPr sz="1400">
                <a:solidFill>
                  <a:schemeClr val="tx1">
                    <a:tint val="75000"/>
                  </a:schemeClr>
                </a:solidFill>
              </a:defRPr>
            </a:lvl6pPr>
            <a:lvl7pPr marL="2741748" indent="0">
              <a:buNone/>
              <a:defRPr sz="1400">
                <a:solidFill>
                  <a:schemeClr val="tx1">
                    <a:tint val="75000"/>
                  </a:schemeClr>
                </a:solidFill>
              </a:defRPr>
            </a:lvl7pPr>
            <a:lvl8pPr marL="3198706" indent="0">
              <a:buNone/>
              <a:defRPr sz="1400">
                <a:solidFill>
                  <a:schemeClr val="tx1">
                    <a:tint val="75000"/>
                  </a:schemeClr>
                </a:solidFill>
              </a:defRPr>
            </a:lvl8pPr>
            <a:lvl9pPr marL="365566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B09997-E931-4DA7-A0FD-7744B48D05DC}" type="datetimeFigureOut">
              <a:rPr lang="en-PH"/>
              <a:pPr>
                <a:defRPr/>
              </a:pPr>
              <a:t>12/04/2018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ADEE81E9-145A-42EE-97A1-10D5164C0DC6}" type="slidenum">
              <a:rPr lang="en-PH"/>
              <a:pPr>
                <a:defRPr/>
              </a:pPr>
              <a:t>‹#›</a:t>
            </a:fld>
            <a:endParaRPr lang="en-PH"/>
          </a:p>
        </p:txBody>
      </p:sp>
    </p:spTree>
    <p:extLst>
      <p:ext uri="{BB962C8B-B14F-4D97-AF65-F5344CB8AC3E}">
        <p14:creationId xmlns:p14="http://schemas.microsoft.com/office/powerpoint/2010/main" val="1668462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p:cNvSpPr>
            <a:spLocks noGrp="1"/>
          </p:cNvSpPr>
          <p:nvPr>
            <p:ph type="dt" sz="half" idx="10"/>
          </p:nvPr>
        </p:nvSpPr>
        <p:spPr/>
        <p:txBody>
          <a:bodyPr/>
          <a:lstStyle>
            <a:lvl1pPr>
              <a:defRPr/>
            </a:lvl1pPr>
          </a:lstStyle>
          <a:p>
            <a:pPr>
              <a:defRPr/>
            </a:pPr>
            <a:fld id="{A746B02E-BB22-4DF8-B07D-AA0F7E49322A}" type="datetimeFigureOut">
              <a:rPr lang="en-PH"/>
              <a:pPr>
                <a:defRPr/>
              </a:pPr>
              <a:t>12/04/2018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pPr>
              <a:defRPr/>
            </a:pPr>
            <a:fld id="{56F39AF1-DDF4-47AF-A403-CE8A67EDE336}" type="slidenum">
              <a:rPr lang="en-PH"/>
              <a:pPr>
                <a:defRPr/>
              </a:pPr>
              <a:t>‹#›</a:t>
            </a:fld>
            <a:endParaRPr lang="en-PH"/>
          </a:p>
        </p:txBody>
      </p:sp>
    </p:spTree>
    <p:extLst>
      <p:ext uri="{BB962C8B-B14F-4D97-AF65-F5344CB8AC3E}">
        <p14:creationId xmlns:p14="http://schemas.microsoft.com/office/powerpoint/2010/main" val="2930075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8" indent="0">
              <a:buNone/>
              <a:defRPr sz="2000" b="1"/>
            </a:lvl2pPr>
            <a:lvl3pPr marL="913916" indent="0">
              <a:buNone/>
              <a:defRPr sz="1800" b="1"/>
            </a:lvl3pPr>
            <a:lvl4pPr marL="1370874" indent="0">
              <a:buNone/>
              <a:defRPr sz="1600" b="1"/>
            </a:lvl4pPr>
            <a:lvl5pPr marL="1827832" indent="0">
              <a:buNone/>
              <a:defRPr sz="1600" b="1"/>
            </a:lvl5pPr>
            <a:lvl6pPr marL="2284789" indent="0">
              <a:buNone/>
              <a:defRPr sz="1600" b="1"/>
            </a:lvl6pPr>
            <a:lvl7pPr marL="2741748" indent="0">
              <a:buNone/>
              <a:defRPr sz="1600" b="1"/>
            </a:lvl7pPr>
            <a:lvl8pPr marL="3198706" indent="0">
              <a:buNone/>
              <a:defRPr sz="1600" b="1"/>
            </a:lvl8pPr>
            <a:lvl9pPr marL="36556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6958" indent="0">
              <a:buNone/>
              <a:defRPr sz="2000" b="1"/>
            </a:lvl2pPr>
            <a:lvl3pPr marL="913916" indent="0">
              <a:buNone/>
              <a:defRPr sz="1800" b="1"/>
            </a:lvl3pPr>
            <a:lvl4pPr marL="1370874" indent="0">
              <a:buNone/>
              <a:defRPr sz="1600" b="1"/>
            </a:lvl4pPr>
            <a:lvl5pPr marL="1827832" indent="0">
              <a:buNone/>
              <a:defRPr sz="1600" b="1"/>
            </a:lvl5pPr>
            <a:lvl6pPr marL="2284789" indent="0">
              <a:buNone/>
              <a:defRPr sz="1600" b="1"/>
            </a:lvl6pPr>
            <a:lvl7pPr marL="2741748" indent="0">
              <a:buNone/>
              <a:defRPr sz="1600" b="1"/>
            </a:lvl7pPr>
            <a:lvl8pPr marL="3198706" indent="0">
              <a:buNone/>
              <a:defRPr sz="1600" b="1"/>
            </a:lvl8pPr>
            <a:lvl9pPr marL="36556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p:cNvSpPr>
            <a:spLocks noGrp="1"/>
          </p:cNvSpPr>
          <p:nvPr>
            <p:ph type="dt" sz="half" idx="10"/>
          </p:nvPr>
        </p:nvSpPr>
        <p:spPr/>
        <p:txBody>
          <a:bodyPr/>
          <a:lstStyle>
            <a:lvl1pPr>
              <a:defRPr/>
            </a:lvl1pPr>
          </a:lstStyle>
          <a:p>
            <a:pPr>
              <a:defRPr/>
            </a:pPr>
            <a:fld id="{DBB72D65-1FC6-486C-9B5B-893BF0EE19AD}" type="datetimeFigureOut">
              <a:rPr lang="en-PH"/>
              <a:pPr>
                <a:defRPr/>
              </a:pPr>
              <a:t>12/04/2018</a:t>
            </a:fld>
            <a:endParaRPr lang="en-PH"/>
          </a:p>
        </p:txBody>
      </p:sp>
      <p:sp>
        <p:nvSpPr>
          <p:cNvPr id="8" name="Footer Placeholder 4"/>
          <p:cNvSpPr>
            <a:spLocks noGrp="1"/>
          </p:cNvSpPr>
          <p:nvPr>
            <p:ph type="ftr" sz="quarter" idx="11"/>
          </p:nvPr>
        </p:nvSpPr>
        <p:spPr/>
        <p:txBody>
          <a:bodyPr/>
          <a:lstStyle>
            <a:lvl1pPr>
              <a:defRPr/>
            </a:lvl1pPr>
          </a:lstStyle>
          <a:p>
            <a:pPr>
              <a:defRPr/>
            </a:pPr>
            <a:endParaRPr lang="en-PH"/>
          </a:p>
        </p:txBody>
      </p:sp>
      <p:sp>
        <p:nvSpPr>
          <p:cNvPr id="9" name="Slide Number Placeholder 5"/>
          <p:cNvSpPr>
            <a:spLocks noGrp="1"/>
          </p:cNvSpPr>
          <p:nvPr>
            <p:ph type="sldNum" sz="quarter" idx="12"/>
          </p:nvPr>
        </p:nvSpPr>
        <p:spPr/>
        <p:txBody>
          <a:bodyPr/>
          <a:lstStyle>
            <a:lvl1pPr>
              <a:defRPr/>
            </a:lvl1pPr>
          </a:lstStyle>
          <a:p>
            <a:pPr>
              <a:defRPr/>
            </a:pPr>
            <a:fld id="{AB8C0D6A-F014-49C6-886A-294547D7F94E}" type="slidenum">
              <a:rPr lang="en-PH"/>
              <a:pPr>
                <a:defRPr/>
              </a:pPr>
              <a:t>‹#›</a:t>
            </a:fld>
            <a:endParaRPr lang="en-PH"/>
          </a:p>
        </p:txBody>
      </p:sp>
    </p:spTree>
    <p:extLst>
      <p:ext uri="{BB962C8B-B14F-4D97-AF65-F5344CB8AC3E}">
        <p14:creationId xmlns:p14="http://schemas.microsoft.com/office/powerpoint/2010/main" val="267005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p:cNvSpPr>
            <a:spLocks noGrp="1"/>
          </p:cNvSpPr>
          <p:nvPr>
            <p:ph type="dt" sz="half" idx="10"/>
          </p:nvPr>
        </p:nvSpPr>
        <p:spPr/>
        <p:txBody>
          <a:bodyPr/>
          <a:lstStyle>
            <a:lvl1pPr>
              <a:defRPr/>
            </a:lvl1pPr>
          </a:lstStyle>
          <a:p>
            <a:pPr>
              <a:defRPr/>
            </a:pPr>
            <a:fld id="{1AE60858-D27D-4B2A-BD99-6ABEB041F8D7}" type="datetimeFigureOut">
              <a:rPr lang="en-PH"/>
              <a:pPr>
                <a:defRPr/>
              </a:pPr>
              <a:t>12/04/2018</a:t>
            </a:fld>
            <a:endParaRPr lang="en-PH"/>
          </a:p>
        </p:txBody>
      </p:sp>
      <p:sp>
        <p:nvSpPr>
          <p:cNvPr id="4" name="Footer Placeholder 4"/>
          <p:cNvSpPr>
            <a:spLocks noGrp="1"/>
          </p:cNvSpPr>
          <p:nvPr>
            <p:ph type="ftr" sz="quarter" idx="11"/>
          </p:nvPr>
        </p:nvSpPr>
        <p:spPr/>
        <p:txBody>
          <a:bodyPr/>
          <a:lstStyle>
            <a:lvl1pPr>
              <a:defRPr/>
            </a:lvl1pPr>
          </a:lstStyle>
          <a:p>
            <a:pPr>
              <a:defRPr/>
            </a:pPr>
            <a:endParaRPr lang="en-PH"/>
          </a:p>
        </p:txBody>
      </p:sp>
      <p:sp>
        <p:nvSpPr>
          <p:cNvPr id="5" name="Slide Number Placeholder 5"/>
          <p:cNvSpPr>
            <a:spLocks noGrp="1"/>
          </p:cNvSpPr>
          <p:nvPr>
            <p:ph type="sldNum" sz="quarter" idx="12"/>
          </p:nvPr>
        </p:nvSpPr>
        <p:spPr/>
        <p:txBody>
          <a:bodyPr/>
          <a:lstStyle>
            <a:lvl1pPr>
              <a:defRPr/>
            </a:lvl1pPr>
          </a:lstStyle>
          <a:p>
            <a:pPr>
              <a:defRPr/>
            </a:pPr>
            <a:fld id="{98B4013A-2962-48FC-B784-C2E6A0DCD364}" type="slidenum">
              <a:rPr lang="en-PH"/>
              <a:pPr>
                <a:defRPr/>
              </a:pPr>
              <a:t>‹#›</a:t>
            </a:fld>
            <a:endParaRPr lang="en-PH"/>
          </a:p>
        </p:txBody>
      </p:sp>
    </p:spTree>
    <p:extLst>
      <p:ext uri="{BB962C8B-B14F-4D97-AF65-F5344CB8AC3E}">
        <p14:creationId xmlns:p14="http://schemas.microsoft.com/office/powerpoint/2010/main" val="2686212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C6EB5E-8E78-4A64-BA6C-C1AAC9BDA6A5}" type="datetimeFigureOut">
              <a:rPr lang="en-PH"/>
              <a:pPr>
                <a:defRPr/>
              </a:pPr>
              <a:t>12/04/2018</a:t>
            </a:fld>
            <a:endParaRPr lang="en-PH"/>
          </a:p>
        </p:txBody>
      </p:sp>
      <p:sp>
        <p:nvSpPr>
          <p:cNvPr id="3" name="Footer Placeholder 4"/>
          <p:cNvSpPr>
            <a:spLocks noGrp="1"/>
          </p:cNvSpPr>
          <p:nvPr>
            <p:ph type="ftr" sz="quarter" idx="11"/>
          </p:nvPr>
        </p:nvSpPr>
        <p:spPr/>
        <p:txBody>
          <a:bodyPr/>
          <a:lstStyle>
            <a:lvl1pPr>
              <a:defRPr/>
            </a:lvl1pPr>
          </a:lstStyle>
          <a:p>
            <a:pPr>
              <a:defRPr/>
            </a:pPr>
            <a:endParaRPr lang="en-PH"/>
          </a:p>
        </p:txBody>
      </p:sp>
      <p:sp>
        <p:nvSpPr>
          <p:cNvPr id="4" name="Slide Number Placeholder 5"/>
          <p:cNvSpPr>
            <a:spLocks noGrp="1"/>
          </p:cNvSpPr>
          <p:nvPr>
            <p:ph type="sldNum" sz="quarter" idx="12"/>
          </p:nvPr>
        </p:nvSpPr>
        <p:spPr/>
        <p:txBody>
          <a:bodyPr/>
          <a:lstStyle>
            <a:lvl1pPr>
              <a:defRPr/>
            </a:lvl1pPr>
          </a:lstStyle>
          <a:p>
            <a:pPr>
              <a:defRPr/>
            </a:pPr>
            <a:fld id="{E142AD4B-7CF7-4FBC-8DE4-C636EF4BC65F}" type="slidenum">
              <a:rPr lang="en-PH"/>
              <a:pPr>
                <a:defRPr/>
              </a:pPr>
              <a:t>‹#›</a:t>
            </a:fld>
            <a:endParaRPr lang="en-PH"/>
          </a:p>
        </p:txBody>
      </p:sp>
    </p:spTree>
    <p:extLst>
      <p:ext uri="{BB962C8B-B14F-4D97-AF65-F5344CB8AC3E}">
        <p14:creationId xmlns:p14="http://schemas.microsoft.com/office/powerpoint/2010/main" val="2976716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6958" indent="0">
              <a:buNone/>
              <a:defRPr sz="1200"/>
            </a:lvl2pPr>
            <a:lvl3pPr marL="913916" indent="0">
              <a:buNone/>
              <a:defRPr sz="1000"/>
            </a:lvl3pPr>
            <a:lvl4pPr marL="1370874" indent="0">
              <a:buNone/>
              <a:defRPr sz="900"/>
            </a:lvl4pPr>
            <a:lvl5pPr marL="1827832" indent="0">
              <a:buNone/>
              <a:defRPr sz="900"/>
            </a:lvl5pPr>
            <a:lvl6pPr marL="2284789" indent="0">
              <a:buNone/>
              <a:defRPr sz="900"/>
            </a:lvl6pPr>
            <a:lvl7pPr marL="2741748" indent="0">
              <a:buNone/>
              <a:defRPr sz="900"/>
            </a:lvl7pPr>
            <a:lvl8pPr marL="3198706" indent="0">
              <a:buNone/>
              <a:defRPr sz="900"/>
            </a:lvl8pPr>
            <a:lvl9pPr marL="365566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D6B4C0-7B0C-4BD5-A213-8480F991D908}" type="datetimeFigureOut">
              <a:rPr lang="en-PH"/>
              <a:pPr>
                <a:defRPr/>
              </a:pPr>
              <a:t>12/04/2018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pPr>
              <a:defRPr/>
            </a:pPr>
            <a:fld id="{94DB0CF8-C7A9-48CC-BC38-2651F6D8DAAF}" type="slidenum">
              <a:rPr lang="en-PH"/>
              <a:pPr>
                <a:defRPr/>
              </a:pPr>
              <a:t>‹#›</a:t>
            </a:fld>
            <a:endParaRPr lang="en-PH"/>
          </a:p>
        </p:txBody>
      </p:sp>
    </p:spTree>
    <p:extLst>
      <p:ext uri="{BB962C8B-B14F-4D97-AF65-F5344CB8AC3E}">
        <p14:creationId xmlns:p14="http://schemas.microsoft.com/office/powerpoint/2010/main" val="39572279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58" indent="0">
              <a:buNone/>
              <a:defRPr sz="2800"/>
            </a:lvl2pPr>
            <a:lvl3pPr marL="913916" indent="0">
              <a:buNone/>
              <a:defRPr sz="2400"/>
            </a:lvl3pPr>
            <a:lvl4pPr marL="1370874" indent="0">
              <a:buNone/>
              <a:defRPr sz="2000"/>
            </a:lvl4pPr>
            <a:lvl5pPr marL="1827832" indent="0">
              <a:buNone/>
              <a:defRPr sz="2000"/>
            </a:lvl5pPr>
            <a:lvl6pPr marL="2284789" indent="0">
              <a:buNone/>
              <a:defRPr sz="2000"/>
            </a:lvl6pPr>
            <a:lvl7pPr marL="2741748" indent="0">
              <a:buNone/>
              <a:defRPr sz="2000"/>
            </a:lvl7pPr>
            <a:lvl8pPr marL="3198706" indent="0">
              <a:buNone/>
              <a:defRPr sz="2000"/>
            </a:lvl8pPr>
            <a:lvl9pPr marL="3655663" indent="0">
              <a:buNone/>
              <a:defRPr sz="2000"/>
            </a:lvl9pPr>
          </a:lstStyle>
          <a:p>
            <a:pPr lvl="0"/>
            <a:endParaRPr lang="en-P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8" indent="0">
              <a:buNone/>
              <a:defRPr sz="1200"/>
            </a:lvl2pPr>
            <a:lvl3pPr marL="913916" indent="0">
              <a:buNone/>
              <a:defRPr sz="1000"/>
            </a:lvl3pPr>
            <a:lvl4pPr marL="1370874" indent="0">
              <a:buNone/>
              <a:defRPr sz="900"/>
            </a:lvl4pPr>
            <a:lvl5pPr marL="1827832" indent="0">
              <a:buNone/>
              <a:defRPr sz="900"/>
            </a:lvl5pPr>
            <a:lvl6pPr marL="2284789" indent="0">
              <a:buNone/>
              <a:defRPr sz="900"/>
            </a:lvl6pPr>
            <a:lvl7pPr marL="2741748" indent="0">
              <a:buNone/>
              <a:defRPr sz="900"/>
            </a:lvl7pPr>
            <a:lvl8pPr marL="3198706" indent="0">
              <a:buNone/>
              <a:defRPr sz="900"/>
            </a:lvl8pPr>
            <a:lvl9pPr marL="365566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11689A-F324-475C-B0B3-EE5C36D7DDD0}" type="datetimeFigureOut">
              <a:rPr lang="en-PH"/>
              <a:pPr>
                <a:defRPr/>
              </a:pPr>
              <a:t>12/04/2018</a:t>
            </a:fld>
            <a:endParaRPr lang="en-PH"/>
          </a:p>
        </p:txBody>
      </p:sp>
      <p:sp>
        <p:nvSpPr>
          <p:cNvPr id="6" name="Footer Placeholder 4"/>
          <p:cNvSpPr>
            <a:spLocks noGrp="1"/>
          </p:cNvSpPr>
          <p:nvPr>
            <p:ph type="ftr" sz="quarter" idx="11"/>
          </p:nvPr>
        </p:nvSpPr>
        <p:spPr/>
        <p:txBody>
          <a:bodyPr/>
          <a:lstStyle>
            <a:lvl1pPr>
              <a:defRPr/>
            </a:lvl1pPr>
          </a:lstStyle>
          <a:p>
            <a:pPr>
              <a:defRPr/>
            </a:pPr>
            <a:endParaRPr lang="en-PH"/>
          </a:p>
        </p:txBody>
      </p:sp>
      <p:sp>
        <p:nvSpPr>
          <p:cNvPr id="7" name="Slide Number Placeholder 5"/>
          <p:cNvSpPr>
            <a:spLocks noGrp="1"/>
          </p:cNvSpPr>
          <p:nvPr>
            <p:ph type="sldNum" sz="quarter" idx="12"/>
          </p:nvPr>
        </p:nvSpPr>
        <p:spPr/>
        <p:txBody>
          <a:bodyPr/>
          <a:lstStyle>
            <a:lvl1pPr>
              <a:defRPr/>
            </a:lvl1pPr>
          </a:lstStyle>
          <a:p>
            <a:pPr>
              <a:defRPr/>
            </a:pPr>
            <a:fld id="{DF6B75CC-3604-4C80-AC2D-1009B016C267}" type="slidenum">
              <a:rPr lang="en-PH"/>
              <a:pPr>
                <a:defRPr/>
              </a:pPr>
              <a:t>‹#›</a:t>
            </a:fld>
            <a:endParaRPr lang="en-PH"/>
          </a:p>
        </p:txBody>
      </p:sp>
    </p:spTree>
    <p:extLst>
      <p:ext uri="{BB962C8B-B14F-4D97-AF65-F5344CB8AC3E}">
        <p14:creationId xmlns:p14="http://schemas.microsoft.com/office/powerpoint/2010/main" val="870135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pPr>
              <a:defRPr/>
            </a:pPr>
            <a:fld id="{547AF32F-0243-47DF-9D38-2D33A54FE3AB}" type="datetimeFigureOut">
              <a:rPr lang="en-PH"/>
              <a:pPr>
                <a:defRPr/>
              </a:pPr>
              <a:t>12/04/2018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D6806CD0-B51E-4A2C-A127-8981099EE02C}" type="slidenum">
              <a:rPr lang="en-PH"/>
              <a:pPr>
                <a:defRPr/>
              </a:pPr>
              <a:t>‹#›</a:t>
            </a:fld>
            <a:endParaRPr lang="en-PH"/>
          </a:p>
        </p:txBody>
      </p:sp>
    </p:spTree>
    <p:extLst>
      <p:ext uri="{BB962C8B-B14F-4D97-AF65-F5344CB8AC3E}">
        <p14:creationId xmlns:p14="http://schemas.microsoft.com/office/powerpoint/2010/main" val="20350217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lvl1pPr>
              <a:defRPr/>
            </a:lvl1pPr>
          </a:lstStyle>
          <a:p>
            <a:pPr>
              <a:defRPr/>
            </a:pPr>
            <a:fld id="{EE22A4A7-2800-4005-AA20-A5FA5F090BCE}" type="datetimeFigureOut">
              <a:rPr lang="en-PH"/>
              <a:pPr>
                <a:defRPr/>
              </a:pPr>
              <a:t>12/04/2018</a:t>
            </a:fld>
            <a:endParaRPr lang="en-PH"/>
          </a:p>
        </p:txBody>
      </p:sp>
      <p:sp>
        <p:nvSpPr>
          <p:cNvPr id="5" name="Footer Placeholder 4"/>
          <p:cNvSpPr>
            <a:spLocks noGrp="1"/>
          </p:cNvSpPr>
          <p:nvPr>
            <p:ph type="ftr" sz="quarter" idx="11"/>
          </p:nvPr>
        </p:nvSpPr>
        <p:spPr/>
        <p:txBody>
          <a:bodyPr/>
          <a:lstStyle>
            <a:lvl1pPr>
              <a:defRPr/>
            </a:lvl1pPr>
          </a:lstStyle>
          <a:p>
            <a:pPr>
              <a:defRPr/>
            </a:pPr>
            <a:endParaRPr lang="en-PH"/>
          </a:p>
        </p:txBody>
      </p:sp>
      <p:sp>
        <p:nvSpPr>
          <p:cNvPr id="6" name="Slide Number Placeholder 5"/>
          <p:cNvSpPr>
            <a:spLocks noGrp="1"/>
          </p:cNvSpPr>
          <p:nvPr>
            <p:ph type="sldNum" sz="quarter" idx="12"/>
          </p:nvPr>
        </p:nvSpPr>
        <p:spPr/>
        <p:txBody>
          <a:bodyPr/>
          <a:lstStyle>
            <a:lvl1pPr>
              <a:defRPr/>
            </a:lvl1pPr>
          </a:lstStyle>
          <a:p>
            <a:pPr>
              <a:defRPr/>
            </a:pPr>
            <a:fld id="{2337E743-4FDC-4E9C-8E4D-B7E2B7F9A76B}" type="slidenum">
              <a:rPr lang="en-PH"/>
              <a:pPr>
                <a:defRPr/>
              </a:pPr>
              <a:t>‹#›</a:t>
            </a:fld>
            <a:endParaRPr lang="en-PH"/>
          </a:p>
        </p:txBody>
      </p:sp>
    </p:spTree>
    <p:extLst>
      <p:ext uri="{BB962C8B-B14F-4D97-AF65-F5344CB8AC3E}">
        <p14:creationId xmlns:p14="http://schemas.microsoft.com/office/powerpoint/2010/main" val="340438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3E4C0C-68D6-4C4D-A032-2D856376D94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FE82C926-0EE0-4224-B97B-8B6085089B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ABFF29DA-4A16-472B-B841-3E2D7612E4E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9552B-AEC2-4FD3-B5D8-8B8D30516E4F}" type="datetimeFigureOut">
              <a:rPr lang="en-PH" smtClean="0"/>
              <a:t>12/04/2018</a:t>
            </a:fld>
            <a:endParaRPr lang="en-PH"/>
          </a:p>
        </p:txBody>
      </p:sp>
      <p:sp>
        <p:nvSpPr>
          <p:cNvPr id="5" name="Footer Placeholder 4">
            <a:extLst>
              <a:ext uri="{FF2B5EF4-FFF2-40B4-BE49-F238E27FC236}">
                <a16:creationId xmlns:a16="http://schemas.microsoft.com/office/drawing/2014/main" id="{13B0AB81-5220-4A77-B81E-A54F00D80D3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F2E9D9F2-9595-4367-9DB1-6D008AB9FD4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FA494-9D1A-48B3-803B-B8C6C41B95AE}" type="slidenum">
              <a:rPr lang="en-PH" smtClean="0"/>
              <a:t>‹#›</a:t>
            </a:fld>
            <a:endParaRPr lang="en-PH" dirty="0"/>
          </a:p>
        </p:txBody>
      </p:sp>
    </p:spTree>
    <p:extLst>
      <p:ext uri="{BB962C8B-B14F-4D97-AF65-F5344CB8AC3E}">
        <p14:creationId xmlns:p14="http://schemas.microsoft.com/office/powerpoint/2010/main" val="17411073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AF2066F-553C-4287-8599-8AD061AF40E3}" type="datetimeFigureOut">
              <a:rPr lang="en-US" kern="1200">
                <a:solidFill>
                  <a:prstClr val="black">
                    <a:tint val="75000"/>
                  </a:prstClr>
                </a:solidFill>
                <a:ea typeface="+mn-ea"/>
              </a:rPr>
              <a:pPr>
                <a:defRPr/>
              </a:pPr>
              <a:t>4/12/2018</a:t>
            </a:fld>
            <a:endParaRPr lang="en-US" kern="1200"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kern="120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DF3E1F-23EE-4CA0-872A-305B2FB79A96}" type="slidenum">
              <a:rPr lang="en-US" kern="1200">
                <a:solidFill>
                  <a:prstClr val="black">
                    <a:tint val="75000"/>
                  </a:prstClr>
                </a:solidFill>
                <a:ea typeface="+mn-ea"/>
              </a:rPr>
              <a:pPr>
                <a:defRPr/>
              </a:pPr>
              <a:t>‹#›</a:t>
            </a:fld>
            <a:endParaRPr lang="en-US" kern="1200" dirty="0">
              <a:solidFill>
                <a:prstClr val="black">
                  <a:tint val="75000"/>
                </a:prstClr>
              </a:solidFill>
              <a:ea typeface="+mn-ea"/>
            </a:endParaRPr>
          </a:p>
        </p:txBody>
      </p:sp>
    </p:spTree>
    <p:extLst>
      <p:ext uri="{BB962C8B-B14F-4D97-AF65-F5344CB8AC3E}">
        <p14:creationId xmlns:p14="http://schemas.microsoft.com/office/powerpoint/2010/main" val="86590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ctr" anchorCtr="0" compatLnSpc="1">
            <a:prstTxWarp prst="textNoShape">
              <a:avLst/>
            </a:prstTxWarp>
          </a:bodyPr>
          <a:lstStyle/>
          <a:p>
            <a:pPr lvl="0"/>
            <a:r>
              <a:rPr lang="en-US" altLang="en-US"/>
              <a:t>Click to edit Master title style</a:t>
            </a:r>
            <a:endParaRPr lang="en-PH"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92" tIns="45696" rIns="91392" bIns="45696" numCol="1" anchor="ctr" anchorCtr="0" compatLnSpc="1">
            <a:prstTxWarp prst="textNoShape">
              <a:avLst/>
            </a:prstTxWarp>
          </a:bodyPr>
          <a:lstStyle>
            <a:lvl1pPr>
              <a:defRPr sz="1200">
                <a:solidFill>
                  <a:srgbClr val="898989"/>
                </a:solidFill>
                <a:latin typeface="Calibri" pitchFamily="34" charset="0"/>
              </a:defRPr>
            </a:lvl1pPr>
          </a:lstStyle>
          <a:p>
            <a:pPr>
              <a:defRPr/>
            </a:pPr>
            <a:fld id="{D2568224-BCC7-49A6-ACC3-E30EF0FBDA96}" type="datetimeFigureOut">
              <a:rPr lang="en-PH"/>
              <a:pPr>
                <a:defRPr/>
              </a:pPr>
              <a:t>12/04/2018</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92" tIns="45696" rIns="91392" bIns="45696"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92" tIns="45696" rIns="91392" bIns="45696"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421C55A-BDC4-4814-BE8D-B8E4119F036D}" type="slidenum">
              <a:rPr lang="en-PH"/>
              <a:pPr>
                <a:defRPr/>
              </a:pPr>
              <a:t>‹#›</a:t>
            </a:fld>
            <a:endParaRPr lang="en-PH"/>
          </a:p>
        </p:txBody>
      </p:sp>
    </p:spTree>
    <p:extLst>
      <p:ext uri="{BB962C8B-B14F-4D97-AF65-F5344CB8AC3E}">
        <p14:creationId xmlns:p14="http://schemas.microsoft.com/office/powerpoint/2010/main" val="4027429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457119" algn="ctr" defTabSz="912652" rtl="0" fontAlgn="base">
        <a:spcBef>
          <a:spcPct val="0"/>
        </a:spcBef>
        <a:spcAft>
          <a:spcPct val="0"/>
        </a:spcAft>
        <a:defRPr sz="4400">
          <a:solidFill>
            <a:schemeClr val="tx1"/>
          </a:solidFill>
          <a:latin typeface="Calibri" pitchFamily="34" charset="0"/>
        </a:defRPr>
      </a:lvl6pPr>
      <a:lvl7pPr marL="914239" algn="ctr" defTabSz="912652" rtl="0" fontAlgn="base">
        <a:spcBef>
          <a:spcPct val="0"/>
        </a:spcBef>
        <a:spcAft>
          <a:spcPct val="0"/>
        </a:spcAft>
        <a:defRPr sz="4400">
          <a:solidFill>
            <a:schemeClr val="tx1"/>
          </a:solidFill>
          <a:latin typeface="Calibri" pitchFamily="34" charset="0"/>
        </a:defRPr>
      </a:lvl7pPr>
      <a:lvl8pPr marL="1371358" algn="ctr" defTabSz="912652" rtl="0" fontAlgn="base">
        <a:spcBef>
          <a:spcPct val="0"/>
        </a:spcBef>
        <a:spcAft>
          <a:spcPct val="0"/>
        </a:spcAft>
        <a:defRPr sz="4400">
          <a:solidFill>
            <a:schemeClr val="tx1"/>
          </a:solidFill>
          <a:latin typeface="Calibri" pitchFamily="34" charset="0"/>
        </a:defRPr>
      </a:lvl8pPr>
      <a:lvl9pPr marL="1828477" algn="ctr" defTabSz="912652"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269"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26"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5"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3" indent="-228479" algn="l" defTabSz="9139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6" rtl="0" eaLnBrk="1" latinLnBrk="0" hangingPunct="1">
        <a:defRPr sz="1800" kern="1200">
          <a:solidFill>
            <a:schemeClr val="tx1"/>
          </a:solidFill>
          <a:latin typeface="+mn-lt"/>
          <a:ea typeface="+mn-ea"/>
          <a:cs typeface="+mn-cs"/>
        </a:defRPr>
      </a:lvl1pPr>
      <a:lvl2pPr marL="456958" algn="l" defTabSz="913916" rtl="0" eaLnBrk="1" latinLnBrk="0" hangingPunct="1">
        <a:defRPr sz="1800" kern="1200">
          <a:solidFill>
            <a:schemeClr val="tx1"/>
          </a:solidFill>
          <a:latin typeface="+mn-lt"/>
          <a:ea typeface="+mn-ea"/>
          <a:cs typeface="+mn-cs"/>
        </a:defRPr>
      </a:lvl2pPr>
      <a:lvl3pPr marL="913916" algn="l" defTabSz="913916" rtl="0" eaLnBrk="1" latinLnBrk="0" hangingPunct="1">
        <a:defRPr sz="1800" kern="1200">
          <a:solidFill>
            <a:schemeClr val="tx1"/>
          </a:solidFill>
          <a:latin typeface="+mn-lt"/>
          <a:ea typeface="+mn-ea"/>
          <a:cs typeface="+mn-cs"/>
        </a:defRPr>
      </a:lvl3pPr>
      <a:lvl4pPr marL="1370874" algn="l" defTabSz="913916" rtl="0" eaLnBrk="1" latinLnBrk="0" hangingPunct="1">
        <a:defRPr sz="1800" kern="1200">
          <a:solidFill>
            <a:schemeClr val="tx1"/>
          </a:solidFill>
          <a:latin typeface="+mn-lt"/>
          <a:ea typeface="+mn-ea"/>
          <a:cs typeface="+mn-cs"/>
        </a:defRPr>
      </a:lvl4pPr>
      <a:lvl5pPr marL="1827832" algn="l" defTabSz="913916" rtl="0" eaLnBrk="1" latinLnBrk="0" hangingPunct="1">
        <a:defRPr sz="1800" kern="1200">
          <a:solidFill>
            <a:schemeClr val="tx1"/>
          </a:solidFill>
          <a:latin typeface="+mn-lt"/>
          <a:ea typeface="+mn-ea"/>
          <a:cs typeface="+mn-cs"/>
        </a:defRPr>
      </a:lvl5pPr>
      <a:lvl6pPr marL="2284789" algn="l" defTabSz="913916" rtl="0" eaLnBrk="1" latinLnBrk="0" hangingPunct="1">
        <a:defRPr sz="1800" kern="1200">
          <a:solidFill>
            <a:schemeClr val="tx1"/>
          </a:solidFill>
          <a:latin typeface="+mn-lt"/>
          <a:ea typeface="+mn-ea"/>
          <a:cs typeface="+mn-cs"/>
        </a:defRPr>
      </a:lvl6pPr>
      <a:lvl7pPr marL="2741748" algn="l" defTabSz="913916" rtl="0" eaLnBrk="1" latinLnBrk="0" hangingPunct="1">
        <a:defRPr sz="1800" kern="1200">
          <a:solidFill>
            <a:schemeClr val="tx1"/>
          </a:solidFill>
          <a:latin typeface="+mn-lt"/>
          <a:ea typeface="+mn-ea"/>
          <a:cs typeface="+mn-cs"/>
        </a:defRPr>
      </a:lvl7pPr>
      <a:lvl8pPr marL="3198706" algn="l" defTabSz="913916" rtl="0" eaLnBrk="1" latinLnBrk="0" hangingPunct="1">
        <a:defRPr sz="1800" kern="1200">
          <a:solidFill>
            <a:schemeClr val="tx1"/>
          </a:solidFill>
          <a:latin typeface="+mn-lt"/>
          <a:ea typeface="+mn-ea"/>
          <a:cs typeface="+mn-cs"/>
        </a:defRPr>
      </a:lvl8pPr>
      <a:lvl9pPr marL="3655663" algn="l" defTabSz="91391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206B-F0F2-4E24-8FE8-F44722B43AAF}"/>
              </a:ext>
            </a:extLst>
          </p:cNvPr>
          <p:cNvSpPr>
            <a:spLocks noGrp="1"/>
          </p:cNvSpPr>
          <p:nvPr>
            <p:ph type="title"/>
          </p:nvPr>
        </p:nvSpPr>
        <p:spPr>
          <a:xfrm>
            <a:off x="457200" y="274638"/>
            <a:ext cx="8229600" cy="1138030"/>
          </a:xfrm>
        </p:spPr>
        <p:txBody>
          <a:bodyPr/>
          <a:lstStyle/>
          <a:p>
            <a:endParaRPr lang="en-PH" dirty="0"/>
          </a:p>
        </p:txBody>
      </p:sp>
      <p:sp>
        <p:nvSpPr>
          <p:cNvPr id="3" name="Text Placeholder 2">
            <a:extLst>
              <a:ext uri="{FF2B5EF4-FFF2-40B4-BE49-F238E27FC236}">
                <a16:creationId xmlns:a16="http://schemas.microsoft.com/office/drawing/2014/main" id="{22878C1E-096D-49C6-A7E7-11FCCC4DCF28}"/>
              </a:ext>
            </a:extLst>
          </p:cNvPr>
          <p:cNvSpPr>
            <a:spLocks noGrp="1"/>
          </p:cNvSpPr>
          <p:nvPr>
            <p:ph type="body" idx="1"/>
          </p:nvPr>
        </p:nvSpPr>
        <p:spPr/>
        <p:txBody>
          <a:bodyPr/>
          <a:lstStyle/>
          <a:p>
            <a:pPr marL="25400" indent="0" algn="ctr">
              <a:buNone/>
            </a:pPr>
            <a:endParaRPr lang="en-PH" sz="4000" b="1" dirty="0"/>
          </a:p>
          <a:p>
            <a:pPr marL="25400" indent="0" algn="ctr">
              <a:buNone/>
            </a:pPr>
            <a:endParaRPr lang="en-PH" sz="4000" b="1" dirty="0"/>
          </a:p>
          <a:p>
            <a:pPr marL="25400" indent="0" algn="ctr">
              <a:buNone/>
            </a:pPr>
            <a:r>
              <a:rPr lang="en-PH" sz="4000" b="1" dirty="0"/>
              <a:t>BACKGROUND ON </a:t>
            </a:r>
          </a:p>
          <a:p>
            <a:pPr marL="25400" indent="0" algn="ctr">
              <a:buNone/>
            </a:pPr>
            <a:r>
              <a:rPr lang="en-PH" sz="4000" b="1" dirty="0"/>
              <a:t>DRUG-RESISTANT TUBERCULOSIS AND PMDT</a:t>
            </a:r>
          </a:p>
          <a:p>
            <a:pPr marL="25400" indent="0" algn="ctr">
              <a:buNone/>
            </a:pPr>
            <a:r>
              <a:rPr lang="en-PH" sz="1400" b="1" dirty="0" err="1">
                <a:highlight>
                  <a:srgbClr val="FFFF00"/>
                </a:highlight>
              </a:rPr>
              <a:t>Aniette</a:t>
            </a:r>
            <a:r>
              <a:rPr lang="en-PH" sz="1400" b="1" dirty="0">
                <a:highlight>
                  <a:srgbClr val="FFFF00"/>
                </a:highlight>
              </a:rPr>
              <a:t>: I think you have to look at Slide #15 again and see if the notes make sense to you. </a:t>
            </a:r>
          </a:p>
        </p:txBody>
      </p:sp>
      <p:grpSp>
        <p:nvGrpSpPr>
          <p:cNvPr id="7" name="Group 6"/>
          <p:cNvGrpSpPr/>
          <p:nvPr/>
        </p:nvGrpSpPr>
        <p:grpSpPr>
          <a:xfrm>
            <a:off x="457200" y="429490"/>
            <a:ext cx="8153400" cy="983178"/>
            <a:chOff x="861179" y="1032791"/>
            <a:chExt cx="10111622" cy="1204356"/>
          </a:xfrm>
        </p:grpSpPr>
        <p:pic>
          <p:nvPicPr>
            <p:cNvPr id="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r="63464"/>
            <a:stretch>
              <a:fillRect/>
            </a:stretch>
          </p:blipFill>
          <p:spPr bwMode="auto">
            <a:xfrm>
              <a:off x="4973780" y="1119126"/>
              <a:ext cx="3613045" cy="103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179" y="1032791"/>
              <a:ext cx="3239555" cy="1151500"/>
            </a:xfrm>
            <a:prstGeom prst="rect">
              <a:avLst/>
            </a:prstGeom>
          </p:spPr>
        </p:pic>
        <p:pic>
          <p:nvPicPr>
            <p:cNvPr id="10" name="Picture 9" descr="PBSPlogo-transparent.png"/>
            <p:cNvPicPr>
              <a:picLocks noChangeAspect="1"/>
            </p:cNvPicPr>
            <p:nvPr/>
          </p:nvPicPr>
          <p:blipFill>
            <a:blip r:embed="rId5" cstate="print"/>
            <a:srcRect/>
            <a:stretch>
              <a:fillRect/>
            </a:stretch>
          </p:blipFill>
          <p:spPr bwMode="auto">
            <a:xfrm>
              <a:off x="9598417" y="1032791"/>
              <a:ext cx="1374384" cy="1204356"/>
            </a:xfrm>
            <a:prstGeom prst="rect">
              <a:avLst/>
            </a:prstGeom>
            <a:noFill/>
            <a:ln w="9525">
              <a:noFill/>
              <a:miter lim="800000"/>
              <a:headEnd/>
              <a:tailEnd/>
            </a:ln>
          </p:spPr>
        </p:pic>
      </p:grpSp>
    </p:spTree>
    <p:extLst>
      <p:ext uri="{BB962C8B-B14F-4D97-AF65-F5344CB8AC3E}">
        <p14:creationId xmlns:p14="http://schemas.microsoft.com/office/powerpoint/2010/main" val="303657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57200" y="2133600"/>
            <a:ext cx="8229600" cy="327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1" i="0" u="none" strike="noStrike" cap="none" dirty="0">
                <a:solidFill>
                  <a:schemeClr val="dk1"/>
                </a:solidFill>
                <a:latin typeface="Calibri"/>
                <a:ea typeface="Calibri"/>
                <a:cs typeface="Calibri"/>
                <a:sym typeface="Calibri"/>
              </a:rPr>
              <a:t>Acquired Drug-resistant TB</a:t>
            </a:r>
            <a:endParaRPr dirty="0"/>
          </a:p>
          <a:p>
            <a:pPr marL="7938" marR="0" lvl="1" indent="0" algn="l" rtl="0">
              <a:spcBef>
                <a:spcPts val="560"/>
              </a:spcBef>
              <a:spcAft>
                <a:spcPts val="0"/>
              </a:spcAft>
              <a:buClr>
                <a:schemeClr val="dk1"/>
              </a:buClr>
              <a:buSzPts val="2800"/>
              <a:buNone/>
            </a:pPr>
            <a:endParaRPr lang="en-US" sz="1400" b="0" i="0" u="none" strike="noStrike" cap="none" dirty="0">
              <a:solidFill>
                <a:schemeClr val="dk1"/>
              </a:solidFill>
              <a:latin typeface="Calibri"/>
              <a:ea typeface="Calibri"/>
              <a:cs typeface="Calibri"/>
              <a:sym typeface="Calibri"/>
            </a:endParaRPr>
          </a:p>
          <a:p>
            <a:pPr marL="293688"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selection of mutant resistant strains, eventually becoming the dominant strain</a:t>
            </a:r>
            <a:endParaRPr dirty="0"/>
          </a:p>
          <a:p>
            <a:pPr marL="293688"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result of </a:t>
            </a:r>
            <a:r>
              <a:rPr lang="en-US" sz="2800" b="1" i="0" u="none" strike="noStrike" cap="none" dirty="0">
                <a:solidFill>
                  <a:schemeClr val="dk1"/>
                </a:solidFill>
                <a:latin typeface="Calibri"/>
                <a:ea typeface="Calibri"/>
                <a:cs typeface="Calibri"/>
                <a:sym typeface="Calibri"/>
              </a:rPr>
              <a:t>inadequate</a:t>
            </a:r>
            <a:r>
              <a:rPr lang="en-US" sz="2800" b="0" i="0" u="none" strike="noStrike" cap="none" dirty="0">
                <a:solidFill>
                  <a:schemeClr val="dk1"/>
                </a:solidFill>
                <a:latin typeface="Calibri"/>
                <a:ea typeface="Calibri"/>
                <a:cs typeface="Calibri"/>
                <a:sym typeface="Calibri"/>
              </a:rPr>
              <a:t>, </a:t>
            </a:r>
            <a:r>
              <a:rPr lang="en-US" sz="2800" b="1" i="0" u="none" strike="noStrike" cap="none" dirty="0">
                <a:solidFill>
                  <a:schemeClr val="dk1"/>
                </a:solidFill>
                <a:latin typeface="Calibri"/>
                <a:ea typeface="Calibri"/>
                <a:cs typeface="Calibri"/>
                <a:sym typeface="Calibri"/>
              </a:rPr>
              <a:t>incomplete</a:t>
            </a:r>
            <a:r>
              <a:rPr lang="en-US" sz="2800" b="0" i="0" u="none" strike="noStrike" cap="none" dirty="0">
                <a:solidFill>
                  <a:schemeClr val="dk1"/>
                </a:solidFill>
                <a:latin typeface="Calibri"/>
                <a:ea typeface="Calibri"/>
                <a:cs typeface="Calibri"/>
                <a:sym typeface="Calibri"/>
              </a:rPr>
              <a:t>, or </a:t>
            </a:r>
            <a:r>
              <a:rPr lang="en-US" sz="2800" b="1" i="0" u="none" strike="noStrike" cap="none" dirty="0">
                <a:solidFill>
                  <a:schemeClr val="dk1"/>
                </a:solidFill>
                <a:latin typeface="Calibri"/>
                <a:ea typeface="Calibri"/>
                <a:cs typeface="Calibri"/>
                <a:sym typeface="Calibri"/>
              </a:rPr>
              <a:t>poor treatment quality</a:t>
            </a:r>
            <a:endParaRPr sz="2800" b="0" i="0" u="none" strike="noStrike" cap="none" dirty="0">
              <a:solidFill>
                <a:schemeClr val="dk1"/>
              </a:solidFill>
              <a:latin typeface="Calibri"/>
              <a:ea typeface="Calibri"/>
              <a:cs typeface="Calibri"/>
              <a:sym typeface="Calibri"/>
            </a:endParaRPr>
          </a:p>
          <a:p>
            <a:pPr marL="457200" marR="0" lvl="1" indent="0" algn="l" rtl="0">
              <a:spcBef>
                <a:spcPts val="56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
        <p:nvSpPr>
          <p:cNvPr id="213" name="Shape 213"/>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Causes of Drug-resistant TB</a:t>
            </a:r>
            <a:endParaRPr sz="4800" b="1" i="0" u="none" strike="noStrike" cap="none" dirty="0">
              <a:solidFill>
                <a:schemeClr val="dk1"/>
              </a:solidFill>
              <a:latin typeface="Calibri"/>
              <a:ea typeface="Calibri"/>
              <a:cs typeface="Calibri"/>
              <a:sym typeface="Calibri"/>
            </a:endParaRPr>
          </a:p>
        </p:txBody>
      </p:sp>
      <p:sp>
        <p:nvSpPr>
          <p:cNvPr id="214" name="Shape 214"/>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Causes of Drug-resistant TB</a:t>
            </a:r>
            <a:endParaRPr sz="4800" b="1" i="0" u="none" strike="noStrike" cap="none" dirty="0">
              <a:solidFill>
                <a:schemeClr val="dk1"/>
              </a:solidFill>
              <a:latin typeface="Calibri"/>
              <a:ea typeface="Calibri"/>
              <a:cs typeface="Calibri"/>
              <a:sym typeface="Calibri"/>
            </a:endParaRPr>
          </a:p>
        </p:txBody>
      </p:sp>
      <p:pic>
        <p:nvPicPr>
          <p:cNvPr id="220" name="Shape 220"/>
          <p:cNvPicPr preferRelativeResize="0">
            <a:picLocks noGrp="1"/>
          </p:cNvPicPr>
          <p:nvPr>
            <p:ph type="body" idx="1"/>
          </p:nvPr>
        </p:nvPicPr>
        <p:blipFill rotWithShape="1">
          <a:blip r:embed="rId3">
            <a:alphaModFix/>
          </a:blip>
          <a:srcRect/>
          <a:stretch/>
        </p:blipFill>
        <p:spPr>
          <a:xfrm>
            <a:off x="228600" y="1585118"/>
            <a:ext cx="8610600" cy="4754563"/>
          </a:xfrm>
          <a:prstGeom prst="rect">
            <a:avLst/>
          </a:prstGeom>
          <a:noFill/>
          <a:ln>
            <a:noFill/>
          </a:ln>
        </p:spPr>
      </p:pic>
      <p:sp>
        <p:nvSpPr>
          <p:cNvPr id="221" name="Shape 221"/>
          <p:cNvSpPr txBox="1"/>
          <p:nvPr/>
        </p:nvSpPr>
        <p:spPr>
          <a:xfrm>
            <a:off x="3886200" y="6239272"/>
            <a:ext cx="5715000" cy="3381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en-US" b="0" i="1" u="none" strike="noStrike" cap="none" dirty="0">
                <a:solidFill>
                  <a:schemeClr val="dk1"/>
                </a:solidFill>
                <a:latin typeface="Arial"/>
                <a:ea typeface="Arial"/>
                <a:cs typeface="Arial"/>
                <a:sym typeface="Arial"/>
              </a:rPr>
              <a:t>Companion Handbook to WHO Guidelines for DR-TB, 2014</a:t>
            </a:r>
            <a:endParaRPr sz="1200" dirty="0"/>
          </a:p>
        </p:txBody>
      </p:sp>
      <p:sp>
        <p:nvSpPr>
          <p:cNvPr id="222" name="Shape 222"/>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1" i="0" u="none" strike="noStrike" cap="none" dirty="0">
                <a:solidFill>
                  <a:schemeClr val="dk1"/>
                </a:solidFill>
                <a:latin typeface="Calibri"/>
                <a:ea typeface="Calibri"/>
                <a:cs typeface="Calibri"/>
                <a:sym typeface="Calibri"/>
              </a:rPr>
              <a:t>Primary (Initial) Drug-resistant TB</a:t>
            </a:r>
            <a:endParaRPr dirty="0"/>
          </a:p>
          <a:p>
            <a:pPr marL="7938" marR="0" lvl="1" indent="0" algn="l" rtl="0">
              <a:spcBef>
                <a:spcPts val="560"/>
              </a:spcBef>
              <a:spcAft>
                <a:spcPts val="0"/>
              </a:spcAft>
              <a:buClr>
                <a:schemeClr val="dk1"/>
              </a:buClr>
              <a:buSzPts val="2800"/>
              <a:buNone/>
            </a:pPr>
            <a:endParaRPr lang="en-US" sz="1800" b="0" i="0" u="none" strike="noStrike" cap="none" dirty="0">
              <a:solidFill>
                <a:schemeClr val="dk1"/>
              </a:solidFill>
              <a:latin typeface="Calibri"/>
              <a:ea typeface="Calibri"/>
              <a:cs typeface="Calibri"/>
              <a:sym typeface="Calibri"/>
            </a:endParaRPr>
          </a:p>
          <a:p>
            <a:pPr marL="293688"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a person has been infected with a drug-resistant TB strain</a:t>
            </a:r>
            <a:endParaRPr sz="2400" dirty="0"/>
          </a:p>
          <a:p>
            <a:pPr marL="293688"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undiagnosed, untreated, or poorly treated drug-resistant TB increases the risk of exposure in the community</a:t>
            </a:r>
            <a:endParaRPr sz="2400" dirty="0"/>
          </a:p>
          <a:p>
            <a:pPr marL="293688"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environments conducive for TB transmission (e.g., crowding, poor ventilation, poor infection control, congregate settings)</a:t>
            </a:r>
            <a:endParaRPr sz="2400" dirty="0"/>
          </a:p>
          <a:p>
            <a:pPr marL="293688"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impaired immune system (e.g., HIV, diabetes)</a:t>
            </a:r>
            <a:endParaRPr sz="2400" dirty="0"/>
          </a:p>
        </p:txBody>
      </p:sp>
      <p:sp>
        <p:nvSpPr>
          <p:cNvPr id="228" name="Shape 228"/>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Causes of Drug-resistant TB</a:t>
            </a:r>
            <a:endParaRPr sz="4800" b="1" i="0" u="none" strike="noStrike" cap="none" dirty="0">
              <a:solidFill>
                <a:schemeClr val="dk1"/>
              </a:solidFill>
              <a:latin typeface="Calibri"/>
              <a:ea typeface="Calibri"/>
              <a:cs typeface="Calibri"/>
              <a:sym typeface="Calibri"/>
            </a:endParaRPr>
          </a:p>
        </p:txBody>
      </p:sp>
      <p:sp>
        <p:nvSpPr>
          <p:cNvPr id="229" name="Shape 229"/>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Cross-cutting Factors Contributing to                  the Spread of DRTB</a:t>
            </a:r>
            <a:endParaRPr sz="4400" b="1" i="0" u="none" strike="noStrike" cap="none" dirty="0">
              <a:solidFill>
                <a:schemeClr val="dk1"/>
              </a:solidFill>
              <a:latin typeface="Calibri"/>
              <a:ea typeface="Calibri"/>
              <a:cs typeface="Calibri"/>
              <a:sym typeface="Calibri"/>
            </a:endParaRPr>
          </a:p>
        </p:txBody>
      </p:sp>
      <p:grpSp>
        <p:nvGrpSpPr>
          <p:cNvPr id="235" name="Shape 235"/>
          <p:cNvGrpSpPr/>
          <p:nvPr/>
        </p:nvGrpSpPr>
        <p:grpSpPr>
          <a:xfrm>
            <a:off x="607997" y="1828800"/>
            <a:ext cx="7928005" cy="4492963"/>
            <a:chOff x="147585" y="16499"/>
            <a:chExt cx="7928005" cy="4492963"/>
          </a:xfrm>
        </p:grpSpPr>
        <p:sp>
          <p:nvSpPr>
            <p:cNvPr id="236" name="Shape 236"/>
            <p:cNvSpPr/>
            <p:nvPr/>
          </p:nvSpPr>
          <p:spPr>
            <a:xfrm>
              <a:off x="3135833" y="1600402"/>
              <a:ext cx="1782272" cy="1325157"/>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txBox="1"/>
            <p:nvPr/>
          </p:nvSpPr>
          <p:spPr>
            <a:xfrm>
              <a:off x="3396841" y="1828800"/>
              <a:ext cx="1260256" cy="937027"/>
            </a:xfrm>
            <a:prstGeom prst="rect">
              <a:avLst/>
            </a:prstGeom>
            <a:solidFill>
              <a:srgbClr val="000000"/>
            </a:solid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1600" b="1" i="0" u="none" strike="noStrike" cap="none" dirty="0">
                  <a:solidFill>
                    <a:schemeClr val="lt1"/>
                  </a:solidFill>
                  <a:latin typeface="Arial"/>
                  <a:ea typeface="Arial"/>
                  <a:cs typeface="Arial"/>
                  <a:sym typeface="Arial"/>
                </a:rPr>
                <a:t>Health System Weaknesses</a:t>
              </a:r>
              <a:endParaRPr sz="1600" b="1" i="0" u="none" strike="noStrike" cap="none" dirty="0">
                <a:solidFill>
                  <a:schemeClr val="lt1"/>
                </a:solidFill>
                <a:latin typeface="Arial"/>
                <a:ea typeface="Arial"/>
                <a:cs typeface="Arial"/>
                <a:sym typeface="Arial"/>
              </a:endParaRPr>
            </a:p>
          </p:txBody>
        </p:sp>
        <p:sp>
          <p:nvSpPr>
            <p:cNvPr id="238" name="Shape 238"/>
            <p:cNvSpPr/>
            <p:nvPr/>
          </p:nvSpPr>
          <p:spPr>
            <a:xfrm rot="-5400000">
              <a:off x="3745349" y="1307620"/>
              <a:ext cx="563239"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txBox="1"/>
            <p:nvPr/>
          </p:nvSpPr>
          <p:spPr>
            <a:xfrm rot="-5400000">
              <a:off x="4012888" y="1304701"/>
              <a:ext cx="28161" cy="28161"/>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40" name="Shape 240"/>
            <p:cNvSpPr/>
            <p:nvPr/>
          </p:nvSpPr>
          <p:spPr>
            <a:xfrm>
              <a:off x="3089306" y="16499"/>
              <a:ext cx="1875325"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txBox="1"/>
            <p:nvPr/>
          </p:nvSpPr>
          <p:spPr>
            <a:xfrm>
              <a:off x="3363941" y="165972"/>
              <a:ext cx="1326055"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dirty="0">
                  <a:solidFill>
                    <a:schemeClr val="lt1"/>
                  </a:solidFill>
                </a:rPr>
                <a:t>I</a:t>
              </a:r>
              <a:r>
                <a:rPr lang="en-US" sz="1600" b="0" i="0" u="none" strike="noStrike" cap="none" dirty="0">
                  <a:solidFill>
                    <a:schemeClr val="lt1"/>
                  </a:solidFill>
                  <a:latin typeface="Arial"/>
                  <a:ea typeface="Arial"/>
                  <a:cs typeface="Arial"/>
                  <a:sym typeface="Arial"/>
                </a:rPr>
                <a:t>nsufficient health financing</a:t>
              </a:r>
              <a:endParaRPr sz="1600" b="0" i="0" u="none" strike="noStrike" cap="none" dirty="0">
                <a:solidFill>
                  <a:schemeClr val="lt1"/>
                </a:solidFill>
                <a:latin typeface="Arial"/>
                <a:ea typeface="Arial"/>
                <a:cs typeface="Arial"/>
                <a:sym typeface="Arial"/>
              </a:endParaRPr>
            </a:p>
          </p:txBody>
        </p:sp>
        <p:sp>
          <p:nvSpPr>
            <p:cNvPr id="242" name="Shape 242"/>
            <p:cNvSpPr/>
            <p:nvPr/>
          </p:nvSpPr>
          <p:spPr>
            <a:xfrm rot="-1715472">
              <a:off x="4649681" y="1483316"/>
              <a:ext cx="1574673"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txBox="1"/>
            <p:nvPr/>
          </p:nvSpPr>
          <p:spPr>
            <a:xfrm rot="-1715472">
              <a:off x="5397651" y="1455111"/>
              <a:ext cx="78733" cy="78733"/>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44" name="Shape 244"/>
            <p:cNvSpPr/>
            <p:nvPr/>
          </p:nvSpPr>
          <p:spPr>
            <a:xfrm>
              <a:off x="5786363" y="228602"/>
              <a:ext cx="2073855"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txBox="1"/>
            <p:nvPr/>
          </p:nvSpPr>
          <p:spPr>
            <a:xfrm>
              <a:off x="6090072" y="378075"/>
              <a:ext cx="1466437"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Arial"/>
                  <a:ea typeface="Arial"/>
                  <a:cs typeface="Arial"/>
                  <a:sym typeface="Arial"/>
                </a:rPr>
                <a:t>Interrupted supply of medicines</a:t>
              </a:r>
              <a:endParaRPr sz="1600" b="0" i="0" u="none" strike="noStrike" cap="none">
                <a:solidFill>
                  <a:schemeClr val="lt1"/>
                </a:solidFill>
                <a:latin typeface="Arial"/>
                <a:ea typeface="Arial"/>
                <a:cs typeface="Arial"/>
                <a:sym typeface="Arial"/>
              </a:endParaRPr>
            </a:p>
          </p:txBody>
        </p:sp>
        <p:sp>
          <p:nvSpPr>
            <p:cNvPr id="246" name="Shape 246"/>
            <p:cNvSpPr/>
            <p:nvPr/>
          </p:nvSpPr>
          <p:spPr>
            <a:xfrm rot="92286">
              <a:off x="4917392" y="2285604"/>
              <a:ext cx="735624"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txBox="1"/>
            <p:nvPr/>
          </p:nvSpPr>
          <p:spPr>
            <a:xfrm rot="92286">
              <a:off x="5266813" y="2278376"/>
              <a:ext cx="36781" cy="36781"/>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48" name="Shape 248"/>
            <p:cNvSpPr/>
            <p:nvPr/>
          </p:nvSpPr>
          <p:spPr>
            <a:xfrm>
              <a:off x="5650423" y="1828801"/>
              <a:ext cx="2425167"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txBox="1"/>
            <p:nvPr/>
          </p:nvSpPr>
          <p:spPr>
            <a:xfrm>
              <a:off x="6005580" y="1978274"/>
              <a:ext cx="1714853"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Arial"/>
                  <a:ea typeface="Arial"/>
                  <a:cs typeface="Arial"/>
                  <a:sym typeface="Arial"/>
                </a:rPr>
                <a:t>Absence of diagnostics and other commodities</a:t>
              </a:r>
              <a:endParaRPr sz="1600" b="0" i="0" u="none" strike="noStrike" cap="none">
                <a:solidFill>
                  <a:schemeClr val="lt1"/>
                </a:solidFill>
                <a:latin typeface="Arial"/>
                <a:ea typeface="Arial"/>
                <a:cs typeface="Arial"/>
                <a:sym typeface="Arial"/>
              </a:endParaRPr>
            </a:p>
          </p:txBody>
        </p:sp>
        <p:sp>
          <p:nvSpPr>
            <p:cNvPr id="250" name="Shape 250"/>
            <p:cNvSpPr/>
            <p:nvPr/>
          </p:nvSpPr>
          <p:spPr>
            <a:xfrm rot="2021098">
              <a:off x="4578206" y="3065074"/>
              <a:ext cx="1337760" cy="22324"/>
            </a:xfrm>
            <a:custGeom>
              <a:avLst/>
              <a:gdLst/>
              <a:ahLst/>
              <a:cxnLst/>
              <a:rect l="0" t="0" r="0" b="0"/>
              <a:pathLst>
                <a:path w="120000" h="120000" extrusionOk="0">
                  <a:moveTo>
                    <a:pt x="0" y="60000"/>
                  </a:moveTo>
                  <a:lnTo>
                    <a:pt x="119999"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txBox="1"/>
            <p:nvPr/>
          </p:nvSpPr>
          <p:spPr>
            <a:xfrm rot="2021098">
              <a:off x="5213642" y="3042792"/>
              <a:ext cx="66888" cy="66888"/>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52" name="Shape 252"/>
            <p:cNvSpPr/>
            <p:nvPr/>
          </p:nvSpPr>
          <p:spPr>
            <a:xfrm>
              <a:off x="5498030" y="3322739"/>
              <a:ext cx="1769054"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txBox="1"/>
            <p:nvPr/>
          </p:nvSpPr>
          <p:spPr>
            <a:xfrm>
              <a:off x="5757102" y="3472212"/>
              <a:ext cx="1250910"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Arial"/>
                  <a:ea typeface="Arial"/>
                  <a:cs typeface="Arial"/>
                  <a:sym typeface="Arial"/>
                </a:rPr>
                <a:t>Poor health coverage</a:t>
              </a:r>
              <a:endParaRPr sz="1600" b="0" i="0" u="none" strike="noStrike" cap="none">
                <a:solidFill>
                  <a:schemeClr val="lt1"/>
                </a:solidFill>
                <a:latin typeface="Arial"/>
                <a:ea typeface="Arial"/>
                <a:cs typeface="Arial"/>
                <a:sym typeface="Arial"/>
              </a:endParaRPr>
            </a:p>
          </p:txBody>
        </p:sp>
        <p:sp>
          <p:nvSpPr>
            <p:cNvPr id="254" name="Shape 254"/>
            <p:cNvSpPr/>
            <p:nvPr/>
          </p:nvSpPr>
          <p:spPr>
            <a:xfrm rot="5400000">
              <a:off x="3745349" y="3196018"/>
              <a:ext cx="563239"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txBox="1"/>
            <p:nvPr/>
          </p:nvSpPr>
          <p:spPr>
            <a:xfrm rot="5400000">
              <a:off x="4012888" y="3193099"/>
              <a:ext cx="28161" cy="28161"/>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56" name="Shape 256"/>
            <p:cNvSpPr/>
            <p:nvPr/>
          </p:nvSpPr>
          <p:spPr>
            <a:xfrm>
              <a:off x="3135833" y="3488799"/>
              <a:ext cx="1782272"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txBox="1"/>
            <p:nvPr/>
          </p:nvSpPr>
          <p:spPr>
            <a:xfrm>
              <a:off x="3396841" y="3638272"/>
              <a:ext cx="1260256"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Arial"/>
                  <a:ea typeface="Arial"/>
                  <a:cs typeface="Arial"/>
                  <a:sym typeface="Arial"/>
                </a:rPr>
                <a:t>Untrained and unmotivated workforce</a:t>
              </a:r>
              <a:endParaRPr sz="1600" b="0" i="0" u="none" strike="noStrike" cap="none">
                <a:solidFill>
                  <a:schemeClr val="lt1"/>
                </a:solidFill>
                <a:latin typeface="Arial"/>
                <a:ea typeface="Arial"/>
                <a:cs typeface="Arial"/>
                <a:sym typeface="Arial"/>
              </a:endParaRPr>
            </a:p>
          </p:txBody>
        </p:sp>
        <p:sp>
          <p:nvSpPr>
            <p:cNvPr id="258" name="Shape 258"/>
            <p:cNvSpPr/>
            <p:nvPr/>
          </p:nvSpPr>
          <p:spPr>
            <a:xfrm rot="8825908">
              <a:off x="2263104" y="3009079"/>
              <a:ext cx="1186776"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txBox="1"/>
            <p:nvPr/>
          </p:nvSpPr>
          <p:spPr>
            <a:xfrm rot="-1974092">
              <a:off x="2826822" y="2990571"/>
              <a:ext cx="59338" cy="59338"/>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60" name="Shape 260"/>
            <p:cNvSpPr/>
            <p:nvPr/>
          </p:nvSpPr>
          <p:spPr>
            <a:xfrm>
              <a:off x="621238" y="3246531"/>
              <a:ext cx="2193354"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txBox="1"/>
            <p:nvPr/>
          </p:nvSpPr>
          <p:spPr>
            <a:xfrm>
              <a:off x="942447" y="3396004"/>
              <a:ext cx="1550936"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dirty="0">
                  <a:solidFill>
                    <a:schemeClr val="lt1"/>
                  </a:solidFill>
                  <a:latin typeface="Arial"/>
                  <a:ea typeface="Arial"/>
                  <a:cs typeface="Arial"/>
                  <a:sym typeface="Arial"/>
                </a:rPr>
                <a:t>Under-developed health care infrastructure</a:t>
              </a:r>
              <a:endParaRPr sz="1600" b="0" i="0" u="none" strike="noStrike" cap="none" dirty="0">
                <a:solidFill>
                  <a:schemeClr val="lt1"/>
                </a:solidFill>
                <a:latin typeface="Arial"/>
                <a:ea typeface="Arial"/>
                <a:cs typeface="Arial"/>
                <a:sym typeface="Arial"/>
              </a:endParaRPr>
            </a:p>
          </p:txBody>
        </p:sp>
        <p:sp>
          <p:nvSpPr>
            <p:cNvPr id="262" name="Shape 262"/>
            <p:cNvSpPr/>
            <p:nvPr/>
          </p:nvSpPr>
          <p:spPr>
            <a:xfrm rot="-10707809">
              <a:off x="2220101" y="2215643"/>
              <a:ext cx="916475"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txBox="1"/>
            <p:nvPr/>
          </p:nvSpPr>
          <p:spPr>
            <a:xfrm rot="92191">
              <a:off x="2655427" y="2203894"/>
              <a:ext cx="45823" cy="45823"/>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64" name="Shape 264"/>
            <p:cNvSpPr/>
            <p:nvPr/>
          </p:nvSpPr>
          <p:spPr>
            <a:xfrm>
              <a:off x="147585" y="1600201"/>
              <a:ext cx="2073844" cy="1173068"/>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txBox="1"/>
            <p:nvPr/>
          </p:nvSpPr>
          <p:spPr>
            <a:xfrm>
              <a:off x="451292" y="1771993"/>
              <a:ext cx="1466430" cy="829484"/>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dirty="0">
                  <a:solidFill>
                    <a:schemeClr val="lt1"/>
                  </a:solidFill>
                  <a:latin typeface="Arial"/>
                  <a:ea typeface="Arial"/>
                  <a:cs typeface="Arial"/>
                  <a:sym typeface="Arial"/>
                </a:rPr>
                <a:t>Weak  government stewardship or regulation</a:t>
              </a:r>
              <a:endParaRPr sz="1600" b="0" i="0" u="none" strike="noStrike" cap="none" dirty="0">
                <a:solidFill>
                  <a:schemeClr val="lt1"/>
                </a:solidFill>
                <a:latin typeface="Arial"/>
                <a:ea typeface="Arial"/>
                <a:cs typeface="Arial"/>
                <a:sym typeface="Arial"/>
              </a:endParaRPr>
            </a:p>
          </p:txBody>
        </p:sp>
        <p:sp>
          <p:nvSpPr>
            <p:cNvPr id="266" name="Shape 266"/>
            <p:cNvSpPr/>
            <p:nvPr/>
          </p:nvSpPr>
          <p:spPr>
            <a:xfrm rot="-9027976">
              <a:off x="1980445" y="1497630"/>
              <a:ext cx="1430658"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txBox="1"/>
            <p:nvPr/>
          </p:nvSpPr>
          <p:spPr>
            <a:xfrm rot="1772024">
              <a:off x="2660008" y="1473026"/>
              <a:ext cx="71532" cy="71532"/>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68" name="Shape 268"/>
            <p:cNvSpPr/>
            <p:nvPr/>
          </p:nvSpPr>
          <p:spPr>
            <a:xfrm>
              <a:off x="223785" y="182462"/>
              <a:ext cx="2226250" cy="1112931"/>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txBox="1"/>
            <p:nvPr/>
          </p:nvSpPr>
          <p:spPr>
            <a:xfrm>
              <a:off x="549812" y="345447"/>
              <a:ext cx="1574196" cy="786961"/>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lt1"/>
                  </a:solidFill>
                  <a:latin typeface="Arial"/>
                  <a:ea typeface="Arial"/>
                  <a:cs typeface="Arial"/>
                  <a:sym typeface="Arial"/>
                </a:rPr>
                <a:t>Non-functioning health information system</a:t>
              </a:r>
              <a:endParaRPr sz="1600" b="0" i="0" u="none" strike="noStrike" cap="none">
                <a:solidFill>
                  <a:schemeClr val="lt1"/>
                </a:solidFill>
                <a:latin typeface="Arial"/>
                <a:ea typeface="Arial"/>
                <a:cs typeface="Arial"/>
                <a:sym typeface="Arial"/>
              </a:endParaRPr>
            </a:p>
          </p:txBody>
        </p:sp>
      </p:grpSp>
      <p:sp>
        <p:nvSpPr>
          <p:cNvPr id="270" name="Shape 270"/>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Cross-cutting Factors Contributing to               the Spread of DR-TB</a:t>
            </a:r>
            <a:endParaRPr sz="4400" b="1" i="0" u="none" strike="noStrike" cap="none" dirty="0">
              <a:solidFill>
                <a:schemeClr val="dk1"/>
              </a:solidFill>
              <a:latin typeface="Calibri"/>
              <a:ea typeface="Calibri"/>
              <a:cs typeface="Calibri"/>
              <a:sym typeface="Calibri"/>
            </a:endParaRPr>
          </a:p>
        </p:txBody>
      </p:sp>
      <p:grpSp>
        <p:nvGrpSpPr>
          <p:cNvPr id="276" name="Shape 276"/>
          <p:cNvGrpSpPr/>
          <p:nvPr/>
        </p:nvGrpSpPr>
        <p:grpSpPr>
          <a:xfrm>
            <a:off x="607997" y="1828800"/>
            <a:ext cx="7928005" cy="4492963"/>
            <a:chOff x="147585" y="16499"/>
            <a:chExt cx="7928005" cy="4492963"/>
          </a:xfrm>
        </p:grpSpPr>
        <p:sp>
          <p:nvSpPr>
            <p:cNvPr id="277" name="Shape 277"/>
            <p:cNvSpPr/>
            <p:nvPr/>
          </p:nvSpPr>
          <p:spPr>
            <a:xfrm>
              <a:off x="3024739" y="1600402"/>
              <a:ext cx="2004460" cy="1325157"/>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txBox="1"/>
            <p:nvPr/>
          </p:nvSpPr>
          <p:spPr>
            <a:xfrm>
              <a:off x="3318285" y="1794467"/>
              <a:ext cx="1417368" cy="937027"/>
            </a:xfrm>
            <a:prstGeom prst="rect">
              <a:avLst/>
            </a:prstGeom>
            <a:solidFill>
              <a:srgbClr val="000000"/>
            </a:solid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b="1" i="0" u="none" strike="noStrike" cap="none" dirty="0">
                  <a:solidFill>
                    <a:schemeClr val="lt1"/>
                  </a:solidFill>
                  <a:latin typeface="Arial"/>
                  <a:ea typeface="Arial"/>
                  <a:cs typeface="Arial"/>
                  <a:sym typeface="Arial"/>
                </a:rPr>
                <a:t>Underlying Risk Factors and Social Determinants</a:t>
              </a:r>
              <a:endParaRPr b="1" i="0" u="none" strike="noStrike" cap="none" dirty="0">
                <a:solidFill>
                  <a:schemeClr val="lt1"/>
                </a:solidFill>
                <a:latin typeface="Arial"/>
                <a:ea typeface="Arial"/>
                <a:cs typeface="Arial"/>
                <a:sym typeface="Arial"/>
              </a:endParaRPr>
            </a:p>
          </p:txBody>
        </p:sp>
        <p:sp>
          <p:nvSpPr>
            <p:cNvPr id="279" name="Shape 279"/>
            <p:cNvSpPr/>
            <p:nvPr/>
          </p:nvSpPr>
          <p:spPr>
            <a:xfrm rot="-5400000">
              <a:off x="3745349" y="1307620"/>
              <a:ext cx="563239"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txBox="1"/>
            <p:nvPr/>
          </p:nvSpPr>
          <p:spPr>
            <a:xfrm rot="-5400000">
              <a:off x="4012888" y="1304701"/>
              <a:ext cx="28161" cy="28161"/>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81" name="Shape 281"/>
            <p:cNvSpPr/>
            <p:nvPr/>
          </p:nvSpPr>
          <p:spPr>
            <a:xfrm>
              <a:off x="3089306" y="16499"/>
              <a:ext cx="1875325"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2" name="Shape 282"/>
            <p:cNvSpPr txBox="1"/>
            <p:nvPr/>
          </p:nvSpPr>
          <p:spPr>
            <a:xfrm>
              <a:off x="3363941" y="165972"/>
              <a:ext cx="1326055"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dirty="0">
                  <a:solidFill>
                    <a:schemeClr val="lt1"/>
                  </a:solidFill>
                  <a:latin typeface="Arial"/>
                  <a:ea typeface="Arial"/>
                  <a:cs typeface="Arial"/>
                  <a:sym typeface="Arial"/>
                </a:rPr>
                <a:t>Social and economic constraints</a:t>
              </a:r>
              <a:endParaRPr sz="1600" b="0" i="0" u="none" strike="noStrike" cap="none" dirty="0">
                <a:solidFill>
                  <a:schemeClr val="lt1"/>
                </a:solidFill>
                <a:latin typeface="Arial"/>
                <a:ea typeface="Arial"/>
                <a:cs typeface="Arial"/>
                <a:sym typeface="Arial"/>
              </a:endParaRPr>
            </a:p>
          </p:txBody>
        </p:sp>
        <p:sp>
          <p:nvSpPr>
            <p:cNvPr id="283" name="Shape 283"/>
            <p:cNvSpPr/>
            <p:nvPr/>
          </p:nvSpPr>
          <p:spPr>
            <a:xfrm rot="-1715472">
              <a:off x="4708068" y="1468438"/>
              <a:ext cx="1512494"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txBox="1"/>
            <p:nvPr/>
          </p:nvSpPr>
          <p:spPr>
            <a:xfrm rot="-1715472">
              <a:off x="5426504" y="1441788"/>
              <a:ext cx="75624" cy="75624"/>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85" name="Shape 285"/>
            <p:cNvSpPr/>
            <p:nvPr/>
          </p:nvSpPr>
          <p:spPr>
            <a:xfrm>
              <a:off x="5786363" y="228602"/>
              <a:ext cx="2073855"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txBox="1"/>
            <p:nvPr/>
          </p:nvSpPr>
          <p:spPr>
            <a:xfrm>
              <a:off x="6090072" y="378075"/>
              <a:ext cx="1466437"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dirty="0">
                  <a:solidFill>
                    <a:schemeClr val="lt1"/>
                  </a:solidFill>
                </a:rPr>
                <a:t>I</a:t>
              </a:r>
              <a:r>
                <a:rPr lang="en-US" sz="1600" b="0" i="0" u="none" strike="noStrike" cap="none" dirty="0">
                  <a:solidFill>
                    <a:schemeClr val="lt1"/>
                  </a:solidFill>
                  <a:latin typeface="Arial"/>
                  <a:ea typeface="Arial"/>
                  <a:cs typeface="Arial"/>
                  <a:sym typeface="Arial"/>
                </a:rPr>
                <a:t>nequity</a:t>
              </a:r>
              <a:endParaRPr sz="1600" b="0" i="0" u="none" strike="noStrike" cap="none" dirty="0">
                <a:solidFill>
                  <a:schemeClr val="lt1"/>
                </a:solidFill>
                <a:latin typeface="Arial"/>
                <a:ea typeface="Arial"/>
                <a:cs typeface="Arial"/>
                <a:sym typeface="Arial"/>
              </a:endParaRPr>
            </a:p>
          </p:txBody>
        </p:sp>
        <p:sp>
          <p:nvSpPr>
            <p:cNvPr id="287" name="Shape 287"/>
            <p:cNvSpPr/>
            <p:nvPr/>
          </p:nvSpPr>
          <p:spPr>
            <a:xfrm rot="92286">
              <a:off x="5028261" y="2287092"/>
              <a:ext cx="624735"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txBox="1"/>
            <p:nvPr/>
          </p:nvSpPr>
          <p:spPr>
            <a:xfrm rot="92286">
              <a:off x="5325010" y="2282636"/>
              <a:ext cx="31236" cy="31236"/>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89" name="Shape 289"/>
            <p:cNvSpPr/>
            <p:nvPr/>
          </p:nvSpPr>
          <p:spPr>
            <a:xfrm>
              <a:off x="5650423" y="1828801"/>
              <a:ext cx="2425167"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txBox="1"/>
            <p:nvPr/>
          </p:nvSpPr>
          <p:spPr>
            <a:xfrm>
              <a:off x="6005580" y="1978274"/>
              <a:ext cx="1714853"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dirty="0">
                  <a:solidFill>
                    <a:schemeClr val="lt1"/>
                  </a:solidFill>
                </a:rPr>
                <a:t>W</a:t>
              </a:r>
              <a:r>
                <a:rPr lang="en-US" sz="1600" b="0" i="0" u="none" strike="noStrike" cap="none" dirty="0">
                  <a:solidFill>
                    <a:schemeClr val="lt1"/>
                  </a:solidFill>
                  <a:latin typeface="Arial"/>
                  <a:ea typeface="Arial"/>
                  <a:cs typeface="Arial"/>
                  <a:sym typeface="Arial"/>
                </a:rPr>
                <a:t>eak immigration policies</a:t>
              </a:r>
              <a:endParaRPr sz="1600" b="0" i="0" u="none" strike="noStrike" cap="none" dirty="0">
                <a:solidFill>
                  <a:schemeClr val="lt1"/>
                </a:solidFill>
                <a:latin typeface="Arial"/>
                <a:ea typeface="Arial"/>
                <a:cs typeface="Arial"/>
                <a:sym typeface="Arial"/>
              </a:endParaRPr>
            </a:p>
          </p:txBody>
        </p:sp>
        <p:sp>
          <p:nvSpPr>
            <p:cNvPr id="291" name="Shape 291"/>
            <p:cNvSpPr/>
            <p:nvPr/>
          </p:nvSpPr>
          <p:spPr>
            <a:xfrm rot="2021098">
              <a:off x="4624702" y="3079150"/>
              <a:ext cx="1287003"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txBox="1"/>
            <p:nvPr/>
          </p:nvSpPr>
          <p:spPr>
            <a:xfrm rot="2021098">
              <a:off x="5236029" y="3058137"/>
              <a:ext cx="64350" cy="64350"/>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93" name="Shape 293"/>
            <p:cNvSpPr/>
            <p:nvPr/>
          </p:nvSpPr>
          <p:spPr>
            <a:xfrm>
              <a:off x="5498030" y="3322739"/>
              <a:ext cx="1769054"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txBox="1"/>
            <p:nvPr/>
          </p:nvSpPr>
          <p:spPr>
            <a:xfrm>
              <a:off x="5757102" y="3472212"/>
              <a:ext cx="1250910"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dirty="0">
                  <a:solidFill>
                    <a:schemeClr val="lt1"/>
                  </a:solidFill>
                </a:rPr>
                <a:t>D</a:t>
              </a:r>
              <a:r>
                <a:rPr lang="en-US" sz="1600" b="0" i="0" u="none" strike="noStrike" cap="none" dirty="0">
                  <a:solidFill>
                    <a:schemeClr val="lt1"/>
                  </a:solidFill>
                  <a:latin typeface="Arial"/>
                  <a:ea typeface="Arial"/>
                  <a:cs typeface="Arial"/>
                  <a:sym typeface="Arial"/>
                </a:rPr>
                <a:t>isasters and emergencies</a:t>
              </a:r>
              <a:endParaRPr sz="1600" b="0" i="0" u="none" strike="noStrike" cap="none" dirty="0">
                <a:solidFill>
                  <a:schemeClr val="lt1"/>
                </a:solidFill>
                <a:latin typeface="Arial"/>
                <a:ea typeface="Arial"/>
                <a:cs typeface="Arial"/>
                <a:sym typeface="Arial"/>
              </a:endParaRPr>
            </a:p>
          </p:txBody>
        </p:sp>
        <p:sp>
          <p:nvSpPr>
            <p:cNvPr id="295" name="Shape 295"/>
            <p:cNvSpPr/>
            <p:nvPr/>
          </p:nvSpPr>
          <p:spPr>
            <a:xfrm rot="5400000">
              <a:off x="3745349" y="3196018"/>
              <a:ext cx="563239"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txBox="1"/>
            <p:nvPr/>
          </p:nvSpPr>
          <p:spPr>
            <a:xfrm rot="5400000">
              <a:off x="4012888" y="3193099"/>
              <a:ext cx="28161" cy="28161"/>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297" name="Shape 297"/>
            <p:cNvSpPr/>
            <p:nvPr/>
          </p:nvSpPr>
          <p:spPr>
            <a:xfrm>
              <a:off x="3135833" y="3488799"/>
              <a:ext cx="1782272"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txBox="1"/>
            <p:nvPr/>
          </p:nvSpPr>
          <p:spPr>
            <a:xfrm>
              <a:off x="3396841" y="3638272"/>
              <a:ext cx="1260256"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dirty="0">
                  <a:solidFill>
                    <a:schemeClr val="lt1"/>
                  </a:solidFill>
                </a:rPr>
                <a:t>P</a:t>
              </a:r>
              <a:r>
                <a:rPr lang="en-US" sz="1600" b="0" i="0" u="none" strike="noStrike" cap="none" dirty="0">
                  <a:solidFill>
                    <a:schemeClr val="lt1"/>
                  </a:solidFill>
                  <a:latin typeface="Arial"/>
                  <a:ea typeface="Arial"/>
                  <a:cs typeface="Arial"/>
                  <a:sym typeface="Arial"/>
                </a:rPr>
                <a:t>oor access to diagnosis and treatment</a:t>
              </a:r>
              <a:endParaRPr sz="1600" b="0" i="0" u="none" strike="noStrike" cap="none" dirty="0">
                <a:solidFill>
                  <a:schemeClr val="lt1"/>
                </a:solidFill>
                <a:latin typeface="Arial"/>
                <a:ea typeface="Arial"/>
                <a:cs typeface="Arial"/>
                <a:sym typeface="Arial"/>
              </a:endParaRPr>
            </a:p>
          </p:txBody>
        </p:sp>
        <p:sp>
          <p:nvSpPr>
            <p:cNvPr id="299" name="Shape 299"/>
            <p:cNvSpPr/>
            <p:nvPr/>
          </p:nvSpPr>
          <p:spPr>
            <a:xfrm rot="8825908">
              <a:off x="2267310" y="3023324"/>
              <a:ext cx="1134327"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txBox="1"/>
            <p:nvPr/>
          </p:nvSpPr>
          <p:spPr>
            <a:xfrm rot="-1974092">
              <a:off x="2806116" y="3006128"/>
              <a:ext cx="56716" cy="56716"/>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301" name="Shape 301"/>
            <p:cNvSpPr/>
            <p:nvPr/>
          </p:nvSpPr>
          <p:spPr>
            <a:xfrm>
              <a:off x="621238" y="3246531"/>
              <a:ext cx="2193354" cy="1020663"/>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txBox="1"/>
            <p:nvPr/>
          </p:nvSpPr>
          <p:spPr>
            <a:xfrm>
              <a:off x="942447" y="3396004"/>
              <a:ext cx="1550936" cy="721717"/>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dirty="0">
                  <a:solidFill>
                    <a:schemeClr val="lt1"/>
                  </a:solidFill>
                  <a:latin typeface="Arial"/>
                  <a:ea typeface="Arial"/>
                  <a:cs typeface="Arial"/>
                  <a:sym typeface="Arial"/>
                </a:rPr>
                <a:t>Weak or absent social support and protection</a:t>
              </a:r>
              <a:endParaRPr sz="1600" b="0" i="0" u="none" strike="noStrike" cap="none" dirty="0">
                <a:solidFill>
                  <a:schemeClr val="lt1"/>
                </a:solidFill>
                <a:latin typeface="Arial"/>
                <a:ea typeface="Arial"/>
                <a:cs typeface="Arial"/>
                <a:sym typeface="Arial"/>
              </a:endParaRPr>
            </a:p>
          </p:txBody>
        </p:sp>
        <p:sp>
          <p:nvSpPr>
            <p:cNvPr id="303" name="Shape 303"/>
            <p:cNvSpPr/>
            <p:nvPr/>
          </p:nvSpPr>
          <p:spPr>
            <a:xfrm rot="-10707809">
              <a:off x="2220121" y="2214157"/>
              <a:ext cx="805586" cy="22324"/>
            </a:xfrm>
            <a:custGeom>
              <a:avLst/>
              <a:gdLst/>
              <a:ahLst/>
              <a:cxnLst/>
              <a:rect l="0" t="0" r="0" b="0"/>
              <a:pathLst>
                <a:path w="120000" h="120000" extrusionOk="0">
                  <a:moveTo>
                    <a:pt x="0" y="60000"/>
                  </a:moveTo>
                  <a:lnTo>
                    <a:pt x="120000"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txBox="1"/>
            <p:nvPr/>
          </p:nvSpPr>
          <p:spPr>
            <a:xfrm rot="92191">
              <a:off x="2602775" y="2205179"/>
              <a:ext cx="40279" cy="40279"/>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305" name="Shape 305"/>
            <p:cNvSpPr/>
            <p:nvPr/>
          </p:nvSpPr>
          <p:spPr>
            <a:xfrm>
              <a:off x="147585" y="1600201"/>
              <a:ext cx="2073844" cy="1173068"/>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txBox="1"/>
            <p:nvPr/>
          </p:nvSpPr>
          <p:spPr>
            <a:xfrm>
              <a:off x="451292" y="1771993"/>
              <a:ext cx="1466430" cy="829484"/>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dirty="0">
                  <a:solidFill>
                    <a:schemeClr val="lt1"/>
                  </a:solidFill>
                  <a:latin typeface="Arial"/>
                  <a:ea typeface="Arial"/>
                  <a:cs typeface="Arial"/>
                  <a:sym typeface="Arial"/>
                </a:rPr>
                <a:t>Immuno-compromising  conditions</a:t>
              </a:r>
              <a:endParaRPr sz="1600" b="0" i="0" u="none" strike="noStrike" cap="none" dirty="0">
                <a:solidFill>
                  <a:schemeClr val="lt1"/>
                </a:solidFill>
                <a:latin typeface="Arial"/>
                <a:ea typeface="Arial"/>
                <a:cs typeface="Arial"/>
                <a:sym typeface="Arial"/>
              </a:endParaRPr>
            </a:p>
          </p:txBody>
        </p:sp>
        <p:sp>
          <p:nvSpPr>
            <p:cNvPr id="307" name="Shape 307"/>
            <p:cNvSpPr/>
            <p:nvPr/>
          </p:nvSpPr>
          <p:spPr>
            <a:xfrm rot="-9027976">
              <a:off x="1984343" y="1482843"/>
              <a:ext cx="1370661" cy="22324"/>
            </a:xfrm>
            <a:custGeom>
              <a:avLst/>
              <a:gdLst/>
              <a:ahLst/>
              <a:cxnLst/>
              <a:rect l="0" t="0" r="0" b="0"/>
              <a:pathLst>
                <a:path w="120000" h="120000" extrusionOk="0">
                  <a:moveTo>
                    <a:pt x="0" y="60000"/>
                  </a:moveTo>
                  <a:lnTo>
                    <a:pt x="119999" y="60000"/>
                  </a:lnTo>
                </a:path>
              </a:pathLst>
            </a:custGeom>
            <a:solidFill>
              <a:srgbClr val="000000"/>
            </a:solidFill>
            <a:ln w="25400" cap="flat" cmpd="sng">
              <a:solidFill>
                <a:srgbClr val="983C3A"/>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txBox="1"/>
            <p:nvPr/>
          </p:nvSpPr>
          <p:spPr>
            <a:xfrm rot="1772024">
              <a:off x="2635407" y="1459739"/>
              <a:ext cx="68533" cy="68533"/>
            </a:xfrm>
            <a:prstGeom prst="rect">
              <a:avLst/>
            </a:prstGeom>
            <a:solidFill>
              <a:srgbClr val="000000"/>
            </a:solid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chemeClr val="dk1"/>
                </a:solidFill>
                <a:latin typeface="Arial"/>
                <a:ea typeface="Arial"/>
                <a:cs typeface="Arial"/>
                <a:sym typeface="Arial"/>
              </a:endParaRPr>
            </a:p>
          </p:txBody>
        </p:sp>
        <p:sp>
          <p:nvSpPr>
            <p:cNvPr id="309" name="Shape 309"/>
            <p:cNvSpPr/>
            <p:nvPr/>
          </p:nvSpPr>
          <p:spPr>
            <a:xfrm>
              <a:off x="223785" y="182462"/>
              <a:ext cx="2226250" cy="1112931"/>
            </a:xfrm>
            <a:prstGeom prst="ellipse">
              <a:avLst/>
            </a:prstGeom>
            <a:solidFill>
              <a:srgbClr val="000000"/>
            </a:solidFill>
            <a:ln w="9525" cap="flat" cmpd="sng">
              <a:solidFill>
                <a:schemeClr val="dk1"/>
              </a:solidFill>
              <a:prstDash val="solid"/>
              <a:round/>
              <a:headEnd type="none" w="med" len="med"/>
              <a:tailEnd type="none" w="med" len="med"/>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txBox="1"/>
            <p:nvPr/>
          </p:nvSpPr>
          <p:spPr>
            <a:xfrm>
              <a:off x="549812" y="345447"/>
              <a:ext cx="1574196" cy="786961"/>
            </a:xfrm>
            <a:prstGeom prst="rect">
              <a:avLst/>
            </a:prstGeom>
            <a:solidFill>
              <a:srgbClr val="000000"/>
            </a:solid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dirty="0">
                  <a:solidFill>
                    <a:schemeClr val="lt1"/>
                  </a:solidFill>
                  <a:latin typeface="Arial"/>
                  <a:ea typeface="Arial"/>
                  <a:cs typeface="Arial"/>
                  <a:sym typeface="Arial"/>
                </a:rPr>
                <a:t>Poor living/ working conditions</a:t>
              </a:r>
              <a:endParaRPr sz="1600" b="0" i="0" u="none" strike="noStrike" cap="none" dirty="0">
                <a:solidFill>
                  <a:schemeClr val="lt1"/>
                </a:solidFill>
                <a:latin typeface="Arial"/>
                <a:ea typeface="Arial"/>
                <a:cs typeface="Arial"/>
                <a:sym typeface="Arial"/>
              </a:endParaRPr>
            </a:p>
          </p:txBody>
        </p:sp>
      </p:grpSp>
      <p:sp>
        <p:nvSpPr>
          <p:cNvPr id="311" name="Shape 311"/>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3">
            <a:alphaModFix/>
          </a:blip>
          <a:srcRect/>
          <a:stretch/>
        </p:blipFill>
        <p:spPr>
          <a:xfrm rot="21263736">
            <a:off x="6394081" y="1993682"/>
            <a:ext cx="3160772" cy="3972829"/>
          </a:xfrm>
          <a:prstGeom prst="rect">
            <a:avLst/>
          </a:prstGeom>
          <a:noFill/>
          <a:ln>
            <a:noFill/>
          </a:ln>
          <a:effectLst>
            <a:outerShdw blurRad="76200" dir="13500000" sy="23000" kx="1200000" algn="br" rotWithShape="0">
              <a:prstClr val="black">
                <a:alpha val="20000"/>
              </a:prstClr>
            </a:outerShdw>
          </a:effectLst>
        </p:spPr>
      </p:pic>
      <p:sp>
        <p:nvSpPr>
          <p:cNvPr id="318" name="Shape 318"/>
          <p:cNvSpPr txBox="1">
            <a:spLocks noGrp="1"/>
          </p:cNvSpPr>
          <p:nvPr>
            <p:ph type="body" idx="1"/>
          </p:nvPr>
        </p:nvSpPr>
        <p:spPr>
          <a:xfrm>
            <a:off x="304800" y="1874553"/>
            <a:ext cx="8229600" cy="4655398"/>
          </a:xfrm>
          <a:prstGeom prst="rect">
            <a:avLst/>
          </a:prstGeom>
          <a:noFill/>
          <a:ln>
            <a:noFill/>
          </a:ln>
        </p:spPr>
        <p:txBody>
          <a:bodyPr spcFirstLastPara="1" wrap="square" lIns="91425" tIns="45700" rIns="91425" bIns="45700" anchor="t" anchorCtr="0">
            <a:noAutofit/>
          </a:bodyPr>
          <a:lstStyle/>
          <a:p>
            <a:pPr marL="342900" indent="-342900">
              <a:spcBef>
                <a:spcPts val="480"/>
              </a:spcBef>
              <a:buSzPts val="2400"/>
            </a:pPr>
            <a:r>
              <a:rPr lang="en-US" sz="2400" b="0" i="0" u="none" strike="noStrike" cap="none" dirty="0">
                <a:solidFill>
                  <a:schemeClr val="dk1"/>
                </a:solidFill>
                <a:latin typeface="Calibri"/>
                <a:ea typeface="Calibri"/>
                <a:cs typeface="Calibri"/>
                <a:sym typeface="Calibri"/>
              </a:rPr>
              <a:t>Estimated MDR/RR-TB cases</a:t>
            </a:r>
            <a:endParaRPr dirty="0"/>
          </a:p>
          <a:p>
            <a:pPr marL="400050" marR="0" lvl="1" indent="0"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 New TB cases - 2.6 % (from 2.1%)</a:t>
            </a:r>
            <a:endParaRPr sz="2000" b="0" i="0" u="none" strike="noStrike" cap="none" dirty="0">
              <a:solidFill>
                <a:schemeClr val="dk1"/>
              </a:solidFill>
              <a:latin typeface="Calibri"/>
              <a:ea typeface="Calibri"/>
              <a:cs typeface="Calibri"/>
              <a:sym typeface="Calibri"/>
            </a:endParaRPr>
          </a:p>
          <a:p>
            <a:pPr marL="400050" marR="0" lvl="1" indent="0"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 Previously treated TB cases - 29% (from 21%)</a:t>
            </a:r>
            <a:endParaRPr dirty="0"/>
          </a:p>
          <a:p>
            <a:pPr marL="0" marR="0" lvl="0" indent="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   Incident cases of MDR/RR-TB: 30,000</a:t>
            </a:r>
            <a:endParaRPr dirty="0"/>
          </a:p>
          <a:p>
            <a:pPr marL="0" marR="0" lvl="0" indent="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   Estimated MDR-TB cases among </a:t>
            </a:r>
            <a:endParaRPr sz="2400" b="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notified TB cases: 20,000 (from 15,000)</a:t>
            </a:r>
            <a:endParaRPr dirty="0"/>
          </a:p>
          <a:p>
            <a:pPr marL="0" marR="0" lvl="0" indent="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   MDR/RR TB notified: 5238</a:t>
            </a:r>
            <a:endParaRPr sz="2400" b="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   MDR/RR TB enrolled: 5258</a:t>
            </a:r>
            <a:endParaRPr sz="2400" b="0" i="0" u="none" strike="noStrike" cap="none" dirty="0">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   Treatment Success Rate (</a:t>
            </a:r>
            <a:r>
              <a:rPr lang="en-US" sz="2400" b="0" i="1" u="none" strike="noStrike" cap="none" dirty="0">
                <a:solidFill>
                  <a:schemeClr val="dk1"/>
                </a:solidFill>
                <a:latin typeface="Calibri"/>
                <a:ea typeface="Calibri"/>
                <a:cs typeface="Calibri"/>
                <a:sym typeface="Calibri"/>
              </a:rPr>
              <a:t>cohort of 2014</a:t>
            </a:r>
            <a:r>
              <a:rPr lang="en-US" sz="2400" b="0" i="0" u="none" strike="noStrike" cap="none" dirty="0">
                <a:solidFill>
                  <a:schemeClr val="dk1"/>
                </a:solidFill>
                <a:latin typeface="Calibri"/>
                <a:ea typeface="Calibri"/>
                <a:cs typeface="Calibri"/>
                <a:sym typeface="Calibri"/>
              </a:rPr>
              <a:t>): 46%</a:t>
            </a:r>
            <a:endParaRPr sz="24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0" marR="0" lvl="0" indent="2032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319" name="Shape 319"/>
          <p:cNvSpPr txBox="1"/>
          <p:nvPr/>
        </p:nvSpPr>
        <p:spPr>
          <a:xfrm>
            <a:off x="304800" y="304800"/>
            <a:ext cx="8534400" cy="1143000"/>
          </a:xfrm>
          <a:prstGeom prst="rect">
            <a:avLst/>
          </a:prstGeom>
          <a:noFill/>
          <a:ln w="57150" cap="flat" cmpd="sng">
            <a:solidFill>
              <a:srgbClr val="160CE4"/>
            </a:solidFill>
            <a:prstDash val="solid"/>
            <a:miter lim="800000"/>
            <a:headEnd type="none" w="med" len="med"/>
            <a:tailEnd type="none" w="med" len="med"/>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MDR-TB Situation in the Philippines (2016)</a:t>
            </a:r>
            <a:endParaRPr sz="3600" b="1" i="0" u="none" strike="noStrike" cap="none" dirty="0">
              <a:solidFill>
                <a:schemeClr val="dk1"/>
              </a:solidFill>
              <a:latin typeface="Calibri"/>
              <a:ea typeface="Calibri"/>
              <a:cs typeface="Calibri"/>
              <a:sym typeface="Calibri"/>
            </a:endParaRPr>
          </a:p>
        </p:txBody>
      </p:sp>
      <p:pic>
        <p:nvPicPr>
          <p:cNvPr id="320" name="Shape 320"/>
          <p:cNvPicPr preferRelativeResize="0"/>
          <p:nvPr/>
        </p:nvPicPr>
        <p:blipFill rotWithShape="1">
          <a:blip r:embed="rId4">
            <a:alphaModFix/>
          </a:blip>
          <a:srcRect/>
          <a:stretch/>
        </p:blipFill>
        <p:spPr>
          <a:xfrm>
            <a:off x="0" y="6463818"/>
            <a:ext cx="9175275" cy="499915"/>
          </a:xfrm>
          <a:prstGeom prst="rect">
            <a:avLst/>
          </a:prstGeom>
          <a:noFill/>
          <a:ln>
            <a:noFill/>
          </a:ln>
        </p:spPr>
      </p:pic>
      <p:sp>
        <p:nvSpPr>
          <p:cNvPr id="321" name="Shape 321"/>
          <p:cNvSpPr txBox="1"/>
          <p:nvPr/>
        </p:nvSpPr>
        <p:spPr>
          <a:xfrm>
            <a:off x="4724400" y="6062895"/>
            <a:ext cx="45720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1" u="none" strike="noStrike" cap="none" dirty="0">
                <a:solidFill>
                  <a:schemeClr val="dk1"/>
                </a:solidFill>
                <a:latin typeface="Arial"/>
                <a:ea typeface="Arial"/>
                <a:cs typeface="Arial"/>
                <a:sym typeface="Arial"/>
              </a:rPr>
              <a:t>Source: WHO Global TB Report 2017</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04800" y="292818"/>
            <a:ext cx="8534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Socioeconomic Consequences of DRTB</a:t>
            </a:r>
            <a:endParaRPr sz="4000" b="1" i="0" u="none" strike="noStrike" cap="none" dirty="0">
              <a:solidFill>
                <a:schemeClr val="dk1"/>
              </a:solidFill>
              <a:latin typeface="Calibri"/>
              <a:ea typeface="Calibri"/>
              <a:cs typeface="Calibri"/>
              <a:sym typeface="Calibri"/>
            </a:endParaRPr>
          </a:p>
        </p:txBody>
      </p:sp>
      <p:sp>
        <p:nvSpPr>
          <p:cNvPr id="327" name="Shape 3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dirty="0"/>
              <a:t>Individual</a:t>
            </a:r>
            <a:endParaRPr dirty="0"/>
          </a:p>
          <a:p>
            <a:pPr marL="742950" lvl="1" indent="-285750">
              <a:spcBef>
                <a:spcPts val="0"/>
              </a:spcBef>
            </a:pPr>
            <a:r>
              <a:rPr lang="en-US" sz="2600" dirty="0"/>
              <a:t>illness </a:t>
            </a:r>
            <a:r>
              <a:rPr lang="en-US" sz="2600" dirty="0">
                <a:sym typeface="Symbol" panose="05050102010706020507" pitchFamily="18" charset="2"/>
              </a:rPr>
              <a:t></a:t>
            </a:r>
            <a:r>
              <a:rPr lang="en-US" sz="2600" dirty="0"/>
              <a:t> 3</a:t>
            </a:r>
            <a:r>
              <a:rPr lang="en-US" sz="2600" dirty="0">
                <a:sym typeface="Symbol" panose="05050102010706020507" pitchFamily="18" charset="2"/>
              </a:rPr>
              <a:t></a:t>
            </a:r>
            <a:r>
              <a:rPr lang="en-US" sz="2600" dirty="0"/>
              <a:t>4 months absence from work </a:t>
            </a:r>
            <a:r>
              <a:rPr lang="en-US" sz="2600" dirty="0">
                <a:sym typeface="Symbol" panose="05050102010706020507" pitchFamily="18" charset="2"/>
              </a:rPr>
              <a:t></a:t>
            </a:r>
            <a:r>
              <a:rPr lang="en-US" sz="2600" dirty="0"/>
              <a:t> loss of income = PhP33,792 (PhP11,264 x 3 </a:t>
            </a:r>
            <a:r>
              <a:rPr lang="en-US" sz="2600" dirty="0" err="1"/>
              <a:t>mo</a:t>
            </a:r>
            <a:r>
              <a:rPr lang="en-US" sz="2600" dirty="0"/>
              <a:t>) [min. wage = PhP512] = 30% loss in household income</a:t>
            </a:r>
            <a:endParaRPr sz="2600" dirty="0"/>
          </a:p>
          <a:p>
            <a:pPr marL="742950" lvl="1" indent="-285750">
              <a:spcBef>
                <a:spcPts val="0"/>
              </a:spcBef>
            </a:pPr>
            <a:r>
              <a:rPr lang="en-US" sz="2600" dirty="0"/>
              <a:t>death due to TB </a:t>
            </a:r>
            <a:r>
              <a:rPr lang="en-US" sz="2600" dirty="0">
                <a:sym typeface="Symbol" panose="05050102010706020507" pitchFamily="18" charset="2"/>
              </a:rPr>
              <a:t></a:t>
            </a:r>
            <a:r>
              <a:rPr lang="en-US" sz="2600" dirty="0"/>
              <a:t> </a:t>
            </a:r>
            <a:r>
              <a:rPr lang="en-US" sz="2600" dirty="0" err="1"/>
              <a:t>approx</a:t>
            </a:r>
            <a:r>
              <a:rPr lang="en-US" sz="2600" dirty="0"/>
              <a:t> 15 years loss of productive years</a:t>
            </a:r>
          </a:p>
          <a:p>
            <a:pPr marL="457200" lvl="1" indent="0">
              <a:spcBef>
                <a:spcPts val="0"/>
              </a:spcBef>
              <a:buNone/>
            </a:pPr>
            <a:endParaRPr sz="1400" dirty="0"/>
          </a:p>
          <a:p>
            <a:pPr marL="342900" marR="0" lvl="0" indent="-342900" algn="l" rtl="0">
              <a:spcBef>
                <a:spcPts val="0"/>
              </a:spcBef>
              <a:spcAft>
                <a:spcPts val="0"/>
              </a:spcAft>
              <a:buClr>
                <a:schemeClr val="dk1"/>
              </a:buClr>
              <a:buSzPts val="3200"/>
              <a:buFont typeface="Arial"/>
              <a:buChar char="•"/>
            </a:pPr>
            <a:r>
              <a:rPr lang="en-US" dirty="0"/>
              <a:t>Municipal/Province/City</a:t>
            </a:r>
            <a:endParaRPr dirty="0"/>
          </a:p>
          <a:p>
            <a:pPr marL="742950" lvl="1" indent="-285750">
              <a:spcBef>
                <a:spcPts val="0"/>
              </a:spcBef>
            </a:pPr>
            <a:r>
              <a:rPr lang="en-US" sz="2600" dirty="0"/>
              <a:t>people with TB </a:t>
            </a:r>
            <a:r>
              <a:rPr lang="en-US" sz="2600" dirty="0">
                <a:sym typeface="Symbol" panose="05050102010706020507" pitchFamily="18" charset="2"/>
              </a:rPr>
              <a:t></a:t>
            </a:r>
            <a:r>
              <a:rPr lang="en-US" sz="2600" dirty="0"/>
              <a:t> spread the disease </a:t>
            </a:r>
            <a:r>
              <a:rPr lang="en-US" sz="2600" dirty="0">
                <a:sym typeface="Symbol" panose="05050102010706020507" pitchFamily="18" charset="2"/>
              </a:rPr>
              <a:t></a:t>
            </a:r>
            <a:r>
              <a:rPr lang="en-US" sz="2600" dirty="0"/>
              <a:t> poor people get the disease </a:t>
            </a:r>
            <a:r>
              <a:rPr lang="en-US" sz="2600" dirty="0">
                <a:sym typeface="Symbol" panose="05050102010706020507" pitchFamily="18" charset="2"/>
              </a:rPr>
              <a:t></a:t>
            </a:r>
            <a:r>
              <a:rPr lang="en-US" sz="2600" dirty="0"/>
              <a:t> they get poorer </a:t>
            </a:r>
            <a:r>
              <a:rPr lang="en-US" sz="2600" dirty="0">
                <a:sym typeface="Symbol" panose="05050102010706020507" pitchFamily="18" charset="2"/>
              </a:rPr>
              <a:t></a:t>
            </a:r>
            <a:r>
              <a:rPr lang="en-US" sz="2600" dirty="0"/>
              <a:t> increased pressure on LGU budget</a:t>
            </a:r>
            <a:endParaRPr sz="2600" dirty="0"/>
          </a:p>
          <a:p>
            <a:pPr marL="0" marR="0" lvl="0" indent="0" algn="l" rtl="0">
              <a:spcBef>
                <a:spcPts val="0"/>
              </a:spcBef>
              <a:spcAft>
                <a:spcPts val="0"/>
              </a:spcAft>
              <a:buNone/>
            </a:pPr>
            <a:endParaRPr dirty="0"/>
          </a:p>
        </p:txBody>
      </p:sp>
      <p:sp>
        <p:nvSpPr>
          <p:cNvPr id="328" name="Shape 328"/>
          <p:cNvSpPr txBox="1"/>
          <p:nvPr/>
        </p:nvSpPr>
        <p:spPr>
          <a:xfrm flipH="1">
            <a:off x="304800" y="6124481"/>
            <a:ext cx="3573600" cy="321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i="1" dirty="0"/>
              <a:t>Source: WHO. Economic Burden of TB</a:t>
            </a:r>
            <a:endParaRPr i="1" dirty="0"/>
          </a:p>
        </p:txBody>
      </p:sp>
      <p:pic>
        <p:nvPicPr>
          <p:cNvPr id="5" name="Shape 320">
            <a:extLst>
              <a:ext uri="{FF2B5EF4-FFF2-40B4-BE49-F238E27FC236}">
                <a16:creationId xmlns:a16="http://schemas.microsoft.com/office/drawing/2014/main" id="{47494C94-8BBD-43CE-8D54-84E8058CED61}"/>
              </a:ext>
            </a:extLst>
          </p:cNvPr>
          <p:cNvPicPr preferRelativeResize="0"/>
          <p:nvPr/>
        </p:nvPicPr>
        <p:blipFill rotWithShape="1">
          <a:blip r:embed="rId3">
            <a:alphaModFix/>
          </a:blip>
          <a:srcRect/>
          <a:stretch/>
        </p:blipFill>
        <p:spPr>
          <a:xfrm>
            <a:off x="24539" y="6454928"/>
            <a:ext cx="9175275" cy="4999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42900" y="243808"/>
            <a:ext cx="84582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Font typeface="Arial"/>
              <a:buNone/>
            </a:pPr>
            <a:r>
              <a:rPr lang="en-US" sz="4000" b="1" dirty="0"/>
              <a:t>Socioeconomic Consequences of DRTB</a:t>
            </a:r>
            <a:endParaRPr sz="4000" b="1" dirty="0"/>
          </a:p>
        </p:txBody>
      </p:sp>
      <p:sp>
        <p:nvSpPr>
          <p:cNvPr id="335" name="Shape 33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Char char="•"/>
            </a:pPr>
            <a:r>
              <a:rPr lang="en-US" dirty="0"/>
              <a:t>National</a:t>
            </a:r>
            <a:endParaRPr dirty="0"/>
          </a:p>
          <a:p>
            <a:pPr lvl="1">
              <a:spcBef>
                <a:spcPts val="0"/>
              </a:spcBef>
            </a:pPr>
            <a:r>
              <a:rPr lang="en-US" dirty="0"/>
              <a:t>increased pressure on LGU budget </a:t>
            </a:r>
            <a:r>
              <a:rPr lang="en-US" dirty="0">
                <a:sym typeface="Symbol" panose="05050102010706020507" pitchFamily="18" charset="2"/>
              </a:rPr>
              <a:t></a:t>
            </a:r>
            <a:r>
              <a:rPr lang="en-US" dirty="0"/>
              <a:t> LGUs become poor </a:t>
            </a:r>
            <a:r>
              <a:rPr lang="en-US" dirty="0">
                <a:sym typeface="Symbol" panose="05050102010706020507" pitchFamily="18" charset="2"/>
              </a:rPr>
              <a:t></a:t>
            </a:r>
            <a:r>
              <a:rPr lang="en-US" dirty="0"/>
              <a:t>  increased pressure on national budget </a:t>
            </a:r>
            <a:r>
              <a:rPr lang="en-US" dirty="0">
                <a:sym typeface="Symbol" panose="05050102010706020507" pitchFamily="18" charset="2"/>
              </a:rPr>
              <a:t></a:t>
            </a:r>
            <a:r>
              <a:rPr lang="en-US" dirty="0"/>
              <a:t> more budget allocated for TB program </a:t>
            </a:r>
            <a:r>
              <a:rPr lang="en-US" dirty="0">
                <a:sym typeface="Symbol" panose="05050102010706020507" pitchFamily="18" charset="2"/>
              </a:rPr>
              <a:t></a:t>
            </a:r>
            <a:r>
              <a:rPr lang="en-US" dirty="0"/>
              <a:t> less budget for other national projects </a:t>
            </a:r>
            <a:r>
              <a:rPr lang="en-US" dirty="0">
                <a:sym typeface="Symbol" panose="05050102010706020507" pitchFamily="18" charset="2"/>
              </a:rPr>
              <a:t></a:t>
            </a:r>
            <a:r>
              <a:rPr lang="en-US" dirty="0"/>
              <a:t> country becomes poor</a:t>
            </a:r>
            <a:endParaRPr dirty="0"/>
          </a:p>
          <a:p>
            <a:pPr marL="0" lvl="0" indent="0">
              <a:spcBef>
                <a:spcPts val="640"/>
              </a:spcBef>
              <a:spcAft>
                <a:spcPts val="0"/>
              </a:spcAft>
              <a:buNone/>
            </a:pPr>
            <a:endParaRPr dirty="0"/>
          </a:p>
          <a:p>
            <a:pPr marL="0" lvl="0" indent="0">
              <a:spcBef>
                <a:spcPts val="640"/>
              </a:spcBef>
              <a:spcAft>
                <a:spcPts val="0"/>
              </a:spcAft>
              <a:buNone/>
            </a:pPr>
            <a:endParaRPr dirty="0"/>
          </a:p>
        </p:txBody>
      </p:sp>
      <p:pic>
        <p:nvPicPr>
          <p:cNvPr id="4" name="Shape 320">
            <a:extLst>
              <a:ext uri="{FF2B5EF4-FFF2-40B4-BE49-F238E27FC236}">
                <a16:creationId xmlns:a16="http://schemas.microsoft.com/office/drawing/2014/main" id="{BC1A4261-83A1-4BEA-948A-FD44680A9326}"/>
              </a:ext>
            </a:extLst>
          </p:cNvPr>
          <p:cNvPicPr preferRelativeResize="0"/>
          <p:nvPr/>
        </p:nvPicPr>
        <p:blipFill rotWithShape="1">
          <a:blip r:embed="rId3">
            <a:alphaModFix/>
          </a:blip>
          <a:srcRect/>
          <a:stretch/>
        </p:blipFill>
        <p:spPr>
          <a:xfrm>
            <a:off x="-31275" y="6553084"/>
            <a:ext cx="9175275" cy="4999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289162" y="240877"/>
            <a:ext cx="85344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Font typeface="Arial"/>
              <a:buNone/>
            </a:pPr>
            <a:r>
              <a:rPr lang="en-US" sz="4000" b="1" dirty="0"/>
              <a:t>Socioeconomic Consequences of DRTB</a:t>
            </a:r>
            <a:endParaRPr sz="4000" b="1" dirty="0"/>
          </a:p>
        </p:txBody>
      </p:sp>
      <p:sp>
        <p:nvSpPr>
          <p:cNvPr id="342" name="Shape 342"/>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Char char="•"/>
            </a:pPr>
            <a:r>
              <a:rPr lang="en-US" dirty="0"/>
              <a:t>Global</a:t>
            </a:r>
            <a:endParaRPr dirty="0"/>
          </a:p>
          <a:p>
            <a:pPr lvl="1" indent="-381000">
              <a:spcBef>
                <a:spcPts val="0"/>
              </a:spcBef>
              <a:buClr>
                <a:srgbClr val="333333"/>
              </a:buClr>
              <a:buSzPts val="2400"/>
            </a:pPr>
            <a:r>
              <a:rPr lang="en-US" sz="2400" dirty="0">
                <a:solidFill>
                  <a:srgbClr val="333333"/>
                </a:solidFill>
                <a:highlight>
                  <a:srgbClr val="FFFFFF"/>
                </a:highlight>
                <a:latin typeface="Arial"/>
                <a:ea typeface="Arial"/>
                <a:cs typeface="Arial"/>
                <a:sym typeface="Arial"/>
              </a:rPr>
              <a:t>8.4 million sick </a:t>
            </a:r>
            <a:r>
              <a:rPr lang="en-US" sz="2400" dirty="0">
                <a:sym typeface="Symbol" panose="05050102010706020507" pitchFamily="18" charset="2"/>
              </a:rPr>
              <a:t></a:t>
            </a:r>
            <a:r>
              <a:rPr lang="en-US" sz="2400" dirty="0">
                <a:solidFill>
                  <a:srgbClr val="333333"/>
                </a:solidFill>
                <a:highlight>
                  <a:srgbClr val="FFFFFF"/>
                </a:highlight>
                <a:latin typeface="Arial"/>
                <a:ea typeface="Arial"/>
                <a:cs typeface="Arial"/>
                <a:sym typeface="Arial"/>
              </a:rPr>
              <a:t> bulk of them potential wage-earners </a:t>
            </a:r>
            <a:r>
              <a:rPr lang="en-US" sz="2400" dirty="0">
                <a:sym typeface="Symbol" panose="05050102010706020507" pitchFamily="18" charset="2"/>
              </a:rPr>
              <a:t></a:t>
            </a:r>
            <a:r>
              <a:rPr lang="en-US" sz="2400" dirty="0">
                <a:solidFill>
                  <a:srgbClr val="333333"/>
                </a:solidFill>
                <a:highlight>
                  <a:srgbClr val="FFFFFF"/>
                </a:highlight>
                <a:latin typeface="Arial"/>
                <a:ea typeface="Arial"/>
                <a:cs typeface="Arial"/>
                <a:sym typeface="Arial"/>
              </a:rPr>
              <a:t> 30% decline in average productivity </a:t>
            </a:r>
            <a:r>
              <a:rPr lang="en-US" sz="2400" dirty="0">
                <a:sym typeface="Symbol" panose="05050102010706020507" pitchFamily="18" charset="2"/>
              </a:rPr>
              <a:t></a:t>
            </a:r>
            <a:r>
              <a:rPr lang="en-US" sz="2400" dirty="0">
                <a:solidFill>
                  <a:srgbClr val="333333"/>
                </a:solidFill>
                <a:highlight>
                  <a:srgbClr val="FFFFFF"/>
                </a:highlight>
                <a:latin typeface="Arial"/>
                <a:ea typeface="Arial"/>
                <a:cs typeface="Arial"/>
                <a:sym typeface="Arial"/>
              </a:rPr>
              <a:t> amounts to approximately $1 billion yearly</a:t>
            </a:r>
            <a:endParaRPr sz="2400" dirty="0">
              <a:solidFill>
                <a:srgbClr val="333333"/>
              </a:solidFill>
              <a:highlight>
                <a:srgbClr val="FFFFFF"/>
              </a:highlight>
              <a:latin typeface="Arial"/>
              <a:ea typeface="Arial"/>
              <a:cs typeface="Arial"/>
              <a:sym typeface="Arial"/>
            </a:endParaRPr>
          </a:p>
          <a:p>
            <a:pPr lvl="1" indent="-381000">
              <a:spcBef>
                <a:spcPts val="0"/>
              </a:spcBef>
              <a:buClr>
                <a:srgbClr val="333333"/>
              </a:buClr>
              <a:buSzPts val="2400"/>
            </a:pPr>
            <a:r>
              <a:rPr lang="en-US" sz="2400" dirty="0">
                <a:solidFill>
                  <a:srgbClr val="333333"/>
                </a:solidFill>
                <a:highlight>
                  <a:srgbClr val="FFFFFF"/>
                </a:highlight>
                <a:latin typeface="Arial"/>
                <a:ea typeface="Arial"/>
                <a:cs typeface="Arial"/>
                <a:sym typeface="Arial"/>
              </a:rPr>
              <a:t>2 million annual deaths </a:t>
            </a:r>
            <a:r>
              <a:rPr lang="en-US" sz="2400" dirty="0">
                <a:sym typeface="Symbol" panose="05050102010706020507" pitchFamily="18" charset="2"/>
              </a:rPr>
              <a:t></a:t>
            </a:r>
            <a:r>
              <a:rPr lang="en-US" sz="2400" dirty="0">
                <a:solidFill>
                  <a:srgbClr val="333333"/>
                </a:solidFill>
                <a:highlight>
                  <a:srgbClr val="FFFFFF"/>
                </a:highlight>
                <a:latin typeface="Arial"/>
                <a:ea typeface="Arial"/>
                <a:cs typeface="Arial"/>
                <a:sym typeface="Arial"/>
              </a:rPr>
              <a:t> average loss of 15 years' income </a:t>
            </a:r>
            <a:r>
              <a:rPr lang="en-US" sz="2400" dirty="0">
                <a:sym typeface="Symbol" panose="05050102010706020507" pitchFamily="18" charset="2"/>
              </a:rPr>
              <a:t></a:t>
            </a:r>
            <a:r>
              <a:rPr lang="en-US" sz="2400" dirty="0">
                <a:solidFill>
                  <a:srgbClr val="333333"/>
                </a:solidFill>
                <a:highlight>
                  <a:srgbClr val="FFFFFF"/>
                </a:highlight>
                <a:latin typeface="Arial"/>
                <a:ea typeface="Arial"/>
                <a:cs typeface="Arial"/>
                <a:sym typeface="Arial"/>
              </a:rPr>
              <a:t> additional deficit of $11 billion</a:t>
            </a:r>
            <a:endParaRPr sz="2400" dirty="0">
              <a:solidFill>
                <a:srgbClr val="333333"/>
              </a:solidFill>
              <a:highlight>
                <a:srgbClr val="FFFFFF"/>
              </a:highlight>
              <a:latin typeface="Arial"/>
              <a:ea typeface="Arial"/>
              <a:cs typeface="Arial"/>
              <a:sym typeface="Arial"/>
            </a:endParaRPr>
          </a:p>
          <a:p>
            <a:pPr marL="457200" lvl="0" indent="0" rtl="0">
              <a:spcBef>
                <a:spcPts val="640"/>
              </a:spcBef>
              <a:spcAft>
                <a:spcPts val="0"/>
              </a:spcAft>
              <a:buNone/>
            </a:pPr>
            <a:endParaRPr sz="2400" dirty="0">
              <a:solidFill>
                <a:srgbClr val="333333"/>
              </a:solidFill>
              <a:highlight>
                <a:srgbClr val="FFFFFF"/>
              </a:highlight>
              <a:latin typeface="Arial"/>
              <a:ea typeface="Arial"/>
              <a:cs typeface="Arial"/>
              <a:sym typeface="Arial"/>
            </a:endParaRPr>
          </a:p>
          <a:p>
            <a:pPr marL="0" lvl="0" indent="0">
              <a:spcBef>
                <a:spcPts val="640"/>
              </a:spcBef>
              <a:spcAft>
                <a:spcPts val="0"/>
              </a:spcAft>
              <a:buNone/>
            </a:pPr>
            <a:r>
              <a:rPr lang="en-US" sz="2400" dirty="0">
                <a:solidFill>
                  <a:srgbClr val="333333"/>
                </a:solidFill>
                <a:highlight>
                  <a:srgbClr val="FFFFFF"/>
                </a:highlight>
                <a:latin typeface="Arial"/>
                <a:ea typeface="Arial"/>
                <a:cs typeface="Arial"/>
                <a:sym typeface="Arial"/>
              </a:rPr>
              <a:t>Every year, TB causes somewhere near $12 billion to disappear from the global economy</a:t>
            </a:r>
            <a:endParaRPr sz="2400" dirty="0"/>
          </a:p>
          <a:p>
            <a:pPr marL="0" lvl="0" indent="0">
              <a:spcBef>
                <a:spcPts val="640"/>
              </a:spcBef>
              <a:spcAft>
                <a:spcPts val="0"/>
              </a:spcAft>
              <a:buNone/>
            </a:pPr>
            <a:endParaRPr dirty="0"/>
          </a:p>
        </p:txBody>
      </p:sp>
      <p:sp>
        <p:nvSpPr>
          <p:cNvPr id="343" name="Shape 343"/>
          <p:cNvSpPr txBox="1"/>
          <p:nvPr/>
        </p:nvSpPr>
        <p:spPr>
          <a:xfrm flipH="1">
            <a:off x="457200" y="5805000"/>
            <a:ext cx="3573600" cy="321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i="1" dirty="0"/>
              <a:t>Source: WHO. Economic Burden of TB</a:t>
            </a:r>
            <a:endParaRPr i="1" dirty="0"/>
          </a:p>
        </p:txBody>
      </p:sp>
      <p:pic>
        <p:nvPicPr>
          <p:cNvPr id="5" name="Shape 320">
            <a:extLst>
              <a:ext uri="{FF2B5EF4-FFF2-40B4-BE49-F238E27FC236}">
                <a16:creationId xmlns:a16="http://schemas.microsoft.com/office/drawing/2014/main" id="{6E3A10EC-56A8-4FFE-AC5D-C45778A041DC}"/>
              </a:ext>
            </a:extLst>
          </p:cNvPr>
          <p:cNvPicPr preferRelativeResize="0"/>
          <p:nvPr/>
        </p:nvPicPr>
        <p:blipFill rotWithShape="1">
          <a:blip r:embed="rId3">
            <a:alphaModFix/>
          </a:blip>
          <a:srcRect/>
          <a:stretch/>
        </p:blipFill>
        <p:spPr>
          <a:xfrm>
            <a:off x="-31275" y="6553084"/>
            <a:ext cx="9175275" cy="4999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533400" y="142275"/>
            <a:ext cx="8382000" cy="1325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600" b="1" dirty="0"/>
              <a:t>Socioeconomic Consequences of                 Treating MDR-TB</a:t>
            </a:r>
            <a:endParaRPr sz="3600" b="1" dirty="0"/>
          </a:p>
        </p:txBody>
      </p:sp>
      <p:graphicFrame>
        <p:nvGraphicFramePr>
          <p:cNvPr id="350" name="Shape 350"/>
          <p:cNvGraphicFramePr/>
          <p:nvPr>
            <p:extLst>
              <p:ext uri="{D42A27DB-BD31-4B8C-83A1-F6EECF244321}">
                <p14:modId xmlns:p14="http://schemas.microsoft.com/office/powerpoint/2010/main" val="2234520303"/>
              </p:ext>
            </p:extLst>
          </p:nvPr>
        </p:nvGraphicFramePr>
        <p:xfrm>
          <a:off x="1066800" y="1617378"/>
          <a:ext cx="6954425" cy="4346637"/>
        </p:xfrm>
        <a:graphic>
          <a:graphicData uri="http://schemas.openxmlformats.org/drawingml/2006/table">
            <a:tbl>
              <a:tblPr>
                <a:noFill/>
                <a:tableStyleId>{C354F150-8843-4D8C-8F74-F0D682D2F6A0}</a:tableStyleId>
              </a:tblPr>
              <a:tblGrid>
                <a:gridCol w="2313125">
                  <a:extLst>
                    <a:ext uri="{9D8B030D-6E8A-4147-A177-3AD203B41FA5}">
                      <a16:colId xmlns:a16="http://schemas.microsoft.com/office/drawing/2014/main" val="20000"/>
                    </a:ext>
                  </a:extLst>
                </a:gridCol>
                <a:gridCol w="2320650">
                  <a:extLst>
                    <a:ext uri="{9D8B030D-6E8A-4147-A177-3AD203B41FA5}">
                      <a16:colId xmlns:a16="http://schemas.microsoft.com/office/drawing/2014/main" val="20001"/>
                    </a:ext>
                  </a:extLst>
                </a:gridCol>
                <a:gridCol w="2320650">
                  <a:extLst>
                    <a:ext uri="{9D8B030D-6E8A-4147-A177-3AD203B41FA5}">
                      <a16:colId xmlns:a16="http://schemas.microsoft.com/office/drawing/2014/main" val="20002"/>
                    </a:ext>
                  </a:extLst>
                </a:gridCol>
              </a:tblGrid>
              <a:tr h="1723530">
                <a:tc>
                  <a:txBody>
                    <a:bodyPr/>
                    <a:lstStyle/>
                    <a:p>
                      <a:pPr marL="0" lvl="0" indent="0" algn="ctr" rtl="0">
                        <a:lnSpc>
                          <a:spcPct val="115000"/>
                        </a:lnSpc>
                        <a:spcBef>
                          <a:spcPts val="0"/>
                        </a:spcBef>
                        <a:spcAft>
                          <a:spcPts val="0"/>
                        </a:spcAft>
                        <a:buNone/>
                      </a:pPr>
                      <a:r>
                        <a:rPr lang="en-US" sz="1800" b="1" dirty="0">
                          <a:solidFill>
                            <a:srgbClr val="002060"/>
                          </a:solidFill>
                        </a:rPr>
                        <a:t>COUNTRY</a:t>
                      </a:r>
                      <a:endParaRPr sz="1800" b="1" dirty="0">
                        <a:solidFill>
                          <a:srgbClr val="002060"/>
                        </a:solidFill>
                      </a:endParaRPr>
                    </a:p>
                  </a:txBody>
                  <a:tcPr marL="91425" marR="91425" marT="91425" marB="91425" anchor="ctr">
                    <a:lnB w="9525" cap="flat" cmpd="sng">
                      <a:solidFill>
                        <a:srgbClr val="000000"/>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800" b="1" dirty="0">
                          <a:solidFill>
                            <a:srgbClr val="002060"/>
                          </a:solidFill>
                        </a:rPr>
                        <a:t>COST OF TREATMENT/CASE</a:t>
                      </a:r>
                      <a:endParaRPr sz="1800" b="1" dirty="0">
                        <a:solidFill>
                          <a:srgbClr val="002060"/>
                        </a:solidFill>
                      </a:endParaRPr>
                    </a:p>
                    <a:p>
                      <a:pPr marL="0" lvl="0" indent="0" algn="ctr" rtl="0">
                        <a:lnSpc>
                          <a:spcPct val="115000"/>
                        </a:lnSpc>
                        <a:spcBef>
                          <a:spcPts val="0"/>
                        </a:spcBef>
                        <a:spcAft>
                          <a:spcPts val="0"/>
                        </a:spcAft>
                        <a:buNone/>
                      </a:pPr>
                      <a:r>
                        <a:rPr lang="en-US" sz="1800" b="1" dirty="0">
                          <a:solidFill>
                            <a:srgbClr val="002060"/>
                          </a:solidFill>
                        </a:rPr>
                        <a:t>(US$)</a:t>
                      </a:r>
                      <a:endParaRPr sz="1800" b="1" dirty="0">
                        <a:solidFill>
                          <a:srgbClr val="002060"/>
                        </a:solidFill>
                      </a:endParaRPr>
                    </a:p>
                  </a:txBody>
                  <a:tcPr marL="91425" marR="91425" marT="91425" marB="91425" anchor="ctr">
                    <a:lnB w="9525" cap="flat" cmpd="sng">
                      <a:solidFill>
                        <a:srgbClr val="000000"/>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1800" b="1" dirty="0">
                          <a:solidFill>
                            <a:srgbClr val="002060"/>
                          </a:solidFill>
                        </a:rPr>
                        <a:t>COST PER DALY* AVERTED (US$)</a:t>
                      </a:r>
                      <a:endParaRPr sz="1800" b="1" dirty="0">
                        <a:solidFill>
                          <a:srgbClr val="002060"/>
                        </a:solidFill>
                      </a:endParaRPr>
                    </a:p>
                    <a:p>
                      <a:pPr marL="0" lvl="0" indent="0" algn="ctr" rtl="0">
                        <a:lnSpc>
                          <a:spcPct val="115000"/>
                        </a:lnSpc>
                        <a:spcBef>
                          <a:spcPts val="0"/>
                        </a:spcBef>
                        <a:spcAft>
                          <a:spcPts val="0"/>
                        </a:spcAft>
                        <a:buNone/>
                      </a:pPr>
                      <a:r>
                        <a:rPr lang="en-US" sz="1800" b="1" dirty="0">
                          <a:solidFill>
                            <a:srgbClr val="002060"/>
                          </a:solidFill>
                        </a:rPr>
                        <a:t>(COST OF 1 YEAR OF HEALTHY LIFE SAVED)</a:t>
                      </a:r>
                      <a:endParaRPr sz="1800" b="1" dirty="0">
                        <a:solidFill>
                          <a:srgbClr val="002060"/>
                        </a:solidFill>
                      </a:endParaRPr>
                    </a:p>
                  </a:txBody>
                  <a:tcPr marL="91425" marR="91425" marT="91425" marB="91425">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3311">
                <a:tc>
                  <a:txBody>
                    <a:bodyPr/>
                    <a:lstStyle/>
                    <a:p>
                      <a:pPr marL="0" lvl="0" indent="0" rtl="0">
                        <a:lnSpc>
                          <a:spcPct val="115000"/>
                        </a:lnSpc>
                        <a:spcBef>
                          <a:spcPts val="0"/>
                        </a:spcBef>
                        <a:spcAft>
                          <a:spcPts val="0"/>
                        </a:spcAft>
                        <a:buNone/>
                      </a:pPr>
                      <a:r>
                        <a:rPr lang="en-US" sz="2200" b="0" dirty="0">
                          <a:solidFill>
                            <a:srgbClr val="002060"/>
                          </a:solidFill>
                        </a:rPr>
                        <a:t>ESTONIA</a:t>
                      </a:r>
                      <a:endParaRPr sz="2200" b="0" dirty="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2200" b="0" dirty="0">
                          <a:solidFill>
                            <a:srgbClr val="002060"/>
                          </a:solidFill>
                        </a:rPr>
                        <a:t>10,880</a:t>
                      </a:r>
                      <a:endParaRPr sz="2200" b="0" dirty="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2200" b="0">
                          <a:solidFill>
                            <a:srgbClr val="002060"/>
                          </a:solidFill>
                        </a:rPr>
                        <a:t>598</a:t>
                      </a:r>
                      <a:endParaRPr sz="2200" b="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3311">
                <a:tc>
                  <a:txBody>
                    <a:bodyPr/>
                    <a:lstStyle/>
                    <a:p>
                      <a:pPr marL="0" lvl="0" indent="0" rtl="0">
                        <a:lnSpc>
                          <a:spcPct val="115000"/>
                        </a:lnSpc>
                        <a:spcBef>
                          <a:spcPts val="0"/>
                        </a:spcBef>
                        <a:spcAft>
                          <a:spcPts val="0"/>
                        </a:spcAft>
                        <a:buNone/>
                      </a:pPr>
                      <a:r>
                        <a:rPr lang="en-US" sz="2200" b="0" dirty="0">
                          <a:solidFill>
                            <a:srgbClr val="002060"/>
                          </a:solidFill>
                        </a:rPr>
                        <a:t>PERU</a:t>
                      </a:r>
                      <a:endParaRPr sz="2200" b="0" dirty="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2200" b="0" dirty="0">
                          <a:solidFill>
                            <a:srgbClr val="002060"/>
                          </a:solidFill>
                        </a:rPr>
                        <a:t>   2,423</a:t>
                      </a:r>
                      <a:endParaRPr sz="2200" b="0" dirty="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2200" b="0" dirty="0">
                          <a:solidFill>
                            <a:srgbClr val="002060"/>
                          </a:solidFill>
                        </a:rPr>
                        <a:t>163</a:t>
                      </a:r>
                      <a:endParaRPr sz="2200" b="0" dirty="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3311">
                <a:tc>
                  <a:txBody>
                    <a:bodyPr/>
                    <a:lstStyle/>
                    <a:p>
                      <a:pPr marL="0" lvl="0" indent="0" rtl="0">
                        <a:lnSpc>
                          <a:spcPct val="115000"/>
                        </a:lnSpc>
                        <a:spcBef>
                          <a:spcPts val="0"/>
                        </a:spcBef>
                        <a:spcAft>
                          <a:spcPts val="0"/>
                        </a:spcAft>
                        <a:buNone/>
                      </a:pPr>
                      <a:r>
                        <a:rPr lang="en-US" sz="2200" b="0">
                          <a:solidFill>
                            <a:srgbClr val="002060"/>
                          </a:solidFill>
                        </a:rPr>
                        <a:t>PHILIPPINES</a:t>
                      </a:r>
                      <a:endParaRPr sz="2200" b="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marL="0" lvl="0" indent="0" algn="ctr" rtl="0">
                        <a:lnSpc>
                          <a:spcPct val="115000"/>
                        </a:lnSpc>
                        <a:spcBef>
                          <a:spcPts val="0"/>
                        </a:spcBef>
                        <a:spcAft>
                          <a:spcPts val="0"/>
                        </a:spcAft>
                        <a:buNone/>
                      </a:pPr>
                      <a:r>
                        <a:rPr lang="en-US" sz="2200" b="0" dirty="0">
                          <a:solidFill>
                            <a:srgbClr val="002060"/>
                          </a:solidFill>
                        </a:rPr>
                        <a:t>   3,613</a:t>
                      </a:r>
                      <a:endParaRPr sz="2200" b="0" dirty="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tc>
                  <a:txBody>
                    <a:bodyPr/>
                    <a:lstStyle/>
                    <a:p>
                      <a:pPr marL="0" lvl="0" indent="0" algn="ctr" rtl="0">
                        <a:lnSpc>
                          <a:spcPct val="115000"/>
                        </a:lnSpc>
                        <a:spcBef>
                          <a:spcPts val="0"/>
                        </a:spcBef>
                        <a:spcAft>
                          <a:spcPts val="0"/>
                        </a:spcAft>
                        <a:buNone/>
                      </a:pPr>
                      <a:r>
                        <a:rPr lang="en-US" sz="2200" b="0" dirty="0">
                          <a:solidFill>
                            <a:srgbClr val="002060"/>
                          </a:solidFill>
                        </a:rPr>
                        <a:t>143</a:t>
                      </a:r>
                      <a:endParaRPr sz="2200" b="0" dirty="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53311">
                <a:tc>
                  <a:txBody>
                    <a:bodyPr/>
                    <a:lstStyle/>
                    <a:p>
                      <a:pPr marL="0" lvl="0" indent="0" rtl="0">
                        <a:lnSpc>
                          <a:spcPct val="115000"/>
                        </a:lnSpc>
                        <a:spcBef>
                          <a:spcPts val="0"/>
                        </a:spcBef>
                        <a:spcAft>
                          <a:spcPts val="0"/>
                        </a:spcAft>
                        <a:buNone/>
                      </a:pPr>
                      <a:r>
                        <a:rPr lang="en-US" sz="2200" b="1" dirty="0">
                          <a:solidFill>
                            <a:srgbClr val="002060"/>
                          </a:solidFill>
                        </a:rPr>
                        <a:t>TOMSK</a:t>
                      </a:r>
                      <a:endParaRPr sz="2200" b="1" dirty="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l" rtl="0">
                        <a:lnSpc>
                          <a:spcPct val="115000"/>
                        </a:lnSpc>
                        <a:spcBef>
                          <a:spcPts val="0"/>
                        </a:spcBef>
                        <a:spcAft>
                          <a:spcPts val="0"/>
                        </a:spcAft>
                        <a:buNone/>
                      </a:pPr>
                      <a:r>
                        <a:rPr lang="en-US" sz="2200" b="1" dirty="0">
                          <a:solidFill>
                            <a:srgbClr val="002060"/>
                          </a:solidFill>
                        </a:rPr>
                        <a:t>         14,657</a:t>
                      </a:r>
                      <a:endParaRPr sz="2200" b="1" dirty="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lvl="0" indent="0" algn="ctr" rtl="0">
                        <a:lnSpc>
                          <a:spcPct val="115000"/>
                        </a:lnSpc>
                        <a:spcBef>
                          <a:spcPts val="0"/>
                        </a:spcBef>
                        <a:spcAft>
                          <a:spcPts val="0"/>
                        </a:spcAft>
                        <a:buNone/>
                      </a:pPr>
                      <a:r>
                        <a:rPr lang="en-US" sz="2200" b="1" dirty="0">
                          <a:solidFill>
                            <a:srgbClr val="002060"/>
                          </a:solidFill>
                        </a:rPr>
                        <a:t>745</a:t>
                      </a:r>
                      <a:endParaRPr sz="2200" b="1" dirty="0">
                        <a:solidFill>
                          <a:srgbClr val="002060"/>
                        </a:solidFill>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51" name="Shape 351"/>
          <p:cNvPicPr preferRelativeResize="0"/>
          <p:nvPr/>
        </p:nvPicPr>
        <p:blipFill>
          <a:blip r:embed="rId3">
            <a:alphaModFix/>
          </a:blip>
          <a:stretch>
            <a:fillRect/>
          </a:stretch>
        </p:blipFill>
        <p:spPr>
          <a:xfrm>
            <a:off x="927943" y="5964015"/>
            <a:ext cx="7058025" cy="400050"/>
          </a:xfrm>
          <a:prstGeom prst="rect">
            <a:avLst/>
          </a:prstGeom>
          <a:noFill/>
          <a:ln>
            <a:noFill/>
          </a:ln>
        </p:spPr>
      </p:pic>
      <p:pic>
        <p:nvPicPr>
          <p:cNvPr id="352" name="Shape 352"/>
          <p:cNvPicPr preferRelativeResize="0"/>
          <p:nvPr/>
        </p:nvPicPr>
        <p:blipFill>
          <a:blip r:embed="rId4">
            <a:alphaModFix/>
          </a:blip>
          <a:stretch>
            <a:fillRect/>
          </a:stretch>
        </p:blipFill>
        <p:spPr>
          <a:xfrm>
            <a:off x="3769429" y="6295347"/>
            <a:ext cx="5349550" cy="58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495300" y="1670538"/>
            <a:ext cx="8153400" cy="457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0" i="0" u="none" strike="noStrike" cap="none" dirty="0">
                <a:solidFill>
                  <a:schemeClr val="dk1"/>
                </a:solidFill>
                <a:latin typeface="Calibri"/>
                <a:ea typeface="Calibri"/>
                <a:cs typeface="Calibri"/>
                <a:sym typeface="Calibri"/>
              </a:rPr>
              <a:t>At the end of presentation, the participants will be able to:</a:t>
            </a:r>
            <a:endParaRPr dirty="0"/>
          </a:p>
          <a:p>
            <a:pPr marL="0" marR="0" lvl="0" indent="0" algn="l" rtl="0">
              <a:spcBef>
                <a:spcPts val="640"/>
              </a:spcBef>
              <a:spcAft>
                <a:spcPts val="0"/>
              </a:spcAft>
              <a:buClr>
                <a:schemeClr val="dk1"/>
              </a:buClr>
              <a:buSzPts val="3200"/>
              <a:buNone/>
            </a:pPr>
            <a:endParaRPr lang="en-US" sz="14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2800" b="0" i="0" u="none" strike="noStrike" cap="none" dirty="0">
                <a:solidFill>
                  <a:schemeClr val="dk1"/>
                </a:solidFill>
                <a:latin typeface="Calibri"/>
                <a:ea typeface="Calibri"/>
                <a:cs typeface="Calibri"/>
                <a:sym typeface="Calibri"/>
              </a:rPr>
              <a:t>understand the basic concept of drug-resistant tuberculosis (DRTB),</a:t>
            </a:r>
            <a:endParaRPr sz="2800" dirty="0"/>
          </a:p>
          <a:p>
            <a:pPr marL="342900" marR="0" lvl="0" indent="-342900" algn="l" rtl="0">
              <a:spcBef>
                <a:spcPts val="640"/>
              </a:spcBef>
              <a:spcAft>
                <a:spcPts val="0"/>
              </a:spcAft>
              <a:buClr>
                <a:schemeClr val="dk1"/>
              </a:buClr>
              <a:buSzPts val="3200"/>
              <a:buFont typeface="Arial"/>
              <a:buChar char="•"/>
            </a:pPr>
            <a:r>
              <a:rPr lang="en-US" sz="2800" b="0" i="0" u="none" strike="noStrike" cap="none" dirty="0">
                <a:solidFill>
                  <a:schemeClr val="dk1"/>
                </a:solidFill>
                <a:latin typeface="Calibri"/>
                <a:ea typeface="Calibri"/>
                <a:cs typeface="Calibri"/>
                <a:sym typeface="Calibri"/>
              </a:rPr>
              <a:t>familiarize themselves with the National TB Control Program and Programmatic Management of Drug- resistant Tuberculosis (PMDT), and</a:t>
            </a:r>
            <a:endParaRPr sz="2800" dirty="0"/>
          </a:p>
          <a:p>
            <a:pPr marL="342900" marR="0" lvl="0" indent="-342900" algn="l" rtl="0">
              <a:spcBef>
                <a:spcPts val="640"/>
              </a:spcBef>
              <a:spcAft>
                <a:spcPts val="0"/>
              </a:spcAft>
              <a:buClr>
                <a:schemeClr val="dk1"/>
              </a:buClr>
              <a:buSzPts val="3200"/>
              <a:buFont typeface="Arial"/>
              <a:buChar char="•"/>
            </a:pPr>
            <a:r>
              <a:rPr lang="en-US" sz="2800" b="0" i="0" u="none" strike="noStrike" cap="none" dirty="0">
                <a:solidFill>
                  <a:schemeClr val="dk1"/>
                </a:solidFill>
                <a:latin typeface="Calibri"/>
                <a:ea typeface="Calibri"/>
                <a:cs typeface="Calibri"/>
                <a:sym typeface="Calibri"/>
              </a:rPr>
              <a:t>learn the causes of </a:t>
            </a:r>
            <a:r>
              <a:rPr lang="en-US" sz="2800" dirty="0"/>
              <a:t>d</a:t>
            </a:r>
            <a:r>
              <a:rPr lang="en-US" sz="2800" b="0" i="0" u="none" strike="noStrike" cap="none" dirty="0">
                <a:solidFill>
                  <a:schemeClr val="dk1"/>
                </a:solidFill>
                <a:latin typeface="Calibri"/>
                <a:ea typeface="Calibri"/>
                <a:cs typeface="Calibri"/>
                <a:sym typeface="Calibri"/>
              </a:rPr>
              <a:t>rug-resistant tuberculosis</a:t>
            </a:r>
            <a:endParaRPr sz="2800" b="0"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98" name="Shape 98"/>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dirty="0">
                <a:solidFill>
                  <a:schemeClr val="dk1"/>
                </a:solidFill>
                <a:latin typeface="Calibri"/>
                <a:ea typeface="Calibri"/>
                <a:cs typeface="Calibri"/>
                <a:sym typeface="Calibri"/>
              </a:rPr>
              <a:t>Objectives</a:t>
            </a:r>
            <a:endParaRPr sz="4800" b="1" i="0" u="none" strike="noStrike" cap="none" dirty="0">
              <a:solidFill>
                <a:schemeClr val="dk1"/>
              </a:solidFill>
              <a:latin typeface="Calibri"/>
              <a:ea typeface="Calibri"/>
              <a:cs typeface="Calibri"/>
              <a:sym typeface="Calibri"/>
            </a:endParaRPr>
          </a:p>
        </p:txBody>
      </p:sp>
      <p:sp>
        <p:nvSpPr>
          <p:cNvPr id="99" name="Shape 99"/>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583442" y="2209800"/>
            <a:ext cx="8229600" cy="3657600"/>
          </a:xfrm>
          <a:prstGeom prst="rect">
            <a:avLst/>
          </a:prstGeom>
          <a:noFill/>
          <a:ln>
            <a:noFill/>
          </a:ln>
        </p:spPr>
        <p:txBody>
          <a:bodyPr spcFirstLastPara="1" wrap="square" lIns="91425" tIns="45700" rIns="91425" bIns="45700" anchor="t" anchorCtr="0">
            <a:noAutofit/>
          </a:bodyPr>
          <a:lstStyle/>
          <a:p>
            <a:pPr marL="522288" marR="0" lvl="1" indent="-514350" algn="l" rtl="0">
              <a:spcBef>
                <a:spcPts val="0"/>
              </a:spcBef>
              <a:spcAft>
                <a:spcPts val="0"/>
              </a:spcAft>
              <a:buClr>
                <a:schemeClr val="dk1"/>
              </a:buClr>
              <a:buSzPct val="100000"/>
              <a:buFont typeface="+mj-lt"/>
              <a:buAutoNum type="arabicPeriod"/>
            </a:pPr>
            <a:r>
              <a:rPr lang="en-US" sz="2600" b="0" i="0" u="none" strike="noStrike" cap="none" dirty="0">
                <a:solidFill>
                  <a:schemeClr val="dk1"/>
                </a:solidFill>
                <a:sym typeface="Calibri"/>
              </a:rPr>
              <a:t>Early detection and high quality treatment of </a:t>
            </a:r>
            <a:r>
              <a:rPr lang="en-US" b="0" i="0" u="none" strike="noStrike" cap="none" dirty="0">
                <a:solidFill>
                  <a:schemeClr val="dk1"/>
                </a:solidFill>
                <a:sym typeface="Calibri"/>
              </a:rPr>
              <a:t>drug-susceptible</a:t>
            </a:r>
            <a:r>
              <a:rPr lang="en-US" sz="2600" b="0" i="0" u="none" strike="noStrike" cap="none" dirty="0">
                <a:solidFill>
                  <a:schemeClr val="dk1"/>
                </a:solidFill>
                <a:sym typeface="Calibri"/>
              </a:rPr>
              <a:t> TB</a:t>
            </a:r>
          </a:p>
          <a:p>
            <a:pPr marL="522288" marR="0" lvl="1" indent="-514350" algn="l" rtl="0">
              <a:spcBef>
                <a:spcPts val="0"/>
              </a:spcBef>
              <a:spcAft>
                <a:spcPts val="0"/>
              </a:spcAft>
              <a:buClr>
                <a:schemeClr val="dk1"/>
              </a:buClr>
              <a:buSzPct val="100000"/>
              <a:buFont typeface="+mj-lt"/>
              <a:buAutoNum type="arabicPeriod"/>
            </a:pPr>
            <a:r>
              <a:rPr lang="en-US" sz="2600" b="0" i="0" u="none" strike="noStrike" cap="none" dirty="0">
                <a:solidFill>
                  <a:schemeClr val="dk1"/>
                </a:solidFill>
                <a:sym typeface="Calibri"/>
              </a:rPr>
              <a:t>Early detection and high quality treatment of drug-resistant TB</a:t>
            </a:r>
            <a:endParaRPr lang="en-US" sz="2600" dirty="0"/>
          </a:p>
          <a:p>
            <a:pPr marL="522288" marR="0" lvl="1" indent="-514350" algn="l" rtl="0">
              <a:spcBef>
                <a:spcPts val="0"/>
              </a:spcBef>
              <a:spcAft>
                <a:spcPts val="0"/>
              </a:spcAft>
              <a:buClr>
                <a:schemeClr val="dk1"/>
              </a:buClr>
              <a:buSzPct val="100000"/>
              <a:buFont typeface="+mj-lt"/>
              <a:buAutoNum type="arabicPeriod"/>
            </a:pPr>
            <a:r>
              <a:rPr lang="en-US" sz="2600" b="0" i="0" u="none" strike="noStrike" cap="none" dirty="0">
                <a:solidFill>
                  <a:schemeClr val="dk1"/>
                </a:solidFill>
                <a:sym typeface="Calibri"/>
              </a:rPr>
              <a:t>Effective implementation of infection control measures</a:t>
            </a:r>
            <a:endParaRPr sz="2600" dirty="0"/>
          </a:p>
          <a:p>
            <a:pPr marL="522288" marR="0" lvl="1" indent="-514350" algn="l" rtl="0">
              <a:spcBef>
                <a:spcPts val="600"/>
              </a:spcBef>
              <a:spcAft>
                <a:spcPts val="0"/>
              </a:spcAft>
              <a:buClr>
                <a:schemeClr val="dk1"/>
              </a:buClr>
              <a:buSzPct val="100000"/>
              <a:buFont typeface="+mj-lt"/>
              <a:buAutoNum type="arabicPeriod"/>
            </a:pPr>
            <a:r>
              <a:rPr lang="en-US" sz="2600" b="0" i="0" u="none" strike="noStrike" cap="none" dirty="0">
                <a:solidFill>
                  <a:schemeClr val="dk1"/>
                </a:solidFill>
                <a:sym typeface="Calibri"/>
              </a:rPr>
              <a:t>Strengthening and regulation of health systems</a:t>
            </a:r>
            <a:endParaRPr sz="2600" dirty="0"/>
          </a:p>
          <a:p>
            <a:pPr marL="522288" marR="0" lvl="1" indent="-514350" algn="l" rtl="0">
              <a:spcBef>
                <a:spcPts val="600"/>
              </a:spcBef>
              <a:spcAft>
                <a:spcPts val="0"/>
              </a:spcAft>
              <a:buClr>
                <a:schemeClr val="dk1"/>
              </a:buClr>
              <a:buSzPct val="100000"/>
              <a:buFont typeface="+mj-lt"/>
              <a:buAutoNum type="arabicPeriod"/>
            </a:pPr>
            <a:r>
              <a:rPr lang="en-US" sz="2600" b="0" i="0" u="none" strike="noStrike" cap="none" dirty="0">
                <a:solidFill>
                  <a:schemeClr val="dk1"/>
                </a:solidFill>
                <a:sym typeface="Calibri"/>
              </a:rPr>
              <a:t>Addressing underlying risk factors and social determinants</a:t>
            </a:r>
            <a:endParaRPr sz="2600" dirty="0"/>
          </a:p>
        </p:txBody>
      </p:sp>
      <p:sp>
        <p:nvSpPr>
          <p:cNvPr id="358" name="Shape 358"/>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Five Principal Ways to           </a:t>
            </a:r>
            <a:endParaRPr dirty="0"/>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Prevent Drug-resistant TB</a:t>
            </a:r>
            <a:endParaRPr sz="4400" b="1" dirty="0">
              <a:solidFill>
                <a:schemeClr val="dk1"/>
              </a:solidFill>
              <a:latin typeface="Calibri"/>
              <a:ea typeface="Calibri"/>
              <a:cs typeface="Calibri"/>
              <a:sym typeface="Calibri"/>
            </a:endParaRPr>
          </a:p>
        </p:txBody>
      </p:sp>
      <p:sp>
        <p:nvSpPr>
          <p:cNvPr id="359" name="Shape 359"/>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00"/>
                </a:solidFill>
                <a:latin typeface="Arial"/>
                <a:ea typeface="Arial"/>
                <a:cs typeface="Arial"/>
                <a:sym typeface="Arial"/>
              </a:rPr>
              <a:t>Department of Health – National TB Control Program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2286000"/>
            <a:ext cx="8229600" cy="3200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2800" b="0" i="0" u="none" strike="noStrike" cap="none" dirty="0">
                <a:solidFill>
                  <a:schemeClr val="dk1"/>
                </a:solidFill>
                <a:latin typeface="Calibri"/>
                <a:ea typeface="Calibri"/>
                <a:cs typeface="Calibri"/>
                <a:sym typeface="Calibri"/>
              </a:rPr>
              <a:t>A collective strategy using the different components of the national TB control program to effectively manage drug-resistant tuberculosis</a:t>
            </a:r>
            <a:endParaRPr sz="2800" dirty="0"/>
          </a:p>
          <a:p>
            <a:pPr marL="0" marR="0" lvl="0" indent="0" algn="l" rtl="0">
              <a:spcBef>
                <a:spcPts val="640"/>
              </a:spcBef>
              <a:spcAft>
                <a:spcPts val="0"/>
              </a:spcAft>
              <a:buClr>
                <a:schemeClr val="dk1"/>
              </a:buClr>
              <a:buSzPts val="3200"/>
              <a:buNone/>
            </a:pPr>
            <a:endParaRPr lang="en-US" sz="1800" b="0" i="0" u="none" strike="noStrike" cap="none" dirty="0">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2800" b="0" i="0" u="none" strike="noStrike" cap="none" dirty="0">
                <a:solidFill>
                  <a:schemeClr val="dk1"/>
                </a:solidFill>
                <a:latin typeface="Calibri"/>
                <a:ea typeface="Calibri"/>
                <a:cs typeface="Calibri"/>
                <a:sym typeface="Calibri"/>
              </a:rPr>
              <a:t>Includes case detection, treatment, surveillance, monitoring and evaluation of the program’s performance</a:t>
            </a:r>
            <a:endParaRPr sz="2800" dirty="0"/>
          </a:p>
        </p:txBody>
      </p:sp>
      <p:sp>
        <p:nvSpPr>
          <p:cNvPr id="366" name="Shape 366"/>
          <p:cNvSpPr txBox="1"/>
          <p:nvPr/>
        </p:nvSpPr>
        <p:spPr>
          <a:xfrm>
            <a:off x="304800" y="228600"/>
            <a:ext cx="8534400" cy="11811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Programmatic Management of</a:t>
            </a:r>
            <a:endParaRPr dirty="0"/>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Drug-resistant TB</a:t>
            </a:r>
            <a:endParaRPr dirty="0"/>
          </a:p>
        </p:txBody>
      </p:sp>
      <p:sp>
        <p:nvSpPr>
          <p:cNvPr id="367" name="Shape 367"/>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FFFF00"/>
                </a:solidFill>
                <a:latin typeface="Arial"/>
                <a:ea typeface="Arial"/>
                <a:cs typeface="Arial"/>
                <a:sym typeface="Arial"/>
              </a:rPr>
              <a:t>Department of Health – National TB Control Program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Diagonal Corner Rectangle 8"/>
          <p:cNvSpPr/>
          <p:nvPr/>
        </p:nvSpPr>
        <p:spPr>
          <a:xfrm>
            <a:off x="6743395" y="150695"/>
            <a:ext cx="2014202" cy="677834"/>
          </a:xfrm>
          <a:prstGeom prst="snip2DiagRect">
            <a:avLst/>
          </a:prstGeom>
          <a:ln w="76200"/>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b="1" dirty="0" err="1"/>
              <a:t>PhilSTEP</a:t>
            </a:r>
            <a:r>
              <a:rPr lang="en-US" b="1" dirty="0"/>
              <a:t>(1)</a:t>
            </a:r>
          </a:p>
          <a:p>
            <a:pPr algn="ctr" eaLnBrk="1" hangingPunct="1">
              <a:defRPr/>
            </a:pPr>
            <a:r>
              <a:rPr lang="en-US" b="1" dirty="0"/>
              <a:t>2017</a:t>
            </a:r>
            <a:r>
              <a:rPr lang="en-US" b="1" dirty="0">
                <a:sym typeface="Symbol" panose="05050102010706020507" pitchFamily="18" charset="2"/>
              </a:rPr>
              <a:t></a:t>
            </a:r>
            <a:r>
              <a:rPr lang="en-US" b="1" dirty="0"/>
              <a:t>2022</a:t>
            </a:r>
          </a:p>
        </p:txBody>
      </p:sp>
      <p:grpSp>
        <p:nvGrpSpPr>
          <p:cNvPr id="2" name="Group 1"/>
          <p:cNvGrpSpPr/>
          <p:nvPr/>
        </p:nvGrpSpPr>
        <p:grpSpPr>
          <a:xfrm>
            <a:off x="84254" y="220656"/>
            <a:ext cx="8927042" cy="6159575"/>
            <a:chOff x="818897" y="-59268"/>
            <a:chExt cx="9645598" cy="6086795"/>
          </a:xfrm>
        </p:grpSpPr>
        <p:sp>
          <p:nvSpPr>
            <p:cNvPr id="3" name="Freeform 2"/>
            <p:cNvSpPr/>
            <p:nvPr/>
          </p:nvSpPr>
          <p:spPr>
            <a:xfrm>
              <a:off x="3367971" y="1911939"/>
              <a:ext cx="4950302" cy="4115588"/>
            </a:xfrm>
            <a:custGeom>
              <a:avLst/>
              <a:gdLst>
                <a:gd name="connsiteX0" fmla="*/ 0 w 3872248"/>
                <a:gd name="connsiteY0" fmla="*/ 1853357 h 3706713"/>
                <a:gd name="connsiteX1" fmla="*/ 1936124 w 3872248"/>
                <a:gd name="connsiteY1" fmla="*/ 0 h 3706713"/>
                <a:gd name="connsiteX2" fmla="*/ 3872248 w 3872248"/>
                <a:gd name="connsiteY2" fmla="*/ 1853357 h 3706713"/>
                <a:gd name="connsiteX3" fmla="*/ 1936124 w 3872248"/>
                <a:gd name="connsiteY3" fmla="*/ 3706714 h 3706713"/>
                <a:gd name="connsiteX4" fmla="*/ 0 w 3872248"/>
                <a:gd name="connsiteY4" fmla="*/ 1853357 h 370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2248" h="3706713">
                  <a:moveTo>
                    <a:pt x="0" y="1853357"/>
                  </a:moveTo>
                  <a:cubicBezTo>
                    <a:pt x="0" y="829776"/>
                    <a:pt x="866832" y="0"/>
                    <a:pt x="1936124" y="0"/>
                  </a:cubicBezTo>
                  <a:cubicBezTo>
                    <a:pt x="3005416" y="0"/>
                    <a:pt x="3872248" y="829776"/>
                    <a:pt x="3872248" y="1853357"/>
                  </a:cubicBezTo>
                  <a:cubicBezTo>
                    <a:pt x="3872248" y="2876938"/>
                    <a:pt x="3005416" y="3706714"/>
                    <a:pt x="1936124" y="3706714"/>
                  </a:cubicBezTo>
                  <a:cubicBezTo>
                    <a:pt x="866832" y="3706714"/>
                    <a:pt x="0" y="2876938"/>
                    <a:pt x="0" y="1853357"/>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438644" tIns="420462" rIns="438644" bIns="420462" numCol="1" spcCol="1270" anchor="ctr" anchorCtr="0">
              <a:noAutofit/>
            </a:bodyPr>
            <a:lstStyle/>
            <a:p>
              <a:pPr algn="ctr" defTabSz="933450">
                <a:lnSpc>
                  <a:spcPct val="90000"/>
                </a:lnSpc>
                <a:spcAft>
                  <a:spcPct val="35000"/>
                </a:spcAft>
              </a:pPr>
              <a:endParaRPr lang="en-US" sz="2000" b="1" dirty="0"/>
            </a:p>
            <a:p>
              <a:pPr algn="ctr" defTabSz="933450">
                <a:lnSpc>
                  <a:spcPct val="90000"/>
                </a:lnSpc>
                <a:spcAft>
                  <a:spcPct val="35000"/>
                </a:spcAft>
              </a:pPr>
              <a:endParaRPr lang="en-US" sz="2000" b="1" dirty="0"/>
            </a:p>
            <a:p>
              <a:pPr algn="ctr" defTabSz="933450">
                <a:lnSpc>
                  <a:spcPct val="90000"/>
                </a:lnSpc>
                <a:spcAft>
                  <a:spcPct val="35000"/>
                </a:spcAft>
              </a:pPr>
              <a:r>
                <a:rPr lang="en-US" sz="2400" b="1" dirty="0"/>
                <a:t>National TB Control Program</a:t>
              </a:r>
            </a:p>
            <a:p>
              <a:pPr algn="ctr" defTabSz="933450">
                <a:lnSpc>
                  <a:spcPct val="90000"/>
                </a:lnSpc>
                <a:spcAft>
                  <a:spcPct val="35000"/>
                </a:spcAft>
              </a:pPr>
              <a:r>
                <a:rPr lang="en-US" sz="2400" b="1" dirty="0"/>
                <a:t>Case notification rate</a:t>
              </a:r>
              <a:r>
                <a:rPr lang="en-US" sz="2400" dirty="0"/>
                <a:t>: </a:t>
              </a:r>
            </a:p>
            <a:p>
              <a:pPr algn="ctr" defTabSz="933450">
                <a:lnSpc>
                  <a:spcPct val="90000"/>
                </a:lnSpc>
                <a:spcAft>
                  <a:spcPct val="35000"/>
                </a:spcAft>
              </a:pPr>
              <a:r>
                <a:rPr lang="en-US" sz="2400" dirty="0"/>
                <a:t>DSTB 525/100K</a:t>
              </a:r>
            </a:p>
            <a:p>
              <a:pPr algn="ctr" defTabSz="933450">
                <a:lnSpc>
                  <a:spcPct val="90000"/>
                </a:lnSpc>
                <a:spcAft>
                  <a:spcPct val="35000"/>
                </a:spcAft>
              </a:pPr>
              <a:r>
                <a:rPr lang="en-US" sz="2400" b="1" i="1" dirty="0">
                  <a:solidFill>
                    <a:srgbClr val="FF0000"/>
                  </a:solidFill>
                </a:rPr>
                <a:t>Case detection rate:</a:t>
              </a:r>
            </a:p>
            <a:p>
              <a:pPr algn="ctr" defTabSz="933450">
                <a:lnSpc>
                  <a:spcPct val="90000"/>
                </a:lnSpc>
                <a:spcAft>
                  <a:spcPct val="35000"/>
                </a:spcAft>
              </a:pPr>
              <a:r>
                <a:rPr lang="en-US" sz="2400" b="1" i="1" dirty="0">
                  <a:solidFill>
                    <a:srgbClr val="FF0000"/>
                  </a:solidFill>
                </a:rPr>
                <a:t>DRTB  90%</a:t>
              </a:r>
            </a:p>
            <a:p>
              <a:pPr algn="ctr" defTabSz="933450">
                <a:lnSpc>
                  <a:spcPct val="90000"/>
                </a:lnSpc>
                <a:spcAft>
                  <a:spcPct val="35000"/>
                </a:spcAft>
              </a:pPr>
              <a:r>
                <a:rPr lang="en-US" sz="2400" b="1" dirty="0"/>
                <a:t>Success rate: </a:t>
              </a:r>
            </a:p>
            <a:p>
              <a:pPr algn="ctr" defTabSz="933450">
                <a:lnSpc>
                  <a:spcPct val="90000"/>
                </a:lnSpc>
                <a:spcAft>
                  <a:spcPct val="35000"/>
                </a:spcAft>
              </a:pPr>
              <a:r>
                <a:rPr lang="en-US" sz="2400" dirty="0"/>
                <a:t>DSTB &gt; 92%</a:t>
              </a:r>
            </a:p>
            <a:p>
              <a:pPr algn="ctr" defTabSz="933450">
                <a:lnSpc>
                  <a:spcPct val="90000"/>
                </a:lnSpc>
                <a:spcAft>
                  <a:spcPct val="35000"/>
                </a:spcAft>
              </a:pPr>
              <a:r>
                <a:rPr lang="en-US" sz="2400" b="1" i="1" dirty="0">
                  <a:solidFill>
                    <a:srgbClr val="FF0000"/>
                  </a:solidFill>
                </a:rPr>
                <a:t>DRTB  85%</a:t>
              </a:r>
            </a:p>
            <a:p>
              <a:pPr algn="ctr" defTabSz="933450">
                <a:lnSpc>
                  <a:spcPct val="90000"/>
                </a:lnSpc>
                <a:spcAft>
                  <a:spcPct val="35000"/>
                </a:spcAft>
              </a:pPr>
              <a:endParaRPr lang="en-US" sz="1200" dirty="0"/>
            </a:p>
          </p:txBody>
        </p:sp>
        <p:sp>
          <p:nvSpPr>
            <p:cNvPr id="5" name="Left Arrow 4"/>
            <p:cNvSpPr/>
            <p:nvPr/>
          </p:nvSpPr>
          <p:spPr>
            <a:xfrm rot="10295357">
              <a:off x="2310305" y="4218727"/>
              <a:ext cx="1749809" cy="645911"/>
            </a:xfrm>
            <a:prstGeom prst="lef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6" name="Freeform 5"/>
            <p:cNvSpPr/>
            <p:nvPr/>
          </p:nvSpPr>
          <p:spPr>
            <a:xfrm>
              <a:off x="818897" y="3969733"/>
              <a:ext cx="2485512" cy="1389523"/>
            </a:xfrm>
            <a:custGeom>
              <a:avLst/>
              <a:gdLst>
                <a:gd name="connsiteX0" fmla="*/ 0 w 1586448"/>
                <a:gd name="connsiteY0" fmla="*/ 126916 h 1269158"/>
                <a:gd name="connsiteX1" fmla="*/ 126916 w 1586448"/>
                <a:gd name="connsiteY1" fmla="*/ 0 h 1269158"/>
                <a:gd name="connsiteX2" fmla="*/ 1459532 w 1586448"/>
                <a:gd name="connsiteY2" fmla="*/ 0 h 1269158"/>
                <a:gd name="connsiteX3" fmla="*/ 1586448 w 1586448"/>
                <a:gd name="connsiteY3" fmla="*/ 126916 h 1269158"/>
                <a:gd name="connsiteX4" fmla="*/ 1586448 w 1586448"/>
                <a:gd name="connsiteY4" fmla="*/ 1142242 h 1269158"/>
                <a:gd name="connsiteX5" fmla="*/ 1459532 w 1586448"/>
                <a:gd name="connsiteY5" fmla="*/ 1269158 h 1269158"/>
                <a:gd name="connsiteX6" fmla="*/ 126916 w 1586448"/>
                <a:gd name="connsiteY6" fmla="*/ 1269158 h 1269158"/>
                <a:gd name="connsiteX7" fmla="*/ 0 w 1586448"/>
                <a:gd name="connsiteY7" fmla="*/ 1142242 h 1269158"/>
                <a:gd name="connsiteX8" fmla="*/ 0 w 1586448"/>
                <a:gd name="connsiteY8" fmla="*/ 126916 h 12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448" h="1269158">
                  <a:moveTo>
                    <a:pt x="0" y="126916"/>
                  </a:moveTo>
                  <a:cubicBezTo>
                    <a:pt x="0" y="56822"/>
                    <a:pt x="56822" y="0"/>
                    <a:pt x="126916" y="0"/>
                  </a:cubicBezTo>
                  <a:lnTo>
                    <a:pt x="1459532" y="0"/>
                  </a:lnTo>
                  <a:cubicBezTo>
                    <a:pt x="1529626" y="0"/>
                    <a:pt x="1586448" y="56822"/>
                    <a:pt x="1586448" y="126916"/>
                  </a:cubicBezTo>
                  <a:lnTo>
                    <a:pt x="1586448" y="1142242"/>
                  </a:lnTo>
                  <a:cubicBezTo>
                    <a:pt x="1586448" y="1212336"/>
                    <a:pt x="1529626" y="1269158"/>
                    <a:pt x="1459532" y="1269158"/>
                  </a:cubicBezTo>
                  <a:lnTo>
                    <a:pt x="126916" y="1269158"/>
                  </a:lnTo>
                  <a:cubicBezTo>
                    <a:pt x="56822" y="1269158"/>
                    <a:pt x="0" y="1212336"/>
                    <a:pt x="0" y="1142242"/>
                  </a:cubicBezTo>
                  <a:lnTo>
                    <a:pt x="0" y="12691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43595" tIns="43595" rIns="43595" bIns="43595" numCol="1" spcCol="1270" anchor="ctr" anchorCtr="0">
              <a:noAutofit/>
            </a:bodyPr>
            <a:lstStyle/>
            <a:p>
              <a:pPr algn="ctr" defTabSz="366713">
                <a:lnSpc>
                  <a:spcPct val="90000"/>
                </a:lnSpc>
                <a:spcAft>
                  <a:spcPct val="35000"/>
                </a:spcAft>
              </a:pPr>
              <a:r>
                <a:rPr lang="en-US" sz="1600" dirty="0">
                  <a:solidFill>
                    <a:srgbClr val="FF0000"/>
                  </a:solidFill>
                </a:rPr>
                <a:t>Activate</a:t>
              </a:r>
              <a:r>
                <a:rPr lang="en-US" sz="1600" dirty="0"/>
                <a:t> TB patient support groups and communities to access quality TB services</a:t>
              </a:r>
            </a:p>
          </p:txBody>
        </p:sp>
        <p:sp>
          <p:nvSpPr>
            <p:cNvPr id="7" name="Left Arrow 6"/>
            <p:cNvSpPr/>
            <p:nvPr/>
          </p:nvSpPr>
          <p:spPr>
            <a:xfrm rot="12143337">
              <a:off x="2769369" y="2742892"/>
              <a:ext cx="1493003" cy="645911"/>
            </a:xfrm>
            <a:prstGeom prst="lef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8" name="Freeform 7"/>
            <p:cNvSpPr/>
            <p:nvPr/>
          </p:nvSpPr>
          <p:spPr>
            <a:xfrm>
              <a:off x="929121" y="2146931"/>
              <a:ext cx="2689743" cy="1581931"/>
            </a:xfrm>
            <a:custGeom>
              <a:avLst/>
              <a:gdLst>
                <a:gd name="connsiteX0" fmla="*/ 0 w 1586448"/>
                <a:gd name="connsiteY0" fmla="*/ 126916 h 1269158"/>
                <a:gd name="connsiteX1" fmla="*/ 126916 w 1586448"/>
                <a:gd name="connsiteY1" fmla="*/ 0 h 1269158"/>
                <a:gd name="connsiteX2" fmla="*/ 1459532 w 1586448"/>
                <a:gd name="connsiteY2" fmla="*/ 0 h 1269158"/>
                <a:gd name="connsiteX3" fmla="*/ 1586448 w 1586448"/>
                <a:gd name="connsiteY3" fmla="*/ 126916 h 1269158"/>
                <a:gd name="connsiteX4" fmla="*/ 1586448 w 1586448"/>
                <a:gd name="connsiteY4" fmla="*/ 1142242 h 1269158"/>
                <a:gd name="connsiteX5" fmla="*/ 1459532 w 1586448"/>
                <a:gd name="connsiteY5" fmla="*/ 1269158 h 1269158"/>
                <a:gd name="connsiteX6" fmla="*/ 126916 w 1586448"/>
                <a:gd name="connsiteY6" fmla="*/ 1269158 h 1269158"/>
                <a:gd name="connsiteX7" fmla="*/ 0 w 1586448"/>
                <a:gd name="connsiteY7" fmla="*/ 1142242 h 1269158"/>
                <a:gd name="connsiteX8" fmla="*/ 0 w 1586448"/>
                <a:gd name="connsiteY8" fmla="*/ 126916 h 12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448" h="1269158">
                  <a:moveTo>
                    <a:pt x="0" y="126916"/>
                  </a:moveTo>
                  <a:cubicBezTo>
                    <a:pt x="0" y="56822"/>
                    <a:pt x="56822" y="0"/>
                    <a:pt x="126916" y="0"/>
                  </a:cubicBezTo>
                  <a:lnTo>
                    <a:pt x="1459532" y="0"/>
                  </a:lnTo>
                  <a:cubicBezTo>
                    <a:pt x="1529626" y="0"/>
                    <a:pt x="1586448" y="56822"/>
                    <a:pt x="1586448" y="126916"/>
                  </a:cubicBezTo>
                  <a:lnTo>
                    <a:pt x="1586448" y="1142242"/>
                  </a:lnTo>
                  <a:cubicBezTo>
                    <a:pt x="1586448" y="1212336"/>
                    <a:pt x="1529626" y="1269158"/>
                    <a:pt x="1459532" y="1269158"/>
                  </a:cubicBezTo>
                  <a:lnTo>
                    <a:pt x="126916" y="1269158"/>
                  </a:lnTo>
                  <a:cubicBezTo>
                    <a:pt x="56822" y="1269158"/>
                    <a:pt x="0" y="1212336"/>
                    <a:pt x="0" y="1142242"/>
                  </a:cubicBezTo>
                  <a:lnTo>
                    <a:pt x="0" y="12691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43595" tIns="43595" rIns="43595" bIns="43595" numCol="1" spcCol="1270" anchor="ctr" anchorCtr="0">
              <a:noAutofit/>
            </a:bodyPr>
            <a:lstStyle/>
            <a:p>
              <a:pPr algn="ctr" defTabSz="366713">
                <a:lnSpc>
                  <a:spcPct val="90000"/>
                </a:lnSpc>
                <a:spcAft>
                  <a:spcPct val="35000"/>
                </a:spcAft>
              </a:pPr>
              <a:r>
                <a:rPr lang="en-US" sz="1600" dirty="0">
                  <a:solidFill>
                    <a:srgbClr val="FF0000"/>
                  </a:solidFill>
                </a:rPr>
                <a:t>Collaborate</a:t>
              </a:r>
              <a:r>
                <a:rPr lang="en-US" sz="1600" dirty="0"/>
                <a:t> with other government agencies and partners to reduce out-of- pocket expenses of TB patients and expand social protection measures</a:t>
              </a:r>
            </a:p>
          </p:txBody>
        </p:sp>
        <p:sp>
          <p:nvSpPr>
            <p:cNvPr id="11" name="Left Arrow 10"/>
            <p:cNvSpPr/>
            <p:nvPr/>
          </p:nvSpPr>
          <p:spPr>
            <a:xfrm rot="14138648">
              <a:off x="3917169" y="1627164"/>
              <a:ext cx="1334445" cy="645911"/>
            </a:xfrm>
            <a:prstGeom prst="lef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2" name="Freeform 11"/>
            <p:cNvSpPr/>
            <p:nvPr/>
          </p:nvSpPr>
          <p:spPr>
            <a:xfrm>
              <a:off x="3304409" y="131520"/>
              <a:ext cx="1848081" cy="1775083"/>
            </a:xfrm>
            <a:custGeom>
              <a:avLst/>
              <a:gdLst>
                <a:gd name="connsiteX0" fmla="*/ 0 w 1586448"/>
                <a:gd name="connsiteY0" fmla="*/ 126916 h 1269158"/>
                <a:gd name="connsiteX1" fmla="*/ 126916 w 1586448"/>
                <a:gd name="connsiteY1" fmla="*/ 0 h 1269158"/>
                <a:gd name="connsiteX2" fmla="*/ 1459532 w 1586448"/>
                <a:gd name="connsiteY2" fmla="*/ 0 h 1269158"/>
                <a:gd name="connsiteX3" fmla="*/ 1586448 w 1586448"/>
                <a:gd name="connsiteY3" fmla="*/ 126916 h 1269158"/>
                <a:gd name="connsiteX4" fmla="*/ 1586448 w 1586448"/>
                <a:gd name="connsiteY4" fmla="*/ 1142242 h 1269158"/>
                <a:gd name="connsiteX5" fmla="*/ 1459532 w 1586448"/>
                <a:gd name="connsiteY5" fmla="*/ 1269158 h 1269158"/>
                <a:gd name="connsiteX6" fmla="*/ 126916 w 1586448"/>
                <a:gd name="connsiteY6" fmla="*/ 1269158 h 1269158"/>
                <a:gd name="connsiteX7" fmla="*/ 0 w 1586448"/>
                <a:gd name="connsiteY7" fmla="*/ 1142242 h 1269158"/>
                <a:gd name="connsiteX8" fmla="*/ 0 w 1586448"/>
                <a:gd name="connsiteY8" fmla="*/ 126916 h 12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448" h="1269158">
                  <a:moveTo>
                    <a:pt x="0" y="126916"/>
                  </a:moveTo>
                  <a:cubicBezTo>
                    <a:pt x="0" y="56822"/>
                    <a:pt x="56822" y="0"/>
                    <a:pt x="126916" y="0"/>
                  </a:cubicBezTo>
                  <a:lnTo>
                    <a:pt x="1459532" y="0"/>
                  </a:lnTo>
                  <a:cubicBezTo>
                    <a:pt x="1529626" y="0"/>
                    <a:pt x="1586448" y="56822"/>
                    <a:pt x="1586448" y="126916"/>
                  </a:cubicBezTo>
                  <a:lnTo>
                    <a:pt x="1586448" y="1142242"/>
                  </a:lnTo>
                  <a:cubicBezTo>
                    <a:pt x="1586448" y="1212336"/>
                    <a:pt x="1529626" y="1269158"/>
                    <a:pt x="1459532" y="1269158"/>
                  </a:cubicBezTo>
                  <a:lnTo>
                    <a:pt x="126916" y="1269158"/>
                  </a:lnTo>
                  <a:cubicBezTo>
                    <a:pt x="56822" y="1269158"/>
                    <a:pt x="0" y="1212336"/>
                    <a:pt x="0" y="1142242"/>
                  </a:cubicBezTo>
                  <a:lnTo>
                    <a:pt x="0" y="12691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43595" tIns="43595" rIns="43595" bIns="43595" numCol="1" spcCol="1270" anchor="ctr" anchorCtr="0">
              <a:noAutofit/>
            </a:bodyPr>
            <a:lstStyle/>
            <a:p>
              <a:pPr algn="ctr" defTabSz="366713">
                <a:lnSpc>
                  <a:spcPct val="90000"/>
                </a:lnSpc>
                <a:spcAft>
                  <a:spcPct val="35000"/>
                </a:spcAft>
              </a:pPr>
              <a:r>
                <a:rPr lang="en-US" sz="1600" dirty="0">
                  <a:solidFill>
                    <a:srgbClr val="FF0000"/>
                  </a:solidFill>
                </a:rPr>
                <a:t>Harmonize</a:t>
              </a:r>
              <a:r>
                <a:rPr lang="en-US" sz="1600" dirty="0"/>
                <a:t> national and local efforts to mobilize adequate and capable human resources for TB elimination</a:t>
              </a:r>
            </a:p>
          </p:txBody>
        </p:sp>
        <p:sp>
          <p:nvSpPr>
            <p:cNvPr id="13" name="Left Arrow 12"/>
            <p:cNvSpPr/>
            <p:nvPr/>
          </p:nvSpPr>
          <p:spPr>
            <a:xfrm rot="16233194">
              <a:off x="5442750" y="1217385"/>
              <a:ext cx="1294004" cy="645911"/>
            </a:xfrm>
            <a:prstGeom prst="lef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6" name="Freeform 15"/>
            <p:cNvSpPr/>
            <p:nvPr/>
          </p:nvSpPr>
          <p:spPr>
            <a:xfrm>
              <a:off x="5302774" y="-59268"/>
              <a:ext cx="2094099" cy="1587216"/>
            </a:xfrm>
            <a:custGeom>
              <a:avLst/>
              <a:gdLst>
                <a:gd name="connsiteX0" fmla="*/ 0 w 1586448"/>
                <a:gd name="connsiteY0" fmla="*/ 126916 h 1269158"/>
                <a:gd name="connsiteX1" fmla="*/ 126916 w 1586448"/>
                <a:gd name="connsiteY1" fmla="*/ 0 h 1269158"/>
                <a:gd name="connsiteX2" fmla="*/ 1459532 w 1586448"/>
                <a:gd name="connsiteY2" fmla="*/ 0 h 1269158"/>
                <a:gd name="connsiteX3" fmla="*/ 1586448 w 1586448"/>
                <a:gd name="connsiteY3" fmla="*/ 126916 h 1269158"/>
                <a:gd name="connsiteX4" fmla="*/ 1586448 w 1586448"/>
                <a:gd name="connsiteY4" fmla="*/ 1142242 h 1269158"/>
                <a:gd name="connsiteX5" fmla="*/ 1459532 w 1586448"/>
                <a:gd name="connsiteY5" fmla="*/ 1269158 h 1269158"/>
                <a:gd name="connsiteX6" fmla="*/ 126916 w 1586448"/>
                <a:gd name="connsiteY6" fmla="*/ 1269158 h 1269158"/>
                <a:gd name="connsiteX7" fmla="*/ 0 w 1586448"/>
                <a:gd name="connsiteY7" fmla="*/ 1142242 h 1269158"/>
                <a:gd name="connsiteX8" fmla="*/ 0 w 1586448"/>
                <a:gd name="connsiteY8" fmla="*/ 126916 h 12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448" h="1269158">
                  <a:moveTo>
                    <a:pt x="0" y="126916"/>
                  </a:moveTo>
                  <a:cubicBezTo>
                    <a:pt x="0" y="56822"/>
                    <a:pt x="56822" y="0"/>
                    <a:pt x="126916" y="0"/>
                  </a:cubicBezTo>
                  <a:lnTo>
                    <a:pt x="1459532" y="0"/>
                  </a:lnTo>
                  <a:cubicBezTo>
                    <a:pt x="1529626" y="0"/>
                    <a:pt x="1586448" y="56822"/>
                    <a:pt x="1586448" y="126916"/>
                  </a:cubicBezTo>
                  <a:lnTo>
                    <a:pt x="1586448" y="1142242"/>
                  </a:lnTo>
                  <a:cubicBezTo>
                    <a:pt x="1586448" y="1212336"/>
                    <a:pt x="1529626" y="1269158"/>
                    <a:pt x="1459532" y="1269158"/>
                  </a:cubicBezTo>
                  <a:lnTo>
                    <a:pt x="126916" y="1269158"/>
                  </a:lnTo>
                  <a:cubicBezTo>
                    <a:pt x="56822" y="1269158"/>
                    <a:pt x="0" y="1212336"/>
                    <a:pt x="0" y="1142242"/>
                  </a:cubicBezTo>
                  <a:lnTo>
                    <a:pt x="0" y="12691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43595" tIns="43595" rIns="43595" bIns="43595" numCol="1" spcCol="1270" anchor="ctr" anchorCtr="0">
              <a:noAutofit/>
            </a:bodyPr>
            <a:lstStyle/>
            <a:p>
              <a:pPr algn="ctr" defTabSz="366713">
                <a:lnSpc>
                  <a:spcPct val="90000"/>
                </a:lnSpc>
                <a:spcAft>
                  <a:spcPct val="35000"/>
                </a:spcAft>
              </a:pPr>
              <a:r>
                <a:rPr lang="en-US" sz="1600" dirty="0">
                  <a:solidFill>
                    <a:srgbClr val="FF0000"/>
                  </a:solidFill>
                </a:rPr>
                <a:t>Innovate</a:t>
              </a:r>
              <a:r>
                <a:rPr lang="en-US" sz="1600" dirty="0"/>
                <a:t> TB surveillance, research and data generation for decision making</a:t>
              </a:r>
            </a:p>
          </p:txBody>
        </p:sp>
        <p:sp>
          <p:nvSpPr>
            <p:cNvPr id="18" name="Left Arrow 17"/>
            <p:cNvSpPr/>
            <p:nvPr/>
          </p:nvSpPr>
          <p:spPr>
            <a:xfrm rot="18314454">
              <a:off x="6906326" y="1634535"/>
              <a:ext cx="1366903" cy="645911"/>
            </a:xfrm>
            <a:prstGeom prst="lef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9" name="Freeform 18"/>
            <p:cNvSpPr/>
            <p:nvPr/>
          </p:nvSpPr>
          <p:spPr>
            <a:xfrm>
              <a:off x="7569784" y="800953"/>
              <a:ext cx="2894711" cy="1269158"/>
            </a:xfrm>
            <a:custGeom>
              <a:avLst/>
              <a:gdLst>
                <a:gd name="connsiteX0" fmla="*/ 0 w 1586448"/>
                <a:gd name="connsiteY0" fmla="*/ 126916 h 1269158"/>
                <a:gd name="connsiteX1" fmla="*/ 126916 w 1586448"/>
                <a:gd name="connsiteY1" fmla="*/ 0 h 1269158"/>
                <a:gd name="connsiteX2" fmla="*/ 1459532 w 1586448"/>
                <a:gd name="connsiteY2" fmla="*/ 0 h 1269158"/>
                <a:gd name="connsiteX3" fmla="*/ 1586448 w 1586448"/>
                <a:gd name="connsiteY3" fmla="*/ 126916 h 1269158"/>
                <a:gd name="connsiteX4" fmla="*/ 1586448 w 1586448"/>
                <a:gd name="connsiteY4" fmla="*/ 1142242 h 1269158"/>
                <a:gd name="connsiteX5" fmla="*/ 1459532 w 1586448"/>
                <a:gd name="connsiteY5" fmla="*/ 1269158 h 1269158"/>
                <a:gd name="connsiteX6" fmla="*/ 126916 w 1586448"/>
                <a:gd name="connsiteY6" fmla="*/ 1269158 h 1269158"/>
                <a:gd name="connsiteX7" fmla="*/ 0 w 1586448"/>
                <a:gd name="connsiteY7" fmla="*/ 1142242 h 1269158"/>
                <a:gd name="connsiteX8" fmla="*/ 0 w 1586448"/>
                <a:gd name="connsiteY8" fmla="*/ 126916 h 12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448" h="1269158">
                  <a:moveTo>
                    <a:pt x="0" y="126916"/>
                  </a:moveTo>
                  <a:cubicBezTo>
                    <a:pt x="0" y="56822"/>
                    <a:pt x="56822" y="0"/>
                    <a:pt x="126916" y="0"/>
                  </a:cubicBezTo>
                  <a:lnTo>
                    <a:pt x="1459532" y="0"/>
                  </a:lnTo>
                  <a:cubicBezTo>
                    <a:pt x="1529626" y="0"/>
                    <a:pt x="1586448" y="56822"/>
                    <a:pt x="1586448" y="126916"/>
                  </a:cubicBezTo>
                  <a:lnTo>
                    <a:pt x="1586448" y="1142242"/>
                  </a:lnTo>
                  <a:cubicBezTo>
                    <a:pt x="1586448" y="1212336"/>
                    <a:pt x="1529626" y="1269158"/>
                    <a:pt x="1459532" y="1269158"/>
                  </a:cubicBezTo>
                  <a:lnTo>
                    <a:pt x="126916" y="1269158"/>
                  </a:lnTo>
                  <a:cubicBezTo>
                    <a:pt x="56822" y="1269158"/>
                    <a:pt x="0" y="1212336"/>
                    <a:pt x="0" y="1142242"/>
                  </a:cubicBezTo>
                  <a:lnTo>
                    <a:pt x="0" y="12691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43595" tIns="43595" rIns="43595" bIns="43595" numCol="1" spcCol="1270" anchor="ctr" anchorCtr="0">
              <a:noAutofit/>
            </a:bodyPr>
            <a:lstStyle/>
            <a:p>
              <a:pPr algn="ctr" defTabSz="366713">
                <a:lnSpc>
                  <a:spcPct val="90000"/>
                </a:lnSpc>
                <a:spcAft>
                  <a:spcPct val="35000"/>
                </a:spcAft>
              </a:pPr>
              <a:r>
                <a:rPr lang="en-PH" sz="1600" dirty="0">
                  <a:solidFill>
                    <a:srgbClr val="FF0000"/>
                  </a:solidFill>
                </a:rPr>
                <a:t>Enforce</a:t>
              </a:r>
              <a:r>
                <a:rPr lang="en-PH" dirty="0"/>
                <a:t> </a:t>
              </a:r>
              <a:r>
                <a:rPr lang="en-PH" sz="1600" dirty="0"/>
                <a:t>NTP TB care and prevention standards and use of quality TB products and services</a:t>
              </a:r>
              <a:endParaRPr lang="en-PH" dirty="0"/>
            </a:p>
          </p:txBody>
        </p:sp>
        <p:sp>
          <p:nvSpPr>
            <p:cNvPr id="20" name="Left Arrow 19"/>
            <p:cNvSpPr/>
            <p:nvPr/>
          </p:nvSpPr>
          <p:spPr>
            <a:xfrm rot="20279548">
              <a:off x="7346039" y="2925168"/>
              <a:ext cx="1547074" cy="645911"/>
            </a:xfrm>
            <a:prstGeom prst="lef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21" name="Freeform 20"/>
            <p:cNvSpPr/>
            <p:nvPr/>
          </p:nvSpPr>
          <p:spPr>
            <a:xfrm>
              <a:off x="8448656" y="2275314"/>
              <a:ext cx="1891359" cy="1566312"/>
            </a:xfrm>
            <a:custGeom>
              <a:avLst/>
              <a:gdLst>
                <a:gd name="connsiteX0" fmla="*/ 0 w 1586448"/>
                <a:gd name="connsiteY0" fmla="*/ 126916 h 1269158"/>
                <a:gd name="connsiteX1" fmla="*/ 126916 w 1586448"/>
                <a:gd name="connsiteY1" fmla="*/ 0 h 1269158"/>
                <a:gd name="connsiteX2" fmla="*/ 1459532 w 1586448"/>
                <a:gd name="connsiteY2" fmla="*/ 0 h 1269158"/>
                <a:gd name="connsiteX3" fmla="*/ 1586448 w 1586448"/>
                <a:gd name="connsiteY3" fmla="*/ 126916 h 1269158"/>
                <a:gd name="connsiteX4" fmla="*/ 1586448 w 1586448"/>
                <a:gd name="connsiteY4" fmla="*/ 1142242 h 1269158"/>
                <a:gd name="connsiteX5" fmla="*/ 1459532 w 1586448"/>
                <a:gd name="connsiteY5" fmla="*/ 1269158 h 1269158"/>
                <a:gd name="connsiteX6" fmla="*/ 126916 w 1586448"/>
                <a:gd name="connsiteY6" fmla="*/ 1269158 h 1269158"/>
                <a:gd name="connsiteX7" fmla="*/ 0 w 1586448"/>
                <a:gd name="connsiteY7" fmla="*/ 1142242 h 1269158"/>
                <a:gd name="connsiteX8" fmla="*/ 0 w 1586448"/>
                <a:gd name="connsiteY8" fmla="*/ 126916 h 12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448" h="1269158">
                  <a:moveTo>
                    <a:pt x="0" y="126916"/>
                  </a:moveTo>
                  <a:cubicBezTo>
                    <a:pt x="0" y="56822"/>
                    <a:pt x="56822" y="0"/>
                    <a:pt x="126916" y="0"/>
                  </a:cubicBezTo>
                  <a:lnTo>
                    <a:pt x="1459532" y="0"/>
                  </a:lnTo>
                  <a:cubicBezTo>
                    <a:pt x="1529626" y="0"/>
                    <a:pt x="1586448" y="56822"/>
                    <a:pt x="1586448" y="126916"/>
                  </a:cubicBezTo>
                  <a:lnTo>
                    <a:pt x="1586448" y="1142242"/>
                  </a:lnTo>
                  <a:cubicBezTo>
                    <a:pt x="1586448" y="1212336"/>
                    <a:pt x="1529626" y="1269158"/>
                    <a:pt x="1459532" y="1269158"/>
                  </a:cubicBezTo>
                  <a:lnTo>
                    <a:pt x="126916" y="1269158"/>
                  </a:lnTo>
                  <a:cubicBezTo>
                    <a:pt x="56822" y="1269158"/>
                    <a:pt x="0" y="1212336"/>
                    <a:pt x="0" y="1142242"/>
                  </a:cubicBezTo>
                  <a:lnTo>
                    <a:pt x="0" y="12691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43595" tIns="43595" rIns="43595" bIns="43595" numCol="1" spcCol="1270" anchor="ctr" anchorCtr="0">
              <a:noAutofit/>
            </a:bodyPr>
            <a:lstStyle/>
            <a:p>
              <a:pPr algn="ctr" defTabSz="366713">
                <a:lnSpc>
                  <a:spcPct val="90000"/>
                </a:lnSpc>
                <a:spcAft>
                  <a:spcPct val="35000"/>
                </a:spcAft>
              </a:pPr>
              <a:r>
                <a:rPr lang="en-US" sz="1600" dirty="0">
                  <a:solidFill>
                    <a:srgbClr val="FF0000"/>
                  </a:solidFill>
                </a:rPr>
                <a:t>Value</a:t>
              </a:r>
              <a:r>
                <a:rPr lang="en-US" sz="1600" dirty="0"/>
                <a:t> clients and patients through provision of integrated patient-centered services</a:t>
              </a:r>
            </a:p>
          </p:txBody>
        </p:sp>
        <p:sp>
          <p:nvSpPr>
            <p:cNvPr id="22" name="Left Arrow 21"/>
            <p:cNvSpPr/>
            <p:nvPr/>
          </p:nvSpPr>
          <p:spPr>
            <a:xfrm rot="496510">
              <a:off x="7380776" y="4261352"/>
              <a:ext cx="1807940" cy="645911"/>
            </a:xfrm>
            <a:prstGeom prst="lef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23" name="Freeform 22"/>
            <p:cNvSpPr/>
            <p:nvPr/>
          </p:nvSpPr>
          <p:spPr>
            <a:xfrm>
              <a:off x="8554401" y="4027797"/>
              <a:ext cx="1785614" cy="1900812"/>
            </a:xfrm>
            <a:custGeom>
              <a:avLst/>
              <a:gdLst>
                <a:gd name="connsiteX0" fmla="*/ 0 w 1586448"/>
                <a:gd name="connsiteY0" fmla="*/ 126916 h 1269158"/>
                <a:gd name="connsiteX1" fmla="*/ 126916 w 1586448"/>
                <a:gd name="connsiteY1" fmla="*/ 0 h 1269158"/>
                <a:gd name="connsiteX2" fmla="*/ 1459532 w 1586448"/>
                <a:gd name="connsiteY2" fmla="*/ 0 h 1269158"/>
                <a:gd name="connsiteX3" fmla="*/ 1586448 w 1586448"/>
                <a:gd name="connsiteY3" fmla="*/ 126916 h 1269158"/>
                <a:gd name="connsiteX4" fmla="*/ 1586448 w 1586448"/>
                <a:gd name="connsiteY4" fmla="*/ 1142242 h 1269158"/>
                <a:gd name="connsiteX5" fmla="*/ 1459532 w 1586448"/>
                <a:gd name="connsiteY5" fmla="*/ 1269158 h 1269158"/>
                <a:gd name="connsiteX6" fmla="*/ 126916 w 1586448"/>
                <a:gd name="connsiteY6" fmla="*/ 1269158 h 1269158"/>
                <a:gd name="connsiteX7" fmla="*/ 0 w 1586448"/>
                <a:gd name="connsiteY7" fmla="*/ 1142242 h 1269158"/>
                <a:gd name="connsiteX8" fmla="*/ 0 w 1586448"/>
                <a:gd name="connsiteY8" fmla="*/ 126916 h 12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448" h="1269158">
                  <a:moveTo>
                    <a:pt x="0" y="126916"/>
                  </a:moveTo>
                  <a:cubicBezTo>
                    <a:pt x="0" y="56822"/>
                    <a:pt x="56822" y="0"/>
                    <a:pt x="126916" y="0"/>
                  </a:cubicBezTo>
                  <a:lnTo>
                    <a:pt x="1459532" y="0"/>
                  </a:lnTo>
                  <a:cubicBezTo>
                    <a:pt x="1529626" y="0"/>
                    <a:pt x="1586448" y="56822"/>
                    <a:pt x="1586448" y="126916"/>
                  </a:cubicBezTo>
                  <a:lnTo>
                    <a:pt x="1586448" y="1142242"/>
                  </a:lnTo>
                  <a:cubicBezTo>
                    <a:pt x="1586448" y="1212336"/>
                    <a:pt x="1529626" y="1269158"/>
                    <a:pt x="1459532" y="1269158"/>
                  </a:cubicBezTo>
                  <a:lnTo>
                    <a:pt x="126916" y="1269158"/>
                  </a:lnTo>
                  <a:cubicBezTo>
                    <a:pt x="56822" y="1269158"/>
                    <a:pt x="0" y="1212336"/>
                    <a:pt x="0" y="1142242"/>
                  </a:cubicBezTo>
                  <a:lnTo>
                    <a:pt x="0" y="12691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43595" tIns="43595" rIns="43595" bIns="43595" numCol="1" spcCol="1270" anchor="ctr" anchorCtr="0">
              <a:noAutofit/>
            </a:bodyPr>
            <a:lstStyle/>
            <a:p>
              <a:pPr algn="ctr" defTabSz="366713">
                <a:lnSpc>
                  <a:spcPct val="90000"/>
                </a:lnSpc>
                <a:spcAft>
                  <a:spcPct val="35000"/>
                </a:spcAft>
              </a:pPr>
              <a:r>
                <a:rPr lang="en-US" sz="1600" dirty="0">
                  <a:solidFill>
                    <a:srgbClr val="FF0000"/>
                  </a:solidFill>
                </a:rPr>
                <a:t>Engage</a:t>
              </a:r>
              <a:r>
                <a:rPr lang="en-US" sz="1600" dirty="0"/>
                <a:t> local government units to implement localized TB elimination plans through multi-sectoral collaboration</a:t>
              </a:r>
            </a:p>
          </p:txBody>
        </p:sp>
      </p:grpSp>
      <p:sp>
        <p:nvSpPr>
          <p:cNvPr id="70660" name="TextBox 10"/>
          <p:cNvSpPr txBox="1">
            <a:spLocks noChangeArrowheads="1"/>
          </p:cNvSpPr>
          <p:nvPr/>
        </p:nvSpPr>
        <p:spPr bwMode="auto">
          <a:xfrm>
            <a:off x="2133600" y="6257709"/>
            <a:ext cx="515959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PH" altLang="en-US" sz="825" dirty="0">
                <a:latin typeface="Arial" charset="0"/>
              </a:rPr>
              <a:t>Interim 2017- 2022 Philippine Strategic TB Elimination Plan(Phase I) . Department of Health, Philippines</a:t>
            </a:r>
          </a:p>
        </p:txBody>
      </p:sp>
      <p:sp>
        <p:nvSpPr>
          <p:cNvPr id="15" name="Rounded Rectangle 14"/>
          <p:cNvSpPr/>
          <p:nvPr/>
        </p:nvSpPr>
        <p:spPr>
          <a:xfrm>
            <a:off x="107824" y="259627"/>
            <a:ext cx="2196767" cy="1796740"/>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PH" sz="2000">
              <a:solidFill>
                <a:schemeClr val="tx1"/>
              </a:solidFill>
            </a:endParaRPr>
          </a:p>
          <a:p>
            <a:pPr algn="ctr">
              <a:defRPr/>
            </a:pPr>
            <a:r>
              <a:rPr lang="en-PH" sz="2000">
                <a:solidFill>
                  <a:schemeClr val="tx1"/>
                </a:solidFill>
              </a:rPr>
              <a:t>Treatment </a:t>
            </a:r>
            <a:r>
              <a:rPr lang="en-PH" sz="2000" dirty="0">
                <a:solidFill>
                  <a:schemeClr val="tx1"/>
                </a:solidFill>
              </a:rPr>
              <a:t>Success of </a:t>
            </a:r>
            <a:r>
              <a:rPr lang="en-PH" sz="2000" b="1" dirty="0">
                <a:solidFill>
                  <a:schemeClr val="tx1"/>
                </a:solidFill>
              </a:rPr>
              <a:t>85%</a:t>
            </a:r>
          </a:p>
        </p:txBody>
      </p:sp>
      <p:sp>
        <p:nvSpPr>
          <p:cNvPr id="24" name="Rectangle 23"/>
          <p:cNvSpPr/>
          <p:nvPr/>
        </p:nvSpPr>
        <p:spPr>
          <a:xfrm>
            <a:off x="0" y="6477000"/>
            <a:ext cx="9144000" cy="381000"/>
          </a:xfrm>
          <a:prstGeom prst="rect">
            <a:avLst/>
          </a:prstGeom>
          <a:solidFill>
            <a:srgbClr val="160CE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PH" b="1" dirty="0"/>
              <a:t>Lung </a:t>
            </a:r>
            <a:r>
              <a:rPr lang="en-PH" b="1" dirty="0" err="1"/>
              <a:t>Center</a:t>
            </a:r>
            <a:r>
              <a:rPr lang="en-PH" b="1" dirty="0"/>
              <a:t> of the Philippines - National </a:t>
            </a:r>
            <a:r>
              <a:rPr lang="en-PH" b="1" dirty="0" err="1"/>
              <a:t>Center</a:t>
            </a:r>
            <a:r>
              <a:rPr lang="en-PH" b="1" dirty="0"/>
              <a:t> for Pulmonary Research</a:t>
            </a:r>
          </a:p>
        </p:txBody>
      </p:sp>
    </p:spTree>
    <p:extLst>
      <p:ext uri="{BB962C8B-B14F-4D97-AF65-F5344CB8AC3E}">
        <p14:creationId xmlns:p14="http://schemas.microsoft.com/office/powerpoint/2010/main" val="3720175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p:nvPr/>
        </p:nvSpPr>
        <p:spPr>
          <a:xfrm>
            <a:off x="2057400" y="1143000"/>
            <a:ext cx="984250" cy="85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08" name="Shape 408"/>
          <p:cNvSpPr/>
          <p:nvPr/>
        </p:nvSpPr>
        <p:spPr>
          <a:xfrm>
            <a:off x="2941496" y="3208169"/>
            <a:ext cx="5871633" cy="1621367"/>
          </a:xfrm>
          <a:prstGeom prst="roundRect">
            <a:avLst>
              <a:gd name="adj" fmla="val 16667"/>
            </a:avLst>
          </a:prstGeom>
          <a:gradFill>
            <a:gsLst>
              <a:gs pos="0">
                <a:srgbClr val="FFBB82"/>
              </a:gs>
              <a:gs pos="35000">
                <a:srgbClr val="FFCFA8"/>
              </a:gs>
              <a:gs pos="100000">
                <a:srgbClr val="FFEBD9"/>
              </a:gs>
            </a:gsLst>
            <a:lin ang="16200000" scaled="0"/>
          </a:gradFill>
          <a:ln w="57150" cap="flat" cmpd="sng">
            <a:solidFill>
              <a:srgbClr val="F5913F"/>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dk1"/>
                </a:solidFill>
                <a:latin typeface="Arial"/>
                <a:ea typeface="Arial"/>
                <a:cs typeface="Arial"/>
                <a:sym typeface="Arial"/>
              </a:rPr>
              <a:t>Rational case finding: accurate and timely diagnosis through quality- assured microscopy, </a:t>
            </a:r>
            <a:r>
              <a:rPr lang="en-US" sz="2400" b="1" dirty="0">
                <a:solidFill>
                  <a:srgbClr val="FF0000"/>
                </a:solidFill>
                <a:latin typeface="Arial"/>
                <a:ea typeface="Arial"/>
                <a:cs typeface="Arial"/>
                <a:sym typeface="Arial"/>
              </a:rPr>
              <a:t>culture</a:t>
            </a:r>
            <a:r>
              <a:rPr lang="en-US" sz="2400" b="1" dirty="0">
                <a:solidFill>
                  <a:schemeClr val="dk1"/>
                </a:solidFill>
                <a:latin typeface="Arial"/>
                <a:ea typeface="Arial"/>
                <a:cs typeface="Arial"/>
                <a:sym typeface="Arial"/>
              </a:rPr>
              <a:t> and </a:t>
            </a:r>
            <a:r>
              <a:rPr lang="en-US" sz="2400" b="1" dirty="0">
                <a:solidFill>
                  <a:srgbClr val="FF0000"/>
                </a:solidFill>
                <a:latin typeface="Arial"/>
                <a:ea typeface="Arial"/>
                <a:cs typeface="Arial"/>
                <a:sym typeface="Arial"/>
              </a:rPr>
              <a:t>DST</a:t>
            </a:r>
            <a:endParaRPr dirty="0"/>
          </a:p>
        </p:txBody>
      </p:sp>
      <p:grpSp>
        <p:nvGrpSpPr>
          <p:cNvPr id="409" name="Shape 409"/>
          <p:cNvGrpSpPr/>
          <p:nvPr/>
        </p:nvGrpSpPr>
        <p:grpSpPr>
          <a:xfrm>
            <a:off x="1371599" y="2237646"/>
            <a:ext cx="1600966" cy="1050816"/>
            <a:chOff x="4276" y="2160"/>
            <a:chExt cx="1226" cy="609"/>
          </a:xfrm>
        </p:grpSpPr>
        <p:grpSp>
          <p:nvGrpSpPr>
            <p:cNvPr id="410" name="Shape 410"/>
            <p:cNvGrpSpPr/>
            <p:nvPr/>
          </p:nvGrpSpPr>
          <p:grpSpPr>
            <a:xfrm>
              <a:off x="4276" y="2160"/>
              <a:ext cx="927" cy="596"/>
              <a:chOff x="4276" y="2160"/>
              <a:chExt cx="927" cy="596"/>
            </a:xfrm>
          </p:grpSpPr>
          <p:sp>
            <p:nvSpPr>
              <p:cNvPr id="411" name="Shape 411"/>
              <p:cNvSpPr/>
              <p:nvPr/>
            </p:nvSpPr>
            <p:spPr>
              <a:xfrm>
                <a:off x="4276" y="2160"/>
                <a:ext cx="927" cy="596"/>
              </a:xfrm>
              <a:custGeom>
                <a:avLst/>
                <a:gdLst/>
                <a:ahLst/>
                <a:cxnLst/>
                <a:rect l="0" t="0" r="0" b="0"/>
                <a:pathLst>
                  <a:path w="120000" h="120000" extrusionOk="0">
                    <a:moveTo>
                      <a:pt x="0" y="0"/>
                    </a:moveTo>
                    <a:lnTo>
                      <a:pt x="0" y="52651"/>
                    </a:lnTo>
                    <a:lnTo>
                      <a:pt x="3106" y="54060"/>
                    </a:lnTo>
                    <a:lnTo>
                      <a:pt x="8414" y="57583"/>
                    </a:lnTo>
                    <a:lnTo>
                      <a:pt x="12944" y="61107"/>
                    </a:lnTo>
                    <a:lnTo>
                      <a:pt x="19029" y="65637"/>
                    </a:lnTo>
                    <a:lnTo>
                      <a:pt x="26537" y="72382"/>
                    </a:lnTo>
                    <a:lnTo>
                      <a:pt x="31067" y="77315"/>
                    </a:lnTo>
                    <a:lnTo>
                      <a:pt x="35339" y="82751"/>
                    </a:lnTo>
                    <a:lnTo>
                      <a:pt x="37669" y="86979"/>
                    </a:lnTo>
                    <a:lnTo>
                      <a:pt x="40129" y="91308"/>
                    </a:lnTo>
                    <a:lnTo>
                      <a:pt x="42071" y="94429"/>
                    </a:lnTo>
                    <a:lnTo>
                      <a:pt x="49320" y="100469"/>
                    </a:lnTo>
                    <a:lnTo>
                      <a:pt x="59417" y="107516"/>
                    </a:lnTo>
                    <a:lnTo>
                      <a:pt x="65372" y="111543"/>
                    </a:lnTo>
                    <a:lnTo>
                      <a:pt x="69644" y="115469"/>
                    </a:lnTo>
                    <a:lnTo>
                      <a:pt x="72233" y="117885"/>
                    </a:lnTo>
                    <a:lnTo>
                      <a:pt x="75080" y="120000"/>
                    </a:lnTo>
                    <a:lnTo>
                      <a:pt x="78446" y="119697"/>
                    </a:lnTo>
                    <a:lnTo>
                      <a:pt x="81035" y="117583"/>
                    </a:lnTo>
                    <a:lnTo>
                      <a:pt x="81812" y="115469"/>
                    </a:lnTo>
                    <a:lnTo>
                      <a:pt x="84401" y="117181"/>
                    </a:lnTo>
                    <a:lnTo>
                      <a:pt x="88802" y="116174"/>
                    </a:lnTo>
                    <a:lnTo>
                      <a:pt x="92427" y="114765"/>
                    </a:lnTo>
                    <a:lnTo>
                      <a:pt x="95145" y="112651"/>
                    </a:lnTo>
                    <a:lnTo>
                      <a:pt x="98640" y="112953"/>
                    </a:lnTo>
                    <a:lnTo>
                      <a:pt x="100970" y="112651"/>
                    </a:lnTo>
                    <a:lnTo>
                      <a:pt x="103430" y="110536"/>
                    </a:lnTo>
                    <a:lnTo>
                      <a:pt x="105501" y="108523"/>
                    </a:lnTo>
                    <a:lnTo>
                      <a:pt x="108349" y="105704"/>
                    </a:lnTo>
                    <a:lnTo>
                      <a:pt x="109514" y="105704"/>
                    </a:lnTo>
                    <a:lnTo>
                      <a:pt x="110420" y="105906"/>
                    </a:lnTo>
                    <a:lnTo>
                      <a:pt x="111456" y="105704"/>
                    </a:lnTo>
                    <a:lnTo>
                      <a:pt x="112233" y="105402"/>
                    </a:lnTo>
                    <a:lnTo>
                      <a:pt x="113009" y="104697"/>
                    </a:lnTo>
                    <a:lnTo>
                      <a:pt x="113656" y="103993"/>
                    </a:lnTo>
                    <a:lnTo>
                      <a:pt x="114174" y="103087"/>
                    </a:lnTo>
                    <a:lnTo>
                      <a:pt x="114822" y="101476"/>
                    </a:lnTo>
                    <a:lnTo>
                      <a:pt x="116763" y="100469"/>
                    </a:lnTo>
                    <a:lnTo>
                      <a:pt x="118446" y="98657"/>
                    </a:lnTo>
                    <a:lnTo>
                      <a:pt x="119611" y="96744"/>
                    </a:lnTo>
                    <a:lnTo>
                      <a:pt x="119999" y="94832"/>
                    </a:lnTo>
                    <a:lnTo>
                      <a:pt x="119999" y="92114"/>
                    </a:lnTo>
                    <a:lnTo>
                      <a:pt x="119999" y="90201"/>
                    </a:lnTo>
                    <a:lnTo>
                      <a:pt x="119611" y="87583"/>
                    </a:lnTo>
                    <a:lnTo>
                      <a:pt x="118964" y="85268"/>
                    </a:lnTo>
                    <a:lnTo>
                      <a:pt x="114563" y="73087"/>
                    </a:lnTo>
                    <a:lnTo>
                      <a:pt x="104983" y="57885"/>
                    </a:lnTo>
                    <a:lnTo>
                      <a:pt x="90873" y="45906"/>
                    </a:lnTo>
                    <a:lnTo>
                      <a:pt x="88802" y="43791"/>
                    </a:lnTo>
                    <a:lnTo>
                      <a:pt x="87119" y="42382"/>
                    </a:lnTo>
                    <a:lnTo>
                      <a:pt x="85695" y="42382"/>
                    </a:lnTo>
                    <a:lnTo>
                      <a:pt x="83106" y="43087"/>
                    </a:lnTo>
                    <a:lnTo>
                      <a:pt x="81423" y="43389"/>
                    </a:lnTo>
                    <a:lnTo>
                      <a:pt x="80000" y="43087"/>
                    </a:lnTo>
                    <a:lnTo>
                      <a:pt x="77022" y="42382"/>
                    </a:lnTo>
                    <a:lnTo>
                      <a:pt x="74304" y="41275"/>
                    </a:lnTo>
                    <a:lnTo>
                      <a:pt x="72233" y="40973"/>
                    </a:lnTo>
                    <a:lnTo>
                      <a:pt x="69902" y="41677"/>
                    </a:lnTo>
                    <a:lnTo>
                      <a:pt x="66925" y="43791"/>
                    </a:lnTo>
                    <a:lnTo>
                      <a:pt x="64077" y="45503"/>
                    </a:lnTo>
                    <a:lnTo>
                      <a:pt x="61618" y="47315"/>
                    </a:lnTo>
                    <a:lnTo>
                      <a:pt x="57993" y="47315"/>
                    </a:lnTo>
                    <a:lnTo>
                      <a:pt x="54110" y="47315"/>
                    </a:lnTo>
                    <a:lnTo>
                      <a:pt x="49967" y="47315"/>
                    </a:lnTo>
                    <a:lnTo>
                      <a:pt x="48414" y="46912"/>
                    </a:lnTo>
                    <a:lnTo>
                      <a:pt x="46731" y="45503"/>
                    </a:lnTo>
                    <a:lnTo>
                      <a:pt x="45307" y="43791"/>
                    </a:lnTo>
                    <a:lnTo>
                      <a:pt x="43754" y="42382"/>
                    </a:lnTo>
                    <a:lnTo>
                      <a:pt x="42071" y="40369"/>
                    </a:lnTo>
                    <a:lnTo>
                      <a:pt x="40258" y="39161"/>
                    </a:lnTo>
                    <a:lnTo>
                      <a:pt x="38446" y="38255"/>
                    </a:lnTo>
                    <a:lnTo>
                      <a:pt x="35857" y="37248"/>
                    </a:lnTo>
                    <a:lnTo>
                      <a:pt x="33527" y="35838"/>
                    </a:lnTo>
                    <a:lnTo>
                      <a:pt x="31456" y="34026"/>
                    </a:lnTo>
                    <a:lnTo>
                      <a:pt x="29126" y="32114"/>
                    </a:lnTo>
                    <a:lnTo>
                      <a:pt x="26796" y="30201"/>
                    </a:lnTo>
                    <a:lnTo>
                      <a:pt x="24595" y="28087"/>
                    </a:lnTo>
                    <a:lnTo>
                      <a:pt x="22135" y="25570"/>
                    </a:lnTo>
                    <a:lnTo>
                      <a:pt x="20064" y="22751"/>
                    </a:lnTo>
                    <a:lnTo>
                      <a:pt x="17734" y="18926"/>
                    </a:lnTo>
                    <a:lnTo>
                      <a:pt x="14368" y="13389"/>
                    </a:lnTo>
                    <a:lnTo>
                      <a:pt x="12038" y="9664"/>
                    </a:lnTo>
                    <a:lnTo>
                      <a:pt x="10097" y="6342"/>
                    </a:lnTo>
                    <a:lnTo>
                      <a:pt x="8155" y="3020"/>
                    </a:lnTo>
                    <a:lnTo>
                      <a:pt x="6213" y="0"/>
                    </a:lnTo>
                    <a:lnTo>
                      <a:pt x="0" y="0"/>
                    </a:lnTo>
                    <a:close/>
                  </a:path>
                </a:pathLst>
              </a:custGeom>
              <a:solidFill>
                <a:srgbClr val="FFBFBF"/>
              </a:solid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grpSp>
            <p:nvGrpSpPr>
              <p:cNvPr id="412" name="Shape 412"/>
              <p:cNvGrpSpPr/>
              <p:nvPr/>
            </p:nvGrpSpPr>
            <p:grpSpPr>
              <a:xfrm>
                <a:off x="4799" y="2609"/>
                <a:ext cx="325" cy="130"/>
                <a:chOff x="4799" y="2609"/>
                <a:chExt cx="325" cy="130"/>
              </a:xfrm>
            </p:grpSpPr>
            <p:sp>
              <p:nvSpPr>
                <p:cNvPr id="413" name="Shape 413"/>
                <p:cNvSpPr/>
                <p:nvPr/>
              </p:nvSpPr>
              <p:spPr>
                <a:xfrm>
                  <a:off x="4799" y="2681"/>
                  <a:ext cx="128" cy="58"/>
                </a:xfrm>
                <a:custGeom>
                  <a:avLst/>
                  <a:gdLst/>
                  <a:ahLst/>
                  <a:cxnLst/>
                  <a:rect l="0" t="0" r="0" b="0"/>
                  <a:pathLst>
                    <a:path w="120000" h="120000" extrusionOk="0">
                      <a:moveTo>
                        <a:pt x="0" y="0"/>
                      </a:moveTo>
                      <a:lnTo>
                        <a:pt x="24566" y="17739"/>
                      </a:lnTo>
                      <a:lnTo>
                        <a:pt x="47244" y="36521"/>
                      </a:lnTo>
                      <a:lnTo>
                        <a:pt x="65196" y="54260"/>
                      </a:lnTo>
                      <a:lnTo>
                        <a:pt x="76535" y="68869"/>
                      </a:lnTo>
                      <a:lnTo>
                        <a:pt x="86929" y="87652"/>
                      </a:lnTo>
                      <a:lnTo>
                        <a:pt x="102992" y="107478"/>
                      </a:lnTo>
                      <a:lnTo>
                        <a:pt x="110551" y="114782"/>
                      </a:lnTo>
                      <a:lnTo>
                        <a:pt x="117165" y="118956"/>
                      </a:lnTo>
                      <a:lnTo>
                        <a:pt x="120000" y="120000"/>
                      </a:lnTo>
                    </a:path>
                  </a:pathLst>
                </a:custGeom>
                <a:no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14" name="Shape 414"/>
                <p:cNvSpPr/>
                <p:nvPr/>
              </p:nvSpPr>
              <p:spPr>
                <a:xfrm>
                  <a:off x="4892" y="2655"/>
                  <a:ext cx="140" cy="72"/>
                </a:xfrm>
                <a:custGeom>
                  <a:avLst/>
                  <a:gdLst/>
                  <a:ahLst/>
                  <a:cxnLst/>
                  <a:rect l="0" t="0" r="0" b="0"/>
                  <a:pathLst>
                    <a:path w="120000" h="120000" extrusionOk="0">
                      <a:moveTo>
                        <a:pt x="0" y="0"/>
                      </a:moveTo>
                      <a:lnTo>
                        <a:pt x="21276" y="21333"/>
                      </a:lnTo>
                      <a:lnTo>
                        <a:pt x="40000" y="40000"/>
                      </a:lnTo>
                      <a:lnTo>
                        <a:pt x="54468" y="52444"/>
                      </a:lnTo>
                      <a:lnTo>
                        <a:pt x="60425" y="62222"/>
                      </a:lnTo>
                      <a:lnTo>
                        <a:pt x="71489" y="80888"/>
                      </a:lnTo>
                      <a:lnTo>
                        <a:pt x="79148" y="93333"/>
                      </a:lnTo>
                      <a:lnTo>
                        <a:pt x="88510" y="105777"/>
                      </a:lnTo>
                      <a:lnTo>
                        <a:pt x="99574" y="110222"/>
                      </a:lnTo>
                      <a:lnTo>
                        <a:pt x="108085" y="116444"/>
                      </a:lnTo>
                      <a:lnTo>
                        <a:pt x="120000" y="120000"/>
                      </a:lnTo>
                      <a:lnTo>
                        <a:pt x="120000" y="118222"/>
                      </a:lnTo>
                    </a:path>
                  </a:pathLst>
                </a:custGeom>
                <a:no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15" name="Shape 415"/>
                <p:cNvSpPr/>
                <p:nvPr/>
              </p:nvSpPr>
              <p:spPr>
                <a:xfrm>
                  <a:off x="4970" y="2609"/>
                  <a:ext cx="154" cy="77"/>
                </a:xfrm>
                <a:custGeom>
                  <a:avLst/>
                  <a:gdLst/>
                  <a:ahLst/>
                  <a:cxnLst/>
                  <a:rect l="0" t="0" r="0" b="0"/>
                  <a:pathLst>
                    <a:path w="120000" h="120000" extrusionOk="0">
                      <a:moveTo>
                        <a:pt x="0" y="0"/>
                      </a:moveTo>
                      <a:lnTo>
                        <a:pt x="19480" y="23376"/>
                      </a:lnTo>
                      <a:lnTo>
                        <a:pt x="31168" y="45194"/>
                      </a:lnTo>
                      <a:lnTo>
                        <a:pt x="45974" y="63896"/>
                      </a:lnTo>
                      <a:lnTo>
                        <a:pt x="63116" y="85714"/>
                      </a:lnTo>
                      <a:lnTo>
                        <a:pt x="73246" y="95844"/>
                      </a:lnTo>
                      <a:lnTo>
                        <a:pt x="90389" y="105194"/>
                      </a:lnTo>
                      <a:lnTo>
                        <a:pt x="108311" y="114545"/>
                      </a:lnTo>
                      <a:lnTo>
                        <a:pt x="120000" y="120000"/>
                      </a:lnTo>
                    </a:path>
                  </a:pathLst>
                </a:custGeom>
                <a:no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grpSp>
        </p:grpSp>
        <p:grpSp>
          <p:nvGrpSpPr>
            <p:cNvPr id="416" name="Shape 416"/>
            <p:cNvGrpSpPr/>
            <p:nvPr/>
          </p:nvGrpSpPr>
          <p:grpSpPr>
            <a:xfrm>
              <a:off x="4713" y="2176"/>
              <a:ext cx="789" cy="434"/>
              <a:chOff x="4713" y="2176"/>
              <a:chExt cx="789" cy="434"/>
            </a:xfrm>
          </p:grpSpPr>
          <p:sp>
            <p:nvSpPr>
              <p:cNvPr id="417" name="Shape 417"/>
              <p:cNvSpPr/>
              <p:nvPr/>
            </p:nvSpPr>
            <p:spPr>
              <a:xfrm>
                <a:off x="4713" y="2176"/>
                <a:ext cx="789" cy="434"/>
              </a:xfrm>
              <a:custGeom>
                <a:avLst/>
                <a:gdLst/>
                <a:ahLst/>
                <a:cxnLst/>
                <a:rect l="0" t="0" r="0" b="0"/>
                <a:pathLst>
                  <a:path w="120000" h="120000" extrusionOk="0">
                    <a:moveTo>
                      <a:pt x="120000" y="0"/>
                    </a:moveTo>
                    <a:lnTo>
                      <a:pt x="101340" y="0"/>
                    </a:lnTo>
                    <a:lnTo>
                      <a:pt x="97850" y="6575"/>
                    </a:lnTo>
                    <a:lnTo>
                      <a:pt x="89658" y="20000"/>
                    </a:lnTo>
                    <a:lnTo>
                      <a:pt x="82073" y="31506"/>
                    </a:lnTo>
                    <a:lnTo>
                      <a:pt x="78128" y="37123"/>
                    </a:lnTo>
                    <a:lnTo>
                      <a:pt x="72212" y="43835"/>
                    </a:lnTo>
                    <a:lnTo>
                      <a:pt x="66750" y="49726"/>
                    </a:lnTo>
                    <a:lnTo>
                      <a:pt x="62958" y="51506"/>
                    </a:lnTo>
                    <a:lnTo>
                      <a:pt x="60986" y="51780"/>
                    </a:lnTo>
                    <a:lnTo>
                      <a:pt x="59013" y="54109"/>
                    </a:lnTo>
                    <a:lnTo>
                      <a:pt x="57041" y="57260"/>
                    </a:lnTo>
                    <a:lnTo>
                      <a:pt x="55676" y="57534"/>
                    </a:lnTo>
                    <a:lnTo>
                      <a:pt x="53249" y="58219"/>
                    </a:lnTo>
                    <a:lnTo>
                      <a:pt x="49759" y="58219"/>
                    </a:lnTo>
                    <a:lnTo>
                      <a:pt x="46877" y="56712"/>
                    </a:lnTo>
                    <a:lnTo>
                      <a:pt x="43388" y="56712"/>
                    </a:lnTo>
                    <a:lnTo>
                      <a:pt x="39898" y="58219"/>
                    </a:lnTo>
                    <a:lnTo>
                      <a:pt x="36864" y="60547"/>
                    </a:lnTo>
                    <a:lnTo>
                      <a:pt x="33527" y="62054"/>
                    </a:lnTo>
                    <a:lnTo>
                      <a:pt x="31251" y="62739"/>
                    </a:lnTo>
                    <a:lnTo>
                      <a:pt x="28824" y="62465"/>
                    </a:lnTo>
                    <a:lnTo>
                      <a:pt x="24576" y="62739"/>
                    </a:lnTo>
                    <a:lnTo>
                      <a:pt x="20632" y="63287"/>
                    </a:lnTo>
                    <a:lnTo>
                      <a:pt x="18204" y="66164"/>
                    </a:lnTo>
                    <a:lnTo>
                      <a:pt x="15777" y="68767"/>
                    </a:lnTo>
                    <a:lnTo>
                      <a:pt x="13046" y="70684"/>
                    </a:lnTo>
                    <a:lnTo>
                      <a:pt x="10316" y="72602"/>
                    </a:lnTo>
                    <a:lnTo>
                      <a:pt x="7737" y="74109"/>
                    </a:lnTo>
                    <a:lnTo>
                      <a:pt x="6371" y="76438"/>
                    </a:lnTo>
                    <a:lnTo>
                      <a:pt x="4854" y="78904"/>
                    </a:lnTo>
                    <a:lnTo>
                      <a:pt x="2882" y="86575"/>
                    </a:lnTo>
                    <a:lnTo>
                      <a:pt x="910" y="94246"/>
                    </a:lnTo>
                    <a:lnTo>
                      <a:pt x="0" y="99041"/>
                    </a:lnTo>
                    <a:lnTo>
                      <a:pt x="910" y="100958"/>
                    </a:lnTo>
                    <a:lnTo>
                      <a:pt x="1820" y="102465"/>
                    </a:lnTo>
                    <a:lnTo>
                      <a:pt x="3185" y="103835"/>
                    </a:lnTo>
                    <a:lnTo>
                      <a:pt x="5309" y="104794"/>
                    </a:lnTo>
                    <a:lnTo>
                      <a:pt x="7433" y="104520"/>
                    </a:lnTo>
                    <a:lnTo>
                      <a:pt x="10164" y="103561"/>
                    </a:lnTo>
                    <a:lnTo>
                      <a:pt x="12439" y="101506"/>
                    </a:lnTo>
                    <a:lnTo>
                      <a:pt x="14108" y="99041"/>
                    </a:lnTo>
                    <a:lnTo>
                      <a:pt x="15777" y="96164"/>
                    </a:lnTo>
                    <a:lnTo>
                      <a:pt x="17142" y="91643"/>
                    </a:lnTo>
                    <a:lnTo>
                      <a:pt x="17749" y="89726"/>
                    </a:lnTo>
                    <a:lnTo>
                      <a:pt x="22149" y="90410"/>
                    </a:lnTo>
                    <a:lnTo>
                      <a:pt x="24424" y="90684"/>
                    </a:lnTo>
                    <a:lnTo>
                      <a:pt x="26852" y="89178"/>
                    </a:lnTo>
                    <a:lnTo>
                      <a:pt x="28824" y="87534"/>
                    </a:lnTo>
                    <a:lnTo>
                      <a:pt x="30341" y="86849"/>
                    </a:lnTo>
                    <a:lnTo>
                      <a:pt x="33527" y="89178"/>
                    </a:lnTo>
                    <a:lnTo>
                      <a:pt x="38685" y="92739"/>
                    </a:lnTo>
                    <a:lnTo>
                      <a:pt x="41264" y="93972"/>
                    </a:lnTo>
                    <a:lnTo>
                      <a:pt x="43388" y="94931"/>
                    </a:lnTo>
                    <a:lnTo>
                      <a:pt x="46573" y="97534"/>
                    </a:lnTo>
                    <a:lnTo>
                      <a:pt x="48091" y="100000"/>
                    </a:lnTo>
                    <a:lnTo>
                      <a:pt x="52187" y="106301"/>
                    </a:lnTo>
                    <a:lnTo>
                      <a:pt x="53855" y="109589"/>
                    </a:lnTo>
                    <a:lnTo>
                      <a:pt x="55676" y="113424"/>
                    </a:lnTo>
                    <a:lnTo>
                      <a:pt x="57496" y="115342"/>
                    </a:lnTo>
                    <a:lnTo>
                      <a:pt x="59620" y="117260"/>
                    </a:lnTo>
                    <a:lnTo>
                      <a:pt x="61744" y="119178"/>
                    </a:lnTo>
                    <a:lnTo>
                      <a:pt x="63868" y="119726"/>
                    </a:lnTo>
                    <a:lnTo>
                      <a:pt x="65840" y="120000"/>
                    </a:lnTo>
                    <a:lnTo>
                      <a:pt x="68571" y="118767"/>
                    </a:lnTo>
                    <a:lnTo>
                      <a:pt x="70847" y="116849"/>
                    </a:lnTo>
                    <a:lnTo>
                      <a:pt x="72970" y="113972"/>
                    </a:lnTo>
                    <a:lnTo>
                      <a:pt x="74791" y="108356"/>
                    </a:lnTo>
                    <a:lnTo>
                      <a:pt x="76763" y="104383"/>
                    </a:lnTo>
                    <a:lnTo>
                      <a:pt x="78584" y="101643"/>
                    </a:lnTo>
                    <a:lnTo>
                      <a:pt x="80859" y="99315"/>
                    </a:lnTo>
                    <a:lnTo>
                      <a:pt x="87231" y="91643"/>
                    </a:lnTo>
                    <a:lnTo>
                      <a:pt x="95726" y="82739"/>
                    </a:lnTo>
                    <a:lnTo>
                      <a:pt x="103919" y="74794"/>
                    </a:lnTo>
                    <a:lnTo>
                      <a:pt x="112718" y="66301"/>
                    </a:lnTo>
                    <a:lnTo>
                      <a:pt x="120000" y="60136"/>
                    </a:lnTo>
                    <a:lnTo>
                      <a:pt x="120000" y="0"/>
                    </a:lnTo>
                    <a:close/>
                  </a:path>
                </a:pathLst>
              </a:custGeom>
              <a:solidFill>
                <a:srgbClr val="FF9F9F"/>
              </a:solid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18" name="Shape 418"/>
              <p:cNvSpPr/>
              <p:nvPr/>
            </p:nvSpPr>
            <p:spPr>
              <a:xfrm>
                <a:off x="5020" y="2520"/>
                <a:ext cx="38" cy="13"/>
              </a:xfrm>
              <a:custGeom>
                <a:avLst/>
                <a:gdLst/>
                <a:ahLst/>
                <a:cxnLst/>
                <a:rect l="0" t="0" r="0" b="0"/>
                <a:pathLst>
                  <a:path w="120000" h="120000" extrusionOk="0">
                    <a:moveTo>
                      <a:pt x="0" y="120000"/>
                    </a:moveTo>
                    <a:lnTo>
                      <a:pt x="75789" y="87692"/>
                    </a:lnTo>
                    <a:lnTo>
                      <a:pt x="120000" y="4615"/>
                    </a:lnTo>
                    <a:lnTo>
                      <a:pt x="120000" y="0"/>
                    </a:lnTo>
                  </a:path>
                </a:pathLst>
              </a:custGeom>
              <a:no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19" name="Shape 419"/>
              <p:cNvSpPr/>
              <p:nvPr/>
            </p:nvSpPr>
            <p:spPr>
              <a:xfrm>
                <a:off x="5213" y="2519"/>
                <a:ext cx="2" cy="43"/>
              </a:xfrm>
              <a:custGeom>
                <a:avLst/>
                <a:gdLst/>
                <a:ahLst/>
                <a:cxnLst/>
                <a:rect l="0" t="0" r="0" b="0"/>
                <a:pathLst>
                  <a:path w="120000" h="120000" extrusionOk="0">
                    <a:moveTo>
                      <a:pt x="0" y="0"/>
                    </a:moveTo>
                    <a:lnTo>
                      <a:pt x="120000" y="64186"/>
                    </a:lnTo>
                    <a:lnTo>
                      <a:pt x="40000" y="120000"/>
                    </a:lnTo>
                  </a:path>
                </a:pathLst>
              </a:custGeom>
              <a:no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grpSp>
        <p:grpSp>
          <p:nvGrpSpPr>
            <p:cNvPr id="420" name="Shape 420"/>
            <p:cNvGrpSpPr/>
            <p:nvPr/>
          </p:nvGrpSpPr>
          <p:grpSpPr>
            <a:xfrm>
              <a:off x="4518" y="2604"/>
              <a:ext cx="320" cy="165"/>
              <a:chOff x="4518" y="2604"/>
              <a:chExt cx="320" cy="165"/>
            </a:xfrm>
          </p:grpSpPr>
          <p:sp>
            <p:nvSpPr>
              <p:cNvPr id="421" name="Shape 421"/>
              <p:cNvSpPr/>
              <p:nvPr/>
            </p:nvSpPr>
            <p:spPr>
              <a:xfrm>
                <a:off x="4518" y="2604"/>
                <a:ext cx="105" cy="82"/>
              </a:xfrm>
              <a:custGeom>
                <a:avLst/>
                <a:gdLst/>
                <a:ahLst/>
                <a:cxnLst/>
                <a:rect l="0" t="0" r="0" b="0"/>
                <a:pathLst>
                  <a:path w="120000" h="120000" extrusionOk="0">
                    <a:moveTo>
                      <a:pt x="60571" y="0"/>
                    </a:moveTo>
                    <a:lnTo>
                      <a:pt x="40000" y="14371"/>
                    </a:lnTo>
                    <a:lnTo>
                      <a:pt x="22857" y="29461"/>
                    </a:lnTo>
                    <a:lnTo>
                      <a:pt x="6857" y="49580"/>
                    </a:lnTo>
                    <a:lnTo>
                      <a:pt x="2285" y="65389"/>
                    </a:lnTo>
                    <a:lnTo>
                      <a:pt x="0" y="79760"/>
                    </a:lnTo>
                    <a:lnTo>
                      <a:pt x="4571" y="91976"/>
                    </a:lnTo>
                    <a:lnTo>
                      <a:pt x="13714" y="107065"/>
                    </a:lnTo>
                    <a:lnTo>
                      <a:pt x="29714" y="117125"/>
                    </a:lnTo>
                    <a:lnTo>
                      <a:pt x="49142" y="120000"/>
                    </a:lnTo>
                    <a:lnTo>
                      <a:pt x="62857" y="114970"/>
                    </a:lnTo>
                    <a:lnTo>
                      <a:pt x="80000" y="104910"/>
                    </a:lnTo>
                    <a:lnTo>
                      <a:pt x="97142" y="91257"/>
                    </a:lnTo>
                    <a:lnTo>
                      <a:pt x="120000" y="60359"/>
                    </a:lnTo>
                    <a:lnTo>
                      <a:pt x="60571" y="0"/>
                    </a:lnTo>
                    <a:close/>
                  </a:path>
                </a:pathLst>
              </a:custGeom>
              <a:solidFill>
                <a:srgbClr val="FF9F9F"/>
              </a:solid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22" name="Shape 422"/>
              <p:cNvSpPr/>
              <p:nvPr/>
            </p:nvSpPr>
            <p:spPr>
              <a:xfrm>
                <a:off x="4601" y="2607"/>
                <a:ext cx="97" cy="122"/>
              </a:xfrm>
              <a:custGeom>
                <a:avLst/>
                <a:gdLst/>
                <a:ahLst/>
                <a:cxnLst/>
                <a:rect l="0" t="0" r="0" b="0"/>
                <a:pathLst>
                  <a:path w="120000" h="120000" extrusionOk="0">
                    <a:moveTo>
                      <a:pt x="42857" y="0"/>
                    </a:moveTo>
                    <a:lnTo>
                      <a:pt x="19591" y="3918"/>
                    </a:lnTo>
                    <a:lnTo>
                      <a:pt x="6122" y="13714"/>
                    </a:lnTo>
                    <a:lnTo>
                      <a:pt x="0" y="24489"/>
                    </a:lnTo>
                    <a:lnTo>
                      <a:pt x="1224" y="38204"/>
                    </a:lnTo>
                    <a:lnTo>
                      <a:pt x="9795" y="72000"/>
                    </a:lnTo>
                    <a:lnTo>
                      <a:pt x="14693" y="89142"/>
                    </a:lnTo>
                    <a:lnTo>
                      <a:pt x="18367" y="100408"/>
                    </a:lnTo>
                    <a:lnTo>
                      <a:pt x="22040" y="110693"/>
                    </a:lnTo>
                    <a:lnTo>
                      <a:pt x="37959" y="118530"/>
                    </a:lnTo>
                    <a:lnTo>
                      <a:pt x="59999" y="120000"/>
                    </a:lnTo>
                    <a:lnTo>
                      <a:pt x="86938" y="119020"/>
                    </a:lnTo>
                    <a:lnTo>
                      <a:pt x="105306" y="115102"/>
                    </a:lnTo>
                    <a:lnTo>
                      <a:pt x="113877" y="110693"/>
                    </a:lnTo>
                    <a:lnTo>
                      <a:pt x="119999" y="102857"/>
                    </a:lnTo>
                    <a:lnTo>
                      <a:pt x="113877" y="73469"/>
                    </a:lnTo>
                    <a:lnTo>
                      <a:pt x="106530" y="52897"/>
                    </a:lnTo>
                    <a:lnTo>
                      <a:pt x="90612" y="29877"/>
                    </a:lnTo>
                    <a:lnTo>
                      <a:pt x="80816" y="17632"/>
                    </a:lnTo>
                    <a:lnTo>
                      <a:pt x="74693" y="10775"/>
                    </a:lnTo>
                    <a:lnTo>
                      <a:pt x="67346" y="4897"/>
                    </a:lnTo>
                    <a:lnTo>
                      <a:pt x="56326" y="489"/>
                    </a:lnTo>
                    <a:lnTo>
                      <a:pt x="42857" y="0"/>
                    </a:lnTo>
                    <a:close/>
                  </a:path>
                </a:pathLst>
              </a:custGeom>
              <a:solidFill>
                <a:srgbClr val="FF9F9F"/>
              </a:solid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23" name="Shape 423"/>
              <p:cNvSpPr/>
              <p:nvPr/>
            </p:nvSpPr>
            <p:spPr>
              <a:xfrm>
                <a:off x="4659" y="2648"/>
                <a:ext cx="125" cy="103"/>
              </a:xfrm>
              <a:custGeom>
                <a:avLst/>
                <a:gdLst/>
                <a:ahLst/>
                <a:cxnLst/>
                <a:rect l="0" t="0" r="0" b="0"/>
                <a:pathLst>
                  <a:path w="120000" h="120000" extrusionOk="0">
                    <a:moveTo>
                      <a:pt x="31680" y="0"/>
                    </a:moveTo>
                    <a:lnTo>
                      <a:pt x="21120" y="0"/>
                    </a:lnTo>
                    <a:lnTo>
                      <a:pt x="16320" y="2926"/>
                    </a:lnTo>
                    <a:lnTo>
                      <a:pt x="9600" y="8195"/>
                    </a:lnTo>
                    <a:lnTo>
                      <a:pt x="2880" y="20487"/>
                    </a:lnTo>
                    <a:lnTo>
                      <a:pt x="1920" y="34536"/>
                    </a:lnTo>
                    <a:lnTo>
                      <a:pt x="0" y="46829"/>
                    </a:lnTo>
                    <a:lnTo>
                      <a:pt x="0" y="67317"/>
                    </a:lnTo>
                    <a:lnTo>
                      <a:pt x="1920" y="84292"/>
                    </a:lnTo>
                    <a:lnTo>
                      <a:pt x="2880" y="97170"/>
                    </a:lnTo>
                    <a:lnTo>
                      <a:pt x="7680" y="109463"/>
                    </a:lnTo>
                    <a:lnTo>
                      <a:pt x="12480" y="115902"/>
                    </a:lnTo>
                    <a:lnTo>
                      <a:pt x="24960" y="118829"/>
                    </a:lnTo>
                    <a:lnTo>
                      <a:pt x="38400" y="120000"/>
                    </a:lnTo>
                    <a:lnTo>
                      <a:pt x="55680" y="117658"/>
                    </a:lnTo>
                    <a:lnTo>
                      <a:pt x="66240" y="112975"/>
                    </a:lnTo>
                    <a:lnTo>
                      <a:pt x="83520" y="110634"/>
                    </a:lnTo>
                    <a:lnTo>
                      <a:pt x="99840" y="101268"/>
                    </a:lnTo>
                    <a:lnTo>
                      <a:pt x="114240" y="84292"/>
                    </a:lnTo>
                    <a:lnTo>
                      <a:pt x="120000" y="76682"/>
                    </a:lnTo>
                    <a:lnTo>
                      <a:pt x="105600" y="68487"/>
                    </a:lnTo>
                    <a:lnTo>
                      <a:pt x="98880" y="55024"/>
                    </a:lnTo>
                    <a:lnTo>
                      <a:pt x="87360" y="46829"/>
                    </a:lnTo>
                    <a:lnTo>
                      <a:pt x="72960" y="40975"/>
                    </a:lnTo>
                    <a:lnTo>
                      <a:pt x="61440" y="40975"/>
                    </a:lnTo>
                    <a:lnTo>
                      <a:pt x="59520" y="28682"/>
                    </a:lnTo>
                    <a:lnTo>
                      <a:pt x="54720" y="17560"/>
                    </a:lnTo>
                    <a:lnTo>
                      <a:pt x="48000" y="11121"/>
                    </a:lnTo>
                    <a:lnTo>
                      <a:pt x="43200" y="5268"/>
                    </a:lnTo>
                    <a:lnTo>
                      <a:pt x="31680" y="0"/>
                    </a:lnTo>
                    <a:close/>
                  </a:path>
                </a:pathLst>
              </a:custGeom>
              <a:solidFill>
                <a:srgbClr val="FF9F9F"/>
              </a:solid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24" name="Shape 424"/>
              <p:cNvSpPr/>
              <p:nvPr/>
            </p:nvSpPr>
            <p:spPr>
              <a:xfrm>
                <a:off x="4708" y="2681"/>
                <a:ext cx="130" cy="88"/>
              </a:xfrm>
              <a:custGeom>
                <a:avLst/>
                <a:gdLst/>
                <a:ahLst/>
                <a:cxnLst/>
                <a:rect l="0" t="0" r="0" b="0"/>
                <a:pathLst>
                  <a:path w="120000" h="120000" extrusionOk="0">
                    <a:moveTo>
                      <a:pt x="57709" y="36551"/>
                    </a:moveTo>
                    <a:lnTo>
                      <a:pt x="52213" y="26896"/>
                    </a:lnTo>
                    <a:lnTo>
                      <a:pt x="43969" y="14482"/>
                    </a:lnTo>
                    <a:lnTo>
                      <a:pt x="35725" y="7586"/>
                    </a:lnTo>
                    <a:lnTo>
                      <a:pt x="26564" y="2758"/>
                    </a:lnTo>
                    <a:lnTo>
                      <a:pt x="18320" y="0"/>
                    </a:lnTo>
                    <a:lnTo>
                      <a:pt x="10076" y="2758"/>
                    </a:lnTo>
                    <a:lnTo>
                      <a:pt x="3664" y="7586"/>
                    </a:lnTo>
                    <a:lnTo>
                      <a:pt x="0" y="17241"/>
                    </a:lnTo>
                    <a:lnTo>
                      <a:pt x="0" y="30344"/>
                    </a:lnTo>
                    <a:lnTo>
                      <a:pt x="916" y="47586"/>
                    </a:lnTo>
                    <a:lnTo>
                      <a:pt x="6412" y="59310"/>
                    </a:lnTo>
                    <a:lnTo>
                      <a:pt x="10076" y="70344"/>
                    </a:lnTo>
                    <a:lnTo>
                      <a:pt x="18320" y="83448"/>
                    </a:lnTo>
                    <a:lnTo>
                      <a:pt x="32977" y="104137"/>
                    </a:lnTo>
                    <a:lnTo>
                      <a:pt x="42137" y="115172"/>
                    </a:lnTo>
                    <a:lnTo>
                      <a:pt x="52213" y="118620"/>
                    </a:lnTo>
                    <a:lnTo>
                      <a:pt x="65954" y="120000"/>
                    </a:lnTo>
                    <a:lnTo>
                      <a:pt x="76030" y="118620"/>
                    </a:lnTo>
                    <a:lnTo>
                      <a:pt x="86106" y="113793"/>
                    </a:lnTo>
                    <a:lnTo>
                      <a:pt x="95267" y="107586"/>
                    </a:lnTo>
                    <a:lnTo>
                      <a:pt x="106259" y="102068"/>
                    </a:lnTo>
                    <a:lnTo>
                      <a:pt x="113587" y="97241"/>
                    </a:lnTo>
                    <a:lnTo>
                      <a:pt x="120000" y="91034"/>
                    </a:lnTo>
                    <a:lnTo>
                      <a:pt x="98931" y="71724"/>
                    </a:lnTo>
                    <a:lnTo>
                      <a:pt x="87022" y="62068"/>
                    </a:lnTo>
                    <a:lnTo>
                      <a:pt x="76030" y="49655"/>
                    </a:lnTo>
                    <a:lnTo>
                      <a:pt x="57709" y="36551"/>
                    </a:lnTo>
                    <a:close/>
                  </a:path>
                </a:pathLst>
              </a:custGeom>
              <a:solidFill>
                <a:srgbClr val="FF9F9F"/>
              </a:solidFill>
              <a:ln w="111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grpSp>
      </p:grpSp>
      <p:sp>
        <p:nvSpPr>
          <p:cNvPr id="425" name="Shape 425"/>
          <p:cNvSpPr/>
          <p:nvPr/>
        </p:nvSpPr>
        <p:spPr>
          <a:xfrm>
            <a:off x="457200" y="2057400"/>
            <a:ext cx="1302662" cy="1142763"/>
          </a:xfrm>
          <a:custGeom>
            <a:avLst/>
            <a:gdLst/>
            <a:ahLst/>
            <a:cxnLst/>
            <a:rect l="0" t="0" r="0" b="0"/>
            <a:pathLst>
              <a:path w="120000" h="120000" extrusionOk="0">
                <a:moveTo>
                  <a:pt x="14460" y="1261"/>
                </a:moveTo>
                <a:lnTo>
                  <a:pt x="34063" y="5449"/>
                </a:lnTo>
                <a:lnTo>
                  <a:pt x="33724" y="0"/>
                </a:lnTo>
                <a:lnTo>
                  <a:pt x="57064" y="6309"/>
                </a:lnTo>
                <a:lnTo>
                  <a:pt x="57064" y="0"/>
                </a:lnTo>
                <a:lnTo>
                  <a:pt x="81908" y="0"/>
                </a:lnTo>
                <a:lnTo>
                  <a:pt x="81471" y="5908"/>
                </a:lnTo>
                <a:lnTo>
                  <a:pt x="111702" y="0"/>
                </a:lnTo>
                <a:lnTo>
                  <a:pt x="75163" y="33728"/>
                </a:lnTo>
                <a:lnTo>
                  <a:pt x="78706" y="34015"/>
                </a:lnTo>
                <a:lnTo>
                  <a:pt x="82830" y="34933"/>
                </a:lnTo>
                <a:lnTo>
                  <a:pt x="87343" y="36252"/>
                </a:lnTo>
                <a:lnTo>
                  <a:pt x="91661" y="37973"/>
                </a:lnTo>
                <a:lnTo>
                  <a:pt x="96320" y="40152"/>
                </a:lnTo>
                <a:lnTo>
                  <a:pt x="100202" y="42275"/>
                </a:lnTo>
                <a:lnTo>
                  <a:pt x="104229" y="45372"/>
                </a:lnTo>
                <a:lnTo>
                  <a:pt x="107820" y="48470"/>
                </a:lnTo>
                <a:lnTo>
                  <a:pt x="110634" y="51453"/>
                </a:lnTo>
                <a:lnTo>
                  <a:pt x="113255" y="54837"/>
                </a:lnTo>
                <a:lnTo>
                  <a:pt x="115632" y="58738"/>
                </a:lnTo>
                <a:lnTo>
                  <a:pt x="117622" y="63154"/>
                </a:lnTo>
                <a:lnTo>
                  <a:pt x="118932" y="67284"/>
                </a:lnTo>
                <a:lnTo>
                  <a:pt x="119757" y="71128"/>
                </a:lnTo>
                <a:lnTo>
                  <a:pt x="120000" y="76233"/>
                </a:lnTo>
                <a:lnTo>
                  <a:pt x="119757" y="81567"/>
                </a:lnTo>
                <a:lnTo>
                  <a:pt x="118786" y="85812"/>
                </a:lnTo>
                <a:lnTo>
                  <a:pt x="117670" y="89541"/>
                </a:lnTo>
                <a:lnTo>
                  <a:pt x="116215" y="93040"/>
                </a:lnTo>
                <a:lnTo>
                  <a:pt x="113983" y="96826"/>
                </a:lnTo>
                <a:lnTo>
                  <a:pt x="110974" y="101013"/>
                </a:lnTo>
                <a:lnTo>
                  <a:pt x="107092" y="105315"/>
                </a:lnTo>
                <a:lnTo>
                  <a:pt x="102579" y="108986"/>
                </a:lnTo>
                <a:lnTo>
                  <a:pt x="97970" y="111912"/>
                </a:lnTo>
                <a:lnTo>
                  <a:pt x="93942" y="113977"/>
                </a:lnTo>
                <a:lnTo>
                  <a:pt x="90109" y="115755"/>
                </a:lnTo>
                <a:lnTo>
                  <a:pt x="86227" y="117131"/>
                </a:lnTo>
                <a:lnTo>
                  <a:pt x="82151" y="118279"/>
                </a:lnTo>
                <a:lnTo>
                  <a:pt x="78560" y="119024"/>
                </a:lnTo>
                <a:lnTo>
                  <a:pt x="73368" y="119655"/>
                </a:lnTo>
                <a:lnTo>
                  <a:pt x="69340" y="120000"/>
                </a:lnTo>
                <a:lnTo>
                  <a:pt x="48669" y="120000"/>
                </a:lnTo>
                <a:lnTo>
                  <a:pt x="44448" y="119655"/>
                </a:lnTo>
                <a:lnTo>
                  <a:pt x="39353" y="118680"/>
                </a:lnTo>
                <a:lnTo>
                  <a:pt x="32996" y="116959"/>
                </a:lnTo>
                <a:lnTo>
                  <a:pt x="26494" y="114493"/>
                </a:lnTo>
                <a:lnTo>
                  <a:pt x="20234" y="111166"/>
                </a:lnTo>
                <a:lnTo>
                  <a:pt x="14751" y="107036"/>
                </a:lnTo>
                <a:lnTo>
                  <a:pt x="10820" y="103193"/>
                </a:lnTo>
                <a:lnTo>
                  <a:pt x="7569" y="99464"/>
                </a:lnTo>
                <a:lnTo>
                  <a:pt x="4561" y="94760"/>
                </a:lnTo>
                <a:lnTo>
                  <a:pt x="2280" y="89483"/>
                </a:lnTo>
                <a:lnTo>
                  <a:pt x="1261" y="85697"/>
                </a:lnTo>
                <a:lnTo>
                  <a:pt x="388" y="81912"/>
                </a:lnTo>
                <a:lnTo>
                  <a:pt x="0" y="78068"/>
                </a:lnTo>
                <a:lnTo>
                  <a:pt x="145" y="74512"/>
                </a:lnTo>
                <a:lnTo>
                  <a:pt x="921" y="69005"/>
                </a:lnTo>
                <a:lnTo>
                  <a:pt x="2474" y="63384"/>
                </a:lnTo>
                <a:lnTo>
                  <a:pt x="4997" y="57648"/>
                </a:lnTo>
                <a:lnTo>
                  <a:pt x="8734" y="52428"/>
                </a:lnTo>
                <a:lnTo>
                  <a:pt x="12664" y="48011"/>
                </a:lnTo>
                <a:lnTo>
                  <a:pt x="17711" y="43537"/>
                </a:lnTo>
                <a:lnTo>
                  <a:pt x="22951" y="40267"/>
                </a:lnTo>
                <a:lnTo>
                  <a:pt x="29793" y="37055"/>
                </a:lnTo>
                <a:lnTo>
                  <a:pt x="37266" y="34818"/>
                </a:lnTo>
                <a:lnTo>
                  <a:pt x="41876" y="33785"/>
                </a:lnTo>
                <a:lnTo>
                  <a:pt x="14460" y="1261"/>
                </a:lnTo>
                <a:close/>
              </a:path>
            </a:pathLst>
          </a:custGeom>
          <a:solidFill>
            <a:srgbClr val="008000"/>
          </a:solid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pic>
        <p:nvPicPr>
          <p:cNvPr id="426" name="Shape 426"/>
          <p:cNvPicPr preferRelativeResize="0"/>
          <p:nvPr/>
        </p:nvPicPr>
        <p:blipFill rotWithShape="1">
          <a:blip r:embed="rId3">
            <a:alphaModFix/>
          </a:blip>
          <a:srcRect/>
          <a:stretch/>
        </p:blipFill>
        <p:spPr>
          <a:xfrm>
            <a:off x="761999" y="3337924"/>
            <a:ext cx="1133123" cy="1394943"/>
          </a:xfrm>
          <a:prstGeom prst="rect">
            <a:avLst/>
          </a:prstGeom>
          <a:noFill/>
          <a:ln>
            <a:noFill/>
          </a:ln>
        </p:spPr>
      </p:pic>
      <p:pic>
        <p:nvPicPr>
          <p:cNvPr id="427" name="Shape 427"/>
          <p:cNvPicPr preferRelativeResize="0"/>
          <p:nvPr/>
        </p:nvPicPr>
        <p:blipFill rotWithShape="1">
          <a:blip r:embed="rId4">
            <a:alphaModFix/>
          </a:blip>
          <a:srcRect l="9024" r="5122" b="26978"/>
          <a:stretch/>
        </p:blipFill>
        <p:spPr>
          <a:xfrm>
            <a:off x="1523999" y="3276600"/>
            <a:ext cx="1339145" cy="1545167"/>
          </a:xfrm>
          <a:prstGeom prst="rect">
            <a:avLst/>
          </a:prstGeom>
          <a:noFill/>
          <a:ln>
            <a:noFill/>
          </a:ln>
        </p:spPr>
      </p:pic>
      <p:sp>
        <p:nvSpPr>
          <p:cNvPr id="428" name="Shape 428"/>
          <p:cNvSpPr/>
          <p:nvPr/>
        </p:nvSpPr>
        <p:spPr>
          <a:xfrm>
            <a:off x="2518818" y="1100877"/>
            <a:ext cx="6324600" cy="685800"/>
          </a:xfrm>
          <a:prstGeom prst="roundRect">
            <a:avLst>
              <a:gd name="adj" fmla="val 1666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5 ELEMENTS OF DOTS</a:t>
            </a:r>
            <a:endParaRPr dirty="0"/>
          </a:p>
        </p:txBody>
      </p:sp>
      <p:sp>
        <p:nvSpPr>
          <p:cNvPr id="429" name="Shape 429"/>
          <p:cNvSpPr txBox="1"/>
          <p:nvPr/>
        </p:nvSpPr>
        <p:spPr>
          <a:xfrm>
            <a:off x="304800" y="152400"/>
            <a:ext cx="8534400" cy="838200"/>
          </a:xfrm>
          <a:prstGeom prst="rect">
            <a:avLst/>
          </a:prstGeom>
          <a:noFill/>
          <a:ln w="57150" cap="flat" cmpd="sng">
            <a:solidFill>
              <a:srgbClr val="0033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PMDT under NTP Framework</a:t>
            </a:r>
            <a:endParaRPr/>
          </a:p>
        </p:txBody>
      </p:sp>
      <p:sp>
        <p:nvSpPr>
          <p:cNvPr id="430" name="Shape 430"/>
          <p:cNvSpPr/>
          <p:nvPr/>
        </p:nvSpPr>
        <p:spPr>
          <a:xfrm>
            <a:off x="2915144" y="2056322"/>
            <a:ext cx="5871633" cy="927100"/>
          </a:xfrm>
          <a:prstGeom prst="roundRect">
            <a:avLst>
              <a:gd name="adj" fmla="val 16667"/>
            </a:avLst>
          </a:prstGeom>
          <a:gradFill>
            <a:gsLst>
              <a:gs pos="0">
                <a:srgbClr val="FFBB82"/>
              </a:gs>
              <a:gs pos="35000">
                <a:srgbClr val="FFCFA8"/>
              </a:gs>
              <a:gs pos="100000">
                <a:srgbClr val="FFEBD9"/>
              </a:gs>
            </a:gsLst>
            <a:lin ang="16200000" scaled="0"/>
          </a:gradFill>
          <a:ln w="57150" cap="flat" cmpd="sng">
            <a:solidFill>
              <a:srgbClr val="F5913F"/>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dk1"/>
                </a:solidFill>
                <a:latin typeface="Arial"/>
                <a:ea typeface="Arial"/>
                <a:cs typeface="Arial"/>
                <a:sym typeface="Arial"/>
              </a:rPr>
              <a:t>Sustained political commitment</a:t>
            </a:r>
            <a:endParaRPr dirty="0"/>
          </a:p>
        </p:txBody>
      </p:sp>
      <p:sp>
        <p:nvSpPr>
          <p:cNvPr id="431" name="Shape 431"/>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00"/>
                </a:solidFill>
                <a:latin typeface="Arial"/>
                <a:ea typeface="Arial"/>
                <a:cs typeface="Arial"/>
                <a:sym typeface="Arial"/>
              </a:rPr>
              <a:t>Department of Health – National TB Control Program</a:t>
            </a:r>
            <a:endParaRPr/>
          </a:p>
        </p:txBody>
      </p:sp>
      <p:sp>
        <p:nvSpPr>
          <p:cNvPr id="432" name="Shape 432"/>
          <p:cNvSpPr txBox="1"/>
          <p:nvPr/>
        </p:nvSpPr>
        <p:spPr>
          <a:xfrm>
            <a:off x="604027" y="2325160"/>
            <a:ext cx="108712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chemeClr val="dk1"/>
                </a:solidFill>
                <a:latin typeface="Arial"/>
                <a:ea typeface="Arial"/>
                <a:cs typeface="Arial"/>
                <a:sym typeface="Arial"/>
              </a:rPr>
              <a:t>₱</a:t>
            </a:r>
            <a:endParaRPr sz="1800" b="1">
              <a:solidFill>
                <a:schemeClr val="dk1"/>
              </a:solidFill>
              <a:latin typeface="Arial"/>
              <a:ea typeface="Arial"/>
              <a:cs typeface="Arial"/>
              <a:sym typeface="Arial"/>
            </a:endParaRPr>
          </a:p>
        </p:txBody>
      </p:sp>
      <p:pic>
        <p:nvPicPr>
          <p:cNvPr id="433" name="Shape 433" descr="DSC01485"/>
          <p:cNvPicPr preferRelativeResize="0"/>
          <p:nvPr/>
        </p:nvPicPr>
        <p:blipFill rotWithShape="1">
          <a:blip r:embed="rId5">
            <a:alphaModFix/>
          </a:blip>
          <a:srcRect l="3770" t="29222" r="4186" b="12703"/>
          <a:stretch/>
        </p:blipFill>
        <p:spPr>
          <a:xfrm>
            <a:off x="759884" y="5085146"/>
            <a:ext cx="2400148" cy="1136267"/>
          </a:xfrm>
          <a:prstGeom prst="rect">
            <a:avLst/>
          </a:prstGeom>
          <a:noFill/>
          <a:ln>
            <a:noFill/>
          </a:ln>
          <a:effectLst>
            <a:outerShdw blurRad="292100" dist="139700" dir="2700000" algn="tl" rotWithShape="0">
              <a:srgbClr val="333333">
                <a:alpha val="64705"/>
              </a:srgbClr>
            </a:outerShdw>
          </a:effectLst>
        </p:spPr>
      </p:pic>
      <p:sp>
        <p:nvSpPr>
          <p:cNvPr id="434" name="Shape 434"/>
          <p:cNvSpPr/>
          <p:nvPr/>
        </p:nvSpPr>
        <p:spPr>
          <a:xfrm>
            <a:off x="3604859" y="5032556"/>
            <a:ext cx="5181918" cy="1188857"/>
          </a:xfrm>
          <a:prstGeom prst="roundRect">
            <a:avLst>
              <a:gd name="adj" fmla="val 16667"/>
            </a:avLst>
          </a:prstGeom>
          <a:gradFill>
            <a:gsLst>
              <a:gs pos="0">
                <a:srgbClr val="FFBB82"/>
              </a:gs>
              <a:gs pos="35000">
                <a:srgbClr val="FFCFA8"/>
              </a:gs>
              <a:gs pos="100000">
                <a:srgbClr val="FFEBD9"/>
              </a:gs>
            </a:gsLst>
            <a:lin ang="16200000" scaled="0"/>
          </a:gradFill>
          <a:ln w="57150" cap="flat" cmpd="sng">
            <a:solidFill>
              <a:srgbClr val="F5913F"/>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dk1"/>
                </a:solidFill>
                <a:latin typeface="Arial"/>
                <a:ea typeface="Arial"/>
                <a:cs typeface="Arial"/>
                <a:sym typeface="Arial"/>
              </a:rPr>
              <a:t>Uninterrupted supply of </a:t>
            </a:r>
            <a:endParaRPr dirty="0"/>
          </a:p>
          <a:p>
            <a:pPr marL="0" marR="0" lvl="0" indent="0" algn="ctr" rtl="0">
              <a:spcBef>
                <a:spcPts val="0"/>
              </a:spcBef>
              <a:spcAft>
                <a:spcPts val="0"/>
              </a:spcAft>
              <a:buNone/>
            </a:pPr>
            <a:r>
              <a:rPr lang="en-US" sz="2400" b="1" dirty="0">
                <a:solidFill>
                  <a:srgbClr val="FF0000"/>
                </a:solidFill>
                <a:latin typeface="Arial"/>
                <a:ea typeface="Arial"/>
                <a:cs typeface="Arial"/>
                <a:sym typeface="Arial"/>
              </a:rPr>
              <a:t>anti-TB drugs</a:t>
            </a:r>
            <a:endParaRPr sz="2400" b="1" dirty="0">
              <a:solidFill>
                <a:schemeClr val="dk1"/>
              </a:solidFill>
              <a:latin typeface="Arial"/>
              <a:ea typeface="Arial"/>
              <a:cs typeface="Arial"/>
              <a:sym typeface="Arial"/>
            </a:endParaRPr>
          </a:p>
        </p:txBody>
      </p:sp>
      <p:pic>
        <p:nvPicPr>
          <p:cNvPr id="435" name="Shape 435" descr="vlcsnap-2012-02-28-12h16m23s219.png"/>
          <p:cNvPicPr preferRelativeResize="0"/>
          <p:nvPr/>
        </p:nvPicPr>
        <p:blipFill rotWithShape="1">
          <a:blip r:embed="rId6">
            <a:alphaModFix/>
          </a:blip>
          <a:srcRect/>
          <a:stretch/>
        </p:blipFill>
        <p:spPr>
          <a:xfrm>
            <a:off x="1643322" y="5060506"/>
            <a:ext cx="1671268" cy="1190257"/>
          </a:xfrm>
          <a:prstGeom prst="rect">
            <a:avLst/>
          </a:prstGeom>
          <a:noFill/>
          <a:ln>
            <a:noFill/>
          </a:ln>
        </p:spPr>
      </p:pic>
      <p:pic>
        <p:nvPicPr>
          <p:cNvPr id="436" name="Shape 436"/>
          <p:cNvPicPr preferRelativeResize="0"/>
          <p:nvPr/>
        </p:nvPicPr>
        <p:blipFill rotWithShape="1">
          <a:blip r:embed="rId7">
            <a:alphaModFix/>
          </a:blip>
          <a:srcRect/>
          <a:stretch/>
        </p:blipFill>
        <p:spPr>
          <a:xfrm>
            <a:off x="1413253" y="5731100"/>
            <a:ext cx="1560636" cy="7067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 calcmode="lin" valueType="num">
                                      <p:cBhvr additive="base">
                                        <p:cTn id="7" dur="500"/>
                                        <p:tgtEl>
                                          <p:spTgt spid="43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27"/>
                                        </p:tgtEl>
                                        <p:attrNameLst>
                                          <p:attrName>style.visibility</p:attrName>
                                        </p:attrNameLst>
                                      </p:cBhvr>
                                      <p:to>
                                        <p:strVal val="visible"/>
                                      </p:to>
                                    </p:set>
                                    <p:anim calcmode="lin" valueType="num">
                                      <p:cBhvr additive="base">
                                        <p:cTn id="12" dur="500"/>
                                        <p:tgtEl>
                                          <p:spTgt spid="427"/>
                                        </p:tgtEl>
                                        <p:attrNameLst>
                                          <p:attrName>ppt_x</p:attrName>
                                        </p:attrNameLst>
                                      </p:cBhvr>
                                      <p:tavLst>
                                        <p:tav tm="0">
                                          <p:val>
                                            <p:strVal val="#ppt_x-1"/>
                                          </p:val>
                                        </p:tav>
                                        <p:tav tm="100000">
                                          <p:val>
                                            <p:strVal val="#ppt_x"/>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08"/>
                                        </p:tgtEl>
                                        <p:attrNameLst>
                                          <p:attrName>style.visibility</p:attrName>
                                        </p:attrNameLst>
                                      </p:cBhvr>
                                      <p:to>
                                        <p:strVal val="visible"/>
                                      </p:to>
                                    </p:set>
                                    <p:anim calcmode="lin" valueType="num">
                                      <p:cBhvr additive="base">
                                        <p:cTn id="16" dur="500"/>
                                        <p:tgtEl>
                                          <p:spTgt spid="408"/>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35"/>
                                        </p:tgtEl>
                                        <p:attrNameLst>
                                          <p:attrName>style.visibility</p:attrName>
                                        </p:attrNameLst>
                                      </p:cBhvr>
                                      <p:to>
                                        <p:strVal val="visible"/>
                                      </p:to>
                                    </p:set>
                                    <p:anim calcmode="lin" valueType="num">
                                      <p:cBhvr additive="base">
                                        <p:cTn id="21" dur="500"/>
                                        <p:tgtEl>
                                          <p:spTgt spid="435"/>
                                        </p:tgtEl>
                                        <p:attrNameLst>
                                          <p:attrName>ppt_x</p:attrName>
                                        </p:attrNameLst>
                                      </p:cBhvr>
                                      <p:tavLst>
                                        <p:tav tm="0">
                                          <p:val>
                                            <p:strVal val="#ppt_x-1"/>
                                          </p:val>
                                        </p:tav>
                                        <p:tav tm="100000">
                                          <p:val>
                                            <p:strVal val="#ppt_x"/>
                                          </p:val>
                                        </p:tav>
                                      </p:tavLst>
                                    </p:anim>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434"/>
                                        </p:tgtEl>
                                        <p:attrNameLst>
                                          <p:attrName>style.visibility</p:attrName>
                                        </p:attrNameLst>
                                      </p:cBhvr>
                                      <p:to>
                                        <p:strVal val="visible"/>
                                      </p:to>
                                    </p:set>
                                    <p:anim calcmode="lin" valueType="num">
                                      <p:cBhvr additive="base">
                                        <p:cTn id="25" dur="500"/>
                                        <p:tgtEl>
                                          <p:spTgt spid="4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p:nvPr/>
        </p:nvSpPr>
        <p:spPr>
          <a:xfrm>
            <a:off x="2057400" y="1143000"/>
            <a:ext cx="984250" cy="85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44" name="Shape 444"/>
          <p:cNvSpPr/>
          <p:nvPr/>
        </p:nvSpPr>
        <p:spPr>
          <a:xfrm>
            <a:off x="3743807" y="4353460"/>
            <a:ext cx="5181918" cy="1236769"/>
          </a:xfrm>
          <a:prstGeom prst="roundRect">
            <a:avLst>
              <a:gd name="adj" fmla="val 16667"/>
            </a:avLst>
          </a:prstGeom>
          <a:gradFill>
            <a:gsLst>
              <a:gs pos="0">
                <a:srgbClr val="FFBB82"/>
              </a:gs>
              <a:gs pos="35000">
                <a:srgbClr val="FFCFA8"/>
              </a:gs>
              <a:gs pos="100000">
                <a:srgbClr val="FFEBD9"/>
              </a:gs>
            </a:gsLst>
            <a:lin ang="16200000" scaled="0"/>
          </a:gradFill>
          <a:ln w="57150" cap="flat" cmpd="sng">
            <a:solidFill>
              <a:srgbClr val="F5913F"/>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Patient and program monitoring</a:t>
            </a:r>
            <a:endParaRPr sz="2400" b="1">
              <a:solidFill>
                <a:srgbClr val="FF0000"/>
              </a:solidFill>
              <a:latin typeface="Arial"/>
              <a:ea typeface="Arial"/>
              <a:cs typeface="Arial"/>
              <a:sym typeface="Arial"/>
            </a:endParaRPr>
          </a:p>
        </p:txBody>
      </p:sp>
      <p:sp>
        <p:nvSpPr>
          <p:cNvPr id="445" name="Shape 445"/>
          <p:cNvSpPr/>
          <p:nvPr/>
        </p:nvSpPr>
        <p:spPr>
          <a:xfrm>
            <a:off x="2522786" y="1357891"/>
            <a:ext cx="6324600" cy="685800"/>
          </a:xfrm>
          <a:prstGeom prst="roundRect">
            <a:avLst>
              <a:gd name="adj" fmla="val 1666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 ELEMENTS OF DOTS</a:t>
            </a:r>
            <a:endParaRPr/>
          </a:p>
        </p:txBody>
      </p:sp>
      <p:grpSp>
        <p:nvGrpSpPr>
          <p:cNvPr id="446" name="Shape 446"/>
          <p:cNvGrpSpPr/>
          <p:nvPr/>
        </p:nvGrpSpPr>
        <p:grpSpPr>
          <a:xfrm rot="-1178446">
            <a:off x="357730" y="4247016"/>
            <a:ext cx="2091738" cy="1268790"/>
            <a:chOff x="3464" y="3061"/>
            <a:chExt cx="1559" cy="588"/>
          </a:xfrm>
        </p:grpSpPr>
        <p:grpSp>
          <p:nvGrpSpPr>
            <p:cNvPr id="447" name="Shape 447"/>
            <p:cNvGrpSpPr/>
            <p:nvPr/>
          </p:nvGrpSpPr>
          <p:grpSpPr>
            <a:xfrm>
              <a:off x="3464" y="3061"/>
              <a:ext cx="1559" cy="588"/>
              <a:chOff x="3464" y="2953"/>
              <a:chExt cx="1559" cy="588"/>
            </a:xfrm>
          </p:grpSpPr>
          <p:sp>
            <p:nvSpPr>
              <p:cNvPr id="448" name="Shape 448"/>
              <p:cNvSpPr/>
              <p:nvPr/>
            </p:nvSpPr>
            <p:spPr>
              <a:xfrm>
                <a:off x="4529" y="2987"/>
                <a:ext cx="494" cy="274"/>
              </a:xfrm>
              <a:custGeom>
                <a:avLst/>
                <a:gdLst/>
                <a:ahLst/>
                <a:cxnLst/>
                <a:rect l="0" t="0" r="0" b="0"/>
                <a:pathLst>
                  <a:path w="120000" h="120000" extrusionOk="0">
                    <a:moveTo>
                      <a:pt x="110060" y="102000"/>
                    </a:moveTo>
                    <a:lnTo>
                      <a:pt x="114666" y="100888"/>
                    </a:lnTo>
                    <a:lnTo>
                      <a:pt x="111030" y="97333"/>
                    </a:lnTo>
                    <a:lnTo>
                      <a:pt x="112969" y="95777"/>
                    </a:lnTo>
                    <a:lnTo>
                      <a:pt x="7030" y="2000"/>
                    </a:lnTo>
                    <a:lnTo>
                      <a:pt x="0" y="0"/>
                    </a:lnTo>
                    <a:lnTo>
                      <a:pt x="103515" y="93777"/>
                    </a:lnTo>
                    <a:lnTo>
                      <a:pt x="104484" y="94666"/>
                    </a:lnTo>
                    <a:lnTo>
                      <a:pt x="104484" y="95777"/>
                    </a:lnTo>
                    <a:lnTo>
                      <a:pt x="103515" y="96222"/>
                    </a:lnTo>
                    <a:lnTo>
                      <a:pt x="106424" y="99777"/>
                    </a:lnTo>
                    <a:lnTo>
                      <a:pt x="103515" y="100888"/>
                    </a:lnTo>
                    <a:lnTo>
                      <a:pt x="107151" y="104888"/>
                    </a:lnTo>
                    <a:lnTo>
                      <a:pt x="102545" y="105555"/>
                    </a:lnTo>
                    <a:lnTo>
                      <a:pt x="116121" y="118000"/>
                    </a:lnTo>
                    <a:lnTo>
                      <a:pt x="116606" y="120000"/>
                    </a:lnTo>
                    <a:lnTo>
                      <a:pt x="120000" y="118888"/>
                    </a:lnTo>
                    <a:lnTo>
                      <a:pt x="120000" y="116888"/>
                    </a:lnTo>
                    <a:lnTo>
                      <a:pt x="120000" y="115777"/>
                    </a:lnTo>
                    <a:lnTo>
                      <a:pt x="111515" y="108000"/>
                    </a:lnTo>
                    <a:lnTo>
                      <a:pt x="116121" y="108000"/>
                    </a:lnTo>
                    <a:lnTo>
                      <a:pt x="110060" y="102000"/>
                    </a:lnTo>
                    <a:close/>
                  </a:path>
                </a:pathLst>
              </a:custGeom>
              <a:solidFill>
                <a:srgbClr val="61616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49" name="Shape 449"/>
              <p:cNvSpPr/>
              <p:nvPr/>
            </p:nvSpPr>
            <p:spPr>
              <a:xfrm>
                <a:off x="4529" y="2987"/>
                <a:ext cx="494" cy="274"/>
              </a:xfrm>
              <a:custGeom>
                <a:avLst/>
                <a:gdLst/>
                <a:ahLst/>
                <a:cxnLst/>
                <a:rect l="0" t="0" r="0" b="0"/>
                <a:pathLst>
                  <a:path w="120000" h="120000" extrusionOk="0">
                    <a:moveTo>
                      <a:pt x="110060" y="102000"/>
                    </a:moveTo>
                    <a:lnTo>
                      <a:pt x="114666" y="100888"/>
                    </a:lnTo>
                    <a:lnTo>
                      <a:pt x="111030" y="97333"/>
                    </a:lnTo>
                    <a:lnTo>
                      <a:pt x="112969" y="95777"/>
                    </a:lnTo>
                    <a:lnTo>
                      <a:pt x="7030" y="2000"/>
                    </a:lnTo>
                    <a:lnTo>
                      <a:pt x="0" y="0"/>
                    </a:lnTo>
                    <a:lnTo>
                      <a:pt x="103515" y="93777"/>
                    </a:lnTo>
                    <a:lnTo>
                      <a:pt x="104484" y="94666"/>
                    </a:lnTo>
                    <a:lnTo>
                      <a:pt x="104484" y="95777"/>
                    </a:lnTo>
                    <a:lnTo>
                      <a:pt x="103515" y="96222"/>
                    </a:lnTo>
                    <a:lnTo>
                      <a:pt x="106424" y="99777"/>
                    </a:lnTo>
                    <a:lnTo>
                      <a:pt x="103515" y="100888"/>
                    </a:lnTo>
                    <a:lnTo>
                      <a:pt x="107151" y="104888"/>
                    </a:lnTo>
                    <a:lnTo>
                      <a:pt x="102545" y="105555"/>
                    </a:lnTo>
                    <a:lnTo>
                      <a:pt x="116121" y="118000"/>
                    </a:lnTo>
                    <a:lnTo>
                      <a:pt x="116606" y="120000"/>
                    </a:lnTo>
                    <a:lnTo>
                      <a:pt x="120000" y="118888"/>
                    </a:lnTo>
                    <a:lnTo>
                      <a:pt x="120000" y="116888"/>
                    </a:lnTo>
                    <a:lnTo>
                      <a:pt x="120000" y="115777"/>
                    </a:lnTo>
                    <a:lnTo>
                      <a:pt x="111515" y="108000"/>
                    </a:lnTo>
                    <a:lnTo>
                      <a:pt x="116121" y="108000"/>
                    </a:lnTo>
                    <a:lnTo>
                      <a:pt x="110060" y="102000"/>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50" name="Shape 450"/>
              <p:cNvSpPr/>
              <p:nvPr/>
            </p:nvSpPr>
            <p:spPr>
              <a:xfrm>
                <a:off x="3642" y="3216"/>
                <a:ext cx="1365" cy="313"/>
              </a:xfrm>
              <a:custGeom>
                <a:avLst/>
                <a:gdLst/>
                <a:ahLst/>
                <a:cxnLst/>
                <a:rect l="0" t="0" r="0" b="0"/>
                <a:pathLst>
                  <a:path w="120000" h="120000" extrusionOk="0">
                    <a:moveTo>
                      <a:pt x="119824" y="10734"/>
                    </a:moveTo>
                    <a:lnTo>
                      <a:pt x="114897" y="0"/>
                    </a:lnTo>
                    <a:lnTo>
                      <a:pt x="110762" y="958"/>
                    </a:lnTo>
                    <a:lnTo>
                      <a:pt x="104780" y="3067"/>
                    </a:lnTo>
                    <a:lnTo>
                      <a:pt x="101876" y="4408"/>
                    </a:lnTo>
                    <a:lnTo>
                      <a:pt x="100909" y="4408"/>
                    </a:lnTo>
                    <a:lnTo>
                      <a:pt x="97917" y="6325"/>
                    </a:lnTo>
                    <a:lnTo>
                      <a:pt x="96598" y="7667"/>
                    </a:lnTo>
                    <a:lnTo>
                      <a:pt x="94486" y="9392"/>
                    </a:lnTo>
                    <a:lnTo>
                      <a:pt x="89208" y="13801"/>
                    </a:lnTo>
                    <a:lnTo>
                      <a:pt x="87536" y="16102"/>
                    </a:lnTo>
                    <a:lnTo>
                      <a:pt x="85777" y="18210"/>
                    </a:lnTo>
                    <a:lnTo>
                      <a:pt x="81202" y="25303"/>
                    </a:lnTo>
                    <a:lnTo>
                      <a:pt x="77507" y="32012"/>
                    </a:lnTo>
                    <a:lnTo>
                      <a:pt x="74956" y="37571"/>
                    </a:lnTo>
                    <a:lnTo>
                      <a:pt x="72140" y="45047"/>
                    </a:lnTo>
                    <a:lnTo>
                      <a:pt x="70645" y="50798"/>
                    </a:lnTo>
                    <a:lnTo>
                      <a:pt x="69589" y="54824"/>
                    </a:lnTo>
                    <a:lnTo>
                      <a:pt x="69589" y="57891"/>
                    </a:lnTo>
                    <a:lnTo>
                      <a:pt x="69237" y="57891"/>
                    </a:lnTo>
                    <a:lnTo>
                      <a:pt x="66862" y="58849"/>
                    </a:lnTo>
                    <a:lnTo>
                      <a:pt x="64310" y="61150"/>
                    </a:lnTo>
                    <a:lnTo>
                      <a:pt x="62727" y="63642"/>
                    </a:lnTo>
                    <a:lnTo>
                      <a:pt x="62551" y="63258"/>
                    </a:lnTo>
                    <a:lnTo>
                      <a:pt x="60879" y="62108"/>
                    </a:lnTo>
                    <a:lnTo>
                      <a:pt x="59032" y="62108"/>
                    </a:lnTo>
                    <a:lnTo>
                      <a:pt x="55425" y="63642"/>
                    </a:lnTo>
                    <a:lnTo>
                      <a:pt x="48563" y="67284"/>
                    </a:lnTo>
                    <a:lnTo>
                      <a:pt x="40909" y="71693"/>
                    </a:lnTo>
                    <a:lnTo>
                      <a:pt x="36598" y="74952"/>
                    </a:lnTo>
                    <a:lnTo>
                      <a:pt x="34750" y="75910"/>
                    </a:lnTo>
                    <a:lnTo>
                      <a:pt x="31319" y="78019"/>
                    </a:lnTo>
                    <a:lnTo>
                      <a:pt x="29208" y="79936"/>
                    </a:lnTo>
                    <a:lnTo>
                      <a:pt x="28504" y="80319"/>
                    </a:lnTo>
                    <a:lnTo>
                      <a:pt x="27360" y="81277"/>
                    </a:lnTo>
                    <a:lnTo>
                      <a:pt x="12404" y="93738"/>
                    </a:lnTo>
                    <a:lnTo>
                      <a:pt x="2551" y="102172"/>
                    </a:lnTo>
                    <a:lnTo>
                      <a:pt x="2991" y="105623"/>
                    </a:lnTo>
                    <a:lnTo>
                      <a:pt x="4310" y="105623"/>
                    </a:lnTo>
                    <a:lnTo>
                      <a:pt x="4310" y="107348"/>
                    </a:lnTo>
                    <a:lnTo>
                      <a:pt x="5718" y="106581"/>
                    </a:lnTo>
                    <a:lnTo>
                      <a:pt x="7214" y="107539"/>
                    </a:lnTo>
                    <a:lnTo>
                      <a:pt x="7565" y="107539"/>
                    </a:lnTo>
                    <a:lnTo>
                      <a:pt x="8973" y="108306"/>
                    </a:lnTo>
                    <a:lnTo>
                      <a:pt x="0" y="116741"/>
                    </a:lnTo>
                    <a:lnTo>
                      <a:pt x="439" y="120000"/>
                    </a:lnTo>
                    <a:lnTo>
                      <a:pt x="13372" y="108306"/>
                    </a:lnTo>
                    <a:lnTo>
                      <a:pt x="30791" y="92779"/>
                    </a:lnTo>
                    <a:lnTo>
                      <a:pt x="53313" y="72651"/>
                    </a:lnTo>
                    <a:lnTo>
                      <a:pt x="60527" y="66325"/>
                    </a:lnTo>
                    <a:lnTo>
                      <a:pt x="60175" y="68626"/>
                    </a:lnTo>
                    <a:lnTo>
                      <a:pt x="60703" y="69584"/>
                    </a:lnTo>
                    <a:lnTo>
                      <a:pt x="61407" y="70351"/>
                    </a:lnTo>
                    <a:lnTo>
                      <a:pt x="63255" y="68242"/>
                    </a:lnTo>
                    <a:lnTo>
                      <a:pt x="67829" y="64217"/>
                    </a:lnTo>
                    <a:lnTo>
                      <a:pt x="70821" y="61916"/>
                    </a:lnTo>
                    <a:lnTo>
                      <a:pt x="71524" y="60766"/>
                    </a:lnTo>
                    <a:lnTo>
                      <a:pt x="71700" y="57891"/>
                    </a:lnTo>
                    <a:lnTo>
                      <a:pt x="71260" y="56741"/>
                    </a:lnTo>
                    <a:lnTo>
                      <a:pt x="71260" y="55782"/>
                    </a:lnTo>
                    <a:lnTo>
                      <a:pt x="73548" y="53865"/>
                    </a:lnTo>
                    <a:lnTo>
                      <a:pt x="93167" y="36613"/>
                    </a:lnTo>
                    <a:lnTo>
                      <a:pt x="98181" y="32012"/>
                    </a:lnTo>
                    <a:lnTo>
                      <a:pt x="109618" y="21469"/>
                    </a:lnTo>
                    <a:lnTo>
                      <a:pt x="115425" y="16869"/>
                    </a:lnTo>
                    <a:lnTo>
                      <a:pt x="119999" y="12460"/>
                    </a:lnTo>
                    <a:lnTo>
                      <a:pt x="119824" y="10734"/>
                    </a:lnTo>
                    <a:close/>
                  </a:path>
                </a:pathLst>
              </a:custGeom>
              <a:solidFill>
                <a:srgbClr val="61616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51" name="Shape 451"/>
              <p:cNvSpPr/>
              <p:nvPr/>
            </p:nvSpPr>
            <p:spPr>
              <a:xfrm>
                <a:off x="3642" y="3216"/>
                <a:ext cx="1365" cy="313"/>
              </a:xfrm>
              <a:custGeom>
                <a:avLst/>
                <a:gdLst/>
                <a:ahLst/>
                <a:cxnLst/>
                <a:rect l="0" t="0" r="0" b="0"/>
                <a:pathLst>
                  <a:path w="120000" h="120000" extrusionOk="0">
                    <a:moveTo>
                      <a:pt x="119824" y="10734"/>
                    </a:moveTo>
                    <a:lnTo>
                      <a:pt x="114897" y="0"/>
                    </a:lnTo>
                    <a:lnTo>
                      <a:pt x="110762" y="958"/>
                    </a:lnTo>
                    <a:lnTo>
                      <a:pt x="104780" y="3067"/>
                    </a:lnTo>
                    <a:lnTo>
                      <a:pt x="101876" y="4408"/>
                    </a:lnTo>
                    <a:lnTo>
                      <a:pt x="100909" y="4408"/>
                    </a:lnTo>
                    <a:lnTo>
                      <a:pt x="97917" y="6325"/>
                    </a:lnTo>
                    <a:lnTo>
                      <a:pt x="96598" y="7667"/>
                    </a:lnTo>
                    <a:lnTo>
                      <a:pt x="94486" y="9392"/>
                    </a:lnTo>
                    <a:lnTo>
                      <a:pt x="89208" y="13801"/>
                    </a:lnTo>
                    <a:lnTo>
                      <a:pt x="87536" y="16102"/>
                    </a:lnTo>
                    <a:lnTo>
                      <a:pt x="85777" y="18210"/>
                    </a:lnTo>
                    <a:lnTo>
                      <a:pt x="81202" y="25303"/>
                    </a:lnTo>
                    <a:lnTo>
                      <a:pt x="77507" y="32012"/>
                    </a:lnTo>
                    <a:lnTo>
                      <a:pt x="74956" y="37571"/>
                    </a:lnTo>
                    <a:lnTo>
                      <a:pt x="72140" y="45047"/>
                    </a:lnTo>
                    <a:lnTo>
                      <a:pt x="70645" y="50798"/>
                    </a:lnTo>
                    <a:lnTo>
                      <a:pt x="69589" y="54824"/>
                    </a:lnTo>
                    <a:lnTo>
                      <a:pt x="69589" y="57891"/>
                    </a:lnTo>
                    <a:lnTo>
                      <a:pt x="69237" y="57891"/>
                    </a:lnTo>
                    <a:lnTo>
                      <a:pt x="66862" y="58849"/>
                    </a:lnTo>
                    <a:lnTo>
                      <a:pt x="64310" y="61150"/>
                    </a:lnTo>
                    <a:lnTo>
                      <a:pt x="62727" y="63642"/>
                    </a:lnTo>
                    <a:lnTo>
                      <a:pt x="62551" y="63258"/>
                    </a:lnTo>
                    <a:lnTo>
                      <a:pt x="60879" y="62108"/>
                    </a:lnTo>
                    <a:lnTo>
                      <a:pt x="59032" y="62108"/>
                    </a:lnTo>
                    <a:lnTo>
                      <a:pt x="55425" y="63642"/>
                    </a:lnTo>
                    <a:lnTo>
                      <a:pt x="48563" y="67284"/>
                    </a:lnTo>
                    <a:lnTo>
                      <a:pt x="40909" y="71693"/>
                    </a:lnTo>
                    <a:lnTo>
                      <a:pt x="36598" y="74952"/>
                    </a:lnTo>
                    <a:lnTo>
                      <a:pt x="34750" y="75910"/>
                    </a:lnTo>
                    <a:lnTo>
                      <a:pt x="31319" y="78019"/>
                    </a:lnTo>
                    <a:lnTo>
                      <a:pt x="29208" y="79936"/>
                    </a:lnTo>
                    <a:lnTo>
                      <a:pt x="28504" y="80319"/>
                    </a:lnTo>
                    <a:lnTo>
                      <a:pt x="27360" y="81277"/>
                    </a:lnTo>
                    <a:lnTo>
                      <a:pt x="12404" y="93738"/>
                    </a:lnTo>
                    <a:lnTo>
                      <a:pt x="2551" y="102172"/>
                    </a:lnTo>
                    <a:lnTo>
                      <a:pt x="2991" y="105623"/>
                    </a:lnTo>
                    <a:lnTo>
                      <a:pt x="4310" y="105623"/>
                    </a:lnTo>
                    <a:lnTo>
                      <a:pt x="4310" y="107348"/>
                    </a:lnTo>
                    <a:lnTo>
                      <a:pt x="5718" y="106581"/>
                    </a:lnTo>
                    <a:lnTo>
                      <a:pt x="7214" y="107539"/>
                    </a:lnTo>
                    <a:lnTo>
                      <a:pt x="7565" y="107539"/>
                    </a:lnTo>
                    <a:lnTo>
                      <a:pt x="8973" y="108306"/>
                    </a:lnTo>
                    <a:lnTo>
                      <a:pt x="0" y="116741"/>
                    </a:lnTo>
                    <a:lnTo>
                      <a:pt x="439" y="120000"/>
                    </a:lnTo>
                    <a:lnTo>
                      <a:pt x="13372" y="108306"/>
                    </a:lnTo>
                    <a:lnTo>
                      <a:pt x="30791" y="92779"/>
                    </a:lnTo>
                    <a:lnTo>
                      <a:pt x="53313" y="72651"/>
                    </a:lnTo>
                    <a:lnTo>
                      <a:pt x="60527" y="66325"/>
                    </a:lnTo>
                    <a:lnTo>
                      <a:pt x="60175" y="68626"/>
                    </a:lnTo>
                    <a:lnTo>
                      <a:pt x="60703" y="69584"/>
                    </a:lnTo>
                    <a:lnTo>
                      <a:pt x="61407" y="70351"/>
                    </a:lnTo>
                    <a:lnTo>
                      <a:pt x="63255" y="68242"/>
                    </a:lnTo>
                    <a:lnTo>
                      <a:pt x="67829" y="64217"/>
                    </a:lnTo>
                    <a:lnTo>
                      <a:pt x="70821" y="61916"/>
                    </a:lnTo>
                    <a:lnTo>
                      <a:pt x="71524" y="60766"/>
                    </a:lnTo>
                    <a:lnTo>
                      <a:pt x="71700" y="57891"/>
                    </a:lnTo>
                    <a:lnTo>
                      <a:pt x="71260" y="56741"/>
                    </a:lnTo>
                    <a:lnTo>
                      <a:pt x="71260" y="55782"/>
                    </a:lnTo>
                    <a:lnTo>
                      <a:pt x="73548" y="53865"/>
                    </a:lnTo>
                    <a:lnTo>
                      <a:pt x="93167" y="36613"/>
                    </a:lnTo>
                    <a:lnTo>
                      <a:pt x="98181" y="32012"/>
                    </a:lnTo>
                    <a:lnTo>
                      <a:pt x="109618" y="21469"/>
                    </a:lnTo>
                    <a:lnTo>
                      <a:pt x="115425" y="16869"/>
                    </a:lnTo>
                    <a:lnTo>
                      <a:pt x="119999" y="12460"/>
                    </a:lnTo>
                    <a:lnTo>
                      <a:pt x="119824" y="1073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52" name="Shape 452"/>
              <p:cNvSpPr/>
              <p:nvPr/>
            </p:nvSpPr>
            <p:spPr>
              <a:xfrm>
                <a:off x="3464" y="2953"/>
                <a:ext cx="1090" cy="588"/>
              </a:xfrm>
              <a:custGeom>
                <a:avLst/>
                <a:gdLst/>
                <a:ahLst/>
                <a:cxnLst/>
                <a:rect l="0" t="0" r="0" b="0"/>
                <a:pathLst>
                  <a:path w="120000" h="120000" extrusionOk="0">
                    <a:moveTo>
                      <a:pt x="119999" y="7748"/>
                    </a:moveTo>
                    <a:lnTo>
                      <a:pt x="116813" y="6830"/>
                    </a:lnTo>
                    <a:lnTo>
                      <a:pt x="116263" y="6219"/>
                    </a:lnTo>
                    <a:lnTo>
                      <a:pt x="111208" y="4995"/>
                    </a:lnTo>
                    <a:lnTo>
                      <a:pt x="106703" y="3772"/>
                    </a:lnTo>
                    <a:lnTo>
                      <a:pt x="103296" y="2854"/>
                    </a:lnTo>
                    <a:lnTo>
                      <a:pt x="101648" y="2854"/>
                    </a:lnTo>
                    <a:lnTo>
                      <a:pt x="96483" y="3364"/>
                    </a:lnTo>
                    <a:lnTo>
                      <a:pt x="91318" y="4282"/>
                    </a:lnTo>
                    <a:lnTo>
                      <a:pt x="87032" y="4995"/>
                    </a:lnTo>
                    <a:lnTo>
                      <a:pt x="84945" y="5505"/>
                    </a:lnTo>
                    <a:lnTo>
                      <a:pt x="81538" y="6627"/>
                    </a:lnTo>
                    <a:lnTo>
                      <a:pt x="77472" y="8462"/>
                    </a:lnTo>
                    <a:lnTo>
                      <a:pt x="73186" y="10705"/>
                    </a:lnTo>
                    <a:lnTo>
                      <a:pt x="69560" y="13559"/>
                    </a:lnTo>
                    <a:lnTo>
                      <a:pt x="66373" y="16822"/>
                    </a:lnTo>
                    <a:lnTo>
                      <a:pt x="63956" y="20084"/>
                    </a:lnTo>
                    <a:lnTo>
                      <a:pt x="63406" y="18963"/>
                    </a:lnTo>
                    <a:lnTo>
                      <a:pt x="61428" y="17332"/>
                    </a:lnTo>
                    <a:lnTo>
                      <a:pt x="59120" y="15700"/>
                    </a:lnTo>
                    <a:lnTo>
                      <a:pt x="55934" y="14681"/>
                    </a:lnTo>
                    <a:lnTo>
                      <a:pt x="53076" y="14171"/>
                    </a:lnTo>
                    <a:lnTo>
                      <a:pt x="49670" y="13967"/>
                    </a:lnTo>
                    <a:lnTo>
                      <a:pt x="45934" y="14171"/>
                    </a:lnTo>
                    <a:lnTo>
                      <a:pt x="39010" y="15598"/>
                    </a:lnTo>
                    <a:lnTo>
                      <a:pt x="32197" y="17332"/>
                    </a:lnTo>
                    <a:lnTo>
                      <a:pt x="24945" y="19473"/>
                    </a:lnTo>
                    <a:lnTo>
                      <a:pt x="19450" y="21614"/>
                    </a:lnTo>
                    <a:lnTo>
                      <a:pt x="10219" y="25080"/>
                    </a:lnTo>
                    <a:lnTo>
                      <a:pt x="9120" y="26813"/>
                    </a:lnTo>
                    <a:lnTo>
                      <a:pt x="9120" y="28445"/>
                    </a:lnTo>
                    <a:lnTo>
                      <a:pt x="8571" y="30586"/>
                    </a:lnTo>
                    <a:lnTo>
                      <a:pt x="8571" y="32013"/>
                    </a:lnTo>
                    <a:lnTo>
                      <a:pt x="8021" y="32421"/>
                    </a:lnTo>
                    <a:lnTo>
                      <a:pt x="7472" y="35785"/>
                    </a:lnTo>
                    <a:lnTo>
                      <a:pt x="2747" y="37417"/>
                    </a:lnTo>
                    <a:lnTo>
                      <a:pt x="6373" y="53423"/>
                    </a:lnTo>
                    <a:lnTo>
                      <a:pt x="9340" y="68309"/>
                    </a:lnTo>
                    <a:lnTo>
                      <a:pt x="14065" y="90637"/>
                    </a:lnTo>
                    <a:lnTo>
                      <a:pt x="17252" y="106032"/>
                    </a:lnTo>
                    <a:lnTo>
                      <a:pt x="19780" y="117349"/>
                    </a:lnTo>
                    <a:lnTo>
                      <a:pt x="20329" y="119082"/>
                    </a:lnTo>
                    <a:lnTo>
                      <a:pt x="18131" y="120000"/>
                    </a:lnTo>
                    <a:lnTo>
                      <a:pt x="14945" y="105522"/>
                    </a:lnTo>
                    <a:lnTo>
                      <a:pt x="9120" y="78300"/>
                    </a:lnTo>
                    <a:lnTo>
                      <a:pt x="0" y="35989"/>
                    </a:lnTo>
                    <a:lnTo>
                      <a:pt x="5714" y="33950"/>
                    </a:lnTo>
                    <a:lnTo>
                      <a:pt x="8021" y="23959"/>
                    </a:lnTo>
                    <a:lnTo>
                      <a:pt x="8021" y="23449"/>
                    </a:lnTo>
                    <a:lnTo>
                      <a:pt x="19780" y="18963"/>
                    </a:lnTo>
                    <a:lnTo>
                      <a:pt x="25824" y="17128"/>
                    </a:lnTo>
                    <a:lnTo>
                      <a:pt x="31538" y="15191"/>
                    </a:lnTo>
                    <a:lnTo>
                      <a:pt x="34725" y="14477"/>
                    </a:lnTo>
                    <a:lnTo>
                      <a:pt x="37912" y="13559"/>
                    </a:lnTo>
                    <a:lnTo>
                      <a:pt x="43296" y="12744"/>
                    </a:lnTo>
                    <a:lnTo>
                      <a:pt x="49120" y="11826"/>
                    </a:lnTo>
                    <a:lnTo>
                      <a:pt x="54175" y="12132"/>
                    </a:lnTo>
                    <a:lnTo>
                      <a:pt x="58021" y="12846"/>
                    </a:lnTo>
                    <a:lnTo>
                      <a:pt x="60769" y="13967"/>
                    </a:lnTo>
                    <a:lnTo>
                      <a:pt x="63406" y="15700"/>
                    </a:lnTo>
                    <a:lnTo>
                      <a:pt x="63956" y="16108"/>
                    </a:lnTo>
                    <a:lnTo>
                      <a:pt x="66813" y="13254"/>
                    </a:lnTo>
                    <a:lnTo>
                      <a:pt x="70000" y="10195"/>
                    </a:lnTo>
                    <a:lnTo>
                      <a:pt x="73846" y="7748"/>
                    </a:lnTo>
                    <a:lnTo>
                      <a:pt x="75494" y="6219"/>
                    </a:lnTo>
                    <a:lnTo>
                      <a:pt x="75714" y="6219"/>
                    </a:lnTo>
                    <a:lnTo>
                      <a:pt x="79560" y="4689"/>
                    </a:lnTo>
                    <a:lnTo>
                      <a:pt x="81758" y="3976"/>
                    </a:lnTo>
                    <a:lnTo>
                      <a:pt x="84725" y="2854"/>
                    </a:lnTo>
                    <a:lnTo>
                      <a:pt x="86373" y="2141"/>
                    </a:lnTo>
                    <a:lnTo>
                      <a:pt x="90989" y="1223"/>
                    </a:lnTo>
                    <a:lnTo>
                      <a:pt x="95824" y="509"/>
                    </a:lnTo>
                    <a:lnTo>
                      <a:pt x="101318" y="203"/>
                    </a:lnTo>
                    <a:lnTo>
                      <a:pt x="103076" y="0"/>
                    </a:lnTo>
                    <a:lnTo>
                      <a:pt x="106483" y="1121"/>
                    </a:lnTo>
                    <a:lnTo>
                      <a:pt x="110769" y="2141"/>
                    </a:lnTo>
                    <a:lnTo>
                      <a:pt x="114175" y="3262"/>
                    </a:lnTo>
                    <a:lnTo>
                      <a:pt x="117142" y="4485"/>
                    </a:lnTo>
                    <a:lnTo>
                      <a:pt x="119999" y="7748"/>
                    </a:lnTo>
                    <a:close/>
                  </a:path>
                </a:pathLst>
              </a:custGeom>
              <a:solidFill>
                <a:srgbClr val="61616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53" name="Shape 453"/>
              <p:cNvSpPr/>
              <p:nvPr/>
            </p:nvSpPr>
            <p:spPr>
              <a:xfrm>
                <a:off x="3464" y="2953"/>
                <a:ext cx="1090" cy="588"/>
              </a:xfrm>
              <a:custGeom>
                <a:avLst/>
                <a:gdLst/>
                <a:ahLst/>
                <a:cxnLst/>
                <a:rect l="0" t="0" r="0" b="0"/>
                <a:pathLst>
                  <a:path w="120000" h="120000" extrusionOk="0">
                    <a:moveTo>
                      <a:pt x="119999" y="7748"/>
                    </a:moveTo>
                    <a:lnTo>
                      <a:pt x="116813" y="6830"/>
                    </a:lnTo>
                    <a:lnTo>
                      <a:pt x="116263" y="6219"/>
                    </a:lnTo>
                    <a:lnTo>
                      <a:pt x="111208" y="4995"/>
                    </a:lnTo>
                    <a:lnTo>
                      <a:pt x="106703" y="3772"/>
                    </a:lnTo>
                    <a:lnTo>
                      <a:pt x="103296" y="2854"/>
                    </a:lnTo>
                    <a:lnTo>
                      <a:pt x="101648" y="2854"/>
                    </a:lnTo>
                    <a:lnTo>
                      <a:pt x="96483" y="3364"/>
                    </a:lnTo>
                    <a:lnTo>
                      <a:pt x="91318" y="4282"/>
                    </a:lnTo>
                    <a:lnTo>
                      <a:pt x="87032" y="4995"/>
                    </a:lnTo>
                    <a:lnTo>
                      <a:pt x="84945" y="5505"/>
                    </a:lnTo>
                    <a:lnTo>
                      <a:pt x="81538" y="6627"/>
                    </a:lnTo>
                    <a:lnTo>
                      <a:pt x="77472" y="8462"/>
                    </a:lnTo>
                    <a:lnTo>
                      <a:pt x="73186" y="10705"/>
                    </a:lnTo>
                    <a:lnTo>
                      <a:pt x="69560" y="13559"/>
                    </a:lnTo>
                    <a:lnTo>
                      <a:pt x="66373" y="16822"/>
                    </a:lnTo>
                    <a:lnTo>
                      <a:pt x="63956" y="20084"/>
                    </a:lnTo>
                    <a:lnTo>
                      <a:pt x="63406" y="18963"/>
                    </a:lnTo>
                    <a:lnTo>
                      <a:pt x="61428" y="17332"/>
                    </a:lnTo>
                    <a:lnTo>
                      <a:pt x="59120" y="15700"/>
                    </a:lnTo>
                    <a:lnTo>
                      <a:pt x="55934" y="14681"/>
                    </a:lnTo>
                    <a:lnTo>
                      <a:pt x="53076" y="14171"/>
                    </a:lnTo>
                    <a:lnTo>
                      <a:pt x="49670" y="13967"/>
                    </a:lnTo>
                    <a:lnTo>
                      <a:pt x="45934" y="14171"/>
                    </a:lnTo>
                    <a:lnTo>
                      <a:pt x="39010" y="15598"/>
                    </a:lnTo>
                    <a:lnTo>
                      <a:pt x="32197" y="17332"/>
                    </a:lnTo>
                    <a:lnTo>
                      <a:pt x="24945" y="19473"/>
                    </a:lnTo>
                    <a:lnTo>
                      <a:pt x="19450" y="21614"/>
                    </a:lnTo>
                    <a:lnTo>
                      <a:pt x="10219" y="25080"/>
                    </a:lnTo>
                    <a:lnTo>
                      <a:pt x="9120" y="26813"/>
                    </a:lnTo>
                    <a:lnTo>
                      <a:pt x="9120" y="28445"/>
                    </a:lnTo>
                    <a:lnTo>
                      <a:pt x="8571" y="30586"/>
                    </a:lnTo>
                    <a:lnTo>
                      <a:pt x="8571" y="32013"/>
                    </a:lnTo>
                    <a:lnTo>
                      <a:pt x="8021" y="32421"/>
                    </a:lnTo>
                    <a:lnTo>
                      <a:pt x="7472" y="35785"/>
                    </a:lnTo>
                    <a:lnTo>
                      <a:pt x="2747" y="37417"/>
                    </a:lnTo>
                    <a:lnTo>
                      <a:pt x="6373" y="53423"/>
                    </a:lnTo>
                    <a:lnTo>
                      <a:pt x="9340" y="68309"/>
                    </a:lnTo>
                    <a:lnTo>
                      <a:pt x="14065" y="90637"/>
                    </a:lnTo>
                    <a:lnTo>
                      <a:pt x="17252" y="106032"/>
                    </a:lnTo>
                    <a:lnTo>
                      <a:pt x="19780" y="117349"/>
                    </a:lnTo>
                    <a:lnTo>
                      <a:pt x="20329" y="119082"/>
                    </a:lnTo>
                    <a:lnTo>
                      <a:pt x="18131" y="120000"/>
                    </a:lnTo>
                    <a:lnTo>
                      <a:pt x="14945" y="105522"/>
                    </a:lnTo>
                    <a:lnTo>
                      <a:pt x="9120" y="78300"/>
                    </a:lnTo>
                    <a:lnTo>
                      <a:pt x="0" y="35989"/>
                    </a:lnTo>
                    <a:lnTo>
                      <a:pt x="5714" y="33950"/>
                    </a:lnTo>
                    <a:lnTo>
                      <a:pt x="8021" y="23959"/>
                    </a:lnTo>
                    <a:lnTo>
                      <a:pt x="8021" y="23449"/>
                    </a:lnTo>
                    <a:lnTo>
                      <a:pt x="19780" y="18963"/>
                    </a:lnTo>
                    <a:lnTo>
                      <a:pt x="25824" y="17128"/>
                    </a:lnTo>
                    <a:lnTo>
                      <a:pt x="31538" y="15191"/>
                    </a:lnTo>
                    <a:lnTo>
                      <a:pt x="34725" y="14477"/>
                    </a:lnTo>
                    <a:lnTo>
                      <a:pt x="37912" y="13559"/>
                    </a:lnTo>
                    <a:lnTo>
                      <a:pt x="43296" y="12744"/>
                    </a:lnTo>
                    <a:lnTo>
                      <a:pt x="49120" y="11826"/>
                    </a:lnTo>
                    <a:lnTo>
                      <a:pt x="54175" y="12132"/>
                    </a:lnTo>
                    <a:lnTo>
                      <a:pt x="58021" y="12846"/>
                    </a:lnTo>
                    <a:lnTo>
                      <a:pt x="60769" y="13967"/>
                    </a:lnTo>
                    <a:lnTo>
                      <a:pt x="63406" y="15700"/>
                    </a:lnTo>
                    <a:lnTo>
                      <a:pt x="63956" y="16108"/>
                    </a:lnTo>
                    <a:lnTo>
                      <a:pt x="66813" y="13254"/>
                    </a:lnTo>
                    <a:lnTo>
                      <a:pt x="70000" y="10195"/>
                    </a:lnTo>
                    <a:lnTo>
                      <a:pt x="73846" y="7748"/>
                    </a:lnTo>
                    <a:lnTo>
                      <a:pt x="75494" y="6219"/>
                    </a:lnTo>
                    <a:lnTo>
                      <a:pt x="75714" y="6219"/>
                    </a:lnTo>
                    <a:lnTo>
                      <a:pt x="79560" y="4689"/>
                    </a:lnTo>
                    <a:lnTo>
                      <a:pt x="81758" y="3976"/>
                    </a:lnTo>
                    <a:lnTo>
                      <a:pt x="84725" y="2854"/>
                    </a:lnTo>
                    <a:lnTo>
                      <a:pt x="86373" y="2141"/>
                    </a:lnTo>
                    <a:lnTo>
                      <a:pt x="90989" y="1223"/>
                    </a:lnTo>
                    <a:lnTo>
                      <a:pt x="95824" y="509"/>
                    </a:lnTo>
                    <a:lnTo>
                      <a:pt x="101318" y="203"/>
                    </a:lnTo>
                    <a:lnTo>
                      <a:pt x="103076" y="0"/>
                    </a:lnTo>
                    <a:lnTo>
                      <a:pt x="106483" y="1121"/>
                    </a:lnTo>
                    <a:lnTo>
                      <a:pt x="110769" y="2141"/>
                    </a:lnTo>
                    <a:lnTo>
                      <a:pt x="114175" y="3262"/>
                    </a:lnTo>
                    <a:lnTo>
                      <a:pt x="117142" y="4485"/>
                    </a:lnTo>
                    <a:lnTo>
                      <a:pt x="119999" y="7748"/>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54" name="Shape 454"/>
              <p:cNvSpPr/>
              <p:nvPr/>
            </p:nvSpPr>
            <p:spPr>
              <a:xfrm>
                <a:off x="3486" y="3135"/>
                <a:ext cx="258" cy="399"/>
              </a:xfrm>
              <a:custGeom>
                <a:avLst/>
                <a:gdLst/>
                <a:ahLst/>
                <a:cxnLst/>
                <a:rect l="0" t="0" r="0" b="0"/>
                <a:pathLst>
                  <a:path w="120000" h="120000" extrusionOk="0">
                    <a:moveTo>
                      <a:pt x="72373" y="120000"/>
                    </a:moveTo>
                    <a:lnTo>
                      <a:pt x="120000" y="113400"/>
                    </a:lnTo>
                    <a:lnTo>
                      <a:pt x="112529" y="112800"/>
                    </a:lnTo>
                    <a:lnTo>
                      <a:pt x="110661" y="112800"/>
                    </a:lnTo>
                    <a:lnTo>
                      <a:pt x="102723" y="112050"/>
                    </a:lnTo>
                    <a:lnTo>
                      <a:pt x="95252" y="112650"/>
                    </a:lnTo>
                    <a:lnTo>
                      <a:pt x="95252" y="111300"/>
                    </a:lnTo>
                    <a:lnTo>
                      <a:pt x="88249" y="111300"/>
                    </a:lnTo>
                    <a:lnTo>
                      <a:pt x="85914" y="108600"/>
                    </a:lnTo>
                    <a:lnTo>
                      <a:pt x="78910" y="109350"/>
                    </a:lnTo>
                    <a:lnTo>
                      <a:pt x="49027" y="63900"/>
                    </a:lnTo>
                    <a:lnTo>
                      <a:pt x="12607" y="6750"/>
                    </a:lnTo>
                    <a:lnTo>
                      <a:pt x="15408" y="6300"/>
                    </a:lnTo>
                    <a:lnTo>
                      <a:pt x="15408" y="4200"/>
                    </a:lnTo>
                    <a:lnTo>
                      <a:pt x="20077" y="0"/>
                    </a:lnTo>
                    <a:lnTo>
                      <a:pt x="0" y="2400"/>
                    </a:lnTo>
                    <a:lnTo>
                      <a:pt x="15408" y="25950"/>
                    </a:lnTo>
                    <a:lnTo>
                      <a:pt x="28015" y="47850"/>
                    </a:lnTo>
                    <a:lnTo>
                      <a:pt x="48093" y="80700"/>
                    </a:lnTo>
                    <a:lnTo>
                      <a:pt x="61634" y="103350"/>
                    </a:lnTo>
                    <a:lnTo>
                      <a:pt x="72373" y="120000"/>
                    </a:lnTo>
                    <a:close/>
                  </a:path>
                </a:pathLst>
              </a:custGeom>
              <a:solidFill>
                <a:srgbClr val="0080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55" name="Shape 455"/>
              <p:cNvSpPr/>
              <p:nvPr/>
            </p:nvSpPr>
            <p:spPr>
              <a:xfrm>
                <a:off x="3486" y="3135"/>
                <a:ext cx="258" cy="399"/>
              </a:xfrm>
              <a:custGeom>
                <a:avLst/>
                <a:gdLst/>
                <a:ahLst/>
                <a:cxnLst/>
                <a:rect l="0" t="0" r="0" b="0"/>
                <a:pathLst>
                  <a:path w="120000" h="120000" extrusionOk="0">
                    <a:moveTo>
                      <a:pt x="72373" y="120000"/>
                    </a:moveTo>
                    <a:lnTo>
                      <a:pt x="120000" y="113400"/>
                    </a:lnTo>
                    <a:lnTo>
                      <a:pt x="112529" y="112800"/>
                    </a:lnTo>
                    <a:lnTo>
                      <a:pt x="110661" y="112800"/>
                    </a:lnTo>
                    <a:lnTo>
                      <a:pt x="102723" y="112050"/>
                    </a:lnTo>
                    <a:lnTo>
                      <a:pt x="95252" y="112650"/>
                    </a:lnTo>
                    <a:lnTo>
                      <a:pt x="95252" y="111300"/>
                    </a:lnTo>
                    <a:lnTo>
                      <a:pt x="88249" y="111300"/>
                    </a:lnTo>
                    <a:lnTo>
                      <a:pt x="85914" y="108600"/>
                    </a:lnTo>
                    <a:lnTo>
                      <a:pt x="78910" y="109350"/>
                    </a:lnTo>
                    <a:lnTo>
                      <a:pt x="49027" y="63900"/>
                    </a:lnTo>
                    <a:lnTo>
                      <a:pt x="12607" y="6750"/>
                    </a:lnTo>
                    <a:lnTo>
                      <a:pt x="15408" y="6300"/>
                    </a:lnTo>
                    <a:lnTo>
                      <a:pt x="15408" y="4200"/>
                    </a:lnTo>
                    <a:lnTo>
                      <a:pt x="20077" y="0"/>
                    </a:lnTo>
                    <a:lnTo>
                      <a:pt x="0" y="2400"/>
                    </a:lnTo>
                    <a:lnTo>
                      <a:pt x="15408" y="25950"/>
                    </a:lnTo>
                    <a:lnTo>
                      <a:pt x="28015" y="47850"/>
                    </a:lnTo>
                    <a:lnTo>
                      <a:pt x="48093" y="80700"/>
                    </a:lnTo>
                    <a:lnTo>
                      <a:pt x="61634" y="103350"/>
                    </a:lnTo>
                    <a:lnTo>
                      <a:pt x="72373" y="120000"/>
                    </a:lnTo>
                  </a:path>
                </a:pathLst>
              </a:custGeom>
              <a:noFill/>
              <a:ln w="9525" cap="flat" cmpd="sng">
                <a:solidFill>
                  <a:srgbClr val="008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56" name="Shape 456"/>
              <p:cNvSpPr/>
              <p:nvPr/>
            </p:nvSpPr>
            <p:spPr>
              <a:xfrm>
                <a:off x="3555" y="2971"/>
                <a:ext cx="1341" cy="431"/>
              </a:xfrm>
              <a:custGeom>
                <a:avLst/>
                <a:gdLst/>
                <a:ahLst/>
                <a:cxnLst/>
                <a:rect l="0" t="0" r="0" b="0"/>
                <a:pathLst>
                  <a:path w="120000" h="120000" extrusionOk="0">
                    <a:moveTo>
                      <a:pt x="86532" y="4567"/>
                    </a:moveTo>
                    <a:lnTo>
                      <a:pt x="82416" y="2906"/>
                    </a:lnTo>
                    <a:lnTo>
                      <a:pt x="78747" y="1245"/>
                    </a:lnTo>
                    <a:lnTo>
                      <a:pt x="75973" y="0"/>
                    </a:lnTo>
                    <a:lnTo>
                      <a:pt x="74630" y="0"/>
                    </a:lnTo>
                    <a:lnTo>
                      <a:pt x="70425" y="692"/>
                    </a:lnTo>
                    <a:lnTo>
                      <a:pt x="66219" y="1937"/>
                    </a:lnTo>
                    <a:lnTo>
                      <a:pt x="62729" y="2906"/>
                    </a:lnTo>
                    <a:lnTo>
                      <a:pt x="61029" y="3598"/>
                    </a:lnTo>
                    <a:lnTo>
                      <a:pt x="58255" y="5121"/>
                    </a:lnTo>
                    <a:lnTo>
                      <a:pt x="54944" y="7612"/>
                    </a:lnTo>
                    <a:lnTo>
                      <a:pt x="51454" y="10657"/>
                    </a:lnTo>
                    <a:lnTo>
                      <a:pt x="48501" y="14532"/>
                    </a:lnTo>
                    <a:lnTo>
                      <a:pt x="45906" y="18961"/>
                    </a:lnTo>
                    <a:lnTo>
                      <a:pt x="43937" y="23391"/>
                    </a:lnTo>
                    <a:lnTo>
                      <a:pt x="43489" y="21868"/>
                    </a:lnTo>
                    <a:lnTo>
                      <a:pt x="41879" y="19653"/>
                    </a:lnTo>
                    <a:lnTo>
                      <a:pt x="40000" y="17439"/>
                    </a:lnTo>
                    <a:lnTo>
                      <a:pt x="37404" y="16055"/>
                    </a:lnTo>
                    <a:lnTo>
                      <a:pt x="35078" y="15363"/>
                    </a:lnTo>
                    <a:lnTo>
                      <a:pt x="32304" y="15086"/>
                    </a:lnTo>
                    <a:lnTo>
                      <a:pt x="29261" y="15363"/>
                    </a:lnTo>
                    <a:lnTo>
                      <a:pt x="23624" y="17301"/>
                    </a:lnTo>
                    <a:lnTo>
                      <a:pt x="18076" y="19653"/>
                    </a:lnTo>
                    <a:lnTo>
                      <a:pt x="12170" y="22560"/>
                    </a:lnTo>
                    <a:lnTo>
                      <a:pt x="7695" y="25467"/>
                    </a:lnTo>
                    <a:lnTo>
                      <a:pt x="178" y="30173"/>
                    </a:lnTo>
                    <a:lnTo>
                      <a:pt x="0" y="31833"/>
                    </a:lnTo>
                    <a:lnTo>
                      <a:pt x="3489" y="51764"/>
                    </a:lnTo>
                    <a:lnTo>
                      <a:pt x="10111" y="90380"/>
                    </a:lnTo>
                    <a:lnTo>
                      <a:pt x="14228" y="115847"/>
                    </a:lnTo>
                    <a:lnTo>
                      <a:pt x="14944" y="120000"/>
                    </a:lnTo>
                    <a:lnTo>
                      <a:pt x="15659" y="119723"/>
                    </a:lnTo>
                    <a:lnTo>
                      <a:pt x="24519" y="115017"/>
                    </a:lnTo>
                    <a:lnTo>
                      <a:pt x="29530" y="112941"/>
                    </a:lnTo>
                    <a:lnTo>
                      <a:pt x="33914" y="110726"/>
                    </a:lnTo>
                    <a:lnTo>
                      <a:pt x="40178" y="108512"/>
                    </a:lnTo>
                    <a:lnTo>
                      <a:pt x="46800" y="106851"/>
                    </a:lnTo>
                    <a:lnTo>
                      <a:pt x="51991" y="106159"/>
                    </a:lnTo>
                    <a:lnTo>
                      <a:pt x="56644" y="106159"/>
                    </a:lnTo>
                    <a:lnTo>
                      <a:pt x="60313" y="106297"/>
                    </a:lnTo>
                    <a:lnTo>
                      <a:pt x="65055" y="107820"/>
                    </a:lnTo>
                    <a:lnTo>
                      <a:pt x="69172" y="109204"/>
                    </a:lnTo>
                    <a:lnTo>
                      <a:pt x="70604" y="110034"/>
                    </a:lnTo>
                    <a:lnTo>
                      <a:pt x="72304" y="111003"/>
                    </a:lnTo>
                    <a:lnTo>
                      <a:pt x="73736" y="112387"/>
                    </a:lnTo>
                    <a:lnTo>
                      <a:pt x="75078" y="106851"/>
                    </a:lnTo>
                    <a:lnTo>
                      <a:pt x="77225" y="100207"/>
                    </a:lnTo>
                    <a:lnTo>
                      <a:pt x="79105" y="96193"/>
                    </a:lnTo>
                    <a:lnTo>
                      <a:pt x="82058" y="90795"/>
                    </a:lnTo>
                    <a:lnTo>
                      <a:pt x="86263" y="84705"/>
                    </a:lnTo>
                    <a:lnTo>
                      <a:pt x="91454" y="78615"/>
                    </a:lnTo>
                    <a:lnTo>
                      <a:pt x="96823" y="74048"/>
                    </a:lnTo>
                    <a:lnTo>
                      <a:pt x="103445" y="68927"/>
                    </a:lnTo>
                    <a:lnTo>
                      <a:pt x="109709" y="65051"/>
                    </a:lnTo>
                    <a:lnTo>
                      <a:pt x="119105" y="59930"/>
                    </a:lnTo>
                    <a:lnTo>
                      <a:pt x="120000" y="59238"/>
                    </a:lnTo>
                    <a:lnTo>
                      <a:pt x="114093" y="49965"/>
                    </a:lnTo>
                    <a:lnTo>
                      <a:pt x="107829" y="40138"/>
                    </a:lnTo>
                    <a:lnTo>
                      <a:pt x="103087" y="32249"/>
                    </a:lnTo>
                    <a:lnTo>
                      <a:pt x="86979" y="5397"/>
                    </a:lnTo>
                    <a:lnTo>
                      <a:pt x="86532" y="456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57" name="Shape 457"/>
              <p:cNvSpPr/>
              <p:nvPr/>
            </p:nvSpPr>
            <p:spPr>
              <a:xfrm>
                <a:off x="3555" y="2971"/>
                <a:ext cx="1341" cy="431"/>
              </a:xfrm>
              <a:custGeom>
                <a:avLst/>
                <a:gdLst/>
                <a:ahLst/>
                <a:cxnLst/>
                <a:rect l="0" t="0" r="0" b="0"/>
                <a:pathLst>
                  <a:path w="120000" h="120000" extrusionOk="0">
                    <a:moveTo>
                      <a:pt x="86532" y="4567"/>
                    </a:moveTo>
                    <a:lnTo>
                      <a:pt x="82416" y="2906"/>
                    </a:lnTo>
                    <a:lnTo>
                      <a:pt x="78747" y="1245"/>
                    </a:lnTo>
                    <a:lnTo>
                      <a:pt x="75973" y="0"/>
                    </a:lnTo>
                    <a:lnTo>
                      <a:pt x="74630" y="0"/>
                    </a:lnTo>
                    <a:lnTo>
                      <a:pt x="70425" y="692"/>
                    </a:lnTo>
                    <a:lnTo>
                      <a:pt x="66219" y="1937"/>
                    </a:lnTo>
                    <a:lnTo>
                      <a:pt x="62729" y="2906"/>
                    </a:lnTo>
                    <a:lnTo>
                      <a:pt x="61029" y="3598"/>
                    </a:lnTo>
                    <a:lnTo>
                      <a:pt x="58255" y="5121"/>
                    </a:lnTo>
                    <a:lnTo>
                      <a:pt x="54944" y="7612"/>
                    </a:lnTo>
                    <a:lnTo>
                      <a:pt x="51454" y="10657"/>
                    </a:lnTo>
                    <a:lnTo>
                      <a:pt x="48501" y="14532"/>
                    </a:lnTo>
                    <a:lnTo>
                      <a:pt x="45906" y="18961"/>
                    </a:lnTo>
                    <a:lnTo>
                      <a:pt x="43937" y="23391"/>
                    </a:lnTo>
                    <a:lnTo>
                      <a:pt x="43489" y="21868"/>
                    </a:lnTo>
                    <a:lnTo>
                      <a:pt x="41879" y="19653"/>
                    </a:lnTo>
                    <a:lnTo>
                      <a:pt x="40000" y="17439"/>
                    </a:lnTo>
                    <a:lnTo>
                      <a:pt x="37404" y="16055"/>
                    </a:lnTo>
                    <a:lnTo>
                      <a:pt x="35078" y="15363"/>
                    </a:lnTo>
                    <a:lnTo>
                      <a:pt x="32304" y="15086"/>
                    </a:lnTo>
                    <a:lnTo>
                      <a:pt x="29261" y="15363"/>
                    </a:lnTo>
                    <a:lnTo>
                      <a:pt x="23624" y="17301"/>
                    </a:lnTo>
                    <a:lnTo>
                      <a:pt x="18076" y="19653"/>
                    </a:lnTo>
                    <a:lnTo>
                      <a:pt x="12170" y="22560"/>
                    </a:lnTo>
                    <a:lnTo>
                      <a:pt x="7695" y="25467"/>
                    </a:lnTo>
                    <a:lnTo>
                      <a:pt x="178" y="30173"/>
                    </a:lnTo>
                    <a:lnTo>
                      <a:pt x="0" y="31833"/>
                    </a:lnTo>
                    <a:lnTo>
                      <a:pt x="3489" y="51764"/>
                    </a:lnTo>
                    <a:lnTo>
                      <a:pt x="10111" y="90380"/>
                    </a:lnTo>
                    <a:lnTo>
                      <a:pt x="14228" y="115847"/>
                    </a:lnTo>
                    <a:lnTo>
                      <a:pt x="14944" y="120000"/>
                    </a:lnTo>
                    <a:lnTo>
                      <a:pt x="15659" y="119723"/>
                    </a:lnTo>
                    <a:lnTo>
                      <a:pt x="24519" y="115017"/>
                    </a:lnTo>
                    <a:lnTo>
                      <a:pt x="29530" y="112941"/>
                    </a:lnTo>
                    <a:lnTo>
                      <a:pt x="33914" y="110726"/>
                    </a:lnTo>
                    <a:lnTo>
                      <a:pt x="40178" y="108512"/>
                    </a:lnTo>
                    <a:lnTo>
                      <a:pt x="46800" y="106851"/>
                    </a:lnTo>
                    <a:lnTo>
                      <a:pt x="51991" y="106159"/>
                    </a:lnTo>
                    <a:lnTo>
                      <a:pt x="56644" y="106159"/>
                    </a:lnTo>
                    <a:lnTo>
                      <a:pt x="60313" y="106297"/>
                    </a:lnTo>
                    <a:lnTo>
                      <a:pt x="65055" y="107820"/>
                    </a:lnTo>
                    <a:lnTo>
                      <a:pt x="69172" y="109204"/>
                    </a:lnTo>
                    <a:lnTo>
                      <a:pt x="70604" y="110034"/>
                    </a:lnTo>
                    <a:lnTo>
                      <a:pt x="72304" y="111003"/>
                    </a:lnTo>
                    <a:lnTo>
                      <a:pt x="73736" y="112387"/>
                    </a:lnTo>
                    <a:lnTo>
                      <a:pt x="75078" y="106851"/>
                    </a:lnTo>
                    <a:lnTo>
                      <a:pt x="77225" y="100207"/>
                    </a:lnTo>
                    <a:lnTo>
                      <a:pt x="79105" y="96193"/>
                    </a:lnTo>
                    <a:lnTo>
                      <a:pt x="82058" y="90795"/>
                    </a:lnTo>
                    <a:lnTo>
                      <a:pt x="86263" y="84705"/>
                    </a:lnTo>
                    <a:lnTo>
                      <a:pt x="91454" y="78615"/>
                    </a:lnTo>
                    <a:lnTo>
                      <a:pt x="96823" y="74048"/>
                    </a:lnTo>
                    <a:lnTo>
                      <a:pt x="103445" y="68927"/>
                    </a:lnTo>
                    <a:lnTo>
                      <a:pt x="109709" y="65051"/>
                    </a:lnTo>
                    <a:lnTo>
                      <a:pt x="119105" y="59930"/>
                    </a:lnTo>
                    <a:lnTo>
                      <a:pt x="120000" y="59238"/>
                    </a:lnTo>
                    <a:lnTo>
                      <a:pt x="114093" y="49965"/>
                    </a:lnTo>
                    <a:lnTo>
                      <a:pt x="107829" y="40138"/>
                    </a:lnTo>
                    <a:lnTo>
                      <a:pt x="103087" y="32249"/>
                    </a:lnTo>
                    <a:lnTo>
                      <a:pt x="86979" y="5397"/>
                    </a:lnTo>
                    <a:lnTo>
                      <a:pt x="86532" y="4567"/>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58" name="Shape 458"/>
              <p:cNvSpPr/>
              <p:nvPr/>
            </p:nvSpPr>
            <p:spPr>
              <a:xfrm>
                <a:off x="3514" y="2986"/>
                <a:ext cx="1444" cy="507"/>
              </a:xfrm>
              <a:custGeom>
                <a:avLst/>
                <a:gdLst/>
                <a:ahLst/>
                <a:cxnLst/>
                <a:rect l="0" t="0" r="0" b="0"/>
                <a:pathLst>
                  <a:path w="120000" h="120000" extrusionOk="0">
                    <a:moveTo>
                      <a:pt x="83496" y="0"/>
                    </a:moveTo>
                    <a:lnTo>
                      <a:pt x="118761" y="49990"/>
                    </a:lnTo>
                    <a:lnTo>
                      <a:pt x="119091" y="50463"/>
                    </a:lnTo>
                    <a:lnTo>
                      <a:pt x="119091" y="51056"/>
                    </a:lnTo>
                    <a:lnTo>
                      <a:pt x="118761" y="51293"/>
                    </a:lnTo>
                    <a:lnTo>
                      <a:pt x="119752" y="53188"/>
                    </a:lnTo>
                    <a:lnTo>
                      <a:pt x="118761" y="53780"/>
                    </a:lnTo>
                    <a:lnTo>
                      <a:pt x="120000" y="55913"/>
                    </a:lnTo>
                    <a:lnTo>
                      <a:pt x="118430" y="56268"/>
                    </a:lnTo>
                    <a:lnTo>
                      <a:pt x="114549" y="56860"/>
                    </a:lnTo>
                    <a:lnTo>
                      <a:pt x="108933" y="58163"/>
                    </a:lnTo>
                    <a:lnTo>
                      <a:pt x="106207" y="58993"/>
                    </a:lnTo>
                    <a:lnTo>
                      <a:pt x="105299" y="58993"/>
                    </a:lnTo>
                    <a:lnTo>
                      <a:pt x="102491" y="60177"/>
                    </a:lnTo>
                    <a:lnTo>
                      <a:pt x="101252" y="61006"/>
                    </a:lnTo>
                    <a:lnTo>
                      <a:pt x="99270" y="62073"/>
                    </a:lnTo>
                    <a:lnTo>
                      <a:pt x="94315" y="64797"/>
                    </a:lnTo>
                    <a:lnTo>
                      <a:pt x="92746" y="66219"/>
                    </a:lnTo>
                    <a:lnTo>
                      <a:pt x="91094" y="67522"/>
                    </a:lnTo>
                    <a:lnTo>
                      <a:pt x="86799" y="71905"/>
                    </a:lnTo>
                    <a:lnTo>
                      <a:pt x="83331" y="76051"/>
                    </a:lnTo>
                    <a:lnTo>
                      <a:pt x="80935" y="79486"/>
                    </a:lnTo>
                    <a:lnTo>
                      <a:pt x="78293" y="84106"/>
                    </a:lnTo>
                    <a:lnTo>
                      <a:pt x="76889" y="87660"/>
                    </a:lnTo>
                    <a:lnTo>
                      <a:pt x="75898" y="90148"/>
                    </a:lnTo>
                    <a:lnTo>
                      <a:pt x="75898" y="92043"/>
                    </a:lnTo>
                    <a:lnTo>
                      <a:pt x="75567" y="92043"/>
                    </a:lnTo>
                    <a:lnTo>
                      <a:pt x="73337" y="92635"/>
                    </a:lnTo>
                    <a:lnTo>
                      <a:pt x="70942" y="94057"/>
                    </a:lnTo>
                    <a:lnTo>
                      <a:pt x="69456" y="95597"/>
                    </a:lnTo>
                    <a:lnTo>
                      <a:pt x="69291" y="95360"/>
                    </a:lnTo>
                    <a:lnTo>
                      <a:pt x="67721" y="94649"/>
                    </a:lnTo>
                    <a:lnTo>
                      <a:pt x="65987" y="94649"/>
                    </a:lnTo>
                    <a:lnTo>
                      <a:pt x="62601" y="95597"/>
                    </a:lnTo>
                    <a:lnTo>
                      <a:pt x="56159" y="97847"/>
                    </a:lnTo>
                    <a:lnTo>
                      <a:pt x="48974" y="100572"/>
                    </a:lnTo>
                    <a:lnTo>
                      <a:pt x="44927" y="102586"/>
                    </a:lnTo>
                    <a:lnTo>
                      <a:pt x="43193" y="103178"/>
                    </a:lnTo>
                    <a:lnTo>
                      <a:pt x="39972" y="104481"/>
                    </a:lnTo>
                    <a:lnTo>
                      <a:pt x="37990" y="105666"/>
                    </a:lnTo>
                    <a:lnTo>
                      <a:pt x="37329" y="105903"/>
                    </a:lnTo>
                    <a:lnTo>
                      <a:pt x="36256" y="106495"/>
                    </a:lnTo>
                    <a:lnTo>
                      <a:pt x="22216" y="114195"/>
                    </a:lnTo>
                    <a:lnTo>
                      <a:pt x="12966" y="119407"/>
                    </a:lnTo>
                    <a:lnTo>
                      <a:pt x="11727" y="120000"/>
                    </a:lnTo>
                    <a:lnTo>
                      <a:pt x="0" y="38973"/>
                    </a:lnTo>
                    <a:lnTo>
                      <a:pt x="495" y="38854"/>
                    </a:lnTo>
                    <a:lnTo>
                      <a:pt x="495" y="36959"/>
                    </a:lnTo>
                    <a:lnTo>
                      <a:pt x="1321" y="33642"/>
                    </a:lnTo>
                    <a:lnTo>
                      <a:pt x="1734" y="29733"/>
                    </a:lnTo>
                    <a:lnTo>
                      <a:pt x="2147" y="29259"/>
                    </a:lnTo>
                    <a:lnTo>
                      <a:pt x="2147" y="27601"/>
                    </a:lnTo>
                    <a:lnTo>
                      <a:pt x="2560" y="25113"/>
                    </a:lnTo>
                    <a:lnTo>
                      <a:pt x="2560" y="23218"/>
                    </a:lnTo>
                    <a:lnTo>
                      <a:pt x="3386" y="21204"/>
                    </a:lnTo>
                    <a:lnTo>
                      <a:pt x="3220" y="22625"/>
                    </a:lnTo>
                    <a:lnTo>
                      <a:pt x="6441" y="39684"/>
                    </a:lnTo>
                    <a:lnTo>
                      <a:pt x="12553" y="72734"/>
                    </a:lnTo>
                    <a:lnTo>
                      <a:pt x="16352" y="94531"/>
                    </a:lnTo>
                    <a:lnTo>
                      <a:pt x="17013" y="98084"/>
                    </a:lnTo>
                    <a:lnTo>
                      <a:pt x="17673" y="97847"/>
                    </a:lnTo>
                    <a:lnTo>
                      <a:pt x="25849" y="93820"/>
                    </a:lnTo>
                    <a:lnTo>
                      <a:pt x="30474" y="92043"/>
                    </a:lnTo>
                    <a:lnTo>
                      <a:pt x="34521" y="90148"/>
                    </a:lnTo>
                    <a:lnTo>
                      <a:pt x="40302" y="88252"/>
                    </a:lnTo>
                    <a:lnTo>
                      <a:pt x="46414" y="86831"/>
                    </a:lnTo>
                    <a:lnTo>
                      <a:pt x="51204" y="86238"/>
                    </a:lnTo>
                    <a:lnTo>
                      <a:pt x="55498" y="86238"/>
                    </a:lnTo>
                    <a:lnTo>
                      <a:pt x="58885" y="86357"/>
                    </a:lnTo>
                    <a:lnTo>
                      <a:pt x="63262" y="87660"/>
                    </a:lnTo>
                    <a:lnTo>
                      <a:pt x="67061" y="88845"/>
                    </a:lnTo>
                    <a:lnTo>
                      <a:pt x="68382" y="89555"/>
                    </a:lnTo>
                    <a:lnTo>
                      <a:pt x="69951" y="90384"/>
                    </a:lnTo>
                    <a:lnTo>
                      <a:pt x="71273" y="91569"/>
                    </a:lnTo>
                    <a:lnTo>
                      <a:pt x="72512" y="86831"/>
                    </a:lnTo>
                    <a:lnTo>
                      <a:pt x="74494" y="81145"/>
                    </a:lnTo>
                    <a:lnTo>
                      <a:pt x="76228" y="77709"/>
                    </a:lnTo>
                    <a:lnTo>
                      <a:pt x="78953" y="73089"/>
                    </a:lnTo>
                    <a:lnTo>
                      <a:pt x="82835" y="67877"/>
                    </a:lnTo>
                    <a:lnTo>
                      <a:pt x="87625" y="62665"/>
                    </a:lnTo>
                    <a:lnTo>
                      <a:pt x="92580" y="58756"/>
                    </a:lnTo>
                    <a:lnTo>
                      <a:pt x="98692" y="54373"/>
                    </a:lnTo>
                    <a:lnTo>
                      <a:pt x="104473" y="51056"/>
                    </a:lnTo>
                    <a:lnTo>
                      <a:pt x="113145" y="46673"/>
                    </a:lnTo>
                    <a:lnTo>
                      <a:pt x="113971" y="46080"/>
                    </a:lnTo>
                    <a:lnTo>
                      <a:pt x="108520" y="38144"/>
                    </a:lnTo>
                    <a:lnTo>
                      <a:pt x="102739" y="29733"/>
                    </a:lnTo>
                    <a:lnTo>
                      <a:pt x="98362" y="22981"/>
                    </a:lnTo>
                    <a:lnTo>
                      <a:pt x="83496" y="0"/>
                    </a:lnTo>
                    <a:close/>
                  </a:path>
                </a:pathLst>
              </a:custGeom>
              <a:solidFill>
                <a:srgbClr val="F0F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59" name="Shape 459"/>
              <p:cNvSpPr/>
              <p:nvPr/>
            </p:nvSpPr>
            <p:spPr>
              <a:xfrm>
                <a:off x="3514" y="2986"/>
                <a:ext cx="1444" cy="507"/>
              </a:xfrm>
              <a:custGeom>
                <a:avLst/>
                <a:gdLst/>
                <a:ahLst/>
                <a:cxnLst/>
                <a:rect l="0" t="0" r="0" b="0"/>
                <a:pathLst>
                  <a:path w="120000" h="120000" extrusionOk="0">
                    <a:moveTo>
                      <a:pt x="83496" y="0"/>
                    </a:moveTo>
                    <a:lnTo>
                      <a:pt x="118761" y="49990"/>
                    </a:lnTo>
                    <a:lnTo>
                      <a:pt x="119091" y="50463"/>
                    </a:lnTo>
                    <a:lnTo>
                      <a:pt x="119091" y="51056"/>
                    </a:lnTo>
                    <a:lnTo>
                      <a:pt x="118761" y="51293"/>
                    </a:lnTo>
                    <a:lnTo>
                      <a:pt x="119752" y="53188"/>
                    </a:lnTo>
                    <a:lnTo>
                      <a:pt x="118761" y="53780"/>
                    </a:lnTo>
                    <a:lnTo>
                      <a:pt x="120000" y="55913"/>
                    </a:lnTo>
                    <a:lnTo>
                      <a:pt x="118430" y="56268"/>
                    </a:lnTo>
                    <a:lnTo>
                      <a:pt x="114549" y="56860"/>
                    </a:lnTo>
                    <a:lnTo>
                      <a:pt x="108933" y="58163"/>
                    </a:lnTo>
                    <a:lnTo>
                      <a:pt x="106207" y="58993"/>
                    </a:lnTo>
                    <a:lnTo>
                      <a:pt x="105299" y="58993"/>
                    </a:lnTo>
                    <a:lnTo>
                      <a:pt x="102491" y="60177"/>
                    </a:lnTo>
                    <a:lnTo>
                      <a:pt x="101252" y="61006"/>
                    </a:lnTo>
                    <a:lnTo>
                      <a:pt x="99270" y="62073"/>
                    </a:lnTo>
                    <a:lnTo>
                      <a:pt x="94315" y="64797"/>
                    </a:lnTo>
                    <a:lnTo>
                      <a:pt x="92746" y="66219"/>
                    </a:lnTo>
                    <a:lnTo>
                      <a:pt x="91094" y="67522"/>
                    </a:lnTo>
                    <a:lnTo>
                      <a:pt x="86799" y="71905"/>
                    </a:lnTo>
                    <a:lnTo>
                      <a:pt x="83331" y="76051"/>
                    </a:lnTo>
                    <a:lnTo>
                      <a:pt x="80935" y="79486"/>
                    </a:lnTo>
                    <a:lnTo>
                      <a:pt x="78293" y="84106"/>
                    </a:lnTo>
                    <a:lnTo>
                      <a:pt x="76889" y="87660"/>
                    </a:lnTo>
                    <a:lnTo>
                      <a:pt x="75898" y="90148"/>
                    </a:lnTo>
                    <a:lnTo>
                      <a:pt x="75898" y="92043"/>
                    </a:lnTo>
                    <a:lnTo>
                      <a:pt x="75567" y="92043"/>
                    </a:lnTo>
                    <a:lnTo>
                      <a:pt x="73337" y="92635"/>
                    </a:lnTo>
                    <a:lnTo>
                      <a:pt x="70942" y="94057"/>
                    </a:lnTo>
                    <a:lnTo>
                      <a:pt x="69456" y="95597"/>
                    </a:lnTo>
                    <a:lnTo>
                      <a:pt x="69291" y="95360"/>
                    </a:lnTo>
                    <a:lnTo>
                      <a:pt x="67721" y="94649"/>
                    </a:lnTo>
                    <a:lnTo>
                      <a:pt x="65987" y="94649"/>
                    </a:lnTo>
                    <a:lnTo>
                      <a:pt x="62601" y="95597"/>
                    </a:lnTo>
                    <a:lnTo>
                      <a:pt x="56159" y="97847"/>
                    </a:lnTo>
                    <a:lnTo>
                      <a:pt x="48974" y="100572"/>
                    </a:lnTo>
                    <a:lnTo>
                      <a:pt x="44927" y="102586"/>
                    </a:lnTo>
                    <a:lnTo>
                      <a:pt x="43193" y="103178"/>
                    </a:lnTo>
                    <a:lnTo>
                      <a:pt x="39972" y="104481"/>
                    </a:lnTo>
                    <a:lnTo>
                      <a:pt x="37990" y="105666"/>
                    </a:lnTo>
                    <a:lnTo>
                      <a:pt x="37329" y="105903"/>
                    </a:lnTo>
                    <a:lnTo>
                      <a:pt x="36256" y="106495"/>
                    </a:lnTo>
                    <a:lnTo>
                      <a:pt x="22216" y="114195"/>
                    </a:lnTo>
                    <a:lnTo>
                      <a:pt x="12966" y="119407"/>
                    </a:lnTo>
                    <a:lnTo>
                      <a:pt x="11727" y="120000"/>
                    </a:lnTo>
                    <a:lnTo>
                      <a:pt x="0" y="38973"/>
                    </a:lnTo>
                    <a:lnTo>
                      <a:pt x="495" y="38854"/>
                    </a:lnTo>
                    <a:lnTo>
                      <a:pt x="495" y="36959"/>
                    </a:lnTo>
                    <a:lnTo>
                      <a:pt x="1321" y="33642"/>
                    </a:lnTo>
                    <a:lnTo>
                      <a:pt x="1734" y="29733"/>
                    </a:lnTo>
                    <a:lnTo>
                      <a:pt x="2147" y="29259"/>
                    </a:lnTo>
                    <a:lnTo>
                      <a:pt x="2147" y="27601"/>
                    </a:lnTo>
                    <a:lnTo>
                      <a:pt x="2560" y="25113"/>
                    </a:lnTo>
                    <a:lnTo>
                      <a:pt x="2560" y="23218"/>
                    </a:lnTo>
                    <a:lnTo>
                      <a:pt x="3386" y="21204"/>
                    </a:lnTo>
                    <a:lnTo>
                      <a:pt x="3220" y="22625"/>
                    </a:lnTo>
                    <a:lnTo>
                      <a:pt x="6441" y="39684"/>
                    </a:lnTo>
                    <a:lnTo>
                      <a:pt x="12553" y="72734"/>
                    </a:lnTo>
                    <a:lnTo>
                      <a:pt x="16352" y="94531"/>
                    </a:lnTo>
                    <a:lnTo>
                      <a:pt x="17013" y="98084"/>
                    </a:lnTo>
                    <a:lnTo>
                      <a:pt x="17673" y="97847"/>
                    </a:lnTo>
                    <a:lnTo>
                      <a:pt x="25849" y="93820"/>
                    </a:lnTo>
                    <a:lnTo>
                      <a:pt x="30474" y="92043"/>
                    </a:lnTo>
                    <a:lnTo>
                      <a:pt x="34521" y="90148"/>
                    </a:lnTo>
                    <a:lnTo>
                      <a:pt x="40302" y="88252"/>
                    </a:lnTo>
                    <a:lnTo>
                      <a:pt x="46414" y="86831"/>
                    </a:lnTo>
                    <a:lnTo>
                      <a:pt x="51204" y="86238"/>
                    </a:lnTo>
                    <a:lnTo>
                      <a:pt x="55498" y="86238"/>
                    </a:lnTo>
                    <a:lnTo>
                      <a:pt x="58885" y="86357"/>
                    </a:lnTo>
                    <a:lnTo>
                      <a:pt x="63262" y="87660"/>
                    </a:lnTo>
                    <a:lnTo>
                      <a:pt x="67061" y="88845"/>
                    </a:lnTo>
                    <a:lnTo>
                      <a:pt x="68382" y="89555"/>
                    </a:lnTo>
                    <a:lnTo>
                      <a:pt x="69951" y="90384"/>
                    </a:lnTo>
                    <a:lnTo>
                      <a:pt x="71273" y="91569"/>
                    </a:lnTo>
                    <a:lnTo>
                      <a:pt x="72512" y="86831"/>
                    </a:lnTo>
                    <a:lnTo>
                      <a:pt x="74494" y="81145"/>
                    </a:lnTo>
                    <a:lnTo>
                      <a:pt x="76228" y="77709"/>
                    </a:lnTo>
                    <a:lnTo>
                      <a:pt x="78953" y="73089"/>
                    </a:lnTo>
                    <a:lnTo>
                      <a:pt x="82835" y="67877"/>
                    </a:lnTo>
                    <a:lnTo>
                      <a:pt x="87625" y="62665"/>
                    </a:lnTo>
                    <a:lnTo>
                      <a:pt x="92580" y="58756"/>
                    </a:lnTo>
                    <a:lnTo>
                      <a:pt x="98692" y="54373"/>
                    </a:lnTo>
                    <a:lnTo>
                      <a:pt x="104473" y="51056"/>
                    </a:lnTo>
                    <a:lnTo>
                      <a:pt x="113145" y="46673"/>
                    </a:lnTo>
                    <a:lnTo>
                      <a:pt x="113971" y="46080"/>
                    </a:lnTo>
                    <a:lnTo>
                      <a:pt x="108520" y="38144"/>
                    </a:lnTo>
                    <a:lnTo>
                      <a:pt x="102739" y="29733"/>
                    </a:lnTo>
                    <a:lnTo>
                      <a:pt x="98362" y="22981"/>
                    </a:lnTo>
                    <a:lnTo>
                      <a:pt x="83496"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60" name="Shape 460"/>
              <p:cNvSpPr/>
              <p:nvPr/>
            </p:nvSpPr>
            <p:spPr>
              <a:xfrm>
                <a:off x="4011" y="3368"/>
                <a:ext cx="79" cy="9"/>
              </a:xfrm>
              <a:custGeom>
                <a:avLst/>
                <a:gdLst/>
                <a:ahLst/>
                <a:cxnLst/>
                <a:rect l="0" t="0" r="0" b="0"/>
                <a:pathLst>
                  <a:path w="120000" h="120000" extrusionOk="0">
                    <a:moveTo>
                      <a:pt x="0" y="120000"/>
                    </a:moveTo>
                    <a:lnTo>
                      <a:pt x="54683" y="67500"/>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461" name="Shape 461"/>
              <p:cNvCxnSpPr/>
              <p:nvPr/>
            </p:nvCxnSpPr>
            <p:spPr>
              <a:xfrm flipH="1">
                <a:off x="3949" y="3381"/>
                <a:ext cx="66" cy="10"/>
              </a:xfrm>
              <a:prstGeom prst="straightConnector1">
                <a:avLst/>
              </a:prstGeom>
              <a:noFill/>
              <a:ln w="9525" cap="flat" cmpd="sng">
                <a:solidFill>
                  <a:srgbClr val="808080"/>
                </a:solidFill>
                <a:prstDash val="solid"/>
                <a:round/>
                <a:headEnd type="none" w="med" len="med"/>
                <a:tailEnd type="none" w="med" len="med"/>
              </a:ln>
            </p:spPr>
          </p:cxnSp>
          <p:sp>
            <p:nvSpPr>
              <p:cNvPr id="462" name="Shape 462"/>
              <p:cNvSpPr/>
              <p:nvPr/>
            </p:nvSpPr>
            <p:spPr>
              <a:xfrm>
                <a:off x="4049" y="3058"/>
                <a:ext cx="332" cy="324"/>
              </a:xfrm>
              <a:custGeom>
                <a:avLst/>
                <a:gdLst/>
                <a:ahLst/>
                <a:cxnLst/>
                <a:rect l="0" t="0" r="0" b="0"/>
                <a:pathLst>
                  <a:path w="120000" h="120000" extrusionOk="0">
                    <a:moveTo>
                      <a:pt x="120000" y="120000"/>
                    </a:moveTo>
                    <a:lnTo>
                      <a:pt x="70990" y="70544"/>
                    </a:lnTo>
                    <a:lnTo>
                      <a:pt x="5045" y="5225"/>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63" name="Shape 463"/>
              <p:cNvSpPr/>
              <p:nvPr/>
            </p:nvSpPr>
            <p:spPr>
              <a:xfrm>
                <a:off x="3706" y="3372"/>
                <a:ext cx="247" cy="41"/>
              </a:xfrm>
              <a:custGeom>
                <a:avLst/>
                <a:gdLst/>
                <a:ahLst/>
                <a:cxnLst/>
                <a:rect l="0" t="0" r="0" b="0"/>
                <a:pathLst>
                  <a:path w="120000" h="120000" extrusionOk="0">
                    <a:moveTo>
                      <a:pt x="120000" y="0"/>
                    </a:moveTo>
                    <a:lnTo>
                      <a:pt x="90967" y="24545"/>
                    </a:lnTo>
                    <a:lnTo>
                      <a:pt x="60967" y="53181"/>
                    </a:lnTo>
                    <a:lnTo>
                      <a:pt x="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464" name="Shape 464"/>
              <p:cNvCxnSpPr/>
              <p:nvPr/>
            </p:nvCxnSpPr>
            <p:spPr>
              <a:xfrm rot="10800000">
                <a:off x="3692" y="3413"/>
                <a:ext cx="4" cy="8"/>
              </a:xfrm>
              <a:prstGeom prst="straightConnector1">
                <a:avLst/>
              </a:prstGeom>
              <a:noFill/>
              <a:ln w="9525" cap="flat" cmpd="sng">
                <a:solidFill>
                  <a:srgbClr val="808080"/>
                </a:solidFill>
                <a:prstDash val="solid"/>
                <a:round/>
                <a:headEnd type="none" w="med" len="med"/>
                <a:tailEnd type="none" w="med" len="med"/>
              </a:ln>
            </p:spPr>
          </p:cxnSp>
          <p:sp>
            <p:nvSpPr>
              <p:cNvPr id="465" name="Shape 465"/>
              <p:cNvSpPr/>
              <p:nvPr/>
            </p:nvSpPr>
            <p:spPr>
              <a:xfrm>
                <a:off x="3664" y="3344"/>
                <a:ext cx="31" cy="66"/>
              </a:xfrm>
              <a:custGeom>
                <a:avLst/>
                <a:gdLst/>
                <a:ahLst/>
                <a:cxnLst/>
                <a:rect l="0" t="0" r="0" b="0"/>
                <a:pathLst>
                  <a:path w="120000" h="120000" extrusionOk="0">
                    <a:moveTo>
                      <a:pt x="120000" y="120000"/>
                    </a:moveTo>
                    <a:lnTo>
                      <a:pt x="19354" y="18529"/>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66" name="Shape 466"/>
              <p:cNvSpPr/>
              <p:nvPr/>
            </p:nvSpPr>
            <p:spPr>
              <a:xfrm>
                <a:off x="3600" y="3230"/>
                <a:ext cx="65" cy="131"/>
              </a:xfrm>
              <a:custGeom>
                <a:avLst/>
                <a:gdLst/>
                <a:ahLst/>
                <a:cxnLst/>
                <a:rect l="0" t="0" r="0" b="0"/>
                <a:pathLst>
                  <a:path w="120000" h="120000" extrusionOk="0">
                    <a:moveTo>
                      <a:pt x="120000" y="120000"/>
                    </a:moveTo>
                    <a:lnTo>
                      <a:pt x="5714" y="2371"/>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467" name="Shape 467"/>
              <p:cNvCxnSpPr/>
              <p:nvPr/>
            </p:nvCxnSpPr>
            <p:spPr>
              <a:xfrm>
                <a:off x="3517" y="3153"/>
                <a:ext cx="100" cy="224"/>
              </a:xfrm>
              <a:prstGeom prst="straightConnector1">
                <a:avLst/>
              </a:prstGeom>
              <a:noFill/>
              <a:ln w="9525" cap="flat" cmpd="sng">
                <a:solidFill>
                  <a:srgbClr val="808080"/>
                </a:solidFill>
                <a:prstDash val="solid"/>
                <a:round/>
                <a:headEnd type="none" w="med" len="med"/>
                <a:tailEnd type="none" w="med" len="med"/>
              </a:ln>
            </p:spPr>
          </p:cxnSp>
          <p:sp>
            <p:nvSpPr>
              <p:cNvPr id="468" name="Shape 468"/>
              <p:cNvSpPr/>
              <p:nvPr/>
            </p:nvSpPr>
            <p:spPr>
              <a:xfrm>
                <a:off x="3627" y="3383"/>
                <a:ext cx="47" cy="109"/>
              </a:xfrm>
              <a:custGeom>
                <a:avLst/>
                <a:gdLst/>
                <a:ahLst/>
                <a:cxnLst/>
                <a:rect l="0" t="0" r="0" b="0"/>
                <a:pathLst>
                  <a:path w="120000" h="120000" extrusionOk="0">
                    <a:moveTo>
                      <a:pt x="0" y="0"/>
                    </a:moveTo>
                    <a:lnTo>
                      <a:pt x="99574" y="100373"/>
                    </a:lnTo>
                    <a:lnTo>
                      <a:pt x="12000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469" name="Shape 469"/>
              <p:cNvCxnSpPr/>
              <p:nvPr/>
            </p:nvCxnSpPr>
            <p:spPr>
              <a:xfrm rot="10800000" flipH="1">
                <a:off x="3665" y="3462"/>
                <a:ext cx="127" cy="23"/>
              </a:xfrm>
              <a:prstGeom prst="straightConnector1">
                <a:avLst/>
              </a:prstGeom>
              <a:noFill/>
              <a:ln w="9525" cap="flat" cmpd="sng">
                <a:solidFill>
                  <a:srgbClr val="808080"/>
                </a:solidFill>
                <a:prstDash val="solid"/>
                <a:round/>
                <a:headEnd type="none" w="med" len="med"/>
                <a:tailEnd type="none" w="med" len="med"/>
              </a:ln>
            </p:spPr>
          </p:cxnSp>
          <p:sp>
            <p:nvSpPr>
              <p:cNvPr id="470" name="Shape 470"/>
              <p:cNvSpPr/>
              <p:nvPr/>
            </p:nvSpPr>
            <p:spPr>
              <a:xfrm>
                <a:off x="3791" y="3435"/>
                <a:ext cx="158" cy="25"/>
              </a:xfrm>
              <a:custGeom>
                <a:avLst/>
                <a:gdLst/>
                <a:ahLst/>
                <a:cxnLst/>
                <a:rect l="0" t="0" r="0" b="0"/>
                <a:pathLst>
                  <a:path w="120000" h="120000" extrusionOk="0">
                    <a:moveTo>
                      <a:pt x="0" y="120000"/>
                    </a:moveTo>
                    <a:lnTo>
                      <a:pt x="45859" y="67924"/>
                    </a:lnTo>
                    <a:lnTo>
                      <a:pt x="97834" y="20377"/>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471" name="Shape 471"/>
              <p:cNvCxnSpPr/>
              <p:nvPr/>
            </p:nvCxnSpPr>
            <p:spPr>
              <a:xfrm>
                <a:off x="3720" y="3402"/>
                <a:ext cx="6" cy="0"/>
              </a:xfrm>
              <a:prstGeom prst="straightConnector1">
                <a:avLst/>
              </a:prstGeom>
              <a:noFill/>
              <a:ln w="9525" cap="flat" cmpd="sng">
                <a:solidFill>
                  <a:srgbClr val="808080"/>
                </a:solidFill>
                <a:prstDash val="solid"/>
                <a:round/>
                <a:headEnd type="none" w="med" len="med"/>
                <a:tailEnd type="none" w="med" len="med"/>
              </a:ln>
            </p:spPr>
          </p:cxnSp>
          <p:cxnSp>
            <p:nvCxnSpPr>
              <p:cNvPr id="472" name="Shape 472"/>
              <p:cNvCxnSpPr/>
              <p:nvPr/>
            </p:nvCxnSpPr>
            <p:spPr>
              <a:xfrm>
                <a:off x="3668" y="3349"/>
                <a:ext cx="4" cy="8"/>
              </a:xfrm>
              <a:prstGeom prst="straightConnector1">
                <a:avLst/>
              </a:prstGeom>
              <a:noFill/>
              <a:ln w="9525" cap="flat" cmpd="sng">
                <a:solidFill>
                  <a:srgbClr val="808080"/>
                </a:solidFill>
                <a:prstDash val="solid"/>
                <a:round/>
                <a:headEnd type="none" w="med" len="med"/>
                <a:tailEnd type="none" w="med" len="med"/>
              </a:ln>
            </p:spPr>
          </p:cxnSp>
          <p:sp>
            <p:nvSpPr>
              <p:cNvPr id="473" name="Shape 473"/>
              <p:cNvSpPr/>
              <p:nvPr/>
            </p:nvSpPr>
            <p:spPr>
              <a:xfrm>
                <a:off x="3678" y="3358"/>
                <a:ext cx="35" cy="66"/>
              </a:xfrm>
              <a:custGeom>
                <a:avLst/>
                <a:gdLst/>
                <a:ahLst/>
                <a:cxnLst/>
                <a:rect l="0" t="0" r="0" b="0"/>
                <a:pathLst>
                  <a:path w="120000" h="120000" extrusionOk="0">
                    <a:moveTo>
                      <a:pt x="0" y="0"/>
                    </a:moveTo>
                    <a:lnTo>
                      <a:pt x="109411" y="113437"/>
                    </a:lnTo>
                    <a:lnTo>
                      <a:pt x="12000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474" name="Shape 474"/>
              <p:cNvCxnSpPr/>
              <p:nvPr/>
            </p:nvCxnSpPr>
            <p:spPr>
              <a:xfrm>
                <a:off x="3714" y="3418"/>
                <a:ext cx="34" cy="0"/>
              </a:xfrm>
              <a:prstGeom prst="straightConnector1">
                <a:avLst/>
              </a:prstGeom>
              <a:noFill/>
              <a:ln w="9525" cap="flat" cmpd="sng">
                <a:solidFill>
                  <a:srgbClr val="808080"/>
                </a:solidFill>
                <a:prstDash val="solid"/>
                <a:round/>
                <a:headEnd type="none" w="med" len="med"/>
                <a:tailEnd type="none" w="med" len="med"/>
              </a:ln>
            </p:spPr>
          </p:cxnSp>
          <p:sp>
            <p:nvSpPr>
              <p:cNvPr id="475" name="Shape 475"/>
              <p:cNvSpPr/>
              <p:nvPr/>
            </p:nvSpPr>
            <p:spPr>
              <a:xfrm>
                <a:off x="3733" y="3360"/>
                <a:ext cx="278" cy="42"/>
              </a:xfrm>
              <a:custGeom>
                <a:avLst/>
                <a:gdLst/>
                <a:ahLst/>
                <a:cxnLst/>
                <a:rect l="0" t="0" r="0" b="0"/>
                <a:pathLst>
                  <a:path w="120000" h="120000" extrusionOk="0">
                    <a:moveTo>
                      <a:pt x="0" y="120000"/>
                    </a:moveTo>
                    <a:lnTo>
                      <a:pt x="42888" y="68780"/>
                    </a:lnTo>
                    <a:lnTo>
                      <a:pt x="71480" y="38048"/>
                    </a:lnTo>
                    <a:lnTo>
                      <a:pt x="93140" y="20487"/>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476" name="Shape 476"/>
              <p:cNvCxnSpPr/>
              <p:nvPr/>
            </p:nvCxnSpPr>
            <p:spPr>
              <a:xfrm flipH="1">
                <a:off x="3706" y="3400"/>
                <a:ext cx="10" cy="26"/>
              </a:xfrm>
              <a:prstGeom prst="straightConnector1">
                <a:avLst/>
              </a:prstGeom>
              <a:noFill/>
              <a:ln w="9525" cap="flat" cmpd="sng">
                <a:solidFill>
                  <a:srgbClr val="808080"/>
                </a:solidFill>
                <a:prstDash val="solid"/>
                <a:round/>
                <a:headEnd type="none" w="med" len="med"/>
                <a:tailEnd type="none" w="med" len="med"/>
              </a:ln>
            </p:spPr>
          </p:cxnSp>
          <p:cxnSp>
            <p:nvCxnSpPr>
              <p:cNvPr id="477" name="Shape 477"/>
              <p:cNvCxnSpPr/>
              <p:nvPr/>
            </p:nvCxnSpPr>
            <p:spPr>
              <a:xfrm flipH="1">
                <a:off x="3709" y="3426"/>
                <a:ext cx="4" cy="9"/>
              </a:xfrm>
              <a:prstGeom prst="straightConnector1">
                <a:avLst/>
              </a:prstGeom>
              <a:noFill/>
              <a:ln w="9525" cap="flat" cmpd="sng">
                <a:solidFill>
                  <a:srgbClr val="808080"/>
                </a:solidFill>
                <a:prstDash val="solid"/>
                <a:round/>
                <a:headEnd type="none" w="med" len="med"/>
                <a:tailEnd type="none" w="med" len="med"/>
              </a:ln>
            </p:spPr>
          </p:cxnSp>
          <p:sp>
            <p:nvSpPr>
              <p:cNvPr id="478" name="Shape 478"/>
              <p:cNvSpPr/>
              <p:nvPr/>
            </p:nvSpPr>
            <p:spPr>
              <a:xfrm>
                <a:off x="3665" y="3431"/>
                <a:ext cx="41" cy="52"/>
              </a:xfrm>
              <a:custGeom>
                <a:avLst/>
                <a:gdLst/>
                <a:ahLst/>
                <a:cxnLst/>
                <a:rect l="0" t="0" r="0" b="0"/>
                <a:pathLst>
                  <a:path w="120000" h="120000" extrusionOk="0">
                    <a:moveTo>
                      <a:pt x="120000" y="0"/>
                    </a:moveTo>
                    <a:lnTo>
                      <a:pt x="113846" y="13714"/>
                    </a:lnTo>
                    <a:lnTo>
                      <a:pt x="95384" y="25142"/>
                    </a:lnTo>
                    <a:lnTo>
                      <a:pt x="95384" y="32000"/>
                    </a:lnTo>
                    <a:lnTo>
                      <a:pt x="83076" y="43428"/>
                    </a:lnTo>
                    <a:lnTo>
                      <a:pt x="70769" y="45714"/>
                    </a:lnTo>
                    <a:lnTo>
                      <a:pt x="40000" y="93714"/>
                    </a:lnTo>
                    <a:lnTo>
                      <a:pt x="24615" y="99428"/>
                    </a:lnTo>
                    <a:lnTo>
                      <a:pt x="24615" y="107428"/>
                    </a:lnTo>
                    <a:lnTo>
                      <a:pt x="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79" name="Shape 479"/>
              <p:cNvSpPr/>
              <p:nvPr/>
            </p:nvSpPr>
            <p:spPr>
              <a:xfrm>
                <a:off x="4111" y="2987"/>
                <a:ext cx="658" cy="307"/>
              </a:xfrm>
              <a:custGeom>
                <a:avLst/>
                <a:gdLst/>
                <a:ahLst/>
                <a:cxnLst/>
                <a:rect l="0" t="0" r="0" b="0"/>
                <a:pathLst>
                  <a:path w="120000" h="120000" extrusionOk="0">
                    <a:moveTo>
                      <a:pt x="8532" y="17059"/>
                    </a:moveTo>
                    <a:lnTo>
                      <a:pt x="13797" y="12988"/>
                    </a:lnTo>
                    <a:lnTo>
                      <a:pt x="21240" y="8529"/>
                    </a:lnTo>
                    <a:lnTo>
                      <a:pt x="28320" y="5428"/>
                    </a:lnTo>
                    <a:lnTo>
                      <a:pt x="36127" y="3101"/>
                    </a:lnTo>
                    <a:lnTo>
                      <a:pt x="41754" y="2132"/>
                    </a:lnTo>
                    <a:lnTo>
                      <a:pt x="53010" y="0"/>
                    </a:lnTo>
                    <a:lnTo>
                      <a:pt x="61543" y="0"/>
                    </a:lnTo>
                    <a:lnTo>
                      <a:pt x="63903" y="2520"/>
                    </a:lnTo>
                    <a:lnTo>
                      <a:pt x="102753" y="48271"/>
                    </a:lnTo>
                    <a:lnTo>
                      <a:pt x="120000" y="68045"/>
                    </a:lnTo>
                    <a:lnTo>
                      <a:pt x="110922" y="71147"/>
                    </a:lnTo>
                    <a:lnTo>
                      <a:pt x="97670" y="75799"/>
                    </a:lnTo>
                    <a:lnTo>
                      <a:pt x="86777" y="81033"/>
                    </a:lnTo>
                    <a:lnTo>
                      <a:pt x="74977" y="88012"/>
                    </a:lnTo>
                    <a:lnTo>
                      <a:pt x="67897" y="93634"/>
                    </a:lnTo>
                    <a:lnTo>
                      <a:pt x="62632" y="98287"/>
                    </a:lnTo>
                    <a:lnTo>
                      <a:pt x="57912" y="103327"/>
                    </a:lnTo>
                    <a:lnTo>
                      <a:pt x="52647" y="110500"/>
                    </a:lnTo>
                    <a:lnTo>
                      <a:pt x="48835" y="117285"/>
                    </a:lnTo>
                    <a:lnTo>
                      <a:pt x="47745" y="120000"/>
                    </a:lnTo>
                    <a:lnTo>
                      <a:pt x="47745" y="119418"/>
                    </a:lnTo>
                    <a:lnTo>
                      <a:pt x="47019" y="118061"/>
                    </a:lnTo>
                    <a:lnTo>
                      <a:pt x="35037" y="94604"/>
                    </a:lnTo>
                    <a:lnTo>
                      <a:pt x="15612" y="56413"/>
                    </a:lnTo>
                    <a:lnTo>
                      <a:pt x="0" y="26558"/>
                    </a:lnTo>
                    <a:lnTo>
                      <a:pt x="1815" y="23844"/>
                    </a:lnTo>
                    <a:lnTo>
                      <a:pt x="6535" y="18998"/>
                    </a:lnTo>
                    <a:lnTo>
                      <a:pt x="7443" y="18029"/>
                    </a:lnTo>
                    <a:lnTo>
                      <a:pt x="8532" y="17059"/>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80" name="Shape 480"/>
              <p:cNvSpPr/>
              <p:nvPr/>
            </p:nvSpPr>
            <p:spPr>
              <a:xfrm>
                <a:off x="4111" y="2987"/>
                <a:ext cx="658" cy="307"/>
              </a:xfrm>
              <a:custGeom>
                <a:avLst/>
                <a:gdLst/>
                <a:ahLst/>
                <a:cxnLst/>
                <a:rect l="0" t="0" r="0" b="0"/>
                <a:pathLst>
                  <a:path w="120000" h="120000" extrusionOk="0">
                    <a:moveTo>
                      <a:pt x="8532" y="17059"/>
                    </a:moveTo>
                    <a:lnTo>
                      <a:pt x="13797" y="12988"/>
                    </a:lnTo>
                    <a:lnTo>
                      <a:pt x="21240" y="8529"/>
                    </a:lnTo>
                    <a:lnTo>
                      <a:pt x="28320" y="5428"/>
                    </a:lnTo>
                    <a:lnTo>
                      <a:pt x="36127" y="3101"/>
                    </a:lnTo>
                    <a:lnTo>
                      <a:pt x="41754" y="2132"/>
                    </a:lnTo>
                    <a:lnTo>
                      <a:pt x="53010" y="0"/>
                    </a:lnTo>
                    <a:lnTo>
                      <a:pt x="61543" y="0"/>
                    </a:lnTo>
                    <a:lnTo>
                      <a:pt x="63903" y="2520"/>
                    </a:lnTo>
                    <a:lnTo>
                      <a:pt x="102753" y="48271"/>
                    </a:lnTo>
                    <a:lnTo>
                      <a:pt x="120000" y="68045"/>
                    </a:lnTo>
                    <a:lnTo>
                      <a:pt x="110922" y="71147"/>
                    </a:lnTo>
                    <a:lnTo>
                      <a:pt x="97670" y="75799"/>
                    </a:lnTo>
                    <a:lnTo>
                      <a:pt x="86777" y="81033"/>
                    </a:lnTo>
                    <a:lnTo>
                      <a:pt x="74977" y="88012"/>
                    </a:lnTo>
                    <a:lnTo>
                      <a:pt x="67897" y="93634"/>
                    </a:lnTo>
                    <a:lnTo>
                      <a:pt x="62632" y="98287"/>
                    </a:lnTo>
                    <a:lnTo>
                      <a:pt x="57912" y="103327"/>
                    </a:lnTo>
                    <a:lnTo>
                      <a:pt x="52647" y="110500"/>
                    </a:lnTo>
                    <a:lnTo>
                      <a:pt x="48835" y="117285"/>
                    </a:lnTo>
                    <a:lnTo>
                      <a:pt x="47745" y="120000"/>
                    </a:lnTo>
                    <a:lnTo>
                      <a:pt x="47745" y="119418"/>
                    </a:lnTo>
                    <a:lnTo>
                      <a:pt x="47019" y="118061"/>
                    </a:lnTo>
                    <a:lnTo>
                      <a:pt x="35037" y="94604"/>
                    </a:lnTo>
                    <a:lnTo>
                      <a:pt x="15612" y="56413"/>
                    </a:lnTo>
                    <a:lnTo>
                      <a:pt x="0" y="26558"/>
                    </a:lnTo>
                    <a:lnTo>
                      <a:pt x="1815" y="23844"/>
                    </a:lnTo>
                    <a:lnTo>
                      <a:pt x="6535" y="18998"/>
                    </a:lnTo>
                    <a:lnTo>
                      <a:pt x="7443" y="18029"/>
                    </a:lnTo>
                    <a:lnTo>
                      <a:pt x="8532" y="17059"/>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81" name="Shape 481"/>
              <p:cNvSpPr/>
              <p:nvPr/>
            </p:nvSpPr>
            <p:spPr>
              <a:xfrm>
                <a:off x="4704" y="3202"/>
                <a:ext cx="247" cy="42"/>
              </a:xfrm>
              <a:custGeom>
                <a:avLst/>
                <a:gdLst/>
                <a:ahLst/>
                <a:cxnLst/>
                <a:rect l="0" t="0" r="0" b="0"/>
                <a:pathLst>
                  <a:path w="120000" h="120000" extrusionOk="0">
                    <a:moveTo>
                      <a:pt x="0" y="120000"/>
                    </a:moveTo>
                    <a:lnTo>
                      <a:pt x="33036" y="79120"/>
                    </a:lnTo>
                    <a:lnTo>
                      <a:pt x="73846" y="36923"/>
                    </a:lnTo>
                    <a:lnTo>
                      <a:pt x="102995" y="11868"/>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82" name="Shape 482"/>
              <p:cNvSpPr/>
              <p:nvPr/>
            </p:nvSpPr>
            <p:spPr>
              <a:xfrm>
                <a:off x="4790" y="3218"/>
                <a:ext cx="164" cy="25"/>
              </a:xfrm>
              <a:custGeom>
                <a:avLst/>
                <a:gdLst/>
                <a:ahLst/>
                <a:cxnLst/>
                <a:rect l="0" t="0" r="0" b="0"/>
                <a:pathLst>
                  <a:path w="120000" h="120000" extrusionOk="0">
                    <a:moveTo>
                      <a:pt x="0" y="120000"/>
                    </a:moveTo>
                    <a:lnTo>
                      <a:pt x="5090" y="107234"/>
                    </a:lnTo>
                    <a:lnTo>
                      <a:pt x="50909" y="53617"/>
                    </a:lnTo>
                    <a:lnTo>
                      <a:pt x="106181" y="7659"/>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83" name="Shape 483"/>
              <p:cNvSpPr/>
              <p:nvPr/>
            </p:nvSpPr>
            <p:spPr>
              <a:xfrm>
                <a:off x="4887" y="3186"/>
                <a:ext cx="61" cy="17"/>
              </a:xfrm>
              <a:custGeom>
                <a:avLst/>
                <a:gdLst/>
                <a:ahLst/>
                <a:cxnLst/>
                <a:rect l="0" t="0" r="0" b="0"/>
                <a:pathLst>
                  <a:path w="120000" h="120000" extrusionOk="0">
                    <a:moveTo>
                      <a:pt x="120000" y="120000"/>
                    </a:moveTo>
                    <a:lnTo>
                      <a:pt x="104262" y="115862"/>
                    </a:lnTo>
                    <a:lnTo>
                      <a:pt x="82622" y="99310"/>
                    </a:lnTo>
                    <a:lnTo>
                      <a:pt x="66885" y="70344"/>
                    </a:lnTo>
                    <a:lnTo>
                      <a:pt x="51147" y="62068"/>
                    </a:lnTo>
                    <a:lnTo>
                      <a:pt x="35409" y="28965"/>
                    </a:lnTo>
                    <a:lnTo>
                      <a:pt x="19672" y="4137"/>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grpSp>
        <p:sp>
          <p:nvSpPr>
            <p:cNvPr id="484" name="Shape 484"/>
            <p:cNvSpPr/>
            <p:nvPr/>
          </p:nvSpPr>
          <p:spPr>
            <a:xfrm rot="-467531">
              <a:off x="3588" y="3193"/>
              <a:ext cx="1327" cy="1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1500"/>
                <a:buFont typeface="Arial"/>
                <a:buNone/>
              </a:pPr>
              <a:r>
                <a:rPr lang="en-US" sz="1500" b="1">
                  <a:solidFill>
                    <a:srgbClr val="0C0C0C"/>
                  </a:solidFill>
                  <a:latin typeface="Arial"/>
                  <a:ea typeface="Arial"/>
                  <a:cs typeface="Arial"/>
                  <a:sym typeface="Arial"/>
                </a:rPr>
                <a:t>DSTB Register</a:t>
              </a:r>
              <a:endParaRPr sz="1600" b="1">
                <a:solidFill>
                  <a:srgbClr val="0C0C0C"/>
                </a:solidFill>
                <a:latin typeface="Times New Roman"/>
                <a:ea typeface="Times New Roman"/>
                <a:cs typeface="Times New Roman"/>
                <a:sym typeface="Times New Roman"/>
              </a:endParaRPr>
            </a:p>
          </p:txBody>
        </p:sp>
      </p:grpSp>
      <p:grpSp>
        <p:nvGrpSpPr>
          <p:cNvPr id="485" name="Shape 485"/>
          <p:cNvGrpSpPr/>
          <p:nvPr/>
        </p:nvGrpSpPr>
        <p:grpSpPr>
          <a:xfrm rot="1576990">
            <a:off x="1812560" y="4259724"/>
            <a:ext cx="2048669" cy="1128280"/>
            <a:chOff x="3391" y="3025"/>
            <a:chExt cx="1598" cy="625"/>
          </a:xfrm>
        </p:grpSpPr>
        <p:grpSp>
          <p:nvGrpSpPr>
            <p:cNvPr id="486" name="Shape 486"/>
            <p:cNvGrpSpPr/>
            <p:nvPr/>
          </p:nvGrpSpPr>
          <p:grpSpPr>
            <a:xfrm>
              <a:off x="3449" y="3062"/>
              <a:ext cx="1540" cy="588"/>
              <a:chOff x="3449" y="2954"/>
              <a:chExt cx="1540" cy="588"/>
            </a:xfrm>
          </p:grpSpPr>
          <p:sp>
            <p:nvSpPr>
              <p:cNvPr id="487" name="Shape 487"/>
              <p:cNvSpPr/>
              <p:nvPr/>
            </p:nvSpPr>
            <p:spPr>
              <a:xfrm>
                <a:off x="4494" y="2992"/>
                <a:ext cx="495" cy="271"/>
              </a:xfrm>
              <a:custGeom>
                <a:avLst/>
                <a:gdLst/>
                <a:ahLst/>
                <a:cxnLst/>
                <a:rect l="0" t="0" r="0" b="0"/>
                <a:pathLst>
                  <a:path w="120000" h="120000" extrusionOk="0">
                    <a:moveTo>
                      <a:pt x="110060" y="102000"/>
                    </a:moveTo>
                    <a:lnTo>
                      <a:pt x="114666" y="100888"/>
                    </a:lnTo>
                    <a:lnTo>
                      <a:pt x="111030" y="97333"/>
                    </a:lnTo>
                    <a:lnTo>
                      <a:pt x="112969" y="95777"/>
                    </a:lnTo>
                    <a:lnTo>
                      <a:pt x="7030" y="2000"/>
                    </a:lnTo>
                    <a:lnTo>
                      <a:pt x="0" y="0"/>
                    </a:lnTo>
                    <a:lnTo>
                      <a:pt x="103515" y="93777"/>
                    </a:lnTo>
                    <a:lnTo>
                      <a:pt x="104484" y="94666"/>
                    </a:lnTo>
                    <a:lnTo>
                      <a:pt x="104484" y="95777"/>
                    </a:lnTo>
                    <a:lnTo>
                      <a:pt x="103515" y="96222"/>
                    </a:lnTo>
                    <a:lnTo>
                      <a:pt x="106424" y="99777"/>
                    </a:lnTo>
                    <a:lnTo>
                      <a:pt x="103515" y="100888"/>
                    </a:lnTo>
                    <a:lnTo>
                      <a:pt x="107151" y="104888"/>
                    </a:lnTo>
                    <a:lnTo>
                      <a:pt x="102545" y="105555"/>
                    </a:lnTo>
                    <a:lnTo>
                      <a:pt x="116121" y="118000"/>
                    </a:lnTo>
                    <a:lnTo>
                      <a:pt x="116606" y="120000"/>
                    </a:lnTo>
                    <a:lnTo>
                      <a:pt x="120000" y="118888"/>
                    </a:lnTo>
                    <a:lnTo>
                      <a:pt x="120000" y="116888"/>
                    </a:lnTo>
                    <a:lnTo>
                      <a:pt x="120000" y="115777"/>
                    </a:lnTo>
                    <a:lnTo>
                      <a:pt x="111515" y="108000"/>
                    </a:lnTo>
                    <a:lnTo>
                      <a:pt x="116121" y="108000"/>
                    </a:lnTo>
                    <a:lnTo>
                      <a:pt x="110060" y="102000"/>
                    </a:lnTo>
                    <a:close/>
                  </a:path>
                </a:pathLst>
              </a:custGeom>
              <a:solidFill>
                <a:srgbClr val="61616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88" name="Shape 488"/>
              <p:cNvSpPr/>
              <p:nvPr/>
            </p:nvSpPr>
            <p:spPr>
              <a:xfrm>
                <a:off x="4494" y="2992"/>
                <a:ext cx="495" cy="271"/>
              </a:xfrm>
              <a:custGeom>
                <a:avLst/>
                <a:gdLst/>
                <a:ahLst/>
                <a:cxnLst/>
                <a:rect l="0" t="0" r="0" b="0"/>
                <a:pathLst>
                  <a:path w="120000" h="120000" extrusionOk="0">
                    <a:moveTo>
                      <a:pt x="110060" y="102000"/>
                    </a:moveTo>
                    <a:lnTo>
                      <a:pt x="114666" y="100888"/>
                    </a:lnTo>
                    <a:lnTo>
                      <a:pt x="111030" y="97333"/>
                    </a:lnTo>
                    <a:lnTo>
                      <a:pt x="112969" y="95777"/>
                    </a:lnTo>
                    <a:lnTo>
                      <a:pt x="7030" y="2000"/>
                    </a:lnTo>
                    <a:lnTo>
                      <a:pt x="0" y="0"/>
                    </a:lnTo>
                    <a:lnTo>
                      <a:pt x="103515" y="93777"/>
                    </a:lnTo>
                    <a:lnTo>
                      <a:pt x="104484" y="94666"/>
                    </a:lnTo>
                    <a:lnTo>
                      <a:pt x="104484" y="95777"/>
                    </a:lnTo>
                    <a:lnTo>
                      <a:pt x="103515" y="96222"/>
                    </a:lnTo>
                    <a:lnTo>
                      <a:pt x="106424" y="99777"/>
                    </a:lnTo>
                    <a:lnTo>
                      <a:pt x="103515" y="100888"/>
                    </a:lnTo>
                    <a:lnTo>
                      <a:pt x="107151" y="104888"/>
                    </a:lnTo>
                    <a:lnTo>
                      <a:pt x="102545" y="105555"/>
                    </a:lnTo>
                    <a:lnTo>
                      <a:pt x="116121" y="118000"/>
                    </a:lnTo>
                    <a:lnTo>
                      <a:pt x="116606" y="120000"/>
                    </a:lnTo>
                    <a:lnTo>
                      <a:pt x="120000" y="118888"/>
                    </a:lnTo>
                    <a:lnTo>
                      <a:pt x="120000" y="116888"/>
                    </a:lnTo>
                    <a:lnTo>
                      <a:pt x="120000" y="115777"/>
                    </a:lnTo>
                    <a:lnTo>
                      <a:pt x="111515" y="108000"/>
                    </a:lnTo>
                    <a:lnTo>
                      <a:pt x="116121" y="108000"/>
                    </a:lnTo>
                    <a:lnTo>
                      <a:pt x="110060" y="102000"/>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89" name="Shape 489"/>
              <p:cNvSpPr/>
              <p:nvPr/>
            </p:nvSpPr>
            <p:spPr>
              <a:xfrm>
                <a:off x="3607" y="3209"/>
                <a:ext cx="1365" cy="313"/>
              </a:xfrm>
              <a:custGeom>
                <a:avLst/>
                <a:gdLst/>
                <a:ahLst/>
                <a:cxnLst/>
                <a:rect l="0" t="0" r="0" b="0"/>
                <a:pathLst>
                  <a:path w="120000" h="120000" extrusionOk="0">
                    <a:moveTo>
                      <a:pt x="119824" y="10734"/>
                    </a:moveTo>
                    <a:lnTo>
                      <a:pt x="114897" y="0"/>
                    </a:lnTo>
                    <a:lnTo>
                      <a:pt x="110762" y="958"/>
                    </a:lnTo>
                    <a:lnTo>
                      <a:pt x="104780" y="3067"/>
                    </a:lnTo>
                    <a:lnTo>
                      <a:pt x="101876" y="4408"/>
                    </a:lnTo>
                    <a:lnTo>
                      <a:pt x="100909" y="4408"/>
                    </a:lnTo>
                    <a:lnTo>
                      <a:pt x="97917" y="6325"/>
                    </a:lnTo>
                    <a:lnTo>
                      <a:pt x="96598" y="7667"/>
                    </a:lnTo>
                    <a:lnTo>
                      <a:pt x="94486" y="9392"/>
                    </a:lnTo>
                    <a:lnTo>
                      <a:pt x="89208" y="13801"/>
                    </a:lnTo>
                    <a:lnTo>
                      <a:pt x="87536" y="16102"/>
                    </a:lnTo>
                    <a:lnTo>
                      <a:pt x="85777" y="18210"/>
                    </a:lnTo>
                    <a:lnTo>
                      <a:pt x="81202" y="25303"/>
                    </a:lnTo>
                    <a:lnTo>
                      <a:pt x="77507" y="32012"/>
                    </a:lnTo>
                    <a:lnTo>
                      <a:pt x="74956" y="37571"/>
                    </a:lnTo>
                    <a:lnTo>
                      <a:pt x="72140" y="45047"/>
                    </a:lnTo>
                    <a:lnTo>
                      <a:pt x="70645" y="50798"/>
                    </a:lnTo>
                    <a:lnTo>
                      <a:pt x="69589" y="54824"/>
                    </a:lnTo>
                    <a:lnTo>
                      <a:pt x="69589" y="57891"/>
                    </a:lnTo>
                    <a:lnTo>
                      <a:pt x="69237" y="57891"/>
                    </a:lnTo>
                    <a:lnTo>
                      <a:pt x="66862" y="58849"/>
                    </a:lnTo>
                    <a:lnTo>
                      <a:pt x="64310" y="61150"/>
                    </a:lnTo>
                    <a:lnTo>
                      <a:pt x="62727" y="63642"/>
                    </a:lnTo>
                    <a:lnTo>
                      <a:pt x="62551" y="63258"/>
                    </a:lnTo>
                    <a:lnTo>
                      <a:pt x="60879" y="62108"/>
                    </a:lnTo>
                    <a:lnTo>
                      <a:pt x="59032" y="62108"/>
                    </a:lnTo>
                    <a:lnTo>
                      <a:pt x="55425" y="63642"/>
                    </a:lnTo>
                    <a:lnTo>
                      <a:pt x="48563" y="67284"/>
                    </a:lnTo>
                    <a:lnTo>
                      <a:pt x="40909" y="71693"/>
                    </a:lnTo>
                    <a:lnTo>
                      <a:pt x="36598" y="74952"/>
                    </a:lnTo>
                    <a:lnTo>
                      <a:pt x="34750" y="75910"/>
                    </a:lnTo>
                    <a:lnTo>
                      <a:pt x="31319" y="78019"/>
                    </a:lnTo>
                    <a:lnTo>
                      <a:pt x="29208" y="79936"/>
                    </a:lnTo>
                    <a:lnTo>
                      <a:pt x="28504" y="80319"/>
                    </a:lnTo>
                    <a:lnTo>
                      <a:pt x="27360" y="81277"/>
                    </a:lnTo>
                    <a:lnTo>
                      <a:pt x="12404" y="93738"/>
                    </a:lnTo>
                    <a:lnTo>
                      <a:pt x="2551" y="102172"/>
                    </a:lnTo>
                    <a:lnTo>
                      <a:pt x="2991" y="105623"/>
                    </a:lnTo>
                    <a:lnTo>
                      <a:pt x="4310" y="105623"/>
                    </a:lnTo>
                    <a:lnTo>
                      <a:pt x="4310" y="107348"/>
                    </a:lnTo>
                    <a:lnTo>
                      <a:pt x="5718" y="106581"/>
                    </a:lnTo>
                    <a:lnTo>
                      <a:pt x="7214" y="107539"/>
                    </a:lnTo>
                    <a:lnTo>
                      <a:pt x="7565" y="107539"/>
                    </a:lnTo>
                    <a:lnTo>
                      <a:pt x="8973" y="108306"/>
                    </a:lnTo>
                    <a:lnTo>
                      <a:pt x="0" y="116741"/>
                    </a:lnTo>
                    <a:lnTo>
                      <a:pt x="439" y="120000"/>
                    </a:lnTo>
                    <a:lnTo>
                      <a:pt x="13372" y="108306"/>
                    </a:lnTo>
                    <a:lnTo>
                      <a:pt x="30791" y="92779"/>
                    </a:lnTo>
                    <a:lnTo>
                      <a:pt x="53313" y="72651"/>
                    </a:lnTo>
                    <a:lnTo>
                      <a:pt x="60527" y="66325"/>
                    </a:lnTo>
                    <a:lnTo>
                      <a:pt x="60175" y="68626"/>
                    </a:lnTo>
                    <a:lnTo>
                      <a:pt x="60703" y="69584"/>
                    </a:lnTo>
                    <a:lnTo>
                      <a:pt x="61407" y="70351"/>
                    </a:lnTo>
                    <a:lnTo>
                      <a:pt x="63255" y="68242"/>
                    </a:lnTo>
                    <a:lnTo>
                      <a:pt x="67829" y="64217"/>
                    </a:lnTo>
                    <a:lnTo>
                      <a:pt x="70821" y="61916"/>
                    </a:lnTo>
                    <a:lnTo>
                      <a:pt x="71524" y="60766"/>
                    </a:lnTo>
                    <a:lnTo>
                      <a:pt x="71700" y="57891"/>
                    </a:lnTo>
                    <a:lnTo>
                      <a:pt x="71260" y="56741"/>
                    </a:lnTo>
                    <a:lnTo>
                      <a:pt x="71260" y="55782"/>
                    </a:lnTo>
                    <a:lnTo>
                      <a:pt x="73548" y="53865"/>
                    </a:lnTo>
                    <a:lnTo>
                      <a:pt x="93167" y="36613"/>
                    </a:lnTo>
                    <a:lnTo>
                      <a:pt x="98181" y="32012"/>
                    </a:lnTo>
                    <a:lnTo>
                      <a:pt x="109618" y="21469"/>
                    </a:lnTo>
                    <a:lnTo>
                      <a:pt x="115425" y="16869"/>
                    </a:lnTo>
                    <a:lnTo>
                      <a:pt x="119999" y="12460"/>
                    </a:lnTo>
                    <a:lnTo>
                      <a:pt x="119824" y="10734"/>
                    </a:lnTo>
                    <a:close/>
                  </a:path>
                </a:pathLst>
              </a:custGeom>
              <a:solidFill>
                <a:srgbClr val="61616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90" name="Shape 490"/>
              <p:cNvSpPr/>
              <p:nvPr/>
            </p:nvSpPr>
            <p:spPr>
              <a:xfrm>
                <a:off x="3607" y="3209"/>
                <a:ext cx="1365" cy="313"/>
              </a:xfrm>
              <a:custGeom>
                <a:avLst/>
                <a:gdLst/>
                <a:ahLst/>
                <a:cxnLst/>
                <a:rect l="0" t="0" r="0" b="0"/>
                <a:pathLst>
                  <a:path w="120000" h="120000" extrusionOk="0">
                    <a:moveTo>
                      <a:pt x="119824" y="10734"/>
                    </a:moveTo>
                    <a:lnTo>
                      <a:pt x="114897" y="0"/>
                    </a:lnTo>
                    <a:lnTo>
                      <a:pt x="110762" y="958"/>
                    </a:lnTo>
                    <a:lnTo>
                      <a:pt x="104780" y="3067"/>
                    </a:lnTo>
                    <a:lnTo>
                      <a:pt x="101876" y="4408"/>
                    </a:lnTo>
                    <a:lnTo>
                      <a:pt x="100909" y="4408"/>
                    </a:lnTo>
                    <a:lnTo>
                      <a:pt x="97917" y="6325"/>
                    </a:lnTo>
                    <a:lnTo>
                      <a:pt x="96598" y="7667"/>
                    </a:lnTo>
                    <a:lnTo>
                      <a:pt x="94486" y="9392"/>
                    </a:lnTo>
                    <a:lnTo>
                      <a:pt x="89208" y="13801"/>
                    </a:lnTo>
                    <a:lnTo>
                      <a:pt x="87536" y="16102"/>
                    </a:lnTo>
                    <a:lnTo>
                      <a:pt x="85777" y="18210"/>
                    </a:lnTo>
                    <a:lnTo>
                      <a:pt x="81202" y="25303"/>
                    </a:lnTo>
                    <a:lnTo>
                      <a:pt x="77507" y="32012"/>
                    </a:lnTo>
                    <a:lnTo>
                      <a:pt x="74956" y="37571"/>
                    </a:lnTo>
                    <a:lnTo>
                      <a:pt x="72140" y="45047"/>
                    </a:lnTo>
                    <a:lnTo>
                      <a:pt x="70645" y="50798"/>
                    </a:lnTo>
                    <a:lnTo>
                      <a:pt x="69589" y="54824"/>
                    </a:lnTo>
                    <a:lnTo>
                      <a:pt x="69589" y="57891"/>
                    </a:lnTo>
                    <a:lnTo>
                      <a:pt x="69237" y="57891"/>
                    </a:lnTo>
                    <a:lnTo>
                      <a:pt x="66862" y="58849"/>
                    </a:lnTo>
                    <a:lnTo>
                      <a:pt x="64310" y="61150"/>
                    </a:lnTo>
                    <a:lnTo>
                      <a:pt x="62727" y="63642"/>
                    </a:lnTo>
                    <a:lnTo>
                      <a:pt x="62551" y="63258"/>
                    </a:lnTo>
                    <a:lnTo>
                      <a:pt x="60879" y="62108"/>
                    </a:lnTo>
                    <a:lnTo>
                      <a:pt x="59032" y="62108"/>
                    </a:lnTo>
                    <a:lnTo>
                      <a:pt x="55425" y="63642"/>
                    </a:lnTo>
                    <a:lnTo>
                      <a:pt x="48563" y="67284"/>
                    </a:lnTo>
                    <a:lnTo>
                      <a:pt x="40909" y="71693"/>
                    </a:lnTo>
                    <a:lnTo>
                      <a:pt x="36598" y="74952"/>
                    </a:lnTo>
                    <a:lnTo>
                      <a:pt x="34750" y="75910"/>
                    </a:lnTo>
                    <a:lnTo>
                      <a:pt x="31319" y="78019"/>
                    </a:lnTo>
                    <a:lnTo>
                      <a:pt x="29208" y="79936"/>
                    </a:lnTo>
                    <a:lnTo>
                      <a:pt x="28504" y="80319"/>
                    </a:lnTo>
                    <a:lnTo>
                      <a:pt x="27360" y="81277"/>
                    </a:lnTo>
                    <a:lnTo>
                      <a:pt x="12404" y="93738"/>
                    </a:lnTo>
                    <a:lnTo>
                      <a:pt x="2551" y="102172"/>
                    </a:lnTo>
                    <a:lnTo>
                      <a:pt x="2991" y="105623"/>
                    </a:lnTo>
                    <a:lnTo>
                      <a:pt x="4310" y="105623"/>
                    </a:lnTo>
                    <a:lnTo>
                      <a:pt x="4310" y="107348"/>
                    </a:lnTo>
                    <a:lnTo>
                      <a:pt x="5718" y="106581"/>
                    </a:lnTo>
                    <a:lnTo>
                      <a:pt x="7214" y="107539"/>
                    </a:lnTo>
                    <a:lnTo>
                      <a:pt x="7565" y="107539"/>
                    </a:lnTo>
                    <a:lnTo>
                      <a:pt x="8973" y="108306"/>
                    </a:lnTo>
                    <a:lnTo>
                      <a:pt x="0" y="116741"/>
                    </a:lnTo>
                    <a:lnTo>
                      <a:pt x="439" y="120000"/>
                    </a:lnTo>
                    <a:lnTo>
                      <a:pt x="13372" y="108306"/>
                    </a:lnTo>
                    <a:lnTo>
                      <a:pt x="30791" y="92779"/>
                    </a:lnTo>
                    <a:lnTo>
                      <a:pt x="53313" y="72651"/>
                    </a:lnTo>
                    <a:lnTo>
                      <a:pt x="60527" y="66325"/>
                    </a:lnTo>
                    <a:lnTo>
                      <a:pt x="60175" y="68626"/>
                    </a:lnTo>
                    <a:lnTo>
                      <a:pt x="60703" y="69584"/>
                    </a:lnTo>
                    <a:lnTo>
                      <a:pt x="61407" y="70351"/>
                    </a:lnTo>
                    <a:lnTo>
                      <a:pt x="63255" y="68242"/>
                    </a:lnTo>
                    <a:lnTo>
                      <a:pt x="67829" y="64217"/>
                    </a:lnTo>
                    <a:lnTo>
                      <a:pt x="70821" y="61916"/>
                    </a:lnTo>
                    <a:lnTo>
                      <a:pt x="71524" y="60766"/>
                    </a:lnTo>
                    <a:lnTo>
                      <a:pt x="71700" y="57891"/>
                    </a:lnTo>
                    <a:lnTo>
                      <a:pt x="71260" y="56741"/>
                    </a:lnTo>
                    <a:lnTo>
                      <a:pt x="71260" y="55782"/>
                    </a:lnTo>
                    <a:lnTo>
                      <a:pt x="73548" y="53865"/>
                    </a:lnTo>
                    <a:lnTo>
                      <a:pt x="93167" y="36613"/>
                    </a:lnTo>
                    <a:lnTo>
                      <a:pt x="98181" y="32012"/>
                    </a:lnTo>
                    <a:lnTo>
                      <a:pt x="109618" y="21469"/>
                    </a:lnTo>
                    <a:lnTo>
                      <a:pt x="115425" y="16869"/>
                    </a:lnTo>
                    <a:lnTo>
                      <a:pt x="119999" y="12460"/>
                    </a:lnTo>
                    <a:lnTo>
                      <a:pt x="119824" y="1073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91" name="Shape 491"/>
              <p:cNvSpPr/>
              <p:nvPr/>
            </p:nvSpPr>
            <p:spPr>
              <a:xfrm>
                <a:off x="3463" y="2954"/>
                <a:ext cx="1089" cy="588"/>
              </a:xfrm>
              <a:custGeom>
                <a:avLst/>
                <a:gdLst/>
                <a:ahLst/>
                <a:cxnLst/>
                <a:rect l="0" t="0" r="0" b="0"/>
                <a:pathLst>
                  <a:path w="120000" h="120000" extrusionOk="0">
                    <a:moveTo>
                      <a:pt x="119999" y="7748"/>
                    </a:moveTo>
                    <a:lnTo>
                      <a:pt x="116813" y="6830"/>
                    </a:lnTo>
                    <a:lnTo>
                      <a:pt x="116263" y="6219"/>
                    </a:lnTo>
                    <a:lnTo>
                      <a:pt x="111208" y="4995"/>
                    </a:lnTo>
                    <a:lnTo>
                      <a:pt x="106703" y="3772"/>
                    </a:lnTo>
                    <a:lnTo>
                      <a:pt x="103296" y="2854"/>
                    </a:lnTo>
                    <a:lnTo>
                      <a:pt x="101648" y="2854"/>
                    </a:lnTo>
                    <a:lnTo>
                      <a:pt x="96483" y="3364"/>
                    </a:lnTo>
                    <a:lnTo>
                      <a:pt x="91318" y="4282"/>
                    </a:lnTo>
                    <a:lnTo>
                      <a:pt x="87032" y="4995"/>
                    </a:lnTo>
                    <a:lnTo>
                      <a:pt x="84945" y="5505"/>
                    </a:lnTo>
                    <a:lnTo>
                      <a:pt x="81538" y="6627"/>
                    </a:lnTo>
                    <a:lnTo>
                      <a:pt x="77472" y="8462"/>
                    </a:lnTo>
                    <a:lnTo>
                      <a:pt x="73186" y="10705"/>
                    </a:lnTo>
                    <a:lnTo>
                      <a:pt x="69560" y="13559"/>
                    </a:lnTo>
                    <a:lnTo>
                      <a:pt x="66373" y="16822"/>
                    </a:lnTo>
                    <a:lnTo>
                      <a:pt x="63956" y="20084"/>
                    </a:lnTo>
                    <a:lnTo>
                      <a:pt x="63406" y="18963"/>
                    </a:lnTo>
                    <a:lnTo>
                      <a:pt x="61428" y="17332"/>
                    </a:lnTo>
                    <a:lnTo>
                      <a:pt x="59120" y="15700"/>
                    </a:lnTo>
                    <a:lnTo>
                      <a:pt x="55934" y="14681"/>
                    </a:lnTo>
                    <a:lnTo>
                      <a:pt x="53076" y="14171"/>
                    </a:lnTo>
                    <a:lnTo>
                      <a:pt x="49670" y="13967"/>
                    </a:lnTo>
                    <a:lnTo>
                      <a:pt x="45934" y="14171"/>
                    </a:lnTo>
                    <a:lnTo>
                      <a:pt x="39010" y="15598"/>
                    </a:lnTo>
                    <a:lnTo>
                      <a:pt x="32197" y="17332"/>
                    </a:lnTo>
                    <a:lnTo>
                      <a:pt x="24945" y="19473"/>
                    </a:lnTo>
                    <a:lnTo>
                      <a:pt x="19450" y="21614"/>
                    </a:lnTo>
                    <a:lnTo>
                      <a:pt x="10219" y="25080"/>
                    </a:lnTo>
                    <a:lnTo>
                      <a:pt x="9120" y="26813"/>
                    </a:lnTo>
                    <a:lnTo>
                      <a:pt x="9120" y="28445"/>
                    </a:lnTo>
                    <a:lnTo>
                      <a:pt x="8571" y="30586"/>
                    </a:lnTo>
                    <a:lnTo>
                      <a:pt x="8571" y="32013"/>
                    </a:lnTo>
                    <a:lnTo>
                      <a:pt x="8021" y="32421"/>
                    </a:lnTo>
                    <a:lnTo>
                      <a:pt x="7472" y="35785"/>
                    </a:lnTo>
                    <a:lnTo>
                      <a:pt x="2747" y="37417"/>
                    </a:lnTo>
                    <a:lnTo>
                      <a:pt x="6373" y="53423"/>
                    </a:lnTo>
                    <a:lnTo>
                      <a:pt x="9340" y="68309"/>
                    </a:lnTo>
                    <a:lnTo>
                      <a:pt x="14065" y="90637"/>
                    </a:lnTo>
                    <a:lnTo>
                      <a:pt x="17252" y="106032"/>
                    </a:lnTo>
                    <a:lnTo>
                      <a:pt x="19780" y="117349"/>
                    </a:lnTo>
                    <a:lnTo>
                      <a:pt x="20329" y="119082"/>
                    </a:lnTo>
                    <a:lnTo>
                      <a:pt x="18131" y="120000"/>
                    </a:lnTo>
                    <a:lnTo>
                      <a:pt x="14945" y="105522"/>
                    </a:lnTo>
                    <a:lnTo>
                      <a:pt x="9120" y="78300"/>
                    </a:lnTo>
                    <a:lnTo>
                      <a:pt x="0" y="35989"/>
                    </a:lnTo>
                    <a:lnTo>
                      <a:pt x="5714" y="33950"/>
                    </a:lnTo>
                    <a:lnTo>
                      <a:pt x="8021" y="23959"/>
                    </a:lnTo>
                    <a:lnTo>
                      <a:pt x="8021" y="23449"/>
                    </a:lnTo>
                    <a:lnTo>
                      <a:pt x="19780" y="18963"/>
                    </a:lnTo>
                    <a:lnTo>
                      <a:pt x="25824" y="17128"/>
                    </a:lnTo>
                    <a:lnTo>
                      <a:pt x="31538" y="15191"/>
                    </a:lnTo>
                    <a:lnTo>
                      <a:pt x="34725" y="14477"/>
                    </a:lnTo>
                    <a:lnTo>
                      <a:pt x="37912" y="13559"/>
                    </a:lnTo>
                    <a:lnTo>
                      <a:pt x="43296" y="12744"/>
                    </a:lnTo>
                    <a:lnTo>
                      <a:pt x="49120" y="11826"/>
                    </a:lnTo>
                    <a:lnTo>
                      <a:pt x="54175" y="12132"/>
                    </a:lnTo>
                    <a:lnTo>
                      <a:pt x="58021" y="12846"/>
                    </a:lnTo>
                    <a:lnTo>
                      <a:pt x="60769" y="13967"/>
                    </a:lnTo>
                    <a:lnTo>
                      <a:pt x="63406" y="15700"/>
                    </a:lnTo>
                    <a:lnTo>
                      <a:pt x="63956" y="16108"/>
                    </a:lnTo>
                    <a:lnTo>
                      <a:pt x="66813" y="13254"/>
                    </a:lnTo>
                    <a:lnTo>
                      <a:pt x="70000" y="10195"/>
                    </a:lnTo>
                    <a:lnTo>
                      <a:pt x="73846" y="7748"/>
                    </a:lnTo>
                    <a:lnTo>
                      <a:pt x="75494" y="6219"/>
                    </a:lnTo>
                    <a:lnTo>
                      <a:pt x="75714" y="6219"/>
                    </a:lnTo>
                    <a:lnTo>
                      <a:pt x="79560" y="4689"/>
                    </a:lnTo>
                    <a:lnTo>
                      <a:pt x="81758" y="3976"/>
                    </a:lnTo>
                    <a:lnTo>
                      <a:pt x="84725" y="2854"/>
                    </a:lnTo>
                    <a:lnTo>
                      <a:pt x="86373" y="2141"/>
                    </a:lnTo>
                    <a:lnTo>
                      <a:pt x="90989" y="1223"/>
                    </a:lnTo>
                    <a:lnTo>
                      <a:pt x="95824" y="509"/>
                    </a:lnTo>
                    <a:lnTo>
                      <a:pt x="101318" y="203"/>
                    </a:lnTo>
                    <a:lnTo>
                      <a:pt x="103076" y="0"/>
                    </a:lnTo>
                    <a:lnTo>
                      <a:pt x="106483" y="1121"/>
                    </a:lnTo>
                    <a:lnTo>
                      <a:pt x="110769" y="2141"/>
                    </a:lnTo>
                    <a:lnTo>
                      <a:pt x="114175" y="3262"/>
                    </a:lnTo>
                    <a:lnTo>
                      <a:pt x="117142" y="4485"/>
                    </a:lnTo>
                    <a:lnTo>
                      <a:pt x="119999" y="7748"/>
                    </a:lnTo>
                    <a:close/>
                  </a:path>
                </a:pathLst>
              </a:custGeom>
              <a:solidFill>
                <a:srgbClr val="61616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92" name="Shape 492"/>
              <p:cNvSpPr/>
              <p:nvPr/>
            </p:nvSpPr>
            <p:spPr>
              <a:xfrm>
                <a:off x="3463" y="2954"/>
                <a:ext cx="1089" cy="588"/>
              </a:xfrm>
              <a:custGeom>
                <a:avLst/>
                <a:gdLst/>
                <a:ahLst/>
                <a:cxnLst/>
                <a:rect l="0" t="0" r="0" b="0"/>
                <a:pathLst>
                  <a:path w="120000" h="120000" extrusionOk="0">
                    <a:moveTo>
                      <a:pt x="119999" y="7748"/>
                    </a:moveTo>
                    <a:lnTo>
                      <a:pt x="116813" y="6830"/>
                    </a:lnTo>
                    <a:lnTo>
                      <a:pt x="116263" y="6219"/>
                    </a:lnTo>
                    <a:lnTo>
                      <a:pt x="111208" y="4995"/>
                    </a:lnTo>
                    <a:lnTo>
                      <a:pt x="106703" y="3772"/>
                    </a:lnTo>
                    <a:lnTo>
                      <a:pt x="103296" y="2854"/>
                    </a:lnTo>
                    <a:lnTo>
                      <a:pt x="101648" y="2854"/>
                    </a:lnTo>
                    <a:lnTo>
                      <a:pt x="96483" y="3364"/>
                    </a:lnTo>
                    <a:lnTo>
                      <a:pt x="91318" y="4282"/>
                    </a:lnTo>
                    <a:lnTo>
                      <a:pt x="87032" y="4995"/>
                    </a:lnTo>
                    <a:lnTo>
                      <a:pt x="84945" y="5505"/>
                    </a:lnTo>
                    <a:lnTo>
                      <a:pt x="81538" y="6627"/>
                    </a:lnTo>
                    <a:lnTo>
                      <a:pt x="77472" y="8462"/>
                    </a:lnTo>
                    <a:lnTo>
                      <a:pt x="73186" y="10705"/>
                    </a:lnTo>
                    <a:lnTo>
                      <a:pt x="69560" y="13559"/>
                    </a:lnTo>
                    <a:lnTo>
                      <a:pt x="66373" y="16822"/>
                    </a:lnTo>
                    <a:lnTo>
                      <a:pt x="63956" y="20084"/>
                    </a:lnTo>
                    <a:lnTo>
                      <a:pt x="63406" y="18963"/>
                    </a:lnTo>
                    <a:lnTo>
                      <a:pt x="61428" y="17332"/>
                    </a:lnTo>
                    <a:lnTo>
                      <a:pt x="59120" y="15700"/>
                    </a:lnTo>
                    <a:lnTo>
                      <a:pt x="55934" y="14681"/>
                    </a:lnTo>
                    <a:lnTo>
                      <a:pt x="53076" y="14171"/>
                    </a:lnTo>
                    <a:lnTo>
                      <a:pt x="49670" y="13967"/>
                    </a:lnTo>
                    <a:lnTo>
                      <a:pt x="45934" y="14171"/>
                    </a:lnTo>
                    <a:lnTo>
                      <a:pt x="39010" y="15598"/>
                    </a:lnTo>
                    <a:lnTo>
                      <a:pt x="32197" y="17332"/>
                    </a:lnTo>
                    <a:lnTo>
                      <a:pt x="24945" y="19473"/>
                    </a:lnTo>
                    <a:lnTo>
                      <a:pt x="19450" y="21614"/>
                    </a:lnTo>
                    <a:lnTo>
                      <a:pt x="10219" y="25080"/>
                    </a:lnTo>
                    <a:lnTo>
                      <a:pt x="9120" y="26813"/>
                    </a:lnTo>
                    <a:lnTo>
                      <a:pt x="9120" y="28445"/>
                    </a:lnTo>
                    <a:lnTo>
                      <a:pt x="8571" y="30586"/>
                    </a:lnTo>
                    <a:lnTo>
                      <a:pt x="8571" y="32013"/>
                    </a:lnTo>
                    <a:lnTo>
                      <a:pt x="8021" y="32421"/>
                    </a:lnTo>
                    <a:lnTo>
                      <a:pt x="7472" y="35785"/>
                    </a:lnTo>
                    <a:lnTo>
                      <a:pt x="2747" y="37417"/>
                    </a:lnTo>
                    <a:lnTo>
                      <a:pt x="6373" y="53423"/>
                    </a:lnTo>
                    <a:lnTo>
                      <a:pt x="9340" y="68309"/>
                    </a:lnTo>
                    <a:lnTo>
                      <a:pt x="14065" y="90637"/>
                    </a:lnTo>
                    <a:lnTo>
                      <a:pt x="17252" y="106032"/>
                    </a:lnTo>
                    <a:lnTo>
                      <a:pt x="19780" y="117349"/>
                    </a:lnTo>
                    <a:lnTo>
                      <a:pt x="20329" y="119082"/>
                    </a:lnTo>
                    <a:lnTo>
                      <a:pt x="18131" y="120000"/>
                    </a:lnTo>
                    <a:lnTo>
                      <a:pt x="14945" y="105522"/>
                    </a:lnTo>
                    <a:lnTo>
                      <a:pt x="9120" y="78300"/>
                    </a:lnTo>
                    <a:lnTo>
                      <a:pt x="0" y="35989"/>
                    </a:lnTo>
                    <a:lnTo>
                      <a:pt x="5714" y="33950"/>
                    </a:lnTo>
                    <a:lnTo>
                      <a:pt x="8021" y="23959"/>
                    </a:lnTo>
                    <a:lnTo>
                      <a:pt x="8021" y="23449"/>
                    </a:lnTo>
                    <a:lnTo>
                      <a:pt x="19780" y="18963"/>
                    </a:lnTo>
                    <a:lnTo>
                      <a:pt x="25824" y="17128"/>
                    </a:lnTo>
                    <a:lnTo>
                      <a:pt x="31538" y="15191"/>
                    </a:lnTo>
                    <a:lnTo>
                      <a:pt x="34725" y="14477"/>
                    </a:lnTo>
                    <a:lnTo>
                      <a:pt x="37912" y="13559"/>
                    </a:lnTo>
                    <a:lnTo>
                      <a:pt x="43296" y="12744"/>
                    </a:lnTo>
                    <a:lnTo>
                      <a:pt x="49120" y="11826"/>
                    </a:lnTo>
                    <a:lnTo>
                      <a:pt x="54175" y="12132"/>
                    </a:lnTo>
                    <a:lnTo>
                      <a:pt x="58021" y="12846"/>
                    </a:lnTo>
                    <a:lnTo>
                      <a:pt x="60769" y="13967"/>
                    </a:lnTo>
                    <a:lnTo>
                      <a:pt x="63406" y="15700"/>
                    </a:lnTo>
                    <a:lnTo>
                      <a:pt x="63956" y="16108"/>
                    </a:lnTo>
                    <a:lnTo>
                      <a:pt x="66813" y="13254"/>
                    </a:lnTo>
                    <a:lnTo>
                      <a:pt x="70000" y="10195"/>
                    </a:lnTo>
                    <a:lnTo>
                      <a:pt x="73846" y="7748"/>
                    </a:lnTo>
                    <a:lnTo>
                      <a:pt x="75494" y="6219"/>
                    </a:lnTo>
                    <a:lnTo>
                      <a:pt x="75714" y="6219"/>
                    </a:lnTo>
                    <a:lnTo>
                      <a:pt x="79560" y="4689"/>
                    </a:lnTo>
                    <a:lnTo>
                      <a:pt x="81758" y="3976"/>
                    </a:lnTo>
                    <a:lnTo>
                      <a:pt x="84725" y="2854"/>
                    </a:lnTo>
                    <a:lnTo>
                      <a:pt x="86373" y="2141"/>
                    </a:lnTo>
                    <a:lnTo>
                      <a:pt x="90989" y="1223"/>
                    </a:lnTo>
                    <a:lnTo>
                      <a:pt x="95824" y="509"/>
                    </a:lnTo>
                    <a:lnTo>
                      <a:pt x="101318" y="203"/>
                    </a:lnTo>
                    <a:lnTo>
                      <a:pt x="103076" y="0"/>
                    </a:lnTo>
                    <a:lnTo>
                      <a:pt x="106483" y="1121"/>
                    </a:lnTo>
                    <a:lnTo>
                      <a:pt x="110769" y="2141"/>
                    </a:lnTo>
                    <a:lnTo>
                      <a:pt x="114175" y="3262"/>
                    </a:lnTo>
                    <a:lnTo>
                      <a:pt x="117142" y="4485"/>
                    </a:lnTo>
                    <a:lnTo>
                      <a:pt x="119999" y="7748"/>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93" name="Shape 493"/>
              <p:cNvSpPr/>
              <p:nvPr/>
            </p:nvSpPr>
            <p:spPr>
              <a:xfrm>
                <a:off x="3449" y="3134"/>
                <a:ext cx="257" cy="399"/>
              </a:xfrm>
              <a:custGeom>
                <a:avLst/>
                <a:gdLst/>
                <a:ahLst/>
                <a:cxnLst/>
                <a:rect l="0" t="0" r="0" b="0"/>
                <a:pathLst>
                  <a:path w="120000" h="120000" extrusionOk="0">
                    <a:moveTo>
                      <a:pt x="72373" y="120000"/>
                    </a:moveTo>
                    <a:lnTo>
                      <a:pt x="120000" y="113400"/>
                    </a:lnTo>
                    <a:lnTo>
                      <a:pt x="112529" y="112800"/>
                    </a:lnTo>
                    <a:lnTo>
                      <a:pt x="110661" y="112800"/>
                    </a:lnTo>
                    <a:lnTo>
                      <a:pt x="102723" y="112050"/>
                    </a:lnTo>
                    <a:lnTo>
                      <a:pt x="95252" y="112650"/>
                    </a:lnTo>
                    <a:lnTo>
                      <a:pt x="95252" y="111300"/>
                    </a:lnTo>
                    <a:lnTo>
                      <a:pt x="88249" y="111300"/>
                    </a:lnTo>
                    <a:lnTo>
                      <a:pt x="85914" y="108600"/>
                    </a:lnTo>
                    <a:lnTo>
                      <a:pt x="78910" y="109350"/>
                    </a:lnTo>
                    <a:lnTo>
                      <a:pt x="49027" y="63900"/>
                    </a:lnTo>
                    <a:lnTo>
                      <a:pt x="12607" y="6750"/>
                    </a:lnTo>
                    <a:lnTo>
                      <a:pt x="15408" y="6300"/>
                    </a:lnTo>
                    <a:lnTo>
                      <a:pt x="15408" y="4200"/>
                    </a:lnTo>
                    <a:lnTo>
                      <a:pt x="20077" y="0"/>
                    </a:lnTo>
                    <a:lnTo>
                      <a:pt x="0" y="2400"/>
                    </a:lnTo>
                    <a:lnTo>
                      <a:pt x="15408" y="25950"/>
                    </a:lnTo>
                    <a:lnTo>
                      <a:pt x="28015" y="47850"/>
                    </a:lnTo>
                    <a:lnTo>
                      <a:pt x="48093" y="80700"/>
                    </a:lnTo>
                    <a:lnTo>
                      <a:pt x="61634" y="103350"/>
                    </a:lnTo>
                    <a:lnTo>
                      <a:pt x="72373" y="120000"/>
                    </a:lnTo>
                    <a:close/>
                  </a:path>
                </a:pathLst>
              </a:custGeom>
              <a:solidFill>
                <a:srgbClr val="0080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94" name="Shape 494"/>
              <p:cNvSpPr/>
              <p:nvPr/>
            </p:nvSpPr>
            <p:spPr>
              <a:xfrm>
                <a:off x="3449" y="3134"/>
                <a:ext cx="257" cy="399"/>
              </a:xfrm>
              <a:custGeom>
                <a:avLst/>
                <a:gdLst/>
                <a:ahLst/>
                <a:cxnLst/>
                <a:rect l="0" t="0" r="0" b="0"/>
                <a:pathLst>
                  <a:path w="120000" h="120000" extrusionOk="0">
                    <a:moveTo>
                      <a:pt x="72373" y="120000"/>
                    </a:moveTo>
                    <a:lnTo>
                      <a:pt x="120000" y="113400"/>
                    </a:lnTo>
                    <a:lnTo>
                      <a:pt x="112529" y="112800"/>
                    </a:lnTo>
                    <a:lnTo>
                      <a:pt x="110661" y="112800"/>
                    </a:lnTo>
                    <a:lnTo>
                      <a:pt x="102723" y="112050"/>
                    </a:lnTo>
                    <a:lnTo>
                      <a:pt x="95252" y="112650"/>
                    </a:lnTo>
                    <a:lnTo>
                      <a:pt x="95252" y="111300"/>
                    </a:lnTo>
                    <a:lnTo>
                      <a:pt x="88249" y="111300"/>
                    </a:lnTo>
                    <a:lnTo>
                      <a:pt x="85914" y="108600"/>
                    </a:lnTo>
                    <a:lnTo>
                      <a:pt x="78910" y="109350"/>
                    </a:lnTo>
                    <a:lnTo>
                      <a:pt x="49027" y="63900"/>
                    </a:lnTo>
                    <a:lnTo>
                      <a:pt x="12607" y="6750"/>
                    </a:lnTo>
                    <a:lnTo>
                      <a:pt x="15408" y="6300"/>
                    </a:lnTo>
                    <a:lnTo>
                      <a:pt x="15408" y="4200"/>
                    </a:lnTo>
                    <a:lnTo>
                      <a:pt x="20077" y="0"/>
                    </a:lnTo>
                    <a:lnTo>
                      <a:pt x="0" y="2400"/>
                    </a:lnTo>
                    <a:lnTo>
                      <a:pt x="15408" y="25950"/>
                    </a:lnTo>
                    <a:lnTo>
                      <a:pt x="28015" y="47850"/>
                    </a:lnTo>
                    <a:lnTo>
                      <a:pt x="48093" y="80700"/>
                    </a:lnTo>
                    <a:lnTo>
                      <a:pt x="61634" y="103350"/>
                    </a:lnTo>
                    <a:lnTo>
                      <a:pt x="72373" y="120000"/>
                    </a:lnTo>
                  </a:path>
                </a:pathLst>
              </a:custGeom>
              <a:noFill/>
              <a:ln w="9525" cap="flat" cmpd="sng">
                <a:solidFill>
                  <a:srgbClr val="008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95" name="Shape 495"/>
              <p:cNvSpPr/>
              <p:nvPr/>
            </p:nvSpPr>
            <p:spPr>
              <a:xfrm>
                <a:off x="3553" y="2973"/>
                <a:ext cx="1340" cy="433"/>
              </a:xfrm>
              <a:custGeom>
                <a:avLst/>
                <a:gdLst/>
                <a:ahLst/>
                <a:cxnLst/>
                <a:rect l="0" t="0" r="0" b="0"/>
                <a:pathLst>
                  <a:path w="120000" h="120000" extrusionOk="0">
                    <a:moveTo>
                      <a:pt x="86532" y="4567"/>
                    </a:moveTo>
                    <a:lnTo>
                      <a:pt x="82416" y="2906"/>
                    </a:lnTo>
                    <a:lnTo>
                      <a:pt x="78747" y="1245"/>
                    </a:lnTo>
                    <a:lnTo>
                      <a:pt x="75973" y="0"/>
                    </a:lnTo>
                    <a:lnTo>
                      <a:pt x="74630" y="0"/>
                    </a:lnTo>
                    <a:lnTo>
                      <a:pt x="70425" y="692"/>
                    </a:lnTo>
                    <a:lnTo>
                      <a:pt x="66219" y="1937"/>
                    </a:lnTo>
                    <a:lnTo>
                      <a:pt x="62729" y="2906"/>
                    </a:lnTo>
                    <a:lnTo>
                      <a:pt x="61029" y="3598"/>
                    </a:lnTo>
                    <a:lnTo>
                      <a:pt x="58255" y="5121"/>
                    </a:lnTo>
                    <a:lnTo>
                      <a:pt x="54944" y="7612"/>
                    </a:lnTo>
                    <a:lnTo>
                      <a:pt x="51454" y="10657"/>
                    </a:lnTo>
                    <a:lnTo>
                      <a:pt x="48501" y="14532"/>
                    </a:lnTo>
                    <a:lnTo>
                      <a:pt x="45906" y="18961"/>
                    </a:lnTo>
                    <a:lnTo>
                      <a:pt x="43937" y="23391"/>
                    </a:lnTo>
                    <a:lnTo>
                      <a:pt x="43489" y="21868"/>
                    </a:lnTo>
                    <a:lnTo>
                      <a:pt x="41879" y="19653"/>
                    </a:lnTo>
                    <a:lnTo>
                      <a:pt x="40000" y="17439"/>
                    </a:lnTo>
                    <a:lnTo>
                      <a:pt x="37404" y="16055"/>
                    </a:lnTo>
                    <a:lnTo>
                      <a:pt x="35078" y="15363"/>
                    </a:lnTo>
                    <a:lnTo>
                      <a:pt x="32304" y="15086"/>
                    </a:lnTo>
                    <a:lnTo>
                      <a:pt x="29261" y="15363"/>
                    </a:lnTo>
                    <a:lnTo>
                      <a:pt x="23624" y="17301"/>
                    </a:lnTo>
                    <a:lnTo>
                      <a:pt x="18076" y="19653"/>
                    </a:lnTo>
                    <a:lnTo>
                      <a:pt x="12170" y="22560"/>
                    </a:lnTo>
                    <a:lnTo>
                      <a:pt x="7695" y="25467"/>
                    </a:lnTo>
                    <a:lnTo>
                      <a:pt x="178" y="30173"/>
                    </a:lnTo>
                    <a:lnTo>
                      <a:pt x="0" y="31833"/>
                    </a:lnTo>
                    <a:lnTo>
                      <a:pt x="3489" y="51764"/>
                    </a:lnTo>
                    <a:lnTo>
                      <a:pt x="10111" y="90380"/>
                    </a:lnTo>
                    <a:lnTo>
                      <a:pt x="14228" y="115847"/>
                    </a:lnTo>
                    <a:lnTo>
                      <a:pt x="14944" y="120000"/>
                    </a:lnTo>
                    <a:lnTo>
                      <a:pt x="15659" y="119723"/>
                    </a:lnTo>
                    <a:lnTo>
                      <a:pt x="24519" y="115017"/>
                    </a:lnTo>
                    <a:lnTo>
                      <a:pt x="29530" y="112941"/>
                    </a:lnTo>
                    <a:lnTo>
                      <a:pt x="33914" y="110726"/>
                    </a:lnTo>
                    <a:lnTo>
                      <a:pt x="40178" y="108512"/>
                    </a:lnTo>
                    <a:lnTo>
                      <a:pt x="46800" y="106851"/>
                    </a:lnTo>
                    <a:lnTo>
                      <a:pt x="51991" y="106159"/>
                    </a:lnTo>
                    <a:lnTo>
                      <a:pt x="56644" y="106159"/>
                    </a:lnTo>
                    <a:lnTo>
                      <a:pt x="60313" y="106297"/>
                    </a:lnTo>
                    <a:lnTo>
                      <a:pt x="65055" y="107820"/>
                    </a:lnTo>
                    <a:lnTo>
                      <a:pt x="69172" y="109204"/>
                    </a:lnTo>
                    <a:lnTo>
                      <a:pt x="70604" y="110034"/>
                    </a:lnTo>
                    <a:lnTo>
                      <a:pt x="72304" y="111003"/>
                    </a:lnTo>
                    <a:lnTo>
                      <a:pt x="73736" y="112387"/>
                    </a:lnTo>
                    <a:lnTo>
                      <a:pt x="75078" y="106851"/>
                    </a:lnTo>
                    <a:lnTo>
                      <a:pt x="77225" y="100207"/>
                    </a:lnTo>
                    <a:lnTo>
                      <a:pt x="79105" y="96193"/>
                    </a:lnTo>
                    <a:lnTo>
                      <a:pt x="82058" y="90795"/>
                    </a:lnTo>
                    <a:lnTo>
                      <a:pt x="86263" y="84705"/>
                    </a:lnTo>
                    <a:lnTo>
                      <a:pt x="91454" y="78615"/>
                    </a:lnTo>
                    <a:lnTo>
                      <a:pt x="96823" y="74048"/>
                    </a:lnTo>
                    <a:lnTo>
                      <a:pt x="103445" y="68927"/>
                    </a:lnTo>
                    <a:lnTo>
                      <a:pt x="109709" y="65051"/>
                    </a:lnTo>
                    <a:lnTo>
                      <a:pt x="119105" y="59930"/>
                    </a:lnTo>
                    <a:lnTo>
                      <a:pt x="120000" y="59238"/>
                    </a:lnTo>
                    <a:lnTo>
                      <a:pt x="114093" y="49965"/>
                    </a:lnTo>
                    <a:lnTo>
                      <a:pt x="107829" y="40138"/>
                    </a:lnTo>
                    <a:lnTo>
                      <a:pt x="103087" y="32249"/>
                    </a:lnTo>
                    <a:lnTo>
                      <a:pt x="86979" y="5397"/>
                    </a:lnTo>
                    <a:lnTo>
                      <a:pt x="86532" y="456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96" name="Shape 496"/>
              <p:cNvSpPr/>
              <p:nvPr/>
            </p:nvSpPr>
            <p:spPr>
              <a:xfrm>
                <a:off x="3553" y="2973"/>
                <a:ext cx="1340" cy="433"/>
              </a:xfrm>
              <a:custGeom>
                <a:avLst/>
                <a:gdLst/>
                <a:ahLst/>
                <a:cxnLst/>
                <a:rect l="0" t="0" r="0" b="0"/>
                <a:pathLst>
                  <a:path w="120000" h="120000" extrusionOk="0">
                    <a:moveTo>
                      <a:pt x="86532" y="4567"/>
                    </a:moveTo>
                    <a:lnTo>
                      <a:pt x="82416" y="2906"/>
                    </a:lnTo>
                    <a:lnTo>
                      <a:pt x="78747" y="1245"/>
                    </a:lnTo>
                    <a:lnTo>
                      <a:pt x="75973" y="0"/>
                    </a:lnTo>
                    <a:lnTo>
                      <a:pt x="74630" y="0"/>
                    </a:lnTo>
                    <a:lnTo>
                      <a:pt x="70425" y="692"/>
                    </a:lnTo>
                    <a:lnTo>
                      <a:pt x="66219" y="1937"/>
                    </a:lnTo>
                    <a:lnTo>
                      <a:pt x="62729" y="2906"/>
                    </a:lnTo>
                    <a:lnTo>
                      <a:pt x="61029" y="3598"/>
                    </a:lnTo>
                    <a:lnTo>
                      <a:pt x="58255" y="5121"/>
                    </a:lnTo>
                    <a:lnTo>
                      <a:pt x="54944" y="7612"/>
                    </a:lnTo>
                    <a:lnTo>
                      <a:pt x="51454" y="10657"/>
                    </a:lnTo>
                    <a:lnTo>
                      <a:pt x="48501" y="14532"/>
                    </a:lnTo>
                    <a:lnTo>
                      <a:pt x="45906" y="18961"/>
                    </a:lnTo>
                    <a:lnTo>
                      <a:pt x="43937" y="23391"/>
                    </a:lnTo>
                    <a:lnTo>
                      <a:pt x="43489" y="21868"/>
                    </a:lnTo>
                    <a:lnTo>
                      <a:pt x="41879" y="19653"/>
                    </a:lnTo>
                    <a:lnTo>
                      <a:pt x="40000" y="17439"/>
                    </a:lnTo>
                    <a:lnTo>
                      <a:pt x="37404" y="16055"/>
                    </a:lnTo>
                    <a:lnTo>
                      <a:pt x="35078" y="15363"/>
                    </a:lnTo>
                    <a:lnTo>
                      <a:pt x="32304" y="15086"/>
                    </a:lnTo>
                    <a:lnTo>
                      <a:pt x="29261" y="15363"/>
                    </a:lnTo>
                    <a:lnTo>
                      <a:pt x="23624" y="17301"/>
                    </a:lnTo>
                    <a:lnTo>
                      <a:pt x="18076" y="19653"/>
                    </a:lnTo>
                    <a:lnTo>
                      <a:pt x="12170" y="22560"/>
                    </a:lnTo>
                    <a:lnTo>
                      <a:pt x="7695" y="25467"/>
                    </a:lnTo>
                    <a:lnTo>
                      <a:pt x="178" y="30173"/>
                    </a:lnTo>
                    <a:lnTo>
                      <a:pt x="0" y="31833"/>
                    </a:lnTo>
                    <a:lnTo>
                      <a:pt x="3489" y="51764"/>
                    </a:lnTo>
                    <a:lnTo>
                      <a:pt x="10111" y="90380"/>
                    </a:lnTo>
                    <a:lnTo>
                      <a:pt x="14228" y="115847"/>
                    </a:lnTo>
                    <a:lnTo>
                      <a:pt x="14944" y="120000"/>
                    </a:lnTo>
                    <a:lnTo>
                      <a:pt x="15659" y="119723"/>
                    </a:lnTo>
                    <a:lnTo>
                      <a:pt x="24519" y="115017"/>
                    </a:lnTo>
                    <a:lnTo>
                      <a:pt x="29530" y="112941"/>
                    </a:lnTo>
                    <a:lnTo>
                      <a:pt x="33914" y="110726"/>
                    </a:lnTo>
                    <a:lnTo>
                      <a:pt x="40178" y="108512"/>
                    </a:lnTo>
                    <a:lnTo>
                      <a:pt x="46800" y="106851"/>
                    </a:lnTo>
                    <a:lnTo>
                      <a:pt x="51991" y="106159"/>
                    </a:lnTo>
                    <a:lnTo>
                      <a:pt x="56644" y="106159"/>
                    </a:lnTo>
                    <a:lnTo>
                      <a:pt x="60313" y="106297"/>
                    </a:lnTo>
                    <a:lnTo>
                      <a:pt x="65055" y="107820"/>
                    </a:lnTo>
                    <a:lnTo>
                      <a:pt x="69172" y="109204"/>
                    </a:lnTo>
                    <a:lnTo>
                      <a:pt x="70604" y="110034"/>
                    </a:lnTo>
                    <a:lnTo>
                      <a:pt x="72304" y="111003"/>
                    </a:lnTo>
                    <a:lnTo>
                      <a:pt x="73736" y="112387"/>
                    </a:lnTo>
                    <a:lnTo>
                      <a:pt x="75078" y="106851"/>
                    </a:lnTo>
                    <a:lnTo>
                      <a:pt x="77225" y="100207"/>
                    </a:lnTo>
                    <a:lnTo>
                      <a:pt x="79105" y="96193"/>
                    </a:lnTo>
                    <a:lnTo>
                      <a:pt x="82058" y="90795"/>
                    </a:lnTo>
                    <a:lnTo>
                      <a:pt x="86263" y="84705"/>
                    </a:lnTo>
                    <a:lnTo>
                      <a:pt x="91454" y="78615"/>
                    </a:lnTo>
                    <a:lnTo>
                      <a:pt x="96823" y="74048"/>
                    </a:lnTo>
                    <a:lnTo>
                      <a:pt x="103445" y="68927"/>
                    </a:lnTo>
                    <a:lnTo>
                      <a:pt x="109709" y="65051"/>
                    </a:lnTo>
                    <a:lnTo>
                      <a:pt x="119105" y="59930"/>
                    </a:lnTo>
                    <a:lnTo>
                      <a:pt x="120000" y="59238"/>
                    </a:lnTo>
                    <a:lnTo>
                      <a:pt x="114093" y="49965"/>
                    </a:lnTo>
                    <a:lnTo>
                      <a:pt x="107829" y="40138"/>
                    </a:lnTo>
                    <a:lnTo>
                      <a:pt x="103087" y="32249"/>
                    </a:lnTo>
                    <a:lnTo>
                      <a:pt x="86979" y="5397"/>
                    </a:lnTo>
                    <a:lnTo>
                      <a:pt x="86532" y="4567"/>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97" name="Shape 497"/>
              <p:cNvSpPr/>
              <p:nvPr/>
            </p:nvSpPr>
            <p:spPr>
              <a:xfrm>
                <a:off x="3491" y="2991"/>
                <a:ext cx="1442" cy="505"/>
              </a:xfrm>
              <a:custGeom>
                <a:avLst/>
                <a:gdLst/>
                <a:ahLst/>
                <a:cxnLst/>
                <a:rect l="0" t="0" r="0" b="0"/>
                <a:pathLst>
                  <a:path w="120000" h="120000" extrusionOk="0">
                    <a:moveTo>
                      <a:pt x="83496" y="0"/>
                    </a:moveTo>
                    <a:lnTo>
                      <a:pt x="118761" y="49990"/>
                    </a:lnTo>
                    <a:lnTo>
                      <a:pt x="119091" y="50463"/>
                    </a:lnTo>
                    <a:lnTo>
                      <a:pt x="119091" y="51056"/>
                    </a:lnTo>
                    <a:lnTo>
                      <a:pt x="118761" y="51293"/>
                    </a:lnTo>
                    <a:lnTo>
                      <a:pt x="119752" y="53188"/>
                    </a:lnTo>
                    <a:lnTo>
                      <a:pt x="118761" y="53780"/>
                    </a:lnTo>
                    <a:lnTo>
                      <a:pt x="120000" y="55913"/>
                    </a:lnTo>
                    <a:lnTo>
                      <a:pt x="118430" y="56268"/>
                    </a:lnTo>
                    <a:lnTo>
                      <a:pt x="114549" y="56860"/>
                    </a:lnTo>
                    <a:lnTo>
                      <a:pt x="108933" y="58163"/>
                    </a:lnTo>
                    <a:lnTo>
                      <a:pt x="106207" y="58993"/>
                    </a:lnTo>
                    <a:lnTo>
                      <a:pt x="105299" y="58993"/>
                    </a:lnTo>
                    <a:lnTo>
                      <a:pt x="102491" y="60177"/>
                    </a:lnTo>
                    <a:lnTo>
                      <a:pt x="101252" y="61006"/>
                    </a:lnTo>
                    <a:lnTo>
                      <a:pt x="99270" y="62073"/>
                    </a:lnTo>
                    <a:lnTo>
                      <a:pt x="94315" y="64797"/>
                    </a:lnTo>
                    <a:lnTo>
                      <a:pt x="92746" y="66219"/>
                    </a:lnTo>
                    <a:lnTo>
                      <a:pt x="91094" y="67522"/>
                    </a:lnTo>
                    <a:lnTo>
                      <a:pt x="86799" y="71905"/>
                    </a:lnTo>
                    <a:lnTo>
                      <a:pt x="83331" y="76051"/>
                    </a:lnTo>
                    <a:lnTo>
                      <a:pt x="80935" y="79486"/>
                    </a:lnTo>
                    <a:lnTo>
                      <a:pt x="78293" y="84106"/>
                    </a:lnTo>
                    <a:lnTo>
                      <a:pt x="76889" y="87660"/>
                    </a:lnTo>
                    <a:lnTo>
                      <a:pt x="75898" y="90148"/>
                    </a:lnTo>
                    <a:lnTo>
                      <a:pt x="75898" y="92043"/>
                    </a:lnTo>
                    <a:lnTo>
                      <a:pt x="75567" y="92043"/>
                    </a:lnTo>
                    <a:lnTo>
                      <a:pt x="73337" y="92635"/>
                    </a:lnTo>
                    <a:lnTo>
                      <a:pt x="70942" y="94057"/>
                    </a:lnTo>
                    <a:lnTo>
                      <a:pt x="69456" y="95597"/>
                    </a:lnTo>
                    <a:lnTo>
                      <a:pt x="69291" y="95360"/>
                    </a:lnTo>
                    <a:lnTo>
                      <a:pt x="67721" y="94649"/>
                    </a:lnTo>
                    <a:lnTo>
                      <a:pt x="65987" y="94649"/>
                    </a:lnTo>
                    <a:lnTo>
                      <a:pt x="62601" y="95597"/>
                    </a:lnTo>
                    <a:lnTo>
                      <a:pt x="56159" y="97847"/>
                    </a:lnTo>
                    <a:lnTo>
                      <a:pt x="48974" y="100572"/>
                    </a:lnTo>
                    <a:lnTo>
                      <a:pt x="44927" y="102586"/>
                    </a:lnTo>
                    <a:lnTo>
                      <a:pt x="43193" y="103178"/>
                    </a:lnTo>
                    <a:lnTo>
                      <a:pt x="39972" y="104481"/>
                    </a:lnTo>
                    <a:lnTo>
                      <a:pt x="37990" y="105666"/>
                    </a:lnTo>
                    <a:lnTo>
                      <a:pt x="37329" y="105903"/>
                    </a:lnTo>
                    <a:lnTo>
                      <a:pt x="36256" y="106495"/>
                    </a:lnTo>
                    <a:lnTo>
                      <a:pt x="22216" y="114195"/>
                    </a:lnTo>
                    <a:lnTo>
                      <a:pt x="12966" y="119407"/>
                    </a:lnTo>
                    <a:lnTo>
                      <a:pt x="11727" y="120000"/>
                    </a:lnTo>
                    <a:lnTo>
                      <a:pt x="0" y="38973"/>
                    </a:lnTo>
                    <a:lnTo>
                      <a:pt x="495" y="38854"/>
                    </a:lnTo>
                    <a:lnTo>
                      <a:pt x="495" y="36959"/>
                    </a:lnTo>
                    <a:lnTo>
                      <a:pt x="1321" y="33642"/>
                    </a:lnTo>
                    <a:lnTo>
                      <a:pt x="1734" y="29733"/>
                    </a:lnTo>
                    <a:lnTo>
                      <a:pt x="2147" y="29259"/>
                    </a:lnTo>
                    <a:lnTo>
                      <a:pt x="2147" y="27601"/>
                    </a:lnTo>
                    <a:lnTo>
                      <a:pt x="2560" y="25113"/>
                    </a:lnTo>
                    <a:lnTo>
                      <a:pt x="2560" y="23218"/>
                    </a:lnTo>
                    <a:lnTo>
                      <a:pt x="3386" y="21204"/>
                    </a:lnTo>
                    <a:lnTo>
                      <a:pt x="3220" y="22625"/>
                    </a:lnTo>
                    <a:lnTo>
                      <a:pt x="6441" y="39684"/>
                    </a:lnTo>
                    <a:lnTo>
                      <a:pt x="12553" y="72734"/>
                    </a:lnTo>
                    <a:lnTo>
                      <a:pt x="16352" y="94531"/>
                    </a:lnTo>
                    <a:lnTo>
                      <a:pt x="17013" y="98084"/>
                    </a:lnTo>
                    <a:lnTo>
                      <a:pt x="17673" y="97847"/>
                    </a:lnTo>
                    <a:lnTo>
                      <a:pt x="25849" y="93820"/>
                    </a:lnTo>
                    <a:lnTo>
                      <a:pt x="30474" y="92043"/>
                    </a:lnTo>
                    <a:lnTo>
                      <a:pt x="34521" y="90148"/>
                    </a:lnTo>
                    <a:lnTo>
                      <a:pt x="40302" y="88252"/>
                    </a:lnTo>
                    <a:lnTo>
                      <a:pt x="46414" y="86831"/>
                    </a:lnTo>
                    <a:lnTo>
                      <a:pt x="51204" y="86238"/>
                    </a:lnTo>
                    <a:lnTo>
                      <a:pt x="55498" y="86238"/>
                    </a:lnTo>
                    <a:lnTo>
                      <a:pt x="58885" y="86357"/>
                    </a:lnTo>
                    <a:lnTo>
                      <a:pt x="63262" y="87660"/>
                    </a:lnTo>
                    <a:lnTo>
                      <a:pt x="67061" y="88845"/>
                    </a:lnTo>
                    <a:lnTo>
                      <a:pt x="68382" y="89555"/>
                    </a:lnTo>
                    <a:lnTo>
                      <a:pt x="69951" y="90384"/>
                    </a:lnTo>
                    <a:lnTo>
                      <a:pt x="71273" y="91569"/>
                    </a:lnTo>
                    <a:lnTo>
                      <a:pt x="72512" y="86831"/>
                    </a:lnTo>
                    <a:lnTo>
                      <a:pt x="74494" y="81145"/>
                    </a:lnTo>
                    <a:lnTo>
                      <a:pt x="76228" y="77709"/>
                    </a:lnTo>
                    <a:lnTo>
                      <a:pt x="78953" y="73089"/>
                    </a:lnTo>
                    <a:lnTo>
                      <a:pt x="82835" y="67877"/>
                    </a:lnTo>
                    <a:lnTo>
                      <a:pt x="87625" y="62665"/>
                    </a:lnTo>
                    <a:lnTo>
                      <a:pt x="92580" y="58756"/>
                    </a:lnTo>
                    <a:lnTo>
                      <a:pt x="98692" y="54373"/>
                    </a:lnTo>
                    <a:lnTo>
                      <a:pt x="104473" y="51056"/>
                    </a:lnTo>
                    <a:lnTo>
                      <a:pt x="113145" y="46673"/>
                    </a:lnTo>
                    <a:lnTo>
                      <a:pt x="113971" y="46080"/>
                    </a:lnTo>
                    <a:lnTo>
                      <a:pt x="108520" y="38144"/>
                    </a:lnTo>
                    <a:lnTo>
                      <a:pt x="102739" y="29733"/>
                    </a:lnTo>
                    <a:lnTo>
                      <a:pt x="98362" y="22981"/>
                    </a:lnTo>
                    <a:lnTo>
                      <a:pt x="83496" y="0"/>
                    </a:lnTo>
                    <a:close/>
                  </a:path>
                </a:pathLst>
              </a:custGeom>
              <a:solidFill>
                <a:srgbClr val="F0F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98" name="Shape 498"/>
              <p:cNvSpPr/>
              <p:nvPr/>
            </p:nvSpPr>
            <p:spPr>
              <a:xfrm>
                <a:off x="3491" y="2991"/>
                <a:ext cx="1442" cy="505"/>
              </a:xfrm>
              <a:custGeom>
                <a:avLst/>
                <a:gdLst/>
                <a:ahLst/>
                <a:cxnLst/>
                <a:rect l="0" t="0" r="0" b="0"/>
                <a:pathLst>
                  <a:path w="120000" h="120000" extrusionOk="0">
                    <a:moveTo>
                      <a:pt x="83496" y="0"/>
                    </a:moveTo>
                    <a:lnTo>
                      <a:pt x="118761" y="49990"/>
                    </a:lnTo>
                    <a:lnTo>
                      <a:pt x="119091" y="50463"/>
                    </a:lnTo>
                    <a:lnTo>
                      <a:pt x="119091" y="51056"/>
                    </a:lnTo>
                    <a:lnTo>
                      <a:pt x="118761" y="51293"/>
                    </a:lnTo>
                    <a:lnTo>
                      <a:pt x="119752" y="53188"/>
                    </a:lnTo>
                    <a:lnTo>
                      <a:pt x="118761" y="53780"/>
                    </a:lnTo>
                    <a:lnTo>
                      <a:pt x="120000" y="55913"/>
                    </a:lnTo>
                    <a:lnTo>
                      <a:pt x="118430" y="56268"/>
                    </a:lnTo>
                    <a:lnTo>
                      <a:pt x="114549" y="56860"/>
                    </a:lnTo>
                    <a:lnTo>
                      <a:pt x="108933" y="58163"/>
                    </a:lnTo>
                    <a:lnTo>
                      <a:pt x="106207" y="58993"/>
                    </a:lnTo>
                    <a:lnTo>
                      <a:pt x="105299" y="58993"/>
                    </a:lnTo>
                    <a:lnTo>
                      <a:pt x="102491" y="60177"/>
                    </a:lnTo>
                    <a:lnTo>
                      <a:pt x="101252" y="61006"/>
                    </a:lnTo>
                    <a:lnTo>
                      <a:pt x="99270" y="62073"/>
                    </a:lnTo>
                    <a:lnTo>
                      <a:pt x="94315" y="64797"/>
                    </a:lnTo>
                    <a:lnTo>
                      <a:pt x="92746" y="66219"/>
                    </a:lnTo>
                    <a:lnTo>
                      <a:pt x="91094" y="67522"/>
                    </a:lnTo>
                    <a:lnTo>
                      <a:pt x="86799" y="71905"/>
                    </a:lnTo>
                    <a:lnTo>
                      <a:pt x="83331" y="76051"/>
                    </a:lnTo>
                    <a:lnTo>
                      <a:pt x="80935" y="79486"/>
                    </a:lnTo>
                    <a:lnTo>
                      <a:pt x="78293" y="84106"/>
                    </a:lnTo>
                    <a:lnTo>
                      <a:pt x="76889" y="87660"/>
                    </a:lnTo>
                    <a:lnTo>
                      <a:pt x="75898" y="90148"/>
                    </a:lnTo>
                    <a:lnTo>
                      <a:pt x="75898" y="92043"/>
                    </a:lnTo>
                    <a:lnTo>
                      <a:pt x="75567" y="92043"/>
                    </a:lnTo>
                    <a:lnTo>
                      <a:pt x="73337" y="92635"/>
                    </a:lnTo>
                    <a:lnTo>
                      <a:pt x="70942" y="94057"/>
                    </a:lnTo>
                    <a:lnTo>
                      <a:pt x="69456" y="95597"/>
                    </a:lnTo>
                    <a:lnTo>
                      <a:pt x="69291" y="95360"/>
                    </a:lnTo>
                    <a:lnTo>
                      <a:pt x="67721" y="94649"/>
                    </a:lnTo>
                    <a:lnTo>
                      <a:pt x="65987" y="94649"/>
                    </a:lnTo>
                    <a:lnTo>
                      <a:pt x="62601" y="95597"/>
                    </a:lnTo>
                    <a:lnTo>
                      <a:pt x="56159" y="97847"/>
                    </a:lnTo>
                    <a:lnTo>
                      <a:pt x="48974" y="100572"/>
                    </a:lnTo>
                    <a:lnTo>
                      <a:pt x="44927" y="102586"/>
                    </a:lnTo>
                    <a:lnTo>
                      <a:pt x="43193" y="103178"/>
                    </a:lnTo>
                    <a:lnTo>
                      <a:pt x="39972" y="104481"/>
                    </a:lnTo>
                    <a:lnTo>
                      <a:pt x="37990" y="105666"/>
                    </a:lnTo>
                    <a:lnTo>
                      <a:pt x="37329" y="105903"/>
                    </a:lnTo>
                    <a:lnTo>
                      <a:pt x="36256" y="106495"/>
                    </a:lnTo>
                    <a:lnTo>
                      <a:pt x="22216" y="114195"/>
                    </a:lnTo>
                    <a:lnTo>
                      <a:pt x="12966" y="119407"/>
                    </a:lnTo>
                    <a:lnTo>
                      <a:pt x="11727" y="120000"/>
                    </a:lnTo>
                    <a:lnTo>
                      <a:pt x="0" y="38973"/>
                    </a:lnTo>
                    <a:lnTo>
                      <a:pt x="495" y="38854"/>
                    </a:lnTo>
                    <a:lnTo>
                      <a:pt x="495" y="36959"/>
                    </a:lnTo>
                    <a:lnTo>
                      <a:pt x="1321" y="33642"/>
                    </a:lnTo>
                    <a:lnTo>
                      <a:pt x="1734" y="29733"/>
                    </a:lnTo>
                    <a:lnTo>
                      <a:pt x="2147" y="29259"/>
                    </a:lnTo>
                    <a:lnTo>
                      <a:pt x="2147" y="27601"/>
                    </a:lnTo>
                    <a:lnTo>
                      <a:pt x="2560" y="25113"/>
                    </a:lnTo>
                    <a:lnTo>
                      <a:pt x="2560" y="23218"/>
                    </a:lnTo>
                    <a:lnTo>
                      <a:pt x="3386" y="21204"/>
                    </a:lnTo>
                    <a:lnTo>
                      <a:pt x="3220" y="22625"/>
                    </a:lnTo>
                    <a:lnTo>
                      <a:pt x="6441" y="39684"/>
                    </a:lnTo>
                    <a:lnTo>
                      <a:pt x="12553" y="72734"/>
                    </a:lnTo>
                    <a:lnTo>
                      <a:pt x="16352" y="94531"/>
                    </a:lnTo>
                    <a:lnTo>
                      <a:pt x="17013" y="98084"/>
                    </a:lnTo>
                    <a:lnTo>
                      <a:pt x="17673" y="97847"/>
                    </a:lnTo>
                    <a:lnTo>
                      <a:pt x="25849" y="93820"/>
                    </a:lnTo>
                    <a:lnTo>
                      <a:pt x="30474" y="92043"/>
                    </a:lnTo>
                    <a:lnTo>
                      <a:pt x="34521" y="90148"/>
                    </a:lnTo>
                    <a:lnTo>
                      <a:pt x="40302" y="88252"/>
                    </a:lnTo>
                    <a:lnTo>
                      <a:pt x="46414" y="86831"/>
                    </a:lnTo>
                    <a:lnTo>
                      <a:pt x="51204" y="86238"/>
                    </a:lnTo>
                    <a:lnTo>
                      <a:pt x="55498" y="86238"/>
                    </a:lnTo>
                    <a:lnTo>
                      <a:pt x="58885" y="86357"/>
                    </a:lnTo>
                    <a:lnTo>
                      <a:pt x="63262" y="87660"/>
                    </a:lnTo>
                    <a:lnTo>
                      <a:pt x="67061" y="88845"/>
                    </a:lnTo>
                    <a:lnTo>
                      <a:pt x="68382" y="89555"/>
                    </a:lnTo>
                    <a:lnTo>
                      <a:pt x="69951" y="90384"/>
                    </a:lnTo>
                    <a:lnTo>
                      <a:pt x="71273" y="91569"/>
                    </a:lnTo>
                    <a:lnTo>
                      <a:pt x="72512" y="86831"/>
                    </a:lnTo>
                    <a:lnTo>
                      <a:pt x="74494" y="81145"/>
                    </a:lnTo>
                    <a:lnTo>
                      <a:pt x="76228" y="77709"/>
                    </a:lnTo>
                    <a:lnTo>
                      <a:pt x="78953" y="73089"/>
                    </a:lnTo>
                    <a:lnTo>
                      <a:pt x="82835" y="67877"/>
                    </a:lnTo>
                    <a:lnTo>
                      <a:pt x="87625" y="62665"/>
                    </a:lnTo>
                    <a:lnTo>
                      <a:pt x="92580" y="58756"/>
                    </a:lnTo>
                    <a:lnTo>
                      <a:pt x="98692" y="54373"/>
                    </a:lnTo>
                    <a:lnTo>
                      <a:pt x="104473" y="51056"/>
                    </a:lnTo>
                    <a:lnTo>
                      <a:pt x="113145" y="46673"/>
                    </a:lnTo>
                    <a:lnTo>
                      <a:pt x="113971" y="46080"/>
                    </a:lnTo>
                    <a:lnTo>
                      <a:pt x="108520" y="38144"/>
                    </a:lnTo>
                    <a:lnTo>
                      <a:pt x="102739" y="29733"/>
                    </a:lnTo>
                    <a:lnTo>
                      <a:pt x="98362" y="22981"/>
                    </a:lnTo>
                    <a:lnTo>
                      <a:pt x="83496"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499" name="Shape 499"/>
              <p:cNvSpPr/>
              <p:nvPr/>
            </p:nvSpPr>
            <p:spPr>
              <a:xfrm>
                <a:off x="4011" y="3370"/>
                <a:ext cx="80" cy="8"/>
              </a:xfrm>
              <a:custGeom>
                <a:avLst/>
                <a:gdLst/>
                <a:ahLst/>
                <a:cxnLst/>
                <a:rect l="0" t="0" r="0" b="0"/>
                <a:pathLst>
                  <a:path w="120000" h="120000" extrusionOk="0">
                    <a:moveTo>
                      <a:pt x="0" y="120000"/>
                    </a:moveTo>
                    <a:lnTo>
                      <a:pt x="54683" y="67500"/>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00" name="Shape 500"/>
              <p:cNvCxnSpPr/>
              <p:nvPr/>
            </p:nvCxnSpPr>
            <p:spPr>
              <a:xfrm flipH="1">
                <a:off x="3949" y="3383"/>
                <a:ext cx="65" cy="11"/>
              </a:xfrm>
              <a:prstGeom prst="straightConnector1">
                <a:avLst/>
              </a:prstGeom>
              <a:noFill/>
              <a:ln w="9525" cap="flat" cmpd="sng">
                <a:solidFill>
                  <a:srgbClr val="808080"/>
                </a:solidFill>
                <a:prstDash val="solid"/>
                <a:round/>
                <a:headEnd type="none" w="med" len="med"/>
                <a:tailEnd type="none" w="med" len="med"/>
              </a:ln>
            </p:spPr>
          </p:cxnSp>
          <p:sp>
            <p:nvSpPr>
              <p:cNvPr id="501" name="Shape 501"/>
              <p:cNvSpPr/>
              <p:nvPr/>
            </p:nvSpPr>
            <p:spPr>
              <a:xfrm>
                <a:off x="4012" y="3058"/>
                <a:ext cx="334" cy="325"/>
              </a:xfrm>
              <a:custGeom>
                <a:avLst/>
                <a:gdLst/>
                <a:ahLst/>
                <a:cxnLst/>
                <a:rect l="0" t="0" r="0" b="0"/>
                <a:pathLst>
                  <a:path w="120000" h="120000" extrusionOk="0">
                    <a:moveTo>
                      <a:pt x="120000" y="120000"/>
                    </a:moveTo>
                    <a:lnTo>
                      <a:pt x="70990" y="70544"/>
                    </a:lnTo>
                    <a:lnTo>
                      <a:pt x="5045" y="5225"/>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02" name="Shape 502"/>
              <p:cNvSpPr/>
              <p:nvPr/>
            </p:nvSpPr>
            <p:spPr>
              <a:xfrm>
                <a:off x="3680" y="3379"/>
                <a:ext cx="247" cy="41"/>
              </a:xfrm>
              <a:custGeom>
                <a:avLst/>
                <a:gdLst/>
                <a:ahLst/>
                <a:cxnLst/>
                <a:rect l="0" t="0" r="0" b="0"/>
                <a:pathLst>
                  <a:path w="120000" h="120000" extrusionOk="0">
                    <a:moveTo>
                      <a:pt x="120000" y="0"/>
                    </a:moveTo>
                    <a:lnTo>
                      <a:pt x="90967" y="24545"/>
                    </a:lnTo>
                    <a:lnTo>
                      <a:pt x="60967" y="53181"/>
                    </a:lnTo>
                    <a:lnTo>
                      <a:pt x="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03" name="Shape 503"/>
              <p:cNvCxnSpPr/>
              <p:nvPr/>
            </p:nvCxnSpPr>
            <p:spPr>
              <a:xfrm rot="10800000">
                <a:off x="3655" y="3409"/>
                <a:ext cx="3" cy="7"/>
              </a:xfrm>
              <a:prstGeom prst="straightConnector1">
                <a:avLst/>
              </a:prstGeom>
              <a:noFill/>
              <a:ln w="9525" cap="flat" cmpd="sng">
                <a:solidFill>
                  <a:srgbClr val="808080"/>
                </a:solidFill>
                <a:prstDash val="solid"/>
                <a:round/>
                <a:headEnd type="none" w="med" len="med"/>
                <a:tailEnd type="none" w="med" len="med"/>
              </a:ln>
            </p:spPr>
          </p:cxnSp>
          <p:sp>
            <p:nvSpPr>
              <p:cNvPr id="504" name="Shape 504"/>
              <p:cNvSpPr/>
              <p:nvPr/>
            </p:nvSpPr>
            <p:spPr>
              <a:xfrm>
                <a:off x="3655" y="3346"/>
                <a:ext cx="31" cy="68"/>
              </a:xfrm>
              <a:custGeom>
                <a:avLst/>
                <a:gdLst/>
                <a:ahLst/>
                <a:cxnLst/>
                <a:rect l="0" t="0" r="0" b="0"/>
                <a:pathLst>
                  <a:path w="120000" h="120000" extrusionOk="0">
                    <a:moveTo>
                      <a:pt x="120000" y="120000"/>
                    </a:moveTo>
                    <a:lnTo>
                      <a:pt x="19354" y="18529"/>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05" name="Shape 505"/>
              <p:cNvSpPr/>
              <p:nvPr/>
            </p:nvSpPr>
            <p:spPr>
              <a:xfrm>
                <a:off x="3602" y="3231"/>
                <a:ext cx="65" cy="128"/>
              </a:xfrm>
              <a:custGeom>
                <a:avLst/>
                <a:gdLst/>
                <a:ahLst/>
                <a:cxnLst/>
                <a:rect l="0" t="0" r="0" b="0"/>
                <a:pathLst>
                  <a:path w="120000" h="120000" extrusionOk="0">
                    <a:moveTo>
                      <a:pt x="120000" y="120000"/>
                    </a:moveTo>
                    <a:lnTo>
                      <a:pt x="5714" y="2371"/>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06" name="Shape 506"/>
              <p:cNvCxnSpPr/>
              <p:nvPr/>
            </p:nvCxnSpPr>
            <p:spPr>
              <a:xfrm>
                <a:off x="3503" y="3154"/>
                <a:ext cx="99" cy="226"/>
              </a:xfrm>
              <a:prstGeom prst="straightConnector1">
                <a:avLst/>
              </a:prstGeom>
              <a:noFill/>
              <a:ln w="9525" cap="flat" cmpd="sng">
                <a:solidFill>
                  <a:srgbClr val="808080"/>
                </a:solidFill>
                <a:prstDash val="solid"/>
                <a:round/>
                <a:headEnd type="none" w="med" len="med"/>
                <a:tailEnd type="none" w="med" len="med"/>
              </a:ln>
            </p:spPr>
          </p:cxnSp>
          <p:sp>
            <p:nvSpPr>
              <p:cNvPr id="507" name="Shape 507"/>
              <p:cNvSpPr/>
              <p:nvPr/>
            </p:nvSpPr>
            <p:spPr>
              <a:xfrm>
                <a:off x="3618" y="3383"/>
                <a:ext cx="46" cy="109"/>
              </a:xfrm>
              <a:custGeom>
                <a:avLst/>
                <a:gdLst/>
                <a:ahLst/>
                <a:cxnLst/>
                <a:rect l="0" t="0" r="0" b="0"/>
                <a:pathLst>
                  <a:path w="120000" h="120000" extrusionOk="0">
                    <a:moveTo>
                      <a:pt x="0" y="0"/>
                    </a:moveTo>
                    <a:lnTo>
                      <a:pt x="99574" y="100373"/>
                    </a:lnTo>
                    <a:lnTo>
                      <a:pt x="12000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08" name="Shape 508"/>
              <p:cNvCxnSpPr/>
              <p:nvPr/>
            </p:nvCxnSpPr>
            <p:spPr>
              <a:xfrm rot="10800000" flipH="1">
                <a:off x="3655" y="3462"/>
                <a:ext cx="127" cy="22"/>
              </a:xfrm>
              <a:prstGeom prst="straightConnector1">
                <a:avLst/>
              </a:prstGeom>
              <a:noFill/>
              <a:ln w="9525" cap="flat" cmpd="sng">
                <a:solidFill>
                  <a:srgbClr val="808080"/>
                </a:solidFill>
                <a:prstDash val="solid"/>
                <a:round/>
                <a:headEnd type="none" w="med" len="med"/>
                <a:tailEnd type="none" w="med" len="med"/>
              </a:ln>
            </p:spPr>
          </p:cxnSp>
          <p:sp>
            <p:nvSpPr>
              <p:cNvPr id="509" name="Shape 509"/>
              <p:cNvSpPr/>
              <p:nvPr/>
            </p:nvSpPr>
            <p:spPr>
              <a:xfrm>
                <a:off x="3756" y="3440"/>
                <a:ext cx="158" cy="26"/>
              </a:xfrm>
              <a:custGeom>
                <a:avLst/>
                <a:gdLst/>
                <a:ahLst/>
                <a:cxnLst/>
                <a:rect l="0" t="0" r="0" b="0"/>
                <a:pathLst>
                  <a:path w="120000" h="120000" extrusionOk="0">
                    <a:moveTo>
                      <a:pt x="0" y="120000"/>
                    </a:moveTo>
                    <a:lnTo>
                      <a:pt x="45859" y="67924"/>
                    </a:lnTo>
                    <a:lnTo>
                      <a:pt x="97834" y="20377"/>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10" name="Shape 510"/>
              <p:cNvCxnSpPr/>
              <p:nvPr/>
            </p:nvCxnSpPr>
            <p:spPr>
              <a:xfrm>
                <a:off x="3691" y="3398"/>
                <a:ext cx="6" cy="0"/>
              </a:xfrm>
              <a:prstGeom prst="straightConnector1">
                <a:avLst/>
              </a:prstGeom>
              <a:noFill/>
              <a:ln w="9525" cap="flat" cmpd="sng">
                <a:solidFill>
                  <a:srgbClr val="808080"/>
                </a:solidFill>
                <a:prstDash val="solid"/>
                <a:round/>
                <a:headEnd type="none" w="med" len="med"/>
                <a:tailEnd type="none" w="med" len="med"/>
              </a:ln>
            </p:spPr>
          </p:cxnSp>
          <p:cxnSp>
            <p:nvCxnSpPr>
              <p:cNvPr id="511" name="Shape 511"/>
              <p:cNvCxnSpPr/>
              <p:nvPr/>
            </p:nvCxnSpPr>
            <p:spPr>
              <a:xfrm>
                <a:off x="3673" y="3356"/>
                <a:ext cx="3" cy="8"/>
              </a:xfrm>
              <a:prstGeom prst="straightConnector1">
                <a:avLst/>
              </a:prstGeom>
              <a:noFill/>
              <a:ln w="9525" cap="flat" cmpd="sng">
                <a:solidFill>
                  <a:srgbClr val="808080"/>
                </a:solidFill>
                <a:prstDash val="solid"/>
                <a:round/>
                <a:headEnd type="none" w="med" len="med"/>
                <a:tailEnd type="none" w="med" len="med"/>
              </a:ln>
            </p:spPr>
          </p:cxnSp>
          <p:sp>
            <p:nvSpPr>
              <p:cNvPr id="512" name="Shape 512"/>
              <p:cNvSpPr/>
              <p:nvPr/>
            </p:nvSpPr>
            <p:spPr>
              <a:xfrm>
                <a:off x="3655" y="3365"/>
                <a:ext cx="34" cy="64"/>
              </a:xfrm>
              <a:custGeom>
                <a:avLst/>
                <a:gdLst/>
                <a:ahLst/>
                <a:cxnLst/>
                <a:rect l="0" t="0" r="0" b="0"/>
                <a:pathLst>
                  <a:path w="120000" h="120000" extrusionOk="0">
                    <a:moveTo>
                      <a:pt x="0" y="0"/>
                    </a:moveTo>
                    <a:lnTo>
                      <a:pt x="109411" y="113437"/>
                    </a:lnTo>
                    <a:lnTo>
                      <a:pt x="12000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13" name="Shape 513"/>
              <p:cNvCxnSpPr/>
              <p:nvPr/>
            </p:nvCxnSpPr>
            <p:spPr>
              <a:xfrm rot="10800000" flipH="1">
                <a:off x="3689" y="3425"/>
                <a:ext cx="34" cy="4"/>
              </a:xfrm>
              <a:prstGeom prst="straightConnector1">
                <a:avLst/>
              </a:prstGeom>
              <a:noFill/>
              <a:ln w="9525" cap="flat" cmpd="sng">
                <a:solidFill>
                  <a:srgbClr val="808080"/>
                </a:solidFill>
                <a:prstDash val="solid"/>
                <a:round/>
                <a:headEnd type="none" w="med" len="med"/>
                <a:tailEnd type="none" w="med" len="med"/>
              </a:ln>
            </p:spPr>
          </p:cxnSp>
          <p:sp>
            <p:nvSpPr>
              <p:cNvPr id="514" name="Shape 514"/>
              <p:cNvSpPr/>
              <p:nvPr/>
            </p:nvSpPr>
            <p:spPr>
              <a:xfrm>
                <a:off x="3729" y="3365"/>
                <a:ext cx="279" cy="41"/>
              </a:xfrm>
              <a:custGeom>
                <a:avLst/>
                <a:gdLst/>
                <a:ahLst/>
                <a:cxnLst/>
                <a:rect l="0" t="0" r="0" b="0"/>
                <a:pathLst>
                  <a:path w="120000" h="120000" extrusionOk="0">
                    <a:moveTo>
                      <a:pt x="0" y="120000"/>
                    </a:moveTo>
                    <a:lnTo>
                      <a:pt x="42888" y="68780"/>
                    </a:lnTo>
                    <a:lnTo>
                      <a:pt x="71480" y="38048"/>
                    </a:lnTo>
                    <a:lnTo>
                      <a:pt x="93140" y="20487"/>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15" name="Shape 515"/>
              <p:cNvCxnSpPr/>
              <p:nvPr/>
            </p:nvCxnSpPr>
            <p:spPr>
              <a:xfrm flipH="1">
                <a:off x="3686" y="3398"/>
                <a:ext cx="9" cy="26"/>
              </a:xfrm>
              <a:prstGeom prst="straightConnector1">
                <a:avLst/>
              </a:prstGeom>
              <a:noFill/>
              <a:ln w="9525" cap="flat" cmpd="sng">
                <a:solidFill>
                  <a:srgbClr val="808080"/>
                </a:solidFill>
                <a:prstDash val="solid"/>
                <a:round/>
                <a:headEnd type="none" w="med" len="med"/>
                <a:tailEnd type="none" w="med" len="med"/>
              </a:ln>
            </p:spPr>
          </p:cxnSp>
          <p:cxnSp>
            <p:nvCxnSpPr>
              <p:cNvPr id="516" name="Shape 516"/>
              <p:cNvCxnSpPr/>
              <p:nvPr/>
            </p:nvCxnSpPr>
            <p:spPr>
              <a:xfrm flipH="1">
                <a:off x="3680" y="3428"/>
                <a:ext cx="3" cy="7"/>
              </a:xfrm>
              <a:prstGeom prst="straightConnector1">
                <a:avLst/>
              </a:prstGeom>
              <a:noFill/>
              <a:ln w="9525" cap="flat" cmpd="sng">
                <a:solidFill>
                  <a:srgbClr val="808080"/>
                </a:solidFill>
                <a:prstDash val="solid"/>
                <a:round/>
                <a:headEnd type="none" w="med" len="med"/>
                <a:tailEnd type="none" w="med" len="med"/>
              </a:ln>
            </p:spPr>
          </p:cxnSp>
          <p:sp>
            <p:nvSpPr>
              <p:cNvPr id="517" name="Shape 517"/>
              <p:cNvSpPr/>
              <p:nvPr/>
            </p:nvSpPr>
            <p:spPr>
              <a:xfrm>
                <a:off x="3667" y="3433"/>
                <a:ext cx="40" cy="52"/>
              </a:xfrm>
              <a:custGeom>
                <a:avLst/>
                <a:gdLst/>
                <a:ahLst/>
                <a:cxnLst/>
                <a:rect l="0" t="0" r="0" b="0"/>
                <a:pathLst>
                  <a:path w="120000" h="120000" extrusionOk="0">
                    <a:moveTo>
                      <a:pt x="120000" y="0"/>
                    </a:moveTo>
                    <a:lnTo>
                      <a:pt x="113846" y="13714"/>
                    </a:lnTo>
                    <a:lnTo>
                      <a:pt x="95384" y="25142"/>
                    </a:lnTo>
                    <a:lnTo>
                      <a:pt x="95384" y="32000"/>
                    </a:lnTo>
                    <a:lnTo>
                      <a:pt x="83076" y="43428"/>
                    </a:lnTo>
                    <a:lnTo>
                      <a:pt x="70769" y="45714"/>
                    </a:lnTo>
                    <a:lnTo>
                      <a:pt x="40000" y="93714"/>
                    </a:lnTo>
                    <a:lnTo>
                      <a:pt x="24615" y="99428"/>
                    </a:lnTo>
                    <a:lnTo>
                      <a:pt x="24615" y="107428"/>
                    </a:lnTo>
                    <a:lnTo>
                      <a:pt x="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18" name="Shape 518"/>
              <p:cNvSpPr/>
              <p:nvPr/>
            </p:nvSpPr>
            <p:spPr>
              <a:xfrm>
                <a:off x="4107" y="2992"/>
                <a:ext cx="659" cy="309"/>
              </a:xfrm>
              <a:custGeom>
                <a:avLst/>
                <a:gdLst/>
                <a:ahLst/>
                <a:cxnLst/>
                <a:rect l="0" t="0" r="0" b="0"/>
                <a:pathLst>
                  <a:path w="120000" h="120000" extrusionOk="0">
                    <a:moveTo>
                      <a:pt x="8532" y="17059"/>
                    </a:moveTo>
                    <a:lnTo>
                      <a:pt x="13797" y="12988"/>
                    </a:lnTo>
                    <a:lnTo>
                      <a:pt x="21240" y="8529"/>
                    </a:lnTo>
                    <a:lnTo>
                      <a:pt x="28320" y="5428"/>
                    </a:lnTo>
                    <a:lnTo>
                      <a:pt x="36127" y="3101"/>
                    </a:lnTo>
                    <a:lnTo>
                      <a:pt x="41754" y="2132"/>
                    </a:lnTo>
                    <a:lnTo>
                      <a:pt x="53010" y="0"/>
                    </a:lnTo>
                    <a:lnTo>
                      <a:pt x="61543" y="0"/>
                    </a:lnTo>
                    <a:lnTo>
                      <a:pt x="63903" y="2520"/>
                    </a:lnTo>
                    <a:lnTo>
                      <a:pt x="102753" y="48271"/>
                    </a:lnTo>
                    <a:lnTo>
                      <a:pt x="120000" y="68045"/>
                    </a:lnTo>
                    <a:lnTo>
                      <a:pt x="110922" y="71147"/>
                    </a:lnTo>
                    <a:lnTo>
                      <a:pt x="97670" y="75799"/>
                    </a:lnTo>
                    <a:lnTo>
                      <a:pt x="86777" y="81033"/>
                    </a:lnTo>
                    <a:lnTo>
                      <a:pt x="74977" y="88012"/>
                    </a:lnTo>
                    <a:lnTo>
                      <a:pt x="67897" y="93634"/>
                    </a:lnTo>
                    <a:lnTo>
                      <a:pt x="62632" y="98287"/>
                    </a:lnTo>
                    <a:lnTo>
                      <a:pt x="57912" y="103327"/>
                    </a:lnTo>
                    <a:lnTo>
                      <a:pt x="52647" y="110500"/>
                    </a:lnTo>
                    <a:lnTo>
                      <a:pt x="48835" y="117285"/>
                    </a:lnTo>
                    <a:lnTo>
                      <a:pt x="47745" y="120000"/>
                    </a:lnTo>
                    <a:lnTo>
                      <a:pt x="47745" y="119418"/>
                    </a:lnTo>
                    <a:lnTo>
                      <a:pt x="47019" y="118061"/>
                    </a:lnTo>
                    <a:lnTo>
                      <a:pt x="35037" y="94604"/>
                    </a:lnTo>
                    <a:lnTo>
                      <a:pt x="15612" y="56413"/>
                    </a:lnTo>
                    <a:lnTo>
                      <a:pt x="0" y="26558"/>
                    </a:lnTo>
                    <a:lnTo>
                      <a:pt x="1815" y="23844"/>
                    </a:lnTo>
                    <a:lnTo>
                      <a:pt x="6535" y="18998"/>
                    </a:lnTo>
                    <a:lnTo>
                      <a:pt x="7443" y="18029"/>
                    </a:lnTo>
                    <a:lnTo>
                      <a:pt x="8532" y="17059"/>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19" name="Shape 519"/>
              <p:cNvSpPr/>
              <p:nvPr/>
            </p:nvSpPr>
            <p:spPr>
              <a:xfrm>
                <a:off x="4107" y="2992"/>
                <a:ext cx="659" cy="309"/>
              </a:xfrm>
              <a:custGeom>
                <a:avLst/>
                <a:gdLst/>
                <a:ahLst/>
                <a:cxnLst/>
                <a:rect l="0" t="0" r="0" b="0"/>
                <a:pathLst>
                  <a:path w="120000" h="120000" extrusionOk="0">
                    <a:moveTo>
                      <a:pt x="8532" y="17059"/>
                    </a:moveTo>
                    <a:lnTo>
                      <a:pt x="13797" y="12988"/>
                    </a:lnTo>
                    <a:lnTo>
                      <a:pt x="21240" y="8529"/>
                    </a:lnTo>
                    <a:lnTo>
                      <a:pt x="28320" y="5428"/>
                    </a:lnTo>
                    <a:lnTo>
                      <a:pt x="36127" y="3101"/>
                    </a:lnTo>
                    <a:lnTo>
                      <a:pt x="41754" y="2132"/>
                    </a:lnTo>
                    <a:lnTo>
                      <a:pt x="53010" y="0"/>
                    </a:lnTo>
                    <a:lnTo>
                      <a:pt x="61543" y="0"/>
                    </a:lnTo>
                    <a:lnTo>
                      <a:pt x="63903" y="2520"/>
                    </a:lnTo>
                    <a:lnTo>
                      <a:pt x="102753" y="48271"/>
                    </a:lnTo>
                    <a:lnTo>
                      <a:pt x="120000" y="68045"/>
                    </a:lnTo>
                    <a:lnTo>
                      <a:pt x="110922" y="71147"/>
                    </a:lnTo>
                    <a:lnTo>
                      <a:pt x="97670" y="75799"/>
                    </a:lnTo>
                    <a:lnTo>
                      <a:pt x="86777" y="81033"/>
                    </a:lnTo>
                    <a:lnTo>
                      <a:pt x="74977" y="88012"/>
                    </a:lnTo>
                    <a:lnTo>
                      <a:pt x="67897" y="93634"/>
                    </a:lnTo>
                    <a:lnTo>
                      <a:pt x="62632" y="98287"/>
                    </a:lnTo>
                    <a:lnTo>
                      <a:pt x="57912" y="103327"/>
                    </a:lnTo>
                    <a:lnTo>
                      <a:pt x="52647" y="110500"/>
                    </a:lnTo>
                    <a:lnTo>
                      <a:pt x="48835" y="117285"/>
                    </a:lnTo>
                    <a:lnTo>
                      <a:pt x="47745" y="120000"/>
                    </a:lnTo>
                    <a:lnTo>
                      <a:pt x="47745" y="119418"/>
                    </a:lnTo>
                    <a:lnTo>
                      <a:pt x="47019" y="118061"/>
                    </a:lnTo>
                    <a:lnTo>
                      <a:pt x="35037" y="94604"/>
                    </a:lnTo>
                    <a:lnTo>
                      <a:pt x="15612" y="56413"/>
                    </a:lnTo>
                    <a:lnTo>
                      <a:pt x="0" y="26558"/>
                    </a:lnTo>
                    <a:lnTo>
                      <a:pt x="1815" y="23844"/>
                    </a:lnTo>
                    <a:lnTo>
                      <a:pt x="6535" y="18998"/>
                    </a:lnTo>
                    <a:lnTo>
                      <a:pt x="7443" y="18029"/>
                    </a:lnTo>
                    <a:lnTo>
                      <a:pt x="8532" y="17059"/>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20" name="Shape 520"/>
              <p:cNvSpPr/>
              <p:nvPr/>
            </p:nvSpPr>
            <p:spPr>
              <a:xfrm>
                <a:off x="4701" y="3209"/>
                <a:ext cx="248" cy="45"/>
              </a:xfrm>
              <a:custGeom>
                <a:avLst/>
                <a:gdLst/>
                <a:ahLst/>
                <a:cxnLst/>
                <a:rect l="0" t="0" r="0" b="0"/>
                <a:pathLst>
                  <a:path w="120000" h="120000" extrusionOk="0">
                    <a:moveTo>
                      <a:pt x="0" y="120000"/>
                    </a:moveTo>
                    <a:lnTo>
                      <a:pt x="33036" y="79120"/>
                    </a:lnTo>
                    <a:lnTo>
                      <a:pt x="73846" y="36923"/>
                    </a:lnTo>
                    <a:lnTo>
                      <a:pt x="102995" y="11868"/>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21" name="Shape 521"/>
              <p:cNvSpPr/>
              <p:nvPr/>
            </p:nvSpPr>
            <p:spPr>
              <a:xfrm>
                <a:off x="4756" y="3217"/>
                <a:ext cx="164" cy="26"/>
              </a:xfrm>
              <a:custGeom>
                <a:avLst/>
                <a:gdLst/>
                <a:ahLst/>
                <a:cxnLst/>
                <a:rect l="0" t="0" r="0" b="0"/>
                <a:pathLst>
                  <a:path w="120000" h="120000" extrusionOk="0">
                    <a:moveTo>
                      <a:pt x="0" y="120000"/>
                    </a:moveTo>
                    <a:lnTo>
                      <a:pt x="5090" y="107234"/>
                    </a:lnTo>
                    <a:lnTo>
                      <a:pt x="50909" y="53617"/>
                    </a:lnTo>
                    <a:lnTo>
                      <a:pt x="106181" y="7659"/>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22" name="Shape 522"/>
              <p:cNvSpPr/>
              <p:nvPr/>
            </p:nvSpPr>
            <p:spPr>
              <a:xfrm>
                <a:off x="4865" y="3188"/>
                <a:ext cx="62" cy="15"/>
              </a:xfrm>
              <a:custGeom>
                <a:avLst/>
                <a:gdLst/>
                <a:ahLst/>
                <a:cxnLst/>
                <a:rect l="0" t="0" r="0" b="0"/>
                <a:pathLst>
                  <a:path w="120000" h="120000" extrusionOk="0">
                    <a:moveTo>
                      <a:pt x="120000" y="120000"/>
                    </a:moveTo>
                    <a:lnTo>
                      <a:pt x="104262" y="115862"/>
                    </a:lnTo>
                    <a:lnTo>
                      <a:pt x="82622" y="99310"/>
                    </a:lnTo>
                    <a:lnTo>
                      <a:pt x="66885" y="70344"/>
                    </a:lnTo>
                    <a:lnTo>
                      <a:pt x="51147" y="62068"/>
                    </a:lnTo>
                    <a:lnTo>
                      <a:pt x="35409" y="28965"/>
                    </a:lnTo>
                    <a:lnTo>
                      <a:pt x="19672" y="4137"/>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grpSp>
        <p:sp>
          <p:nvSpPr>
            <p:cNvPr id="523" name="Shape 523"/>
            <p:cNvSpPr/>
            <p:nvPr/>
          </p:nvSpPr>
          <p:spPr>
            <a:xfrm rot="-539087">
              <a:off x="3413" y="3136"/>
              <a:ext cx="1458" cy="39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C0C0C"/>
                </a:buClr>
                <a:buSzPts val="1500"/>
                <a:buFont typeface="Arial"/>
                <a:buNone/>
              </a:pPr>
              <a:r>
                <a:rPr lang="en-US" sz="1500" b="1">
                  <a:solidFill>
                    <a:srgbClr val="0C0C0C"/>
                  </a:solidFill>
                  <a:latin typeface="Arial"/>
                  <a:ea typeface="Arial"/>
                  <a:cs typeface="Arial"/>
                  <a:sym typeface="Arial"/>
                </a:rPr>
                <a:t>Presumptive TB Masterlist</a:t>
              </a:r>
              <a:endParaRPr sz="1600" b="1">
                <a:solidFill>
                  <a:srgbClr val="0C0C0C"/>
                </a:solidFill>
                <a:latin typeface="Times New Roman"/>
                <a:ea typeface="Times New Roman"/>
                <a:cs typeface="Times New Roman"/>
                <a:sym typeface="Times New Roman"/>
              </a:endParaRPr>
            </a:p>
          </p:txBody>
        </p:sp>
      </p:grpSp>
      <p:grpSp>
        <p:nvGrpSpPr>
          <p:cNvPr id="524" name="Shape 524"/>
          <p:cNvGrpSpPr/>
          <p:nvPr/>
        </p:nvGrpSpPr>
        <p:grpSpPr>
          <a:xfrm rot="1576990">
            <a:off x="1426723" y="4917644"/>
            <a:ext cx="2109750" cy="1266335"/>
            <a:chOff x="3452" y="3061"/>
            <a:chExt cx="1571" cy="588"/>
          </a:xfrm>
        </p:grpSpPr>
        <p:grpSp>
          <p:nvGrpSpPr>
            <p:cNvPr id="525" name="Shape 525"/>
            <p:cNvGrpSpPr/>
            <p:nvPr/>
          </p:nvGrpSpPr>
          <p:grpSpPr>
            <a:xfrm>
              <a:off x="3452" y="3061"/>
              <a:ext cx="1571" cy="588"/>
              <a:chOff x="3452" y="2953"/>
              <a:chExt cx="1571" cy="588"/>
            </a:xfrm>
          </p:grpSpPr>
          <p:sp>
            <p:nvSpPr>
              <p:cNvPr id="526" name="Shape 526"/>
              <p:cNvSpPr/>
              <p:nvPr/>
            </p:nvSpPr>
            <p:spPr>
              <a:xfrm>
                <a:off x="4528" y="2990"/>
                <a:ext cx="495" cy="271"/>
              </a:xfrm>
              <a:custGeom>
                <a:avLst/>
                <a:gdLst/>
                <a:ahLst/>
                <a:cxnLst/>
                <a:rect l="0" t="0" r="0" b="0"/>
                <a:pathLst>
                  <a:path w="120000" h="120000" extrusionOk="0">
                    <a:moveTo>
                      <a:pt x="110060" y="102000"/>
                    </a:moveTo>
                    <a:lnTo>
                      <a:pt x="114666" y="100888"/>
                    </a:lnTo>
                    <a:lnTo>
                      <a:pt x="111030" y="97333"/>
                    </a:lnTo>
                    <a:lnTo>
                      <a:pt x="112969" y="95777"/>
                    </a:lnTo>
                    <a:lnTo>
                      <a:pt x="7030" y="2000"/>
                    </a:lnTo>
                    <a:lnTo>
                      <a:pt x="0" y="0"/>
                    </a:lnTo>
                    <a:lnTo>
                      <a:pt x="103515" y="93777"/>
                    </a:lnTo>
                    <a:lnTo>
                      <a:pt x="104484" y="94666"/>
                    </a:lnTo>
                    <a:lnTo>
                      <a:pt x="104484" y="95777"/>
                    </a:lnTo>
                    <a:lnTo>
                      <a:pt x="103515" y="96222"/>
                    </a:lnTo>
                    <a:lnTo>
                      <a:pt x="106424" y="99777"/>
                    </a:lnTo>
                    <a:lnTo>
                      <a:pt x="103515" y="100888"/>
                    </a:lnTo>
                    <a:lnTo>
                      <a:pt x="107151" y="104888"/>
                    </a:lnTo>
                    <a:lnTo>
                      <a:pt x="102545" y="105555"/>
                    </a:lnTo>
                    <a:lnTo>
                      <a:pt x="116121" y="118000"/>
                    </a:lnTo>
                    <a:lnTo>
                      <a:pt x="116606" y="120000"/>
                    </a:lnTo>
                    <a:lnTo>
                      <a:pt x="120000" y="118888"/>
                    </a:lnTo>
                    <a:lnTo>
                      <a:pt x="120000" y="116888"/>
                    </a:lnTo>
                    <a:lnTo>
                      <a:pt x="120000" y="115777"/>
                    </a:lnTo>
                    <a:lnTo>
                      <a:pt x="111515" y="108000"/>
                    </a:lnTo>
                    <a:lnTo>
                      <a:pt x="116121" y="108000"/>
                    </a:lnTo>
                    <a:lnTo>
                      <a:pt x="110060" y="102000"/>
                    </a:lnTo>
                    <a:close/>
                  </a:path>
                </a:pathLst>
              </a:custGeom>
              <a:solidFill>
                <a:srgbClr val="61616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27" name="Shape 527"/>
              <p:cNvSpPr/>
              <p:nvPr/>
            </p:nvSpPr>
            <p:spPr>
              <a:xfrm>
                <a:off x="4528" y="2990"/>
                <a:ext cx="495" cy="271"/>
              </a:xfrm>
              <a:custGeom>
                <a:avLst/>
                <a:gdLst/>
                <a:ahLst/>
                <a:cxnLst/>
                <a:rect l="0" t="0" r="0" b="0"/>
                <a:pathLst>
                  <a:path w="120000" h="120000" extrusionOk="0">
                    <a:moveTo>
                      <a:pt x="110060" y="102000"/>
                    </a:moveTo>
                    <a:lnTo>
                      <a:pt x="114666" y="100888"/>
                    </a:lnTo>
                    <a:lnTo>
                      <a:pt x="111030" y="97333"/>
                    </a:lnTo>
                    <a:lnTo>
                      <a:pt x="112969" y="95777"/>
                    </a:lnTo>
                    <a:lnTo>
                      <a:pt x="7030" y="2000"/>
                    </a:lnTo>
                    <a:lnTo>
                      <a:pt x="0" y="0"/>
                    </a:lnTo>
                    <a:lnTo>
                      <a:pt x="103515" y="93777"/>
                    </a:lnTo>
                    <a:lnTo>
                      <a:pt x="104484" y="94666"/>
                    </a:lnTo>
                    <a:lnTo>
                      <a:pt x="104484" y="95777"/>
                    </a:lnTo>
                    <a:lnTo>
                      <a:pt x="103515" y="96222"/>
                    </a:lnTo>
                    <a:lnTo>
                      <a:pt x="106424" y="99777"/>
                    </a:lnTo>
                    <a:lnTo>
                      <a:pt x="103515" y="100888"/>
                    </a:lnTo>
                    <a:lnTo>
                      <a:pt x="107151" y="104888"/>
                    </a:lnTo>
                    <a:lnTo>
                      <a:pt x="102545" y="105555"/>
                    </a:lnTo>
                    <a:lnTo>
                      <a:pt x="116121" y="118000"/>
                    </a:lnTo>
                    <a:lnTo>
                      <a:pt x="116606" y="120000"/>
                    </a:lnTo>
                    <a:lnTo>
                      <a:pt x="120000" y="118888"/>
                    </a:lnTo>
                    <a:lnTo>
                      <a:pt x="120000" y="116888"/>
                    </a:lnTo>
                    <a:lnTo>
                      <a:pt x="120000" y="115777"/>
                    </a:lnTo>
                    <a:lnTo>
                      <a:pt x="111515" y="108000"/>
                    </a:lnTo>
                    <a:lnTo>
                      <a:pt x="116121" y="108000"/>
                    </a:lnTo>
                    <a:lnTo>
                      <a:pt x="110060" y="102000"/>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28" name="Shape 528"/>
              <p:cNvSpPr/>
              <p:nvPr/>
            </p:nvSpPr>
            <p:spPr>
              <a:xfrm>
                <a:off x="3638" y="3216"/>
                <a:ext cx="1364" cy="310"/>
              </a:xfrm>
              <a:custGeom>
                <a:avLst/>
                <a:gdLst/>
                <a:ahLst/>
                <a:cxnLst/>
                <a:rect l="0" t="0" r="0" b="0"/>
                <a:pathLst>
                  <a:path w="120000" h="120000" extrusionOk="0">
                    <a:moveTo>
                      <a:pt x="119824" y="10734"/>
                    </a:moveTo>
                    <a:lnTo>
                      <a:pt x="114897" y="0"/>
                    </a:lnTo>
                    <a:lnTo>
                      <a:pt x="110762" y="958"/>
                    </a:lnTo>
                    <a:lnTo>
                      <a:pt x="104780" y="3067"/>
                    </a:lnTo>
                    <a:lnTo>
                      <a:pt x="101876" y="4408"/>
                    </a:lnTo>
                    <a:lnTo>
                      <a:pt x="100909" y="4408"/>
                    </a:lnTo>
                    <a:lnTo>
                      <a:pt x="97917" y="6325"/>
                    </a:lnTo>
                    <a:lnTo>
                      <a:pt x="96598" y="7667"/>
                    </a:lnTo>
                    <a:lnTo>
                      <a:pt x="94486" y="9392"/>
                    </a:lnTo>
                    <a:lnTo>
                      <a:pt x="89208" y="13801"/>
                    </a:lnTo>
                    <a:lnTo>
                      <a:pt x="87536" y="16102"/>
                    </a:lnTo>
                    <a:lnTo>
                      <a:pt x="85777" y="18210"/>
                    </a:lnTo>
                    <a:lnTo>
                      <a:pt x="81202" y="25303"/>
                    </a:lnTo>
                    <a:lnTo>
                      <a:pt x="77507" y="32012"/>
                    </a:lnTo>
                    <a:lnTo>
                      <a:pt x="74956" y="37571"/>
                    </a:lnTo>
                    <a:lnTo>
                      <a:pt x="72140" y="45047"/>
                    </a:lnTo>
                    <a:lnTo>
                      <a:pt x="70645" y="50798"/>
                    </a:lnTo>
                    <a:lnTo>
                      <a:pt x="69589" y="54824"/>
                    </a:lnTo>
                    <a:lnTo>
                      <a:pt x="69589" y="57891"/>
                    </a:lnTo>
                    <a:lnTo>
                      <a:pt x="69237" y="57891"/>
                    </a:lnTo>
                    <a:lnTo>
                      <a:pt x="66862" y="58849"/>
                    </a:lnTo>
                    <a:lnTo>
                      <a:pt x="64310" y="61150"/>
                    </a:lnTo>
                    <a:lnTo>
                      <a:pt x="62727" y="63642"/>
                    </a:lnTo>
                    <a:lnTo>
                      <a:pt x="62551" y="63258"/>
                    </a:lnTo>
                    <a:lnTo>
                      <a:pt x="60879" y="62108"/>
                    </a:lnTo>
                    <a:lnTo>
                      <a:pt x="59032" y="62108"/>
                    </a:lnTo>
                    <a:lnTo>
                      <a:pt x="55425" y="63642"/>
                    </a:lnTo>
                    <a:lnTo>
                      <a:pt x="48563" y="67284"/>
                    </a:lnTo>
                    <a:lnTo>
                      <a:pt x="40909" y="71693"/>
                    </a:lnTo>
                    <a:lnTo>
                      <a:pt x="36598" y="74952"/>
                    </a:lnTo>
                    <a:lnTo>
                      <a:pt x="34750" y="75910"/>
                    </a:lnTo>
                    <a:lnTo>
                      <a:pt x="31319" y="78019"/>
                    </a:lnTo>
                    <a:lnTo>
                      <a:pt x="29208" y="79936"/>
                    </a:lnTo>
                    <a:lnTo>
                      <a:pt x="28504" y="80319"/>
                    </a:lnTo>
                    <a:lnTo>
                      <a:pt x="27360" y="81277"/>
                    </a:lnTo>
                    <a:lnTo>
                      <a:pt x="12404" y="93738"/>
                    </a:lnTo>
                    <a:lnTo>
                      <a:pt x="2551" y="102172"/>
                    </a:lnTo>
                    <a:lnTo>
                      <a:pt x="2991" y="105623"/>
                    </a:lnTo>
                    <a:lnTo>
                      <a:pt x="4310" y="105623"/>
                    </a:lnTo>
                    <a:lnTo>
                      <a:pt x="4310" y="107348"/>
                    </a:lnTo>
                    <a:lnTo>
                      <a:pt x="5718" y="106581"/>
                    </a:lnTo>
                    <a:lnTo>
                      <a:pt x="7214" y="107539"/>
                    </a:lnTo>
                    <a:lnTo>
                      <a:pt x="7565" y="107539"/>
                    </a:lnTo>
                    <a:lnTo>
                      <a:pt x="8973" y="108306"/>
                    </a:lnTo>
                    <a:lnTo>
                      <a:pt x="0" y="116741"/>
                    </a:lnTo>
                    <a:lnTo>
                      <a:pt x="439" y="120000"/>
                    </a:lnTo>
                    <a:lnTo>
                      <a:pt x="13372" y="108306"/>
                    </a:lnTo>
                    <a:lnTo>
                      <a:pt x="30791" y="92779"/>
                    </a:lnTo>
                    <a:lnTo>
                      <a:pt x="53313" y="72651"/>
                    </a:lnTo>
                    <a:lnTo>
                      <a:pt x="60527" y="66325"/>
                    </a:lnTo>
                    <a:lnTo>
                      <a:pt x="60175" y="68626"/>
                    </a:lnTo>
                    <a:lnTo>
                      <a:pt x="60703" y="69584"/>
                    </a:lnTo>
                    <a:lnTo>
                      <a:pt x="61407" y="70351"/>
                    </a:lnTo>
                    <a:lnTo>
                      <a:pt x="63255" y="68242"/>
                    </a:lnTo>
                    <a:lnTo>
                      <a:pt x="67829" y="64217"/>
                    </a:lnTo>
                    <a:lnTo>
                      <a:pt x="70821" y="61916"/>
                    </a:lnTo>
                    <a:lnTo>
                      <a:pt x="71524" y="60766"/>
                    </a:lnTo>
                    <a:lnTo>
                      <a:pt x="71700" y="57891"/>
                    </a:lnTo>
                    <a:lnTo>
                      <a:pt x="71260" y="56741"/>
                    </a:lnTo>
                    <a:lnTo>
                      <a:pt x="71260" y="55782"/>
                    </a:lnTo>
                    <a:lnTo>
                      <a:pt x="73548" y="53865"/>
                    </a:lnTo>
                    <a:lnTo>
                      <a:pt x="93167" y="36613"/>
                    </a:lnTo>
                    <a:lnTo>
                      <a:pt x="98181" y="32012"/>
                    </a:lnTo>
                    <a:lnTo>
                      <a:pt x="109618" y="21469"/>
                    </a:lnTo>
                    <a:lnTo>
                      <a:pt x="115425" y="16869"/>
                    </a:lnTo>
                    <a:lnTo>
                      <a:pt x="119999" y="12460"/>
                    </a:lnTo>
                    <a:lnTo>
                      <a:pt x="119824" y="10734"/>
                    </a:lnTo>
                    <a:close/>
                  </a:path>
                </a:pathLst>
              </a:custGeom>
              <a:solidFill>
                <a:srgbClr val="61616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29" name="Shape 529"/>
              <p:cNvSpPr/>
              <p:nvPr/>
            </p:nvSpPr>
            <p:spPr>
              <a:xfrm>
                <a:off x="3638" y="3216"/>
                <a:ext cx="1364" cy="310"/>
              </a:xfrm>
              <a:custGeom>
                <a:avLst/>
                <a:gdLst/>
                <a:ahLst/>
                <a:cxnLst/>
                <a:rect l="0" t="0" r="0" b="0"/>
                <a:pathLst>
                  <a:path w="120000" h="120000" extrusionOk="0">
                    <a:moveTo>
                      <a:pt x="119824" y="10734"/>
                    </a:moveTo>
                    <a:lnTo>
                      <a:pt x="114897" y="0"/>
                    </a:lnTo>
                    <a:lnTo>
                      <a:pt x="110762" y="958"/>
                    </a:lnTo>
                    <a:lnTo>
                      <a:pt x="104780" y="3067"/>
                    </a:lnTo>
                    <a:lnTo>
                      <a:pt x="101876" y="4408"/>
                    </a:lnTo>
                    <a:lnTo>
                      <a:pt x="100909" y="4408"/>
                    </a:lnTo>
                    <a:lnTo>
                      <a:pt x="97917" y="6325"/>
                    </a:lnTo>
                    <a:lnTo>
                      <a:pt x="96598" y="7667"/>
                    </a:lnTo>
                    <a:lnTo>
                      <a:pt x="94486" y="9392"/>
                    </a:lnTo>
                    <a:lnTo>
                      <a:pt x="89208" y="13801"/>
                    </a:lnTo>
                    <a:lnTo>
                      <a:pt x="87536" y="16102"/>
                    </a:lnTo>
                    <a:lnTo>
                      <a:pt x="85777" y="18210"/>
                    </a:lnTo>
                    <a:lnTo>
                      <a:pt x="81202" y="25303"/>
                    </a:lnTo>
                    <a:lnTo>
                      <a:pt x="77507" y="32012"/>
                    </a:lnTo>
                    <a:lnTo>
                      <a:pt x="74956" y="37571"/>
                    </a:lnTo>
                    <a:lnTo>
                      <a:pt x="72140" y="45047"/>
                    </a:lnTo>
                    <a:lnTo>
                      <a:pt x="70645" y="50798"/>
                    </a:lnTo>
                    <a:lnTo>
                      <a:pt x="69589" y="54824"/>
                    </a:lnTo>
                    <a:lnTo>
                      <a:pt x="69589" y="57891"/>
                    </a:lnTo>
                    <a:lnTo>
                      <a:pt x="69237" y="57891"/>
                    </a:lnTo>
                    <a:lnTo>
                      <a:pt x="66862" y="58849"/>
                    </a:lnTo>
                    <a:lnTo>
                      <a:pt x="64310" y="61150"/>
                    </a:lnTo>
                    <a:lnTo>
                      <a:pt x="62727" y="63642"/>
                    </a:lnTo>
                    <a:lnTo>
                      <a:pt x="62551" y="63258"/>
                    </a:lnTo>
                    <a:lnTo>
                      <a:pt x="60879" y="62108"/>
                    </a:lnTo>
                    <a:lnTo>
                      <a:pt x="59032" y="62108"/>
                    </a:lnTo>
                    <a:lnTo>
                      <a:pt x="55425" y="63642"/>
                    </a:lnTo>
                    <a:lnTo>
                      <a:pt x="48563" y="67284"/>
                    </a:lnTo>
                    <a:lnTo>
                      <a:pt x="40909" y="71693"/>
                    </a:lnTo>
                    <a:lnTo>
                      <a:pt x="36598" y="74952"/>
                    </a:lnTo>
                    <a:lnTo>
                      <a:pt x="34750" y="75910"/>
                    </a:lnTo>
                    <a:lnTo>
                      <a:pt x="31319" y="78019"/>
                    </a:lnTo>
                    <a:lnTo>
                      <a:pt x="29208" y="79936"/>
                    </a:lnTo>
                    <a:lnTo>
                      <a:pt x="28504" y="80319"/>
                    </a:lnTo>
                    <a:lnTo>
                      <a:pt x="27360" y="81277"/>
                    </a:lnTo>
                    <a:lnTo>
                      <a:pt x="12404" y="93738"/>
                    </a:lnTo>
                    <a:lnTo>
                      <a:pt x="2551" y="102172"/>
                    </a:lnTo>
                    <a:lnTo>
                      <a:pt x="2991" y="105623"/>
                    </a:lnTo>
                    <a:lnTo>
                      <a:pt x="4310" y="105623"/>
                    </a:lnTo>
                    <a:lnTo>
                      <a:pt x="4310" y="107348"/>
                    </a:lnTo>
                    <a:lnTo>
                      <a:pt x="5718" y="106581"/>
                    </a:lnTo>
                    <a:lnTo>
                      <a:pt x="7214" y="107539"/>
                    </a:lnTo>
                    <a:lnTo>
                      <a:pt x="7565" y="107539"/>
                    </a:lnTo>
                    <a:lnTo>
                      <a:pt x="8973" y="108306"/>
                    </a:lnTo>
                    <a:lnTo>
                      <a:pt x="0" y="116741"/>
                    </a:lnTo>
                    <a:lnTo>
                      <a:pt x="439" y="120000"/>
                    </a:lnTo>
                    <a:lnTo>
                      <a:pt x="13372" y="108306"/>
                    </a:lnTo>
                    <a:lnTo>
                      <a:pt x="30791" y="92779"/>
                    </a:lnTo>
                    <a:lnTo>
                      <a:pt x="53313" y="72651"/>
                    </a:lnTo>
                    <a:lnTo>
                      <a:pt x="60527" y="66325"/>
                    </a:lnTo>
                    <a:lnTo>
                      <a:pt x="60175" y="68626"/>
                    </a:lnTo>
                    <a:lnTo>
                      <a:pt x="60703" y="69584"/>
                    </a:lnTo>
                    <a:lnTo>
                      <a:pt x="61407" y="70351"/>
                    </a:lnTo>
                    <a:lnTo>
                      <a:pt x="63255" y="68242"/>
                    </a:lnTo>
                    <a:lnTo>
                      <a:pt x="67829" y="64217"/>
                    </a:lnTo>
                    <a:lnTo>
                      <a:pt x="70821" y="61916"/>
                    </a:lnTo>
                    <a:lnTo>
                      <a:pt x="71524" y="60766"/>
                    </a:lnTo>
                    <a:lnTo>
                      <a:pt x="71700" y="57891"/>
                    </a:lnTo>
                    <a:lnTo>
                      <a:pt x="71260" y="56741"/>
                    </a:lnTo>
                    <a:lnTo>
                      <a:pt x="71260" y="55782"/>
                    </a:lnTo>
                    <a:lnTo>
                      <a:pt x="73548" y="53865"/>
                    </a:lnTo>
                    <a:lnTo>
                      <a:pt x="93167" y="36613"/>
                    </a:lnTo>
                    <a:lnTo>
                      <a:pt x="98181" y="32012"/>
                    </a:lnTo>
                    <a:lnTo>
                      <a:pt x="109618" y="21469"/>
                    </a:lnTo>
                    <a:lnTo>
                      <a:pt x="115425" y="16869"/>
                    </a:lnTo>
                    <a:lnTo>
                      <a:pt x="119999" y="12460"/>
                    </a:lnTo>
                    <a:lnTo>
                      <a:pt x="119824" y="1073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30" name="Shape 530"/>
              <p:cNvSpPr/>
              <p:nvPr/>
            </p:nvSpPr>
            <p:spPr>
              <a:xfrm>
                <a:off x="3452" y="2953"/>
                <a:ext cx="1090" cy="588"/>
              </a:xfrm>
              <a:custGeom>
                <a:avLst/>
                <a:gdLst/>
                <a:ahLst/>
                <a:cxnLst/>
                <a:rect l="0" t="0" r="0" b="0"/>
                <a:pathLst>
                  <a:path w="120000" h="120000" extrusionOk="0">
                    <a:moveTo>
                      <a:pt x="119999" y="7748"/>
                    </a:moveTo>
                    <a:lnTo>
                      <a:pt x="116813" y="6830"/>
                    </a:lnTo>
                    <a:lnTo>
                      <a:pt x="116263" y="6219"/>
                    </a:lnTo>
                    <a:lnTo>
                      <a:pt x="111208" y="4995"/>
                    </a:lnTo>
                    <a:lnTo>
                      <a:pt x="106703" y="3772"/>
                    </a:lnTo>
                    <a:lnTo>
                      <a:pt x="103296" y="2854"/>
                    </a:lnTo>
                    <a:lnTo>
                      <a:pt x="101648" y="2854"/>
                    </a:lnTo>
                    <a:lnTo>
                      <a:pt x="96483" y="3364"/>
                    </a:lnTo>
                    <a:lnTo>
                      <a:pt x="91318" y="4282"/>
                    </a:lnTo>
                    <a:lnTo>
                      <a:pt x="87032" y="4995"/>
                    </a:lnTo>
                    <a:lnTo>
                      <a:pt x="84945" y="5505"/>
                    </a:lnTo>
                    <a:lnTo>
                      <a:pt x="81538" y="6627"/>
                    </a:lnTo>
                    <a:lnTo>
                      <a:pt x="77472" y="8462"/>
                    </a:lnTo>
                    <a:lnTo>
                      <a:pt x="73186" y="10705"/>
                    </a:lnTo>
                    <a:lnTo>
                      <a:pt x="69560" y="13559"/>
                    </a:lnTo>
                    <a:lnTo>
                      <a:pt x="66373" y="16822"/>
                    </a:lnTo>
                    <a:lnTo>
                      <a:pt x="63956" y="20084"/>
                    </a:lnTo>
                    <a:lnTo>
                      <a:pt x="63406" y="18963"/>
                    </a:lnTo>
                    <a:lnTo>
                      <a:pt x="61428" y="17332"/>
                    </a:lnTo>
                    <a:lnTo>
                      <a:pt x="59120" y="15700"/>
                    </a:lnTo>
                    <a:lnTo>
                      <a:pt x="55934" y="14681"/>
                    </a:lnTo>
                    <a:lnTo>
                      <a:pt x="53076" y="14171"/>
                    </a:lnTo>
                    <a:lnTo>
                      <a:pt x="49670" y="13967"/>
                    </a:lnTo>
                    <a:lnTo>
                      <a:pt x="45934" y="14171"/>
                    </a:lnTo>
                    <a:lnTo>
                      <a:pt x="39010" y="15598"/>
                    </a:lnTo>
                    <a:lnTo>
                      <a:pt x="32197" y="17332"/>
                    </a:lnTo>
                    <a:lnTo>
                      <a:pt x="24945" y="19473"/>
                    </a:lnTo>
                    <a:lnTo>
                      <a:pt x="19450" y="21614"/>
                    </a:lnTo>
                    <a:lnTo>
                      <a:pt x="10219" y="25080"/>
                    </a:lnTo>
                    <a:lnTo>
                      <a:pt x="9120" y="26813"/>
                    </a:lnTo>
                    <a:lnTo>
                      <a:pt x="9120" y="28445"/>
                    </a:lnTo>
                    <a:lnTo>
                      <a:pt x="8571" y="30586"/>
                    </a:lnTo>
                    <a:lnTo>
                      <a:pt x="8571" y="32013"/>
                    </a:lnTo>
                    <a:lnTo>
                      <a:pt x="8021" y="32421"/>
                    </a:lnTo>
                    <a:lnTo>
                      <a:pt x="7472" y="35785"/>
                    </a:lnTo>
                    <a:lnTo>
                      <a:pt x="2747" y="37417"/>
                    </a:lnTo>
                    <a:lnTo>
                      <a:pt x="6373" y="53423"/>
                    </a:lnTo>
                    <a:lnTo>
                      <a:pt x="9340" y="68309"/>
                    </a:lnTo>
                    <a:lnTo>
                      <a:pt x="14065" y="90637"/>
                    </a:lnTo>
                    <a:lnTo>
                      <a:pt x="17252" y="106032"/>
                    </a:lnTo>
                    <a:lnTo>
                      <a:pt x="19780" y="117349"/>
                    </a:lnTo>
                    <a:lnTo>
                      <a:pt x="20329" y="119082"/>
                    </a:lnTo>
                    <a:lnTo>
                      <a:pt x="18131" y="120000"/>
                    </a:lnTo>
                    <a:lnTo>
                      <a:pt x="14945" y="105522"/>
                    </a:lnTo>
                    <a:lnTo>
                      <a:pt x="9120" y="78300"/>
                    </a:lnTo>
                    <a:lnTo>
                      <a:pt x="0" y="35989"/>
                    </a:lnTo>
                    <a:lnTo>
                      <a:pt x="5714" y="33950"/>
                    </a:lnTo>
                    <a:lnTo>
                      <a:pt x="8021" y="23959"/>
                    </a:lnTo>
                    <a:lnTo>
                      <a:pt x="8021" y="23449"/>
                    </a:lnTo>
                    <a:lnTo>
                      <a:pt x="19780" y="18963"/>
                    </a:lnTo>
                    <a:lnTo>
                      <a:pt x="25824" y="17128"/>
                    </a:lnTo>
                    <a:lnTo>
                      <a:pt x="31538" y="15191"/>
                    </a:lnTo>
                    <a:lnTo>
                      <a:pt x="34725" y="14477"/>
                    </a:lnTo>
                    <a:lnTo>
                      <a:pt x="37912" y="13559"/>
                    </a:lnTo>
                    <a:lnTo>
                      <a:pt x="43296" y="12744"/>
                    </a:lnTo>
                    <a:lnTo>
                      <a:pt x="49120" y="11826"/>
                    </a:lnTo>
                    <a:lnTo>
                      <a:pt x="54175" y="12132"/>
                    </a:lnTo>
                    <a:lnTo>
                      <a:pt x="58021" y="12846"/>
                    </a:lnTo>
                    <a:lnTo>
                      <a:pt x="60769" y="13967"/>
                    </a:lnTo>
                    <a:lnTo>
                      <a:pt x="63406" y="15700"/>
                    </a:lnTo>
                    <a:lnTo>
                      <a:pt x="63956" y="16108"/>
                    </a:lnTo>
                    <a:lnTo>
                      <a:pt x="66813" y="13254"/>
                    </a:lnTo>
                    <a:lnTo>
                      <a:pt x="70000" y="10195"/>
                    </a:lnTo>
                    <a:lnTo>
                      <a:pt x="73846" y="7748"/>
                    </a:lnTo>
                    <a:lnTo>
                      <a:pt x="75494" y="6219"/>
                    </a:lnTo>
                    <a:lnTo>
                      <a:pt x="75714" y="6219"/>
                    </a:lnTo>
                    <a:lnTo>
                      <a:pt x="79560" y="4689"/>
                    </a:lnTo>
                    <a:lnTo>
                      <a:pt x="81758" y="3976"/>
                    </a:lnTo>
                    <a:lnTo>
                      <a:pt x="84725" y="2854"/>
                    </a:lnTo>
                    <a:lnTo>
                      <a:pt x="86373" y="2141"/>
                    </a:lnTo>
                    <a:lnTo>
                      <a:pt x="90989" y="1223"/>
                    </a:lnTo>
                    <a:lnTo>
                      <a:pt x="95824" y="509"/>
                    </a:lnTo>
                    <a:lnTo>
                      <a:pt x="101318" y="203"/>
                    </a:lnTo>
                    <a:lnTo>
                      <a:pt x="103076" y="0"/>
                    </a:lnTo>
                    <a:lnTo>
                      <a:pt x="106483" y="1121"/>
                    </a:lnTo>
                    <a:lnTo>
                      <a:pt x="110769" y="2141"/>
                    </a:lnTo>
                    <a:lnTo>
                      <a:pt x="114175" y="3262"/>
                    </a:lnTo>
                    <a:lnTo>
                      <a:pt x="117142" y="4485"/>
                    </a:lnTo>
                    <a:lnTo>
                      <a:pt x="119999" y="7748"/>
                    </a:lnTo>
                    <a:close/>
                  </a:path>
                </a:pathLst>
              </a:custGeom>
              <a:solidFill>
                <a:srgbClr val="61616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31" name="Shape 531"/>
              <p:cNvSpPr/>
              <p:nvPr/>
            </p:nvSpPr>
            <p:spPr>
              <a:xfrm>
                <a:off x="3452" y="2953"/>
                <a:ext cx="1090" cy="588"/>
              </a:xfrm>
              <a:custGeom>
                <a:avLst/>
                <a:gdLst/>
                <a:ahLst/>
                <a:cxnLst/>
                <a:rect l="0" t="0" r="0" b="0"/>
                <a:pathLst>
                  <a:path w="120000" h="120000" extrusionOk="0">
                    <a:moveTo>
                      <a:pt x="119999" y="7748"/>
                    </a:moveTo>
                    <a:lnTo>
                      <a:pt x="116813" y="6830"/>
                    </a:lnTo>
                    <a:lnTo>
                      <a:pt x="116263" y="6219"/>
                    </a:lnTo>
                    <a:lnTo>
                      <a:pt x="111208" y="4995"/>
                    </a:lnTo>
                    <a:lnTo>
                      <a:pt x="106703" y="3772"/>
                    </a:lnTo>
                    <a:lnTo>
                      <a:pt x="103296" y="2854"/>
                    </a:lnTo>
                    <a:lnTo>
                      <a:pt x="101648" y="2854"/>
                    </a:lnTo>
                    <a:lnTo>
                      <a:pt x="96483" y="3364"/>
                    </a:lnTo>
                    <a:lnTo>
                      <a:pt x="91318" y="4282"/>
                    </a:lnTo>
                    <a:lnTo>
                      <a:pt x="87032" y="4995"/>
                    </a:lnTo>
                    <a:lnTo>
                      <a:pt x="84945" y="5505"/>
                    </a:lnTo>
                    <a:lnTo>
                      <a:pt x="81538" y="6627"/>
                    </a:lnTo>
                    <a:lnTo>
                      <a:pt x="77472" y="8462"/>
                    </a:lnTo>
                    <a:lnTo>
                      <a:pt x="73186" y="10705"/>
                    </a:lnTo>
                    <a:lnTo>
                      <a:pt x="69560" y="13559"/>
                    </a:lnTo>
                    <a:lnTo>
                      <a:pt x="66373" y="16822"/>
                    </a:lnTo>
                    <a:lnTo>
                      <a:pt x="63956" y="20084"/>
                    </a:lnTo>
                    <a:lnTo>
                      <a:pt x="63406" y="18963"/>
                    </a:lnTo>
                    <a:lnTo>
                      <a:pt x="61428" y="17332"/>
                    </a:lnTo>
                    <a:lnTo>
                      <a:pt x="59120" y="15700"/>
                    </a:lnTo>
                    <a:lnTo>
                      <a:pt x="55934" y="14681"/>
                    </a:lnTo>
                    <a:lnTo>
                      <a:pt x="53076" y="14171"/>
                    </a:lnTo>
                    <a:lnTo>
                      <a:pt x="49670" y="13967"/>
                    </a:lnTo>
                    <a:lnTo>
                      <a:pt x="45934" y="14171"/>
                    </a:lnTo>
                    <a:lnTo>
                      <a:pt x="39010" y="15598"/>
                    </a:lnTo>
                    <a:lnTo>
                      <a:pt x="32197" y="17332"/>
                    </a:lnTo>
                    <a:lnTo>
                      <a:pt x="24945" y="19473"/>
                    </a:lnTo>
                    <a:lnTo>
                      <a:pt x="19450" y="21614"/>
                    </a:lnTo>
                    <a:lnTo>
                      <a:pt x="10219" y="25080"/>
                    </a:lnTo>
                    <a:lnTo>
                      <a:pt x="9120" y="26813"/>
                    </a:lnTo>
                    <a:lnTo>
                      <a:pt x="9120" y="28445"/>
                    </a:lnTo>
                    <a:lnTo>
                      <a:pt x="8571" y="30586"/>
                    </a:lnTo>
                    <a:lnTo>
                      <a:pt x="8571" y="32013"/>
                    </a:lnTo>
                    <a:lnTo>
                      <a:pt x="8021" y="32421"/>
                    </a:lnTo>
                    <a:lnTo>
                      <a:pt x="7472" y="35785"/>
                    </a:lnTo>
                    <a:lnTo>
                      <a:pt x="2747" y="37417"/>
                    </a:lnTo>
                    <a:lnTo>
                      <a:pt x="6373" y="53423"/>
                    </a:lnTo>
                    <a:lnTo>
                      <a:pt x="9340" y="68309"/>
                    </a:lnTo>
                    <a:lnTo>
                      <a:pt x="14065" y="90637"/>
                    </a:lnTo>
                    <a:lnTo>
                      <a:pt x="17252" y="106032"/>
                    </a:lnTo>
                    <a:lnTo>
                      <a:pt x="19780" y="117349"/>
                    </a:lnTo>
                    <a:lnTo>
                      <a:pt x="20329" y="119082"/>
                    </a:lnTo>
                    <a:lnTo>
                      <a:pt x="18131" y="120000"/>
                    </a:lnTo>
                    <a:lnTo>
                      <a:pt x="14945" y="105522"/>
                    </a:lnTo>
                    <a:lnTo>
                      <a:pt x="9120" y="78300"/>
                    </a:lnTo>
                    <a:lnTo>
                      <a:pt x="0" y="35989"/>
                    </a:lnTo>
                    <a:lnTo>
                      <a:pt x="5714" y="33950"/>
                    </a:lnTo>
                    <a:lnTo>
                      <a:pt x="8021" y="23959"/>
                    </a:lnTo>
                    <a:lnTo>
                      <a:pt x="8021" y="23449"/>
                    </a:lnTo>
                    <a:lnTo>
                      <a:pt x="19780" y="18963"/>
                    </a:lnTo>
                    <a:lnTo>
                      <a:pt x="25824" y="17128"/>
                    </a:lnTo>
                    <a:lnTo>
                      <a:pt x="31538" y="15191"/>
                    </a:lnTo>
                    <a:lnTo>
                      <a:pt x="34725" y="14477"/>
                    </a:lnTo>
                    <a:lnTo>
                      <a:pt x="37912" y="13559"/>
                    </a:lnTo>
                    <a:lnTo>
                      <a:pt x="43296" y="12744"/>
                    </a:lnTo>
                    <a:lnTo>
                      <a:pt x="49120" y="11826"/>
                    </a:lnTo>
                    <a:lnTo>
                      <a:pt x="54175" y="12132"/>
                    </a:lnTo>
                    <a:lnTo>
                      <a:pt x="58021" y="12846"/>
                    </a:lnTo>
                    <a:lnTo>
                      <a:pt x="60769" y="13967"/>
                    </a:lnTo>
                    <a:lnTo>
                      <a:pt x="63406" y="15700"/>
                    </a:lnTo>
                    <a:lnTo>
                      <a:pt x="63956" y="16108"/>
                    </a:lnTo>
                    <a:lnTo>
                      <a:pt x="66813" y="13254"/>
                    </a:lnTo>
                    <a:lnTo>
                      <a:pt x="70000" y="10195"/>
                    </a:lnTo>
                    <a:lnTo>
                      <a:pt x="73846" y="7748"/>
                    </a:lnTo>
                    <a:lnTo>
                      <a:pt x="75494" y="6219"/>
                    </a:lnTo>
                    <a:lnTo>
                      <a:pt x="75714" y="6219"/>
                    </a:lnTo>
                    <a:lnTo>
                      <a:pt x="79560" y="4689"/>
                    </a:lnTo>
                    <a:lnTo>
                      <a:pt x="81758" y="3976"/>
                    </a:lnTo>
                    <a:lnTo>
                      <a:pt x="84725" y="2854"/>
                    </a:lnTo>
                    <a:lnTo>
                      <a:pt x="86373" y="2141"/>
                    </a:lnTo>
                    <a:lnTo>
                      <a:pt x="90989" y="1223"/>
                    </a:lnTo>
                    <a:lnTo>
                      <a:pt x="95824" y="509"/>
                    </a:lnTo>
                    <a:lnTo>
                      <a:pt x="101318" y="203"/>
                    </a:lnTo>
                    <a:lnTo>
                      <a:pt x="103076" y="0"/>
                    </a:lnTo>
                    <a:lnTo>
                      <a:pt x="106483" y="1121"/>
                    </a:lnTo>
                    <a:lnTo>
                      <a:pt x="110769" y="2141"/>
                    </a:lnTo>
                    <a:lnTo>
                      <a:pt x="114175" y="3262"/>
                    </a:lnTo>
                    <a:lnTo>
                      <a:pt x="117142" y="4485"/>
                    </a:lnTo>
                    <a:lnTo>
                      <a:pt x="119999" y="7748"/>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32" name="Shape 532"/>
              <p:cNvSpPr/>
              <p:nvPr/>
            </p:nvSpPr>
            <p:spPr>
              <a:xfrm>
                <a:off x="3476" y="3134"/>
                <a:ext cx="258" cy="400"/>
              </a:xfrm>
              <a:custGeom>
                <a:avLst/>
                <a:gdLst/>
                <a:ahLst/>
                <a:cxnLst/>
                <a:rect l="0" t="0" r="0" b="0"/>
                <a:pathLst>
                  <a:path w="120000" h="120000" extrusionOk="0">
                    <a:moveTo>
                      <a:pt x="72373" y="120000"/>
                    </a:moveTo>
                    <a:lnTo>
                      <a:pt x="120000" y="113400"/>
                    </a:lnTo>
                    <a:lnTo>
                      <a:pt x="112529" y="112800"/>
                    </a:lnTo>
                    <a:lnTo>
                      <a:pt x="110661" y="112800"/>
                    </a:lnTo>
                    <a:lnTo>
                      <a:pt x="102723" y="112050"/>
                    </a:lnTo>
                    <a:lnTo>
                      <a:pt x="95252" y="112650"/>
                    </a:lnTo>
                    <a:lnTo>
                      <a:pt x="95252" y="111300"/>
                    </a:lnTo>
                    <a:lnTo>
                      <a:pt x="88249" y="111300"/>
                    </a:lnTo>
                    <a:lnTo>
                      <a:pt x="85914" y="108600"/>
                    </a:lnTo>
                    <a:lnTo>
                      <a:pt x="78910" y="109350"/>
                    </a:lnTo>
                    <a:lnTo>
                      <a:pt x="49027" y="63900"/>
                    </a:lnTo>
                    <a:lnTo>
                      <a:pt x="12607" y="6750"/>
                    </a:lnTo>
                    <a:lnTo>
                      <a:pt x="15408" y="6300"/>
                    </a:lnTo>
                    <a:lnTo>
                      <a:pt x="15408" y="4200"/>
                    </a:lnTo>
                    <a:lnTo>
                      <a:pt x="20077" y="0"/>
                    </a:lnTo>
                    <a:lnTo>
                      <a:pt x="0" y="2400"/>
                    </a:lnTo>
                    <a:lnTo>
                      <a:pt x="15408" y="25950"/>
                    </a:lnTo>
                    <a:lnTo>
                      <a:pt x="28015" y="47850"/>
                    </a:lnTo>
                    <a:lnTo>
                      <a:pt x="48093" y="80700"/>
                    </a:lnTo>
                    <a:lnTo>
                      <a:pt x="61634" y="103350"/>
                    </a:lnTo>
                    <a:lnTo>
                      <a:pt x="72373" y="120000"/>
                    </a:lnTo>
                    <a:close/>
                  </a:path>
                </a:pathLst>
              </a:custGeom>
              <a:solidFill>
                <a:srgbClr val="0080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33" name="Shape 533"/>
              <p:cNvSpPr/>
              <p:nvPr/>
            </p:nvSpPr>
            <p:spPr>
              <a:xfrm>
                <a:off x="3476" y="3134"/>
                <a:ext cx="258" cy="400"/>
              </a:xfrm>
              <a:custGeom>
                <a:avLst/>
                <a:gdLst/>
                <a:ahLst/>
                <a:cxnLst/>
                <a:rect l="0" t="0" r="0" b="0"/>
                <a:pathLst>
                  <a:path w="120000" h="120000" extrusionOk="0">
                    <a:moveTo>
                      <a:pt x="72373" y="120000"/>
                    </a:moveTo>
                    <a:lnTo>
                      <a:pt x="120000" y="113400"/>
                    </a:lnTo>
                    <a:lnTo>
                      <a:pt x="112529" y="112800"/>
                    </a:lnTo>
                    <a:lnTo>
                      <a:pt x="110661" y="112800"/>
                    </a:lnTo>
                    <a:lnTo>
                      <a:pt x="102723" y="112050"/>
                    </a:lnTo>
                    <a:lnTo>
                      <a:pt x="95252" y="112650"/>
                    </a:lnTo>
                    <a:lnTo>
                      <a:pt x="95252" y="111300"/>
                    </a:lnTo>
                    <a:lnTo>
                      <a:pt x="88249" y="111300"/>
                    </a:lnTo>
                    <a:lnTo>
                      <a:pt x="85914" y="108600"/>
                    </a:lnTo>
                    <a:lnTo>
                      <a:pt x="78910" y="109350"/>
                    </a:lnTo>
                    <a:lnTo>
                      <a:pt x="49027" y="63900"/>
                    </a:lnTo>
                    <a:lnTo>
                      <a:pt x="12607" y="6750"/>
                    </a:lnTo>
                    <a:lnTo>
                      <a:pt x="15408" y="6300"/>
                    </a:lnTo>
                    <a:lnTo>
                      <a:pt x="15408" y="4200"/>
                    </a:lnTo>
                    <a:lnTo>
                      <a:pt x="20077" y="0"/>
                    </a:lnTo>
                    <a:lnTo>
                      <a:pt x="0" y="2400"/>
                    </a:lnTo>
                    <a:lnTo>
                      <a:pt x="15408" y="25950"/>
                    </a:lnTo>
                    <a:lnTo>
                      <a:pt x="28015" y="47850"/>
                    </a:lnTo>
                    <a:lnTo>
                      <a:pt x="48093" y="80700"/>
                    </a:lnTo>
                    <a:lnTo>
                      <a:pt x="61634" y="103350"/>
                    </a:lnTo>
                    <a:lnTo>
                      <a:pt x="72373" y="120000"/>
                    </a:lnTo>
                  </a:path>
                </a:pathLst>
              </a:custGeom>
              <a:noFill/>
              <a:ln w="9525" cap="flat" cmpd="sng">
                <a:solidFill>
                  <a:srgbClr val="008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34" name="Shape 534"/>
              <p:cNvSpPr/>
              <p:nvPr/>
            </p:nvSpPr>
            <p:spPr>
              <a:xfrm>
                <a:off x="3548" y="2971"/>
                <a:ext cx="1341" cy="433"/>
              </a:xfrm>
              <a:custGeom>
                <a:avLst/>
                <a:gdLst/>
                <a:ahLst/>
                <a:cxnLst/>
                <a:rect l="0" t="0" r="0" b="0"/>
                <a:pathLst>
                  <a:path w="120000" h="120000" extrusionOk="0">
                    <a:moveTo>
                      <a:pt x="86532" y="4567"/>
                    </a:moveTo>
                    <a:lnTo>
                      <a:pt x="82416" y="2906"/>
                    </a:lnTo>
                    <a:lnTo>
                      <a:pt x="78747" y="1245"/>
                    </a:lnTo>
                    <a:lnTo>
                      <a:pt x="75973" y="0"/>
                    </a:lnTo>
                    <a:lnTo>
                      <a:pt x="74630" y="0"/>
                    </a:lnTo>
                    <a:lnTo>
                      <a:pt x="70425" y="692"/>
                    </a:lnTo>
                    <a:lnTo>
                      <a:pt x="66219" y="1937"/>
                    </a:lnTo>
                    <a:lnTo>
                      <a:pt x="62729" y="2906"/>
                    </a:lnTo>
                    <a:lnTo>
                      <a:pt x="61029" y="3598"/>
                    </a:lnTo>
                    <a:lnTo>
                      <a:pt x="58255" y="5121"/>
                    </a:lnTo>
                    <a:lnTo>
                      <a:pt x="54944" y="7612"/>
                    </a:lnTo>
                    <a:lnTo>
                      <a:pt x="51454" y="10657"/>
                    </a:lnTo>
                    <a:lnTo>
                      <a:pt x="48501" y="14532"/>
                    </a:lnTo>
                    <a:lnTo>
                      <a:pt x="45906" y="18961"/>
                    </a:lnTo>
                    <a:lnTo>
                      <a:pt x="43937" y="23391"/>
                    </a:lnTo>
                    <a:lnTo>
                      <a:pt x="43489" y="21868"/>
                    </a:lnTo>
                    <a:lnTo>
                      <a:pt x="41879" y="19653"/>
                    </a:lnTo>
                    <a:lnTo>
                      <a:pt x="40000" y="17439"/>
                    </a:lnTo>
                    <a:lnTo>
                      <a:pt x="37404" y="16055"/>
                    </a:lnTo>
                    <a:lnTo>
                      <a:pt x="35078" y="15363"/>
                    </a:lnTo>
                    <a:lnTo>
                      <a:pt x="32304" y="15086"/>
                    </a:lnTo>
                    <a:lnTo>
                      <a:pt x="29261" y="15363"/>
                    </a:lnTo>
                    <a:lnTo>
                      <a:pt x="23624" y="17301"/>
                    </a:lnTo>
                    <a:lnTo>
                      <a:pt x="18076" y="19653"/>
                    </a:lnTo>
                    <a:lnTo>
                      <a:pt x="12170" y="22560"/>
                    </a:lnTo>
                    <a:lnTo>
                      <a:pt x="7695" y="25467"/>
                    </a:lnTo>
                    <a:lnTo>
                      <a:pt x="178" y="30173"/>
                    </a:lnTo>
                    <a:lnTo>
                      <a:pt x="0" y="31833"/>
                    </a:lnTo>
                    <a:lnTo>
                      <a:pt x="3489" y="51764"/>
                    </a:lnTo>
                    <a:lnTo>
                      <a:pt x="10111" y="90380"/>
                    </a:lnTo>
                    <a:lnTo>
                      <a:pt x="14228" y="115847"/>
                    </a:lnTo>
                    <a:lnTo>
                      <a:pt x="14944" y="120000"/>
                    </a:lnTo>
                    <a:lnTo>
                      <a:pt x="15659" y="119723"/>
                    </a:lnTo>
                    <a:lnTo>
                      <a:pt x="24519" y="115017"/>
                    </a:lnTo>
                    <a:lnTo>
                      <a:pt x="29530" y="112941"/>
                    </a:lnTo>
                    <a:lnTo>
                      <a:pt x="33914" y="110726"/>
                    </a:lnTo>
                    <a:lnTo>
                      <a:pt x="40178" y="108512"/>
                    </a:lnTo>
                    <a:lnTo>
                      <a:pt x="46800" y="106851"/>
                    </a:lnTo>
                    <a:lnTo>
                      <a:pt x="51991" y="106159"/>
                    </a:lnTo>
                    <a:lnTo>
                      <a:pt x="56644" y="106159"/>
                    </a:lnTo>
                    <a:lnTo>
                      <a:pt x="60313" y="106297"/>
                    </a:lnTo>
                    <a:lnTo>
                      <a:pt x="65055" y="107820"/>
                    </a:lnTo>
                    <a:lnTo>
                      <a:pt x="69172" y="109204"/>
                    </a:lnTo>
                    <a:lnTo>
                      <a:pt x="70604" y="110034"/>
                    </a:lnTo>
                    <a:lnTo>
                      <a:pt x="72304" y="111003"/>
                    </a:lnTo>
                    <a:lnTo>
                      <a:pt x="73736" y="112387"/>
                    </a:lnTo>
                    <a:lnTo>
                      <a:pt x="75078" y="106851"/>
                    </a:lnTo>
                    <a:lnTo>
                      <a:pt x="77225" y="100207"/>
                    </a:lnTo>
                    <a:lnTo>
                      <a:pt x="79105" y="96193"/>
                    </a:lnTo>
                    <a:lnTo>
                      <a:pt x="82058" y="90795"/>
                    </a:lnTo>
                    <a:lnTo>
                      <a:pt x="86263" y="84705"/>
                    </a:lnTo>
                    <a:lnTo>
                      <a:pt x="91454" y="78615"/>
                    </a:lnTo>
                    <a:lnTo>
                      <a:pt x="96823" y="74048"/>
                    </a:lnTo>
                    <a:lnTo>
                      <a:pt x="103445" y="68927"/>
                    </a:lnTo>
                    <a:lnTo>
                      <a:pt x="109709" y="65051"/>
                    </a:lnTo>
                    <a:lnTo>
                      <a:pt x="119105" y="59930"/>
                    </a:lnTo>
                    <a:lnTo>
                      <a:pt x="120000" y="59238"/>
                    </a:lnTo>
                    <a:lnTo>
                      <a:pt x="114093" y="49965"/>
                    </a:lnTo>
                    <a:lnTo>
                      <a:pt x="107829" y="40138"/>
                    </a:lnTo>
                    <a:lnTo>
                      <a:pt x="103087" y="32249"/>
                    </a:lnTo>
                    <a:lnTo>
                      <a:pt x="86979" y="5397"/>
                    </a:lnTo>
                    <a:lnTo>
                      <a:pt x="86532" y="456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35" name="Shape 535"/>
              <p:cNvSpPr/>
              <p:nvPr/>
            </p:nvSpPr>
            <p:spPr>
              <a:xfrm>
                <a:off x="3548" y="2971"/>
                <a:ext cx="1341" cy="433"/>
              </a:xfrm>
              <a:custGeom>
                <a:avLst/>
                <a:gdLst/>
                <a:ahLst/>
                <a:cxnLst/>
                <a:rect l="0" t="0" r="0" b="0"/>
                <a:pathLst>
                  <a:path w="120000" h="120000" extrusionOk="0">
                    <a:moveTo>
                      <a:pt x="86532" y="4567"/>
                    </a:moveTo>
                    <a:lnTo>
                      <a:pt x="82416" y="2906"/>
                    </a:lnTo>
                    <a:lnTo>
                      <a:pt x="78747" y="1245"/>
                    </a:lnTo>
                    <a:lnTo>
                      <a:pt x="75973" y="0"/>
                    </a:lnTo>
                    <a:lnTo>
                      <a:pt x="74630" y="0"/>
                    </a:lnTo>
                    <a:lnTo>
                      <a:pt x="70425" y="692"/>
                    </a:lnTo>
                    <a:lnTo>
                      <a:pt x="66219" y="1937"/>
                    </a:lnTo>
                    <a:lnTo>
                      <a:pt x="62729" y="2906"/>
                    </a:lnTo>
                    <a:lnTo>
                      <a:pt x="61029" y="3598"/>
                    </a:lnTo>
                    <a:lnTo>
                      <a:pt x="58255" y="5121"/>
                    </a:lnTo>
                    <a:lnTo>
                      <a:pt x="54944" y="7612"/>
                    </a:lnTo>
                    <a:lnTo>
                      <a:pt x="51454" y="10657"/>
                    </a:lnTo>
                    <a:lnTo>
                      <a:pt x="48501" y="14532"/>
                    </a:lnTo>
                    <a:lnTo>
                      <a:pt x="45906" y="18961"/>
                    </a:lnTo>
                    <a:lnTo>
                      <a:pt x="43937" y="23391"/>
                    </a:lnTo>
                    <a:lnTo>
                      <a:pt x="43489" y="21868"/>
                    </a:lnTo>
                    <a:lnTo>
                      <a:pt x="41879" y="19653"/>
                    </a:lnTo>
                    <a:lnTo>
                      <a:pt x="40000" y="17439"/>
                    </a:lnTo>
                    <a:lnTo>
                      <a:pt x="37404" y="16055"/>
                    </a:lnTo>
                    <a:lnTo>
                      <a:pt x="35078" y="15363"/>
                    </a:lnTo>
                    <a:lnTo>
                      <a:pt x="32304" y="15086"/>
                    </a:lnTo>
                    <a:lnTo>
                      <a:pt x="29261" y="15363"/>
                    </a:lnTo>
                    <a:lnTo>
                      <a:pt x="23624" y="17301"/>
                    </a:lnTo>
                    <a:lnTo>
                      <a:pt x="18076" y="19653"/>
                    </a:lnTo>
                    <a:lnTo>
                      <a:pt x="12170" y="22560"/>
                    </a:lnTo>
                    <a:lnTo>
                      <a:pt x="7695" y="25467"/>
                    </a:lnTo>
                    <a:lnTo>
                      <a:pt x="178" y="30173"/>
                    </a:lnTo>
                    <a:lnTo>
                      <a:pt x="0" y="31833"/>
                    </a:lnTo>
                    <a:lnTo>
                      <a:pt x="3489" y="51764"/>
                    </a:lnTo>
                    <a:lnTo>
                      <a:pt x="10111" y="90380"/>
                    </a:lnTo>
                    <a:lnTo>
                      <a:pt x="14228" y="115847"/>
                    </a:lnTo>
                    <a:lnTo>
                      <a:pt x="14944" y="120000"/>
                    </a:lnTo>
                    <a:lnTo>
                      <a:pt x="15659" y="119723"/>
                    </a:lnTo>
                    <a:lnTo>
                      <a:pt x="24519" y="115017"/>
                    </a:lnTo>
                    <a:lnTo>
                      <a:pt x="29530" y="112941"/>
                    </a:lnTo>
                    <a:lnTo>
                      <a:pt x="33914" y="110726"/>
                    </a:lnTo>
                    <a:lnTo>
                      <a:pt x="40178" y="108512"/>
                    </a:lnTo>
                    <a:lnTo>
                      <a:pt x="46800" y="106851"/>
                    </a:lnTo>
                    <a:lnTo>
                      <a:pt x="51991" y="106159"/>
                    </a:lnTo>
                    <a:lnTo>
                      <a:pt x="56644" y="106159"/>
                    </a:lnTo>
                    <a:lnTo>
                      <a:pt x="60313" y="106297"/>
                    </a:lnTo>
                    <a:lnTo>
                      <a:pt x="65055" y="107820"/>
                    </a:lnTo>
                    <a:lnTo>
                      <a:pt x="69172" y="109204"/>
                    </a:lnTo>
                    <a:lnTo>
                      <a:pt x="70604" y="110034"/>
                    </a:lnTo>
                    <a:lnTo>
                      <a:pt x="72304" y="111003"/>
                    </a:lnTo>
                    <a:lnTo>
                      <a:pt x="73736" y="112387"/>
                    </a:lnTo>
                    <a:lnTo>
                      <a:pt x="75078" y="106851"/>
                    </a:lnTo>
                    <a:lnTo>
                      <a:pt x="77225" y="100207"/>
                    </a:lnTo>
                    <a:lnTo>
                      <a:pt x="79105" y="96193"/>
                    </a:lnTo>
                    <a:lnTo>
                      <a:pt x="82058" y="90795"/>
                    </a:lnTo>
                    <a:lnTo>
                      <a:pt x="86263" y="84705"/>
                    </a:lnTo>
                    <a:lnTo>
                      <a:pt x="91454" y="78615"/>
                    </a:lnTo>
                    <a:lnTo>
                      <a:pt x="96823" y="74048"/>
                    </a:lnTo>
                    <a:lnTo>
                      <a:pt x="103445" y="68927"/>
                    </a:lnTo>
                    <a:lnTo>
                      <a:pt x="109709" y="65051"/>
                    </a:lnTo>
                    <a:lnTo>
                      <a:pt x="119105" y="59930"/>
                    </a:lnTo>
                    <a:lnTo>
                      <a:pt x="120000" y="59238"/>
                    </a:lnTo>
                    <a:lnTo>
                      <a:pt x="114093" y="49965"/>
                    </a:lnTo>
                    <a:lnTo>
                      <a:pt x="107829" y="40138"/>
                    </a:lnTo>
                    <a:lnTo>
                      <a:pt x="103087" y="32249"/>
                    </a:lnTo>
                    <a:lnTo>
                      <a:pt x="86979" y="5397"/>
                    </a:lnTo>
                    <a:lnTo>
                      <a:pt x="86532" y="4567"/>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36" name="Shape 536"/>
              <p:cNvSpPr/>
              <p:nvPr/>
            </p:nvSpPr>
            <p:spPr>
              <a:xfrm>
                <a:off x="3514" y="2988"/>
                <a:ext cx="1443" cy="506"/>
              </a:xfrm>
              <a:custGeom>
                <a:avLst/>
                <a:gdLst/>
                <a:ahLst/>
                <a:cxnLst/>
                <a:rect l="0" t="0" r="0" b="0"/>
                <a:pathLst>
                  <a:path w="120000" h="120000" extrusionOk="0">
                    <a:moveTo>
                      <a:pt x="83496" y="0"/>
                    </a:moveTo>
                    <a:lnTo>
                      <a:pt x="118761" y="49990"/>
                    </a:lnTo>
                    <a:lnTo>
                      <a:pt x="119091" y="50463"/>
                    </a:lnTo>
                    <a:lnTo>
                      <a:pt x="119091" y="51056"/>
                    </a:lnTo>
                    <a:lnTo>
                      <a:pt x="118761" y="51293"/>
                    </a:lnTo>
                    <a:lnTo>
                      <a:pt x="119752" y="53188"/>
                    </a:lnTo>
                    <a:lnTo>
                      <a:pt x="118761" y="53780"/>
                    </a:lnTo>
                    <a:lnTo>
                      <a:pt x="120000" y="55913"/>
                    </a:lnTo>
                    <a:lnTo>
                      <a:pt x="118430" y="56268"/>
                    </a:lnTo>
                    <a:lnTo>
                      <a:pt x="114549" y="56860"/>
                    </a:lnTo>
                    <a:lnTo>
                      <a:pt x="108933" y="58163"/>
                    </a:lnTo>
                    <a:lnTo>
                      <a:pt x="106207" y="58993"/>
                    </a:lnTo>
                    <a:lnTo>
                      <a:pt x="105299" y="58993"/>
                    </a:lnTo>
                    <a:lnTo>
                      <a:pt x="102491" y="60177"/>
                    </a:lnTo>
                    <a:lnTo>
                      <a:pt x="101252" y="61006"/>
                    </a:lnTo>
                    <a:lnTo>
                      <a:pt x="99270" y="62073"/>
                    </a:lnTo>
                    <a:lnTo>
                      <a:pt x="94315" y="64797"/>
                    </a:lnTo>
                    <a:lnTo>
                      <a:pt x="92746" y="66219"/>
                    </a:lnTo>
                    <a:lnTo>
                      <a:pt x="91094" y="67522"/>
                    </a:lnTo>
                    <a:lnTo>
                      <a:pt x="86799" y="71905"/>
                    </a:lnTo>
                    <a:lnTo>
                      <a:pt x="83331" y="76051"/>
                    </a:lnTo>
                    <a:lnTo>
                      <a:pt x="80935" y="79486"/>
                    </a:lnTo>
                    <a:lnTo>
                      <a:pt x="78293" y="84106"/>
                    </a:lnTo>
                    <a:lnTo>
                      <a:pt x="76889" y="87660"/>
                    </a:lnTo>
                    <a:lnTo>
                      <a:pt x="75898" y="90148"/>
                    </a:lnTo>
                    <a:lnTo>
                      <a:pt x="75898" y="92043"/>
                    </a:lnTo>
                    <a:lnTo>
                      <a:pt x="75567" y="92043"/>
                    </a:lnTo>
                    <a:lnTo>
                      <a:pt x="73337" y="92635"/>
                    </a:lnTo>
                    <a:lnTo>
                      <a:pt x="70942" y="94057"/>
                    </a:lnTo>
                    <a:lnTo>
                      <a:pt x="69456" y="95597"/>
                    </a:lnTo>
                    <a:lnTo>
                      <a:pt x="69291" y="95360"/>
                    </a:lnTo>
                    <a:lnTo>
                      <a:pt x="67721" y="94649"/>
                    </a:lnTo>
                    <a:lnTo>
                      <a:pt x="65987" y="94649"/>
                    </a:lnTo>
                    <a:lnTo>
                      <a:pt x="62601" y="95597"/>
                    </a:lnTo>
                    <a:lnTo>
                      <a:pt x="56159" y="97847"/>
                    </a:lnTo>
                    <a:lnTo>
                      <a:pt x="48974" y="100572"/>
                    </a:lnTo>
                    <a:lnTo>
                      <a:pt x="44927" y="102586"/>
                    </a:lnTo>
                    <a:lnTo>
                      <a:pt x="43193" y="103178"/>
                    </a:lnTo>
                    <a:lnTo>
                      <a:pt x="39972" y="104481"/>
                    </a:lnTo>
                    <a:lnTo>
                      <a:pt x="37990" y="105666"/>
                    </a:lnTo>
                    <a:lnTo>
                      <a:pt x="37329" y="105903"/>
                    </a:lnTo>
                    <a:lnTo>
                      <a:pt x="36256" y="106495"/>
                    </a:lnTo>
                    <a:lnTo>
                      <a:pt x="22216" y="114195"/>
                    </a:lnTo>
                    <a:lnTo>
                      <a:pt x="12966" y="119407"/>
                    </a:lnTo>
                    <a:lnTo>
                      <a:pt x="11727" y="120000"/>
                    </a:lnTo>
                    <a:lnTo>
                      <a:pt x="0" y="38973"/>
                    </a:lnTo>
                    <a:lnTo>
                      <a:pt x="495" y="38854"/>
                    </a:lnTo>
                    <a:lnTo>
                      <a:pt x="495" y="36959"/>
                    </a:lnTo>
                    <a:lnTo>
                      <a:pt x="1321" y="33642"/>
                    </a:lnTo>
                    <a:lnTo>
                      <a:pt x="1734" y="29733"/>
                    </a:lnTo>
                    <a:lnTo>
                      <a:pt x="2147" y="29259"/>
                    </a:lnTo>
                    <a:lnTo>
                      <a:pt x="2147" y="27601"/>
                    </a:lnTo>
                    <a:lnTo>
                      <a:pt x="2560" y="25113"/>
                    </a:lnTo>
                    <a:lnTo>
                      <a:pt x="2560" y="23218"/>
                    </a:lnTo>
                    <a:lnTo>
                      <a:pt x="3386" y="21204"/>
                    </a:lnTo>
                    <a:lnTo>
                      <a:pt x="3220" y="22625"/>
                    </a:lnTo>
                    <a:lnTo>
                      <a:pt x="6441" y="39684"/>
                    </a:lnTo>
                    <a:lnTo>
                      <a:pt x="12553" y="72734"/>
                    </a:lnTo>
                    <a:lnTo>
                      <a:pt x="16352" y="94531"/>
                    </a:lnTo>
                    <a:lnTo>
                      <a:pt x="17013" y="98084"/>
                    </a:lnTo>
                    <a:lnTo>
                      <a:pt x="17673" y="97847"/>
                    </a:lnTo>
                    <a:lnTo>
                      <a:pt x="25849" y="93820"/>
                    </a:lnTo>
                    <a:lnTo>
                      <a:pt x="30474" y="92043"/>
                    </a:lnTo>
                    <a:lnTo>
                      <a:pt x="34521" y="90148"/>
                    </a:lnTo>
                    <a:lnTo>
                      <a:pt x="40302" y="88252"/>
                    </a:lnTo>
                    <a:lnTo>
                      <a:pt x="46414" y="86831"/>
                    </a:lnTo>
                    <a:lnTo>
                      <a:pt x="51204" y="86238"/>
                    </a:lnTo>
                    <a:lnTo>
                      <a:pt x="55498" y="86238"/>
                    </a:lnTo>
                    <a:lnTo>
                      <a:pt x="58885" y="86357"/>
                    </a:lnTo>
                    <a:lnTo>
                      <a:pt x="63262" y="87660"/>
                    </a:lnTo>
                    <a:lnTo>
                      <a:pt x="67061" y="88845"/>
                    </a:lnTo>
                    <a:lnTo>
                      <a:pt x="68382" y="89555"/>
                    </a:lnTo>
                    <a:lnTo>
                      <a:pt x="69951" y="90384"/>
                    </a:lnTo>
                    <a:lnTo>
                      <a:pt x="71273" y="91569"/>
                    </a:lnTo>
                    <a:lnTo>
                      <a:pt x="72512" y="86831"/>
                    </a:lnTo>
                    <a:lnTo>
                      <a:pt x="74494" y="81145"/>
                    </a:lnTo>
                    <a:lnTo>
                      <a:pt x="76228" y="77709"/>
                    </a:lnTo>
                    <a:lnTo>
                      <a:pt x="78953" y="73089"/>
                    </a:lnTo>
                    <a:lnTo>
                      <a:pt x="82835" y="67877"/>
                    </a:lnTo>
                    <a:lnTo>
                      <a:pt x="87625" y="62665"/>
                    </a:lnTo>
                    <a:lnTo>
                      <a:pt x="92580" y="58756"/>
                    </a:lnTo>
                    <a:lnTo>
                      <a:pt x="98692" y="54373"/>
                    </a:lnTo>
                    <a:lnTo>
                      <a:pt x="104473" y="51056"/>
                    </a:lnTo>
                    <a:lnTo>
                      <a:pt x="113145" y="46673"/>
                    </a:lnTo>
                    <a:lnTo>
                      <a:pt x="113971" y="46080"/>
                    </a:lnTo>
                    <a:lnTo>
                      <a:pt x="108520" y="38144"/>
                    </a:lnTo>
                    <a:lnTo>
                      <a:pt x="102739" y="29733"/>
                    </a:lnTo>
                    <a:lnTo>
                      <a:pt x="98362" y="22981"/>
                    </a:lnTo>
                    <a:lnTo>
                      <a:pt x="83496" y="0"/>
                    </a:lnTo>
                    <a:close/>
                  </a:path>
                </a:pathLst>
              </a:custGeom>
              <a:solidFill>
                <a:srgbClr val="F0F0F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37" name="Shape 537"/>
              <p:cNvSpPr/>
              <p:nvPr/>
            </p:nvSpPr>
            <p:spPr>
              <a:xfrm>
                <a:off x="3514" y="2988"/>
                <a:ext cx="1443" cy="506"/>
              </a:xfrm>
              <a:custGeom>
                <a:avLst/>
                <a:gdLst/>
                <a:ahLst/>
                <a:cxnLst/>
                <a:rect l="0" t="0" r="0" b="0"/>
                <a:pathLst>
                  <a:path w="120000" h="120000" extrusionOk="0">
                    <a:moveTo>
                      <a:pt x="83496" y="0"/>
                    </a:moveTo>
                    <a:lnTo>
                      <a:pt x="118761" y="49990"/>
                    </a:lnTo>
                    <a:lnTo>
                      <a:pt x="119091" y="50463"/>
                    </a:lnTo>
                    <a:lnTo>
                      <a:pt x="119091" y="51056"/>
                    </a:lnTo>
                    <a:lnTo>
                      <a:pt x="118761" y="51293"/>
                    </a:lnTo>
                    <a:lnTo>
                      <a:pt x="119752" y="53188"/>
                    </a:lnTo>
                    <a:lnTo>
                      <a:pt x="118761" y="53780"/>
                    </a:lnTo>
                    <a:lnTo>
                      <a:pt x="120000" y="55913"/>
                    </a:lnTo>
                    <a:lnTo>
                      <a:pt x="118430" y="56268"/>
                    </a:lnTo>
                    <a:lnTo>
                      <a:pt x="114549" y="56860"/>
                    </a:lnTo>
                    <a:lnTo>
                      <a:pt x="108933" y="58163"/>
                    </a:lnTo>
                    <a:lnTo>
                      <a:pt x="106207" y="58993"/>
                    </a:lnTo>
                    <a:lnTo>
                      <a:pt x="105299" y="58993"/>
                    </a:lnTo>
                    <a:lnTo>
                      <a:pt x="102491" y="60177"/>
                    </a:lnTo>
                    <a:lnTo>
                      <a:pt x="101252" y="61006"/>
                    </a:lnTo>
                    <a:lnTo>
                      <a:pt x="99270" y="62073"/>
                    </a:lnTo>
                    <a:lnTo>
                      <a:pt x="94315" y="64797"/>
                    </a:lnTo>
                    <a:lnTo>
                      <a:pt x="92746" y="66219"/>
                    </a:lnTo>
                    <a:lnTo>
                      <a:pt x="91094" y="67522"/>
                    </a:lnTo>
                    <a:lnTo>
                      <a:pt x="86799" y="71905"/>
                    </a:lnTo>
                    <a:lnTo>
                      <a:pt x="83331" y="76051"/>
                    </a:lnTo>
                    <a:lnTo>
                      <a:pt x="80935" y="79486"/>
                    </a:lnTo>
                    <a:lnTo>
                      <a:pt x="78293" y="84106"/>
                    </a:lnTo>
                    <a:lnTo>
                      <a:pt x="76889" y="87660"/>
                    </a:lnTo>
                    <a:lnTo>
                      <a:pt x="75898" y="90148"/>
                    </a:lnTo>
                    <a:lnTo>
                      <a:pt x="75898" y="92043"/>
                    </a:lnTo>
                    <a:lnTo>
                      <a:pt x="75567" y="92043"/>
                    </a:lnTo>
                    <a:lnTo>
                      <a:pt x="73337" y="92635"/>
                    </a:lnTo>
                    <a:lnTo>
                      <a:pt x="70942" y="94057"/>
                    </a:lnTo>
                    <a:lnTo>
                      <a:pt x="69456" y="95597"/>
                    </a:lnTo>
                    <a:lnTo>
                      <a:pt x="69291" y="95360"/>
                    </a:lnTo>
                    <a:lnTo>
                      <a:pt x="67721" y="94649"/>
                    </a:lnTo>
                    <a:lnTo>
                      <a:pt x="65987" y="94649"/>
                    </a:lnTo>
                    <a:lnTo>
                      <a:pt x="62601" y="95597"/>
                    </a:lnTo>
                    <a:lnTo>
                      <a:pt x="56159" y="97847"/>
                    </a:lnTo>
                    <a:lnTo>
                      <a:pt x="48974" y="100572"/>
                    </a:lnTo>
                    <a:lnTo>
                      <a:pt x="44927" y="102586"/>
                    </a:lnTo>
                    <a:lnTo>
                      <a:pt x="43193" y="103178"/>
                    </a:lnTo>
                    <a:lnTo>
                      <a:pt x="39972" y="104481"/>
                    </a:lnTo>
                    <a:lnTo>
                      <a:pt x="37990" y="105666"/>
                    </a:lnTo>
                    <a:lnTo>
                      <a:pt x="37329" y="105903"/>
                    </a:lnTo>
                    <a:lnTo>
                      <a:pt x="36256" y="106495"/>
                    </a:lnTo>
                    <a:lnTo>
                      <a:pt x="22216" y="114195"/>
                    </a:lnTo>
                    <a:lnTo>
                      <a:pt x="12966" y="119407"/>
                    </a:lnTo>
                    <a:lnTo>
                      <a:pt x="11727" y="120000"/>
                    </a:lnTo>
                    <a:lnTo>
                      <a:pt x="0" y="38973"/>
                    </a:lnTo>
                    <a:lnTo>
                      <a:pt x="495" y="38854"/>
                    </a:lnTo>
                    <a:lnTo>
                      <a:pt x="495" y="36959"/>
                    </a:lnTo>
                    <a:lnTo>
                      <a:pt x="1321" y="33642"/>
                    </a:lnTo>
                    <a:lnTo>
                      <a:pt x="1734" y="29733"/>
                    </a:lnTo>
                    <a:lnTo>
                      <a:pt x="2147" y="29259"/>
                    </a:lnTo>
                    <a:lnTo>
                      <a:pt x="2147" y="27601"/>
                    </a:lnTo>
                    <a:lnTo>
                      <a:pt x="2560" y="25113"/>
                    </a:lnTo>
                    <a:lnTo>
                      <a:pt x="2560" y="23218"/>
                    </a:lnTo>
                    <a:lnTo>
                      <a:pt x="3386" y="21204"/>
                    </a:lnTo>
                    <a:lnTo>
                      <a:pt x="3220" y="22625"/>
                    </a:lnTo>
                    <a:lnTo>
                      <a:pt x="6441" y="39684"/>
                    </a:lnTo>
                    <a:lnTo>
                      <a:pt x="12553" y="72734"/>
                    </a:lnTo>
                    <a:lnTo>
                      <a:pt x="16352" y="94531"/>
                    </a:lnTo>
                    <a:lnTo>
                      <a:pt x="17013" y="98084"/>
                    </a:lnTo>
                    <a:lnTo>
                      <a:pt x="17673" y="97847"/>
                    </a:lnTo>
                    <a:lnTo>
                      <a:pt x="25849" y="93820"/>
                    </a:lnTo>
                    <a:lnTo>
                      <a:pt x="30474" y="92043"/>
                    </a:lnTo>
                    <a:lnTo>
                      <a:pt x="34521" y="90148"/>
                    </a:lnTo>
                    <a:lnTo>
                      <a:pt x="40302" y="88252"/>
                    </a:lnTo>
                    <a:lnTo>
                      <a:pt x="46414" y="86831"/>
                    </a:lnTo>
                    <a:lnTo>
                      <a:pt x="51204" y="86238"/>
                    </a:lnTo>
                    <a:lnTo>
                      <a:pt x="55498" y="86238"/>
                    </a:lnTo>
                    <a:lnTo>
                      <a:pt x="58885" y="86357"/>
                    </a:lnTo>
                    <a:lnTo>
                      <a:pt x="63262" y="87660"/>
                    </a:lnTo>
                    <a:lnTo>
                      <a:pt x="67061" y="88845"/>
                    </a:lnTo>
                    <a:lnTo>
                      <a:pt x="68382" y="89555"/>
                    </a:lnTo>
                    <a:lnTo>
                      <a:pt x="69951" y="90384"/>
                    </a:lnTo>
                    <a:lnTo>
                      <a:pt x="71273" y="91569"/>
                    </a:lnTo>
                    <a:lnTo>
                      <a:pt x="72512" y="86831"/>
                    </a:lnTo>
                    <a:lnTo>
                      <a:pt x="74494" y="81145"/>
                    </a:lnTo>
                    <a:lnTo>
                      <a:pt x="76228" y="77709"/>
                    </a:lnTo>
                    <a:lnTo>
                      <a:pt x="78953" y="73089"/>
                    </a:lnTo>
                    <a:lnTo>
                      <a:pt x="82835" y="67877"/>
                    </a:lnTo>
                    <a:lnTo>
                      <a:pt x="87625" y="62665"/>
                    </a:lnTo>
                    <a:lnTo>
                      <a:pt x="92580" y="58756"/>
                    </a:lnTo>
                    <a:lnTo>
                      <a:pt x="98692" y="54373"/>
                    </a:lnTo>
                    <a:lnTo>
                      <a:pt x="104473" y="51056"/>
                    </a:lnTo>
                    <a:lnTo>
                      <a:pt x="113145" y="46673"/>
                    </a:lnTo>
                    <a:lnTo>
                      <a:pt x="113971" y="46080"/>
                    </a:lnTo>
                    <a:lnTo>
                      <a:pt x="108520" y="38144"/>
                    </a:lnTo>
                    <a:lnTo>
                      <a:pt x="102739" y="29733"/>
                    </a:lnTo>
                    <a:lnTo>
                      <a:pt x="98362" y="22981"/>
                    </a:lnTo>
                    <a:lnTo>
                      <a:pt x="83496"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38" name="Shape 538"/>
              <p:cNvSpPr/>
              <p:nvPr/>
            </p:nvSpPr>
            <p:spPr>
              <a:xfrm>
                <a:off x="4009" y="3370"/>
                <a:ext cx="79" cy="8"/>
              </a:xfrm>
              <a:custGeom>
                <a:avLst/>
                <a:gdLst/>
                <a:ahLst/>
                <a:cxnLst/>
                <a:rect l="0" t="0" r="0" b="0"/>
                <a:pathLst>
                  <a:path w="120000" h="120000" extrusionOk="0">
                    <a:moveTo>
                      <a:pt x="0" y="120000"/>
                    </a:moveTo>
                    <a:lnTo>
                      <a:pt x="54683" y="67500"/>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39" name="Shape 539"/>
              <p:cNvCxnSpPr/>
              <p:nvPr/>
            </p:nvCxnSpPr>
            <p:spPr>
              <a:xfrm flipH="1">
                <a:off x="3940" y="3379"/>
                <a:ext cx="65" cy="8"/>
              </a:xfrm>
              <a:prstGeom prst="straightConnector1">
                <a:avLst/>
              </a:prstGeom>
              <a:noFill/>
              <a:ln w="9525" cap="flat" cmpd="sng">
                <a:solidFill>
                  <a:srgbClr val="808080"/>
                </a:solidFill>
                <a:prstDash val="solid"/>
                <a:round/>
                <a:headEnd type="none" w="med" len="med"/>
                <a:tailEnd type="none" w="med" len="med"/>
              </a:ln>
            </p:spPr>
          </p:cxnSp>
          <p:sp>
            <p:nvSpPr>
              <p:cNvPr id="540" name="Shape 540"/>
              <p:cNvSpPr/>
              <p:nvPr/>
            </p:nvSpPr>
            <p:spPr>
              <a:xfrm>
                <a:off x="4049" y="3058"/>
                <a:ext cx="334" cy="324"/>
              </a:xfrm>
              <a:custGeom>
                <a:avLst/>
                <a:gdLst/>
                <a:ahLst/>
                <a:cxnLst/>
                <a:rect l="0" t="0" r="0" b="0"/>
                <a:pathLst>
                  <a:path w="120000" h="120000" extrusionOk="0">
                    <a:moveTo>
                      <a:pt x="120000" y="120000"/>
                    </a:moveTo>
                    <a:lnTo>
                      <a:pt x="70990" y="70544"/>
                    </a:lnTo>
                    <a:lnTo>
                      <a:pt x="5045" y="5225"/>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41" name="Shape 541"/>
              <p:cNvSpPr/>
              <p:nvPr/>
            </p:nvSpPr>
            <p:spPr>
              <a:xfrm>
                <a:off x="3703" y="3380"/>
                <a:ext cx="247" cy="41"/>
              </a:xfrm>
              <a:custGeom>
                <a:avLst/>
                <a:gdLst/>
                <a:ahLst/>
                <a:cxnLst/>
                <a:rect l="0" t="0" r="0" b="0"/>
                <a:pathLst>
                  <a:path w="120000" h="120000" extrusionOk="0">
                    <a:moveTo>
                      <a:pt x="120000" y="0"/>
                    </a:moveTo>
                    <a:lnTo>
                      <a:pt x="90967" y="24545"/>
                    </a:lnTo>
                    <a:lnTo>
                      <a:pt x="60967" y="53181"/>
                    </a:lnTo>
                    <a:lnTo>
                      <a:pt x="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42" name="Shape 542"/>
              <p:cNvCxnSpPr/>
              <p:nvPr/>
            </p:nvCxnSpPr>
            <p:spPr>
              <a:xfrm rot="10800000">
                <a:off x="3686" y="3412"/>
                <a:ext cx="3" cy="8"/>
              </a:xfrm>
              <a:prstGeom prst="straightConnector1">
                <a:avLst/>
              </a:prstGeom>
              <a:noFill/>
              <a:ln w="9525" cap="flat" cmpd="sng">
                <a:solidFill>
                  <a:srgbClr val="808080"/>
                </a:solidFill>
                <a:prstDash val="solid"/>
                <a:round/>
                <a:headEnd type="none" w="med" len="med"/>
                <a:tailEnd type="none" w="med" len="med"/>
              </a:ln>
            </p:spPr>
          </p:cxnSp>
          <p:sp>
            <p:nvSpPr>
              <p:cNvPr id="543" name="Shape 543"/>
              <p:cNvSpPr/>
              <p:nvPr/>
            </p:nvSpPr>
            <p:spPr>
              <a:xfrm>
                <a:off x="3668" y="3346"/>
                <a:ext cx="31" cy="66"/>
              </a:xfrm>
              <a:custGeom>
                <a:avLst/>
                <a:gdLst/>
                <a:ahLst/>
                <a:cxnLst/>
                <a:rect l="0" t="0" r="0" b="0"/>
                <a:pathLst>
                  <a:path w="120000" h="120000" extrusionOk="0">
                    <a:moveTo>
                      <a:pt x="120000" y="120000"/>
                    </a:moveTo>
                    <a:lnTo>
                      <a:pt x="19354" y="18529"/>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44" name="Shape 544"/>
              <p:cNvSpPr/>
              <p:nvPr/>
            </p:nvSpPr>
            <p:spPr>
              <a:xfrm>
                <a:off x="3596" y="3232"/>
                <a:ext cx="66" cy="128"/>
              </a:xfrm>
              <a:custGeom>
                <a:avLst/>
                <a:gdLst/>
                <a:ahLst/>
                <a:cxnLst/>
                <a:rect l="0" t="0" r="0" b="0"/>
                <a:pathLst>
                  <a:path w="120000" h="120000" extrusionOk="0">
                    <a:moveTo>
                      <a:pt x="120000" y="120000"/>
                    </a:moveTo>
                    <a:lnTo>
                      <a:pt x="5714" y="2371"/>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45" name="Shape 545"/>
              <p:cNvCxnSpPr/>
              <p:nvPr/>
            </p:nvCxnSpPr>
            <p:spPr>
              <a:xfrm>
                <a:off x="3514" y="3150"/>
                <a:ext cx="100" cy="229"/>
              </a:xfrm>
              <a:prstGeom prst="straightConnector1">
                <a:avLst/>
              </a:prstGeom>
              <a:noFill/>
              <a:ln w="9525" cap="flat" cmpd="sng">
                <a:solidFill>
                  <a:srgbClr val="808080"/>
                </a:solidFill>
                <a:prstDash val="solid"/>
                <a:round/>
                <a:headEnd type="none" w="med" len="med"/>
                <a:tailEnd type="none" w="med" len="med"/>
              </a:ln>
            </p:spPr>
          </p:cxnSp>
          <p:sp>
            <p:nvSpPr>
              <p:cNvPr id="546" name="Shape 546"/>
              <p:cNvSpPr/>
              <p:nvPr/>
            </p:nvSpPr>
            <p:spPr>
              <a:xfrm>
                <a:off x="3624" y="3383"/>
                <a:ext cx="47" cy="109"/>
              </a:xfrm>
              <a:custGeom>
                <a:avLst/>
                <a:gdLst/>
                <a:ahLst/>
                <a:cxnLst/>
                <a:rect l="0" t="0" r="0" b="0"/>
                <a:pathLst>
                  <a:path w="120000" h="120000" extrusionOk="0">
                    <a:moveTo>
                      <a:pt x="0" y="0"/>
                    </a:moveTo>
                    <a:lnTo>
                      <a:pt x="99574" y="100373"/>
                    </a:lnTo>
                    <a:lnTo>
                      <a:pt x="12000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47" name="Shape 547"/>
              <p:cNvCxnSpPr/>
              <p:nvPr/>
            </p:nvCxnSpPr>
            <p:spPr>
              <a:xfrm rot="10800000" flipH="1">
                <a:off x="3662" y="3461"/>
                <a:ext cx="127" cy="24"/>
              </a:xfrm>
              <a:prstGeom prst="straightConnector1">
                <a:avLst/>
              </a:prstGeom>
              <a:noFill/>
              <a:ln w="9525" cap="flat" cmpd="sng">
                <a:solidFill>
                  <a:srgbClr val="808080"/>
                </a:solidFill>
                <a:prstDash val="solid"/>
                <a:round/>
                <a:headEnd type="none" w="med" len="med"/>
                <a:tailEnd type="none" w="med" len="med"/>
              </a:ln>
            </p:spPr>
          </p:cxnSp>
          <p:sp>
            <p:nvSpPr>
              <p:cNvPr id="548" name="Shape 548"/>
              <p:cNvSpPr/>
              <p:nvPr/>
            </p:nvSpPr>
            <p:spPr>
              <a:xfrm>
                <a:off x="3792" y="3439"/>
                <a:ext cx="158" cy="26"/>
              </a:xfrm>
              <a:custGeom>
                <a:avLst/>
                <a:gdLst/>
                <a:ahLst/>
                <a:cxnLst/>
                <a:rect l="0" t="0" r="0" b="0"/>
                <a:pathLst>
                  <a:path w="120000" h="120000" extrusionOk="0">
                    <a:moveTo>
                      <a:pt x="0" y="120000"/>
                    </a:moveTo>
                    <a:lnTo>
                      <a:pt x="45859" y="67924"/>
                    </a:lnTo>
                    <a:lnTo>
                      <a:pt x="97834" y="20377"/>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49" name="Shape 549"/>
              <p:cNvCxnSpPr/>
              <p:nvPr/>
            </p:nvCxnSpPr>
            <p:spPr>
              <a:xfrm>
                <a:off x="3724" y="3404"/>
                <a:ext cx="6" cy="0"/>
              </a:xfrm>
              <a:prstGeom prst="straightConnector1">
                <a:avLst/>
              </a:prstGeom>
              <a:noFill/>
              <a:ln w="9525" cap="flat" cmpd="sng">
                <a:solidFill>
                  <a:srgbClr val="808080"/>
                </a:solidFill>
                <a:prstDash val="solid"/>
                <a:round/>
                <a:headEnd type="none" w="med" len="med"/>
                <a:tailEnd type="none" w="med" len="med"/>
              </a:ln>
            </p:spPr>
          </p:cxnSp>
          <p:cxnSp>
            <p:nvCxnSpPr>
              <p:cNvPr id="550" name="Shape 550"/>
              <p:cNvCxnSpPr/>
              <p:nvPr/>
            </p:nvCxnSpPr>
            <p:spPr>
              <a:xfrm>
                <a:off x="3662" y="3355"/>
                <a:ext cx="3" cy="8"/>
              </a:xfrm>
              <a:prstGeom prst="straightConnector1">
                <a:avLst/>
              </a:prstGeom>
              <a:noFill/>
              <a:ln w="9525" cap="flat" cmpd="sng">
                <a:solidFill>
                  <a:srgbClr val="808080"/>
                </a:solidFill>
                <a:prstDash val="solid"/>
                <a:round/>
                <a:headEnd type="none" w="med" len="med"/>
                <a:tailEnd type="none" w="med" len="med"/>
              </a:ln>
            </p:spPr>
          </p:cxnSp>
          <p:sp>
            <p:nvSpPr>
              <p:cNvPr id="551" name="Shape 551"/>
              <p:cNvSpPr/>
              <p:nvPr/>
            </p:nvSpPr>
            <p:spPr>
              <a:xfrm>
                <a:off x="3672" y="3364"/>
                <a:ext cx="34" cy="65"/>
              </a:xfrm>
              <a:custGeom>
                <a:avLst/>
                <a:gdLst/>
                <a:ahLst/>
                <a:cxnLst/>
                <a:rect l="0" t="0" r="0" b="0"/>
                <a:pathLst>
                  <a:path w="120000" h="120000" extrusionOk="0">
                    <a:moveTo>
                      <a:pt x="0" y="0"/>
                    </a:moveTo>
                    <a:lnTo>
                      <a:pt x="109411" y="113437"/>
                    </a:lnTo>
                    <a:lnTo>
                      <a:pt x="12000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52" name="Shape 552"/>
              <p:cNvCxnSpPr/>
              <p:nvPr/>
            </p:nvCxnSpPr>
            <p:spPr>
              <a:xfrm rot="10800000" flipH="1">
                <a:off x="3705" y="3423"/>
                <a:ext cx="35" cy="6"/>
              </a:xfrm>
              <a:prstGeom prst="straightConnector1">
                <a:avLst/>
              </a:prstGeom>
              <a:noFill/>
              <a:ln w="9525" cap="flat" cmpd="sng">
                <a:solidFill>
                  <a:srgbClr val="808080"/>
                </a:solidFill>
                <a:prstDash val="solid"/>
                <a:round/>
                <a:headEnd type="none" w="med" len="med"/>
                <a:tailEnd type="none" w="med" len="med"/>
              </a:ln>
            </p:spPr>
          </p:cxnSp>
          <p:sp>
            <p:nvSpPr>
              <p:cNvPr id="553" name="Shape 553"/>
              <p:cNvSpPr/>
              <p:nvPr/>
            </p:nvSpPr>
            <p:spPr>
              <a:xfrm>
                <a:off x="3737" y="3364"/>
                <a:ext cx="279" cy="41"/>
              </a:xfrm>
              <a:custGeom>
                <a:avLst/>
                <a:gdLst/>
                <a:ahLst/>
                <a:cxnLst/>
                <a:rect l="0" t="0" r="0" b="0"/>
                <a:pathLst>
                  <a:path w="120000" h="120000" extrusionOk="0">
                    <a:moveTo>
                      <a:pt x="0" y="120000"/>
                    </a:moveTo>
                    <a:lnTo>
                      <a:pt x="42888" y="68780"/>
                    </a:lnTo>
                    <a:lnTo>
                      <a:pt x="71480" y="38048"/>
                    </a:lnTo>
                    <a:lnTo>
                      <a:pt x="93140" y="20487"/>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cxnSp>
            <p:nvCxnSpPr>
              <p:cNvPr id="554" name="Shape 554"/>
              <p:cNvCxnSpPr/>
              <p:nvPr/>
            </p:nvCxnSpPr>
            <p:spPr>
              <a:xfrm flipH="1">
                <a:off x="3706" y="3401"/>
                <a:ext cx="11" cy="27"/>
              </a:xfrm>
              <a:prstGeom prst="straightConnector1">
                <a:avLst/>
              </a:prstGeom>
              <a:noFill/>
              <a:ln w="9525" cap="flat" cmpd="sng">
                <a:solidFill>
                  <a:srgbClr val="808080"/>
                </a:solidFill>
                <a:prstDash val="solid"/>
                <a:round/>
                <a:headEnd type="none" w="med" len="med"/>
                <a:tailEnd type="none" w="med" len="med"/>
              </a:ln>
            </p:spPr>
          </p:cxnSp>
          <p:cxnSp>
            <p:nvCxnSpPr>
              <p:cNvPr id="555" name="Shape 555"/>
              <p:cNvCxnSpPr/>
              <p:nvPr/>
            </p:nvCxnSpPr>
            <p:spPr>
              <a:xfrm flipH="1">
                <a:off x="3699" y="3428"/>
                <a:ext cx="3" cy="8"/>
              </a:xfrm>
              <a:prstGeom prst="straightConnector1">
                <a:avLst/>
              </a:prstGeom>
              <a:noFill/>
              <a:ln w="9525" cap="flat" cmpd="sng">
                <a:solidFill>
                  <a:srgbClr val="808080"/>
                </a:solidFill>
                <a:prstDash val="solid"/>
                <a:round/>
                <a:headEnd type="none" w="med" len="med"/>
                <a:tailEnd type="none" w="med" len="med"/>
              </a:ln>
            </p:spPr>
          </p:cxnSp>
          <p:sp>
            <p:nvSpPr>
              <p:cNvPr id="556" name="Shape 556"/>
              <p:cNvSpPr/>
              <p:nvPr/>
            </p:nvSpPr>
            <p:spPr>
              <a:xfrm>
                <a:off x="3662" y="3430"/>
                <a:ext cx="38" cy="52"/>
              </a:xfrm>
              <a:custGeom>
                <a:avLst/>
                <a:gdLst/>
                <a:ahLst/>
                <a:cxnLst/>
                <a:rect l="0" t="0" r="0" b="0"/>
                <a:pathLst>
                  <a:path w="120000" h="120000" extrusionOk="0">
                    <a:moveTo>
                      <a:pt x="120000" y="0"/>
                    </a:moveTo>
                    <a:lnTo>
                      <a:pt x="113846" y="13714"/>
                    </a:lnTo>
                    <a:lnTo>
                      <a:pt x="95384" y="25142"/>
                    </a:lnTo>
                    <a:lnTo>
                      <a:pt x="95384" y="32000"/>
                    </a:lnTo>
                    <a:lnTo>
                      <a:pt x="83076" y="43428"/>
                    </a:lnTo>
                    <a:lnTo>
                      <a:pt x="70769" y="45714"/>
                    </a:lnTo>
                    <a:lnTo>
                      <a:pt x="40000" y="93714"/>
                    </a:lnTo>
                    <a:lnTo>
                      <a:pt x="24615" y="99428"/>
                    </a:lnTo>
                    <a:lnTo>
                      <a:pt x="24615" y="107428"/>
                    </a:lnTo>
                    <a:lnTo>
                      <a:pt x="0" y="12000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57" name="Shape 557"/>
              <p:cNvSpPr/>
              <p:nvPr/>
            </p:nvSpPr>
            <p:spPr>
              <a:xfrm>
                <a:off x="4112" y="2991"/>
                <a:ext cx="660" cy="309"/>
              </a:xfrm>
              <a:custGeom>
                <a:avLst/>
                <a:gdLst/>
                <a:ahLst/>
                <a:cxnLst/>
                <a:rect l="0" t="0" r="0" b="0"/>
                <a:pathLst>
                  <a:path w="120000" h="120000" extrusionOk="0">
                    <a:moveTo>
                      <a:pt x="8532" y="17059"/>
                    </a:moveTo>
                    <a:lnTo>
                      <a:pt x="13797" y="12988"/>
                    </a:lnTo>
                    <a:lnTo>
                      <a:pt x="21240" y="8529"/>
                    </a:lnTo>
                    <a:lnTo>
                      <a:pt x="28320" y="5428"/>
                    </a:lnTo>
                    <a:lnTo>
                      <a:pt x="36127" y="3101"/>
                    </a:lnTo>
                    <a:lnTo>
                      <a:pt x="41754" y="2132"/>
                    </a:lnTo>
                    <a:lnTo>
                      <a:pt x="53010" y="0"/>
                    </a:lnTo>
                    <a:lnTo>
                      <a:pt x="61543" y="0"/>
                    </a:lnTo>
                    <a:lnTo>
                      <a:pt x="63903" y="2520"/>
                    </a:lnTo>
                    <a:lnTo>
                      <a:pt x="102753" y="48271"/>
                    </a:lnTo>
                    <a:lnTo>
                      <a:pt x="120000" y="68045"/>
                    </a:lnTo>
                    <a:lnTo>
                      <a:pt x="110922" y="71147"/>
                    </a:lnTo>
                    <a:lnTo>
                      <a:pt x="97670" y="75799"/>
                    </a:lnTo>
                    <a:lnTo>
                      <a:pt x="86777" y="81033"/>
                    </a:lnTo>
                    <a:lnTo>
                      <a:pt x="74977" y="88012"/>
                    </a:lnTo>
                    <a:lnTo>
                      <a:pt x="67897" y="93634"/>
                    </a:lnTo>
                    <a:lnTo>
                      <a:pt x="62632" y="98287"/>
                    </a:lnTo>
                    <a:lnTo>
                      <a:pt x="57912" y="103327"/>
                    </a:lnTo>
                    <a:lnTo>
                      <a:pt x="52647" y="110500"/>
                    </a:lnTo>
                    <a:lnTo>
                      <a:pt x="48835" y="117285"/>
                    </a:lnTo>
                    <a:lnTo>
                      <a:pt x="47745" y="120000"/>
                    </a:lnTo>
                    <a:lnTo>
                      <a:pt x="47745" y="119418"/>
                    </a:lnTo>
                    <a:lnTo>
                      <a:pt x="47019" y="118061"/>
                    </a:lnTo>
                    <a:lnTo>
                      <a:pt x="35037" y="94604"/>
                    </a:lnTo>
                    <a:lnTo>
                      <a:pt x="15612" y="56413"/>
                    </a:lnTo>
                    <a:lnTo>
                      <a:pt x="0" y="26558"/>
                    </a:lnTo>
                    <a:lnTo>
                      <a:pt x="1815" y="23844"/>
                    </a:lnTo>
                    <a:lnTo>
                      <a:pt x="6535" y="18998"/>
                    </a:lnTo>
                    <a:lnTo>
                      <a:pt x="7443" y="18029"/>
                    </a:lnTo>
                    <a:lnTo>
                      <a:pt x="8532" y="17059"/>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58" name="Shape 558"/>
              <p:cNvSpPr/>
              <p:nvPr/>
            </p:nvSpPr>
            <p:spPr>
              <a:xfrm>
                <a:off x="4112" y="2991"/>
                <a:ext cx="660" cy="309"/>
              </a:xfrm>
              <a:custGeom>
                <a:avLst/>
                <a:gdLst/>
                <a:ahLst/>
                <a:cxnLst/>
                <a:rect l="0" t="0" r="0" b="0"/>
                <a:pathLst>
                  <a:path w="120000" h="120000" extrusionOk="0">
                    <a:moveTo>
                      <a:pt x="8532" y="17059"/>
                    </a:moveTo>
                    <a:lnTo>
                      <a:pt x="13797" y="12988"/>
                    </a:lnTo>
                    <a:lnTo>
                      <a:pt x="21240" y="8529"/>
                    </a:lnTo>
                    <a:lnTo>
                      <a:pt x="28320" y="5428"/>
                    </a:lnTo>
                    <a:lnTo>
                      <a:pt x="36127" y="3101"/>
                    </a:lnTo>
                    <a:lnTo>
                      <a:pt x="41754" y="2132"/>
                    </a:lnTo>
                    <a:lnTo>
                      <a:pt x="53010" y="0"/>
                    </a:lnTo>
                    <a:lnTo>
                      <a:pt x="61543" y="0"/>
                    </a:lnTo>
                    <a:lnTo>
                      <a:pt x="63903" y="2520"/>
                    </a:lnTo>
                    <a:lnTo>
                      <a:pt x="102753" y="48271"/>
                    </a:lnTo>
                    <a:lnTo>
                      <a:pt x="120000" y="68045"/>
                    </a:lnTo>
                    <a:lnTo>
                      <a:pt x="110922" y="71147"/>
                    </a:lnTo>
                    <a:lnTo>
                      <a:pt x="97670" y="75799"/>
                    </a:lnTo>
                    <a:lnTo>
                      <a:pt x="86777" y="81033"/>
                    </a:lnTo>
                    <a:lnTo>
                      <a:pt x="74977" y="88012"/>
                    </a:lnTo>
                    <a:lnTo>
                      <a:pt x="67897" y="93634"/>
                    </a:lnTo>
                    <a:lnTo>
                      <a:pt x="62632" y="98287"/>
                    </a:lnTo>
                    <a:lnTo>
                      <a:pt x="57912" y="103327"/>
                    </a:lnTo>
                    <a:lnTo>
                      <a:pt x="52647" y="110500"/>
                    </a:lnTo>
                    <a:lnTo>
                      <a:pt x="48835" y="117285"/>
                    </a:lnTo>
                    <a:lnTo>
                      <a:pt x="47745" y="120000"/>
                    </a:lnTo>
                    <a:lnTo>
                      <a:pt x="47745" y="119418"/>
                    </a:lnTo>
                    <a:lnTo>
                      <a:pt x="47019" y="118061"/>
                    </a:lnTo>
                    <a:lnTo>
                      <a:pt x="35037" y="94604"/>
                    </a:lnTo>
                    <a:lnTo>
                      <a:pt x="15612" y="56413"/>
                    </a:lnTo>
                    <a:lnTo>
                      <a:pt x="0" y="26558"/>
                    </a:lnTo>
                    <a:lnTo>
                      <a:pt x="1815" y="23844"/>
                    </a:lnTo>
                    <a:lnTo>
                      <a:pt x="6535" y="18998"/>
                    </a:lnTo>
                    <a:lnTo>
                      <a:pt x="7443" y="18029"/>
                    </a:lnTo>
                    <a:lnTo>
                      <a:pt x="8532" y="17059"/>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59" name="Shape 559"/>
              <p:cNvSpPr/>
              <p:nvPr/>
            </p:nvSpPr>
            <p:spPr>
              <a:xfrm>
                <a:off x="4686" y="3208"/>
                <a:ext cx="247" cy="49"/>
              </a:xfrm>
              <a:custGeom>
                <a:avLst/>
                <a:gdLst/>
                <a:ahLst/>
                <a:cxnLst/>
                <a:rect l="0" t="0" r="0" b="0"/>
                <a:pathLst>
                  <a:path w="120000" h="120000" extrusionOk="0">
                    <a:moveTo>
                      <a:pt x="0" y="120000"/>
                    </a:moveTo>
                    <a:lnTo>
                      <a:pt x="33036" y="79120"/>
                    </a:lnTo>
                    <a:lnTo>
                      <a:pt x="73846" y="36923"/>
                    </a:lnTo>
                    <a:lnTo>
                      <a:pt x="102995" y="11868"/>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60" name="Shape 560"/>
              <p:cNvSpPr/>
              <p:nvPr/>
            </p:nvSpPr>
            <p:spPr>
              <a:xfrm>
                <a:off x="4782" y="3218"/>
                <a:ext cx="165" cy="26"/>
              </a:xfrm>
              <a:custGeom>
                <a:avLst/>
                <a:gdLst/>
                <a:ahLst/>
                <a:cxnLst/>
                <a:rect l="0" t="0" r="0" b="0"/>
                <a:pathLst>
                  <a:path w="120000" h="120000" extrusionOk="0">
                    <a:moveTo>
                      <a:pt x="0" y="120000"/>
                    </a:moveTo>
                    <a:lnTo>
                      <a:pt x="5090" y="107234"/>
                    </a:lnTo>
                    <a:lnTo>
                      <a:pt x="50909" y="53617"/>
                    </a:lnTo>
                    <a:lnTo>
                      <a:pt x="106181" y="7659"/>
                    </a:lnTo>
                    <a:lnTo>
                      <a:pt x="12000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sp>
            <p:nvSpPr>
              <p:cNvPr id="561" name="Shape 561"/>
              <p:cNvSpPr/>
              <p:nvPr/>
            </p:nvSpPr>
            <p:spPr>
              <a:xfrm>
                <a:off x="4872" y="3192"/>
                <a:ext cx="61" cy="17"/>
              </a:xfrm>
              <a:custGeom>
                <a:avLst/>
                <a:gdLst/>
                <a:ahLst/>
                <a:cxnLst/>
                <a:rect l="0" t="0" r="0" b="0"/>
                <a:pathLst>
                  <a:path w="120000" h="120000" extrusionOk="0">
                    <a:moveTo>
                      <a:pt x="120000" y="120000"/>
                    </a:moveTo>
                    <a:lnTo>
                      <a:pt x="104262" y="115862"/>
                    </a:lnTo>
                    <a:lnTo>
                      <a:pt x="82622" y="99310"/>
                    </a:lnTo>
                    <a:lnTo>
                      <a:pt x="66885" y="70344"/>
                    </a:lnTo>
                    <a:lnTo>
                      <a:pt x="51147" y="62068"/>
                    </a:lnTo>
                    <a:lnTo>
                      <a:pt x="35409" y="28965"/>
                    </a:lnTo>
                    <a:lnTo>
                      <a:pt x="19672" y="4137"/>
                    </a:lnTo>
                    <a:lnTo>
                      <a:pt x="0" y="0"/>
                    </a:lnTo>
                  </a:path>
                </a:pathLst>
              </a:custGeom>
              <a:noFill/>
              <a:ln w="9525" cap="flat" cmpd="sng">
                <a:solidFill>
                  <a:srgbClr val="80808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rgbClr val="0C0C0C"/>
                  </a:solidFill>
                  <a:latin typeface="Arial"/>
                  <a:ea typeface="Arial"/>
                  <a:cs typeface="Arial"/>
                  <a:sym typeface="Arial"/>
                </a:endParaRPr>
              </a:p>
            </p:txBody>
          </p:sp>
        </p:grpSp>
        <p:sp>
          <p:nvSpPr>
            <p:cNvPr id="562" name="Shape 562"/>
            <p:cNvSpPr/>
            <p:nvPr/>
          </p:nvSpPr>
          <p:spPr>
            <a:xfrm rot="-467531">
              <a:off x="3590" y="3196"/>
              <a:ext cx="1326" cy="16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C0C0C"/>
                </a:buClr>
                <a:buSzPts val="1500"/>
                <a:buFont typeface="Arial"/>
                <a:buNone/>
              </a:pPr>
              <a:r>
                <a:rPr lang="en-US" sz="1500" b="1">
                  <a:solidFill>
                    <a:srgbClr val="0C0C0C"/>
                  </a:solidFill>
                  <a:latin typeface="Arial"/>
                  <a:ea typeface="Arial"/>
                  <a:cs typeface="Arial"/>
                  <a:sym typeface="Arial"/>
                </a:rPr>
                <a:t>DRTB Register</a:t>
              </a:r>
              <a:endParaRPr sz="1600" b="1">
                <a:solidFill>
                  <a:srgbClr val="0C0C0C"/>
                </a:solidFill>
                <a:latin typeface="Times New Roman"/>
                <a:ea typeface="Times New Roman"/>
                <a:cs typeface="Times New Roman"/>
                <a:sym typeface="Times New Roman"/>
              </a:endParaRPr>
            </a:p>
          </p:txBody>
        </p:sp>
      </p:grpSp>
      <p:sp>
        <p:nvSpPr>
          <p:cNvPr id="563" name="Shape 563"/>
          <p:cNvSpPr txBox="1"/>
          <p:nvPr/>
        </p:nvSpPr>
        <p:spPr>
          <a:xfrm>
            <a:off x="304800" y="152400"/>
            <a:ext cx="8534400" cy="838200"/>
          </a:xfrm>
          <a:prstGeom prst="rect">
            <a:avLst/>
          </a:prstGeom>
          <a:noFill/>
          <a:ln w="57150" cap="flat" cmpd="sng">
            <a:solidFill>
              <a:srgbClr val="0033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PMDT under NTP Framework</a:t>
            </a:r>
            <a:endParaRPr/>
          </a:p>
        </p:txBody>
      </p:sp>
      <p:sp>
        <p:nvSpPr>
          <p:cNvPr id="564" name="Shape 564"/>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00"/>
                </a:solidFill>
                <a:latin typeface="Arial"/>
                <a:ea typeface="Arial"/>
                <a:cs typeface="Arial"/>
                <a:sym typeface="Arial"/>
              </a:rPr>
              <a:t>Department of Health – National TB Control Program</a:t>
            </a:r>
            <a:endParaRPr/>
          </a:p>
        </p:txBody>
      </p:sp>
      <p:sp>
        <p:nvSpPr>
          <p:cNvPr id="565" name="Shape 565"/>
          <p:cNvSpPr/>
          <p:nvPr/>
        </p:nvSpPr>
        <p:spPr>
          <a:xfrm>
            <a:off x="3153307" y="2443682"/>
            <a:ext cx="5717075" cy="1219178"/>
          </a:xfrm>
          <a:prstGeom prst="roundRect">
            <a:avLst>
              <a:gd name="adj" fmla="val 16667"/>
            </a:avLst>
          </a:prstGeom>
          <a:gradFill>
            <a:gsLst>
              <a:gs pos="0">
                <a:srgbClr val="FFBB82"/>
              </a:gs>
              <a:gs pos="35000">
                <a:srgbClr val="FFCFA8"/>
              </a:gs>
              <a:gs pos="100000">
                <a:srgbClr val="FFEBD9"/>
              </a:gs>
            </a:gsLst>
            <a:lin ang="16200000" scaled="0"/>
          </a:gradFill>
          <a:ln w="57150" cap="flat" cmpd="sng">
            <a:solidFill>
              <a:srgbClr val="F5913F"/>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Supervised treatment</a:t>
            </a:r>
            <a:endParaRPr sz="2400" b="1">
              <a:solidFill>
                <a:srgbClr val="FF0000"/>
              </a:solidFill>
              <a:latin typeface="Arial"/>
              <a:ea typeface="Arial"/>
              <a:cs typeface="Arial"/>
              <a:sym typeface="Arial"/>
            </a:endParaRPr>
          </a:p>
        </p:txBody>
      </p:sp>
      <p:pic>
        <p:nvPicPr>
          <p:cNvPr id="566" name="Shape 566" descr="DOT.png"/>
          <p:cNvPicPr preferRelativeResize="0"/>
          <p:nvPr/>
        </p:nvPicPr>
        <p:blipFill rotWithShape="1">
          <a:blip r:embed="rId3">
            <a:alphaModFix/>
          </a:blip>
          <a:srcRect/>
          <a:stretch/>
        </p:blipFill>
        <p:spPr>
          <a:xfrm>
            <a:off x="488959" y="2332385"/>
            <a:ext cx="2639659" cy="1527998"/>
          </a:xfrm>
          <a:prstGeom prst="rect">
            <a:avLst/>
          </a:prstGeom>
          <a:noFill/>
          <a:ln>
            <a:noFill/>
          </a:ln>
        </p:spPr>
      </p:pic>
      <p:pic>
        <p:nvPicPr>
          <p:cNvPr id="567" name="Shape 567" descr="http://images.allegrocentral.com/50/D3/N95-Health-Care-Particulate-Respirator-and-Surgical-Mask-189166-PRODUCT-MEDIUM_IMAGE.jpg"/>
          <p:cNvPicPr preferRelativeResize="0"/>
          <p:nvPr/>
        </p:nvPicPr>
        <p:blipFill rotWithShape="1">
          <a:blip r:embed="rId4">
            <a:alphaModFix/>
          </a:blip>
          <a:srcRect l="6528" t="7499" r="6805" b="11944"/>
          <a:stretch/>
        </p:blipFill>
        <p:spPr>
          <a:xfrm rot="-898982">
            <a:off x="865814" y="2798932"/>
            <a:ext cx="407751" cy="317617"/>
          </a:xfrm>
          <a:prstGeom prst="rect">
            <a:avLst/>
          </a:prstGeom>
          <a:noFill/>
          <a:ln>
            <a:noFill/>
          </a:ln>
        </p:spPr>
      </p:pic>
      <p:pic>
        <p:nvPicPr>
          <p:cNvPr id="568" name="Shape 568" descr="http://images.allegrocentral.com/50/D3/N95-Health-Care-Particulate-Respirator-and-Surgical-Mask-189166-PRODUCT-MEDIUM_IMAGE.jpg"/>
          <p:cNvPicPr preferRelativeResize="0"/>
          <p:nvPr/>
        </p:nvPicPr>
        <p:blipFill rotWithShape="1">
          <a:blip r:embed="rId5">
            <a:alphaModFix/>
          </a:blip>
          <a:srcRect l="6528" t="7499" r="6805" b="11944"/>
          <a:stretch/>
        </p:blipFill>
        <p:spPr>
          <a:xfrm rot="-306079">
            <a:off x="2132801" y="2777181"/>
            <a:ext cx="240360" cy="1867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 calcmode="lin" valueType="num">
                                      <p:cBhvr additive="base">
                                        <p:cTn id="7" dur="500"/>
                                        <p:tgtEl>
                                          <p:spTgt spid="56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24"/>
                                        </p:tgtEl>
                                        <p:attrNameLst>
                                          <p:attrName>style.visibility</p:attrName>
                                        </p:attrNameLst>
                                      </p:cBhvr>
                                      <p:to>
                                        <p:strVal val="visible"/>
                                      </p:to>
                                    </p:set>
                                    <p:anim calcmode="lin" valueType="num">
                                      <p:cBhvr additive="base">
                                        <p:cTn id="12" dur="500"/>
                                        <p:tgtEl>
                                          <p:spTgt spid="524"/>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485"/>
                                        </p:tgtEl>
                                        <p:attrNameLst>
                                          <p:attrName>style.visibility</p:attrName>
                                        </p:attrNameLst>
                                      </p:cBhvr>
                                      <p:to>
                                        <p:strVal val="visible"/>
                                      </p:to>
                                    </p:set>
                                    <p:anim calcmode="lin" valueType="num">
                                      <p:cBhvr additive="base">
                                        <p:cTn id="15" dur="500"/>
                                        <p:tgtEl>
                                          <p:spTgt spid="485"/>
                                        </p:tgtEl>
                                        <p:attrNameLst>
                                          <p:attrName>ppt_x</p:attrName>
                                        </p:attrNameLst>
                                      </p:cBhvr>
                                      <p:tavLst>
                                        <p:tav tm="0">
                                          <p:val>
                                            <p:strVal val="#ppt_x-1"/>
                                          </p:val>
                                        </p:tav>
                                        <p:tav tm="100000">
                                          <p:val>
                                            <p:strVal val="#ppt_x"/>
                                          </p:val>
                                        </p:tav>
                                      </p:tavLst>
                                    </p:anim>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444"/>
                                        </p:tgtEl>
                                        <p:attrNameLst>
                                          <p:attrName>style.visibility</p:attrName>
                                        </p:attrNameLst>
                                      </p:cBhvr>
                                      <p:to>
                                        <p:strVal val="visible"/>
                                      </p:to>
                                    </p:set>
                                    <p:anim calcmode="lin" valueType="num">
                                      <p:cBhvr additive="base">
                                        <p:cTn id="19" dur="500"/>
                                        <p:tgtEl>
                                          <p:spTgt spid="4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p:nvPr/>
        </p:nvSpPr>
        <p:spPr>
          <a:xfrm>
            <a:off x="457200" y="304800"/>
            <a:ext cx="8229600" cy="1150937"/>
          </a:xfrm>
          <a:prstGeom prst="rect">
            <a:avLst/>
          </a:prstGeom>
          <a:solidFill>
            <a:srgbClr val="C5D8F1"/>
          </a:solidFill>
          <a:ln w="57150" cap="flat" cmpd="sng">
            <a:solidFill>
              <a:srgbClr val="0000FF"/>
            </a:solidFill>
            <a:prstDash val="solid"/>
            <a:miter lim="800000"/>
            <a:headEnd type="none" w="med" len="med"/>
            <a:tailEnd type="none" w="med" len="med"/>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3600" b="1" dirty="0">
                <a:solidFill>
                  <a:schemeClr val="dk1"/>
                </a:solidFill>
                <a:latin typeface="Arial"/>
                <a:ea typeface="Arial"/>
                <a:cs typeface="Arial"/>
                <a:sym typeface="Arial"/>
              </a:rPr>
              <a:t>Treatment Regimens</a:t>
            </a:r>
            <a:endParaRPr dirty="0"/>
          </a:p>
        </p:txBody>
      </p:sp>
      <p:sp>
        <p:nvSpPr>
          <p:cNvPr id="575" name="Shape 575"/>
          <p:cNvSpPr txBox="1"/>
          <p:nvPr/>
        </p:nvSpPr>
        <p:spPr>
          <a:xfrm>
            <a:off x="457200" y="2127682"/>
            <a:ext cx="8229600" cy="4525963"/>
          </a:xfrm>
          <a:prstGeom prst="rect">
            <a:avLst/>
          </a:prstGeom>
          <a:noFill/>
          <a:ln>
            <a:noFill/>
          </a:ln>
        </p:spPr>
        <p:txBody>
          <a:bodyPr spcFirstLastPara="1" wrap="square" lIns="91375" tIns="45675" rIns="91375" bIns="45675" anchor="t" anchorCtr="0">
            <a:noAutofit/>
          </a:bodyPr>
          <a:lstStyle/>
          <a:p>
            <a:pPr marL="457200" marR="0" lvl="0" indent="-457200" algn="l" rtl="0">
              <a:spcBef>
                <a:spcPts val="0"/>
              </a:spcBef>
              <a:spcAft>
                <a:spcPts val="0"/>
              </a:spcAft>
              <a:buClr>
                <a:srgbClr val="000000"/>
              </a:buClr>
              <a:buSzPts val="3200"/>
              <a:buFont typeface="Arial"/>
              <a:buChar char="•"/>
            </a:pPr>
            <a:r>
              <a:rPr lang="en-US" sz="3200" b="1" dirty="0">
                <a:solidFill>
                  <a:srgbClr val="000000"/>
                </a:solidFill>
                <a:latin typeface="Calibri"/>
                <a:ea typeface="Calibri"/>
                <a:cs typeface="Calibri"/>
                <a:sym typeface="Calibri"/>
              </a:rPr>
              <a:t>SSTR </a:t>
            </a:r>
            <a:r>
              <a:rPr lang="en-US" sz="3200" dirty="0">
                <a:solidFill>
                  <a:srgbClr val="000000"/>
                </a:solidFill>
                <a:latin typeface="Calibri"/>
                <a:ea typeface="Calibri"/>
                <a:cs typeface="Calibri"/>
                <a:sym typeface="Symbol" panose="05050102010706020507" pitchFamily="18" charset="2"/>
              </a:rPr>
              <a:t></a:t>
            </a:r>
            <a:r>
              <a:rPr lang="en-US" sz="3200" dirty="0">
                <a:solidFill>
                  <a:srgbClr val="000000"/>
                </a:solidFill>
                <a:latin typeface="Calibri"/>
                <a:ea typeface="Calibri"/>
                <a:cs typeface="Calibri"/>
                <a:sym typeface="Calibri"/>
              </a:rPr>
              <a:t> Standard Short Treatment Regimen, </a:t>
            </a:r>
            <a:endParaRPr dirty="0"/>
          </a:p>
          <a:p>
            <a:pPr marL="0" marR="0" lvl="0" indent="0" algn="l" rtl="0">
              <a:spcBef>
                <a:spcPts val="640"/>
              </a:spcBef>
              <a:spcAft>
                <a:spcPts val="0"/>
              </a:spcAft>
              <a:buNone/>
            </a:pPr>
            <a:r>
              <a:rPr lang="en-US" sz="3200" dirty="0">
                <a:solidFill>
                  <a:srgbClr val="000000"/>
                </a:solidFill>
                <a:latin typeface="Calibri"/>
                <a:ea typeface="Calibri"/>
                <a:cs typeface="Calibri"/>
                <a:sym typeface="Calibri"/>
              </a:rPr>
              <a:t>      9-11 months</a:t>
            </a:r>
            <a:endParaRPr dirty="0"/>
          </a:p>
          <a:p>
            <a:pPr marR="0" lvl="0" algn="l" rtl="0">
              <a:spcBef>
                <a:spcPts val="640"/>
              </a:spcBef>
              <a:spcAft>
                <a:spcPts val="0"/>
              </a:spcAft>
              <a:buClr>
                <a:srgbClr val="000000"/>
              </a:buClr>
              <a:buSzPts val="3200"/>
            </a:pPr>
            <a:endParaRPr lang="en-US" sz="2000" b="1" dirty="0">
              <a:solidFill>
                <a:srgbClr val="000000"/>
              </a:solidFill>
              <a:latin typeface="Calibri"/>
              <a:ea typeface="Calibri"/>
              <a:cs typeface="Calibri"/>
              <a:sym typeface="Calibri"/>
            </a:endParaRPr>
          </a:p>
          <a:p>
            <a:pPr marL="457200" marR="0" lvl="0" indent="-457200" algn="l" rtl="0">
              <a:spcBef>
                <a:spcPts val="640"/>
              </a:spcBef>
              <a:spcAft>
                <a:spcPts val="0"/>
              </a:spcAft>
              <a:buClr>
                <a:srgbClr val="000000"/>
              </a:buClr>
              <a:buSzPts val="3200"/>
              <a:buFont typeface="Arial"/>
              <a:buChar char="•"/>
            </a:pPr>
            <a:r>
              <a:rPr lang="en-US" sz="3200" b="1" dirty="0">
                <a:solidFill>
                  <a:srgbClr val="000000"/>
                </a:solidFill>
                <a:latin typeface="Calibri"/>
                <a:ea typeface="Calibri"/>
                <a:cs typeface="Calibri"/>
                <a:sym typeface="Calibri"/>
              </a:rPr>
              <a:t>CTR </a:t>
            </a:r>
            <a:r>
              <a:rPr lang="en-US" sz="3200" dirty="0">
                <a:solidFill>
                  <a:srgbClr val="000000"/>
                </a:solidFill>
                <a:latin typeface="Calibri"/>
                <a:ea typeface="Calibri"/>
                <a:cs typeface="Calibri"/>
                <a:sym typeface="Symbol" panose="05050102010706020507" pitchFamily="18" charset="2"/>
              </a:rPr>
              <a:t></a:t>
            </a:r>
            <a:r>
              <a:rPr lang="en-US" sz="3200" dirty="0">
                <a:solidFill>
                  <a:srgbClr val="000000"/>
                </a:solidFill>
                <a:latin typeface="Calibri"/>
                <a:ea typeface="Calibri"/>
                <a:cs typeface="Calibri"/>
                <a:sym typeface="Calibri"/>
              </a:rPr>
              <a:t>  Conventional Treatment Regimen,</a:t>
            </a:r>
            <a:endParaRPr dirty="0"/>
          </a:p>
          <a:p>
            <a:pPr marL="0" marR="0" lvl="0" indent="0" algn="l" rtl="0">
              <a:spcBef>
                <a:spcPts val="640"/>
              </a:spcBef>
              <a:spcAft>
                <a:spcPts val="0"/>
              </a:spcAft>
              <a:buNone/>
            </a:pPr>
            <a:r>
              <a:rPr lang="en-US" sz="3200" dirty="0">
                <a:solidFill>
                  <a:srgbClr val="000000"/>
                </a:solidFill>
                <a:latin typeface="Calibri"/>
                <a:ea typeface="Calibri"/>
                <a:cs typeface="Calibri"/>
                <a:sym typeface="Calibri"/>
              </a:rPr>
              <a:t>     20-24 months</a:t>
            </a:r>
            <a:endParaRPr dirty="0"/>
          </a:p>
          <a:p>
            <a:pPr marL="0" marR="0" lvl="0" indent="0" algn="l" rtl="0">
              <a:spcBef>
                <a:spcPts val="640"/>
              </a:spcBef>
              <a:spcAft>
                <a:spcPts val="0"/>
              </a:spcAft>
              <a:buNone/>
            </a:pPr>
            <a:endParaRPr sz="3200" dirty="0">
              <a:solidFill>
                <a:srgbClr val="000000"/>
              </a:solidFill>
              <a:latin typeface="Calibri"/>
              <a:ea typeface="Calibri"/>
              <a:cs typeface="Calibri"/>
              <a:sym typeface="Calibri"/>
            </a:endParaRPr>
          </a:p>
          <a:p>
            <a:pPr marL="457200" marR="0" lvl="0" indent="-254000" algn="l" rtl="0">
              <a:spcBef>
                <a:spcPts val="640"/>
              </a:spcBef>
              <a:spcAft>
                <a:spcPts val="0"/>
              </a:spcAft>
              <a:buClr>
                <a:schemeClr val="dk1"/>
              </a:buClr>
              <a:buSzPts val="3200"/>
              <a:buFont typeface="Arial"/>
              <a:buNone/>
            </a:pPr>
            <a:endParaRPr sz="3200" dirty="0">
              <a:solidFill>
                <a:srgbClr val="000000"/>
              </a:solidFill>
              <a:latin typeface="Calibri"/>
              <a:ea typeface="Calibri"/>
              <a:cs typeface="Calibri"/>
              <a:sym typeface="Calibri"/>
            </a:endParaRPr>
          </a:p>
        </p:txBody>
      </p:sp>
      <p:sp>
        <p:nvSpPr>
          <p:cNvPr id="576" name="Shape 576"/>
          <p:cNvSpPr/>
          <p:nvPr/>
        </p:nvSpPr>
        <p:spPr>
          <a:xfrm>
            <a:off x="0" y="6477000"/>
            <a:ext cx="9144000" cy="381000"/>
          </a:xfrm>
          <a:prstGeom prst="rect">
            <a:avLst/>
          </a:prstGeom>
          <a:solidFill>
            <a:srgbClr val="160CE4"/>
          </a:solidFill>
          <a:ln>
            <a:noFill/>
          </a:ln>
        </p:spPr>
        <p:txBody>
          <a:bodyPr spcFirstLastPara="1" wrap="square" lIns="91375" tIns="45675" rIns="91375" bIns="45675"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Lung Center of the Philippines - National Center for Pulmonary Research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C:\Users\stuartpancho\Pictures\hospita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1600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04800" y="3535363"/>
            <a:ext cx="1600200" cy="3810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en-US" sz="1800" b="1" kern="1200" dirty="0">
                <a:solidFill>
                  <a:prstClr val="black"/>
                </a:solidFill>
              </a:rPr>
              <a:t>PMDT Facility</a:t>
            </a:r>
          </a:p>
        </p:txBody>
      </p:sp>
      <p:sp>
        <p:nvSpPr>
          <p:cNvPr id="8" name="Rounded Rectangle 7"/>
          <p:cNvSpPr/>
          <p:nvPr/>
        </p:nvSpPr>
        <p:spPr>
          <a:xfrm>
            <a:off x="304800" y="5668963"/>
            <a:ext cx="1524000" cy="609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0"/>
              </a:spcBef>
              <a:spcAft>
                <a:spcPct val="0"/>
              </a:spcAft>
              <a:defRPr/>
            </a:pPr>
            <a:r>
              <a:rPr lang="en-US" sz="1800" b="1" kern="1200" dirty="0">
                <a:solidFill>
                  <a:prstClr val="black"/>
                </a:solidFill>
              </a:rPr>
              <a:t>Local DOTS Facility</a:t>
            </a:r>
          </a:p>
        </p:txBody>
      </p:sp>
      <p:sp>
        <p:nvSpPr>
          <p:cNvPr id="9" name="Rounded Rectangle 8"/>
          <p:cNvSpPr/>
          <p:nvPr/>
        </p:nvSpPr>
        <p:spPr>
          <a:xfrm>
            <a:off x="2286000" y="1371600"/>
            <a:ext cx="6705600" cy="2819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31775" indent="-231775" fontAlgn="base">
              <a:spcBef>
                <a:spcPct val="0"/>
              </a:spcBef>
              <a:spcAft>
                <a:spcPct val="0"/>
              </a:spcAft>
              <a:buFont typeface="Arial" pitchFamily="34" charset="0"/>
              <a:buChar char="•"/>
              <a:defRPr/>
            </a:pPr>
            <a:r>
              <a:rPr lang="en-US" sz="2700" kern="1200" dirty="0">
                <a:solidFill>
                  <a:prstClr val="black"/>
                </a:solidFill>
              </a:rPr>
              <a:t>Hospitals, big DOTS facilities</a:t>
            </a:r>
          </a:p>
          <a:p>
            <a:pPr lvl="5" fontAlgn="base">
              <a:spcBef>
                <a:spcPct val="0"/>
              </a:spcBef>
              <a:spcAft>
                <a:spcPct val="0"/>
              </a:spcAft>
              <a:defRPr/>
            </a:pPr>
            <a:r>
              <a:rPr lang="en-US" sz="2700" kern="1200" dirty="0">
                <a:solidFill>
                  <a:prstClr val="black"/>
                </a:solidFill>
              </a:rPr>
              <a:t>    </a:t>
            </a:r>
            <a:r>
              <a:rPr lang="en-US" sz="2700" kern="1200" dirty="0">
                <a:solidFill>
                  <a:prstClr val="black"/>
                </a:solidFill>
                <a:sym typeface="Symbol" panose="05050102010706020507" pitchFamily="18" charset="2"/>
              </a:rPr>
              <a:t></a:t>
            </a:r>
            <a:r>
              <a:rPr lang="en-US" sz="2700" kern="1200" dirty="0">
                <a:solidFill>
                  <a:prstClr val="black"/>
                </a:solidFill>
              </a:rPr>
              <a:t> </a:t>
            </a:r>
            <a:r>
              <a:rPr lang="en-US" sz="2400" kern="1200" dirty="0">
                <a:solidFill>
                  <a:prstClr val="black"/>
                </a:solidFill>
              </a:rPr>
              <a:t>Accept patients beyond catchment area</a:t>
            </a:r>
          </a:p>
          <a:p>
            <a:pPr lvl="2" fontAlgn="base">
              <a:spcBef>
                <a:spcPct val="0"/>
              </a:spcBef>
              <a:spcAft>
                <a:spcPct val="0"/>
              </a:spcAft>
              <a:defRPr/>
            </a:pPr>
            <a:r>
              <a:rPr lang="en-US" sz="2400" kern="1200" dirty="0">
                <a:solidFill>
                  <a:prstClr val="black"/>
                </a:solidFill>
              </a:rPr>
              <a:t>    </a:t>
            </a:r>
            <a:r>
              <a:rPr lang="en-US" sz="2400" kern="1200" dirty="0">
                <a:solidFill>
                  <a:prstClr val="black"/>
                </a:solidFill>
                <a:sym typeface="Symbol" panose="05050102010706020507" pitchFamily="18" charset="2"/>
              </a:rPr>
              <a:t></a:t>
            </a:r>
            <a:r>
              <a:rPr lang="en-US" sz="2400" kern="1200" dirty="0">
                <a:solidFill>
                  <a:prstClr val="black"/>
                </a:solidFill>
              </a:rPr>
              <a:t> Where most presumptive DRTB are referred and diagnosed</a:t>
            </a:r>
          </a:p>
          <a:p>
            <a:pPr lvl="2" fontAlgn="base">
              <a:spcBef>
                <a:spcPct val="0"/>
              </a:spcBef>
              <a:spcAft>
                <a:spcPct val="0"/>
              </a:spcAft>
              <a:defRPr/>
            </a:pPr>
            <a:r>
              <a:rPr lang="en-US" sz="2400" kern="1200" dirty="0">
                <a:solidFill>
                  <a:prstClr val="black"/>
                </a:solidFill>
              </a:rPr>
              <a:t>    </a:t>
            </a:r>
            <a:r>
              <a:rPr lang="en-US" sz="2400" kern="1200" dirty="0">
                <a:solidFill>
                  <a:prstClr val="black"/>
                </a:solidFill>
                <a:sym typeface="Symbol" panose="05050102010706020507" pitchFamily="18" charset="2"/>
              </a:rPr>
              <a:t></a:t>
            </a:r>
            <a:r>
              <a:rPr lang="en-US" sz="2400" kern="1200" dirty="0">
                <a:solidFill>
                  <a:prstClr val="black"/>
                </a:solidFill>
              </a:rPr>
              <a:t> Where all confirmed DRTB cases are initiated on second-line drug treatment</a:t>
            </a:r>
          </a:p>
        </p:txBody>
      </p:sp>
      <p:sp>
        <p:nvSpPr>
          <p:cNvPr id="10" name="Rounded Rectangle 9"/>
          <p:cNvSpPr/>
          <p:nvPr/>
        </p:nvSpPr>
        <p:spPr>
          <a:xfrm>
            <a:off x="2209800" y="4343400"/>
            <a:ext cx="6781800" cy="1981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231775" indent="-231775" fontAlgn="base">
              <a:spcBef>
                <a:spcPct val="0"/>
              </a:spcBef>
              <a:spcAft>
                <a:spcPct val="0"/>
              </a:spcAft>
              <a:buFont typeface="Arial" pitchFamily="34" charset="0"/>
              <a:buChar char="•"/>
              <a:defRPr/>
            </a:pPr>
            <a:r>
              <a:rPr lang="en-US" sz="2700" kern="1200" dirty="0">
                <a:solidFill>
                  <a:prstClr val="black"/>
                </a:solidFill>
              </a:rPr>
              <a:t>Local RHUs, private clinics</a:t>
            </a:r>
          </a:p>
          <a:p>
            <a:pPr fontAlgn="base">
              <a:spcBef>
                <a:spcPct val="0"/>
              </a:spcBef>
              <a:spcAft>
                <a:spcPct val="0"/>
              </a:spcAft>
              <a:defRPr/>
            </a:pPr>
            <a:r>
              <a:rPr lang="en-US" sz="2700" kern="1200" dirty="0">
                <a:solidFill>
                  <a:prstClr val="black"/>
                </a:solidFill>
              </a:rPr>
              <a:t>     </a:t>
            </a:r>
            <a:r>
              <a:rPr lang="en-US" sz="2700" kern="1200" dirty="0">
                <a:solidFill>
                  <a:prstClr val="black"/>
                </a:solidFill>
                <a:sym typeface="Symbol" panose="05050102010706020507" pitchFamily="18" charset="2"/>
              </a:rPr>
              <a:t> </a:t>
            </a:r>
            <a:r>
              <a:rPr lang="en-US" sz="2400" kern="1200" dirty="0">
                <a:solidFill>
                  <a:prstClr val="black"/>
                </a:solidFill>
              </a:rPr>
              <a:t>Where presumptive DRTB are identified</a:t>
            </a:r>
          </a:p>
          <a:p>
            <a:pPr fontAlgn="base">
              <a:spcBef>
                <a:spcPct val="0"/>
              </a:spcBef>
              <a:spcAft>
                <a:spcPct val="0"/>
              </a:spcAft>
              <a:defRPr/>
            </a:pPr>
            <a:r>
              <a:rPr lang="en-US" sz="2400" kern="1200" dirty="0">
                <a:solidFill>
                  <a:prstClr val="black"/>
                </a:solidFill>
              </a:rPr>
              <a:t>      </a:t>
            </a:r>
            <a:r>
              <a:rPr lang="en-US" sz="2400" kern="1200" dirty="0">
                <a:solidFill>
                  <a:prstClr val="black"/>
                </a:solidFill>
                <a:sym typeface="Symbol" panose="05050102010706020507" pitchFamily="18" charset="2"/>
              </a:rPr>
              <a:t> </a:t>
            </a:r>
            <a:r>
              <a:rPr lang="en-US" sz="2400" kern="1200" dirty="0">
                <a:solidFill>
                  <a:prstClr val="black"/>
                </a:solidFill>
              </a:rPr>
              <a:t>Where DRTB cases continue </a:t>
            </a:r>
            <a:r>
              <a:rPr lang="en-PH" sz="2400" kern="1200" dirty="0">
                <a:solidFill>
                  <a:prstClr val="black"/>
                </a:solidFill>
              </a:rPr>
              <a:t>treatment as soon as they are able to adjust to the second-line drug treatment</a:t>
            </a:r>
            <a:endParaRPr lang="en-US" sz="2400" b="1" kern="1200" dirty="0">
              <a:solidFill>
                <a:prstClr val="black"/>
              </a:solidFill>
            </a:endParaRPr>
          </a:p>
        </p:txBody>
      </p:sp>
      <p:sp>
        <p:nvSpPr>
          <p:cNvPr id="11" name="Title 1"/>
          <p:cNvSpPr txBox="1">
            <a:spLocks/>
          </p:cNvSpPr>
          <p:nvPr/>
        </p:nvSpPr>
        <p:spPr bwMode="auto">
          <a:xfrm>
            <a:off x="304800" y="304800"/>
            <a:ext cx="8534400" cy="990600"/>
          </a:xfrm>
          <a:prstGeom prst="rect">
            <a:avLst/>
          </a:prstGeom>
          <a:noFill/>
          <a:ln w="57150">
            <a:solidFill>
              <a:srgbClr val="336600"/>
            </a:solidFill>
            <a:miter lim="800000"/>
            <a:headEnd/>
            <a:tailEnd/>
          </a:ln>
        </p:spPr>
        <p:txBody>
          <a:bodyPr anchor="ctr"/>
          <a:lstStyle/>
          <a:p>
            <a:pPr algn="ctr" fontAlgn="base">
              <a:spcBef>
                <a:spcPct val="0"/>
              </a:spcBef>
              <a:spcAft>
                <a:spcPct val="0"/>
              </a:spcAft>
              <a:defRPr/>
            </a:pPr>
            <a:r>
              <a:rPr lang="en-US" sz="3200" b="1" kern="1200" dirty="0">
                <a:solidFill>
                  <a:prstClr val="black"/>
                </a:solidFill>
                <a:latin typeface="Calibri"/>
                <a:ea typeface="+mn-ea"/>
                <a:cs typeface="Arial" charset="0"/>
              </a:rPr>
              <a:t>Ambulatory Service Delivery at Health Facilities</a:t>
            </a:r>
            <a:endParaRPr lang="en-US" sz="4000" b="1" kern="1200" dirty="0">
              <a:solidFill>
                <a:prstClr val="black"/>
              </a:solidFill>
              <a:latin typeface="Calibri"/>
              <a:ea typeface="+mn-ea"/>
              <a:cs typeface="Arial" charset="0"/>
            </a:endParaRPr>
          </a:p>
        </p:txBody>
      </p:sp>
      <p:pic>
        <p:nvPicPr>
          <p:cNvPr id="327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449763"/>
            <a:ext cx="12192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6477000"/>
            <a:ext cx="9144000" cy="381000"/>
          </a:xfrm>
          <a:prstGeom prst="rect">
            <a:avLst/>
          </a:prstGeom>
          <a:solidFill>
            <a:srgbClr val="0048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PH" sz="1800" b="1" kern="1200" dirty="0">
                <a:solidFill>
                  <a:srgbClr val="FFFF00"/>
                </a:solidFill>
              </a:rPr>
              <a:t>Department of Health – National TB Control Program</a:t>
            </a:r>
          </a:p>
        </p:txBody>
      </p:sp>
    </p:spTree>
    <p:extLst>
      <p:ext uri="{BB962C8B-B14F-4D97-AF65-F5344CB8AC3E}">
        <p14:creationId xmlns:p14="http://schemas.microsoft.com/office/powerpoint/2010/main" val="776732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p:nvPr/>
        </p:nvSpPr>
        <p:spPr>
          <a:xfrm>
            <a:off x="304800" y="304800"/>
            <a:ext cx="8534400" cy="838200"/>
          </a:xfrm>
          <a:prstGeom prst="rect">
            <a:avLst/>
          </a:prstGeom>
          <a:noFill/>
          <a:ln w="57150" cap="flat" cmpd="sng">
            <a:solidFill>
              <a:srgbClr val="160CE4"/>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PMDT Services</a:t>
            </a:r>
            <a:endParaRPr sz="4800" b="1">
              <a:solidFill>
                <a:schemeClr val="dk1"/>
              </a:solidFill>
              <a:latin typeface="Calibri"/>
              <a:ea typeface="Calibri"/>
              <a:cs typeface="Calibri"/>
              <a:sym typeface="Calibri"/>
            </a:endParaRPr>
          </a:p>
        </p:txBody>
      </p:sp>
      <p:graphicFrame>
        <p:nvGraphicFramePr>
          <p:cNvPr id="596" name="Shape 596"/>
          <p:cNvGraphicFramePr/>
          <p:nvPr>
            <p:extLst>
              <p:ext uri="{D42A27DB-BD31-4B8C-83A1-F6EECF244321}">
                <p14:modId xmlns:p14="http://schemas.microsoft.com/office/powerpoint/2010/main" val="3542995737"/>
              </p:ext>
            </p:extLst>
          </p:nvPr>
        </p:nvGraphicFramePr>
        <p:xfrm>
          <a:off x="152400" y="1366920"/>
          <a:ext cx="2057400" cy="4850870"/>
        </p:xfrm>
        <a:graphic>
          <a:graphicData uri="http://schemas.openxmlformats.org/drawingml/2006/table">
            <a:tbl>
              <a:tblPr firstRow="1" bandRow="1">
                <a:noFill/>
                <a:tableStyleId>{8359EF8D-E93D-4947-8A0C-D14D5C3F44C9}</a:tableStyleId>
              </a:tblPr>
              <a:tblGrid>
                <a:gridCol w="2057400">
                  <a:extLst>
                    <a:ext uri="{9D8B030D-6E8A-4147-A177-3AD203B41FA5}">
                      <a16:colId xmlns:a16="http://schemas.microsoft.com/office/drawing/2014/main" val="20000"/>
                    </a:ext>
                  </a:extLst>
                </a:gridCol>
              </a:tblGrid>
              <a:tr h="370400">
                <a:tc>
                  <a:txBody>
                    <a:bodyPr/>
                    <a:lstStyle/>
                    <a:p>
                      <a:pPr marL="0" marR="0" lvl="0" indent="0" algn="ctr" rtl="0">
                        <a:spcBef>
                          <a:spcPts val="0"/>
                        </a:spcBef>
                        <a:spcAft>
                          <a:spcPts val="0"/>
                        </a:spcAft>
                        <a:buNone/>
                      </a:pPr>
                      <a:r>
                        <a:rPr lang="en-US" sz="1800" dirty="0"/>
                        <a:t>CASE FINDING</a:t>
                      </a:r>
                      <a:endParaRPr sz="1800" dirty="0"/>
                    </a:p>
                  </a:txBody>
                  <a:tcPr marL="91450" marR="91450" marT="45675" marB="45675"/>
                </a:tc>
                <a:extLst>
                  <a:ext uri="{0D108BD9-81ED-4DB2-BD59-A6C34878D82A}">
                    <a16:rowId xmlns:a16="http://schemas.microsoft.com/office/drawing/2014/main" val="10000"/>
                  </a:ext>
                </a:extLst>
              </a:tr>
              <a:tr h="3931725">
                <a:tc>
                  <a:txBody>
                    <a:bodyPr/>
                    <a:lstStyle/>
                    <a:p>
                      <a:pPr marL="342900" marR="0" lvl="0" indent="-342900" algn="l" rtl="0">
                        <a:spcBef>
                          <a:spcPts val="0"/>
                        </a:spcBef>
                        <a:spcAft>
                          <a:spcPts val="0"/>
                        </a:spcAft>
                        <a:buClr>
                          <a:schemeClr val="dk1"/>
                        </a:buClr>
                        <a:buSzPts val="1800"/>
                        <a:buFont typeface="Calibri"/>
                        <a:buAutoNum type="alphaUcPeriod"/>
                      </a:pPr>
                      <a:r>
                        <a:rPr lang="en-US" sz="1800" dirty="0"/>
                        <a:t>Identification of presumptive  DRTB</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Collection and transport of sputum specimens</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Diagnosis of   DRTB</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Presentation of cases to the TB Medical Advisory Committee</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Intensified case finding</a:t>
                      </a:r>
                      <a:endParaRPr sz="1800" dirty="0"/>
                    </a:p>
                  </a:txBody>
                  <a:tcPr marL="91450" marR="91450" marT="45675" marB="45675"/>
                </a:tc>
                <a:extLst>
                  <a:ext uri="{0D108BD9-81ED-4DB2-BD59-A6C34878D82A}">
                    <a16:rowId xmlns:a16="http://schemas.microsoft.com/office/drawing/2014/main" val="10001"/>
                  </a:ext>
                </a:extLst>
              </a:tr>
            </a:tbl>
          </a:graphicData>
        </a:graphic>
      </p:graphicFrame>
      <p:graphicFrame>
        <p:nvGraphicFramePr>
          <p:cNvPr id="597" name="Shape 597"/>
          <p:cNvGraphicFramePr/>
          <p:nvPr>
            <p:extLst>
              <p:ext uri="{D42A27DB-BD31-4B8C-83A1-F6EECF244321}">
                <p14:modId xmlns:p14="http://schemas.microsoft.com/office/powerpoint/2010/main" val="438926044"/>
              </p:ext>
            </p:extLst>
          </p:nvPr>
        </p:nvGraphicFramePr>
        <p:xfrm>
          <a:off x="2169826" y="1366920"/>
          <a:ext cx="2819400" cy="5126050"/>
        </p:xfrm>
        <a:graphic>
          <a:graphicData uri="http://schemas.openxmlformats.org/drawingml/2006/table">
            <a:tbl>
              <a:tblPr firstRow="1" bandRow="1">
                <a:noFill/>
                <a:tableStyleId>{8359EF8D-E93D-4947-8A0C-D14D5C3F44C9}</a:tableStyleId>
              </a:tblPr>
              <a:tblGrid>
                <a:gridCol w="2819400">
                  <a:extLst>
                    <a:ext uri="{9D8B030D-6E8A-4147-A177-3AD203B41FA5}">
                      <a16:colId xmlns:a16="http://schemas.microsoft.com/office/drawing/2014/main" val="20000"/>
                    </a:ext>
                  </a:extLst>
                </a:gridCol>
              </a:tblGrid>
              <a:tr h="370875">
                <a:tc>
                  <a:txBody>
                    <a:bodyPr/>
                    <a:lstStyle/>
                    <a:p>
                      <a:pPr marL="0" marR="0" lvl="0" indent="0" algn="ctr" rtl="0">
                        <a:spcBef>
                          <a:spcPts val="0"/>
                        </a:spcBef>
                        <a:spcAft>
                          <a:spcPts val="0"/>
                        </a:spcAft>
                        <a:buNone/>
                      </a:pPr>
                      <a:r>
                        <a:rPr lang="en-US" sz="1800" dirty="0"/>
                        <a:t>CASE HOLDING</a:t>
                      </a:r>
                      <a:endParaRPr sz="1800" dirty="0"/>
                    </a:p>
                  </a:txBody>
                  <a:tcPr marL="91450" marR="91450" marT="45725" marB="45725"/>
                </a:tc>
                <a:extLst>
                  <a:ext uri="{0D108BD9-81ED-4DB2-BD59-A6C34878D82A}">
                    <a16:rowId xmlns:a16="http://schemas.microsoft.com/office/drawing/2014/main" val="10000"/>
                  </a:ext>
                </a:extLst>
              </a:tr>
              <a:tr h="4755175">
                <a:tc>
                  <a:txBody>
                    <a:bodyPr/>
                    <a:lstStyle/>
                    <a:p>
                      <a:pPr marL="342900" marR="0" lvl="0" indent="-342900" algn="l" rtl="0">
                        <a:spcBef>
                          <a:spcPts val="0"/>
                        </a:spcBef>
                        <a:spcAft>
                          <a:spcPts val="0"/>
                        </a:spcAft>
                        <a:buClr>
                          <a:schemeClr val="dk1"/>
                        </a:buClr>
                        <a:buSzPts val="1800"/>
                        <a:buFont typeface="Calibri"/>
                        <a:buAutoNum type="alphaUcPeriod"/>
                      </a:pPr>
                      <a:r>
                        <a:rPr lang="en-US" sz="1800" dirty="0"/>
                        <a:t>Preparation for treatment initiation</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Initiation of treatment</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Supervision of treatment</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Case management</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Monitoring response to treatment</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PICT</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Management of treatment interruption</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Decentralization</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Psychosocial support</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Determining treatment outcome</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Presentation of cases to the </a:t>
                      </a:r>
                      <a:r>
                        <a:rPr lang="en-US" sz="1800" dirty="0" err="1"/>
                        <a:t>Consilium</a:t>
                      </a:r>
                      <a:endParaRPr sz="1800"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598" name="Shape 598"/>
          <p:cNvGraphicFramePr/>
          <p:nvPr>
            <p:extLst>
              <p:ext uri="{D42A27DB-BD31-4B8C-83A1-F6EECF244321}">
                <p14:modId xmlns:p14="http://schemas.microsoft.com/office/powerpoint/2010/main" val="1064558856"/>
              </p:ext>
            </p:extLst>
          </p:nvPr>
        </p:nvGraphicFramePr>
        <p:xfrm>
          <a:off x="4949252" y="1360273"/>
          <a:ext cx="2057400" cy="2930525"/>
        </p:xfrm>
        <a:graphic>
          <a:graphicData uri="http://schemas.openxmlformats.org/drawingml/2006/table">
            <a:tbl>
              <a:tblPr firstRow="1" bandRow="1">
                <a:noFill/>
                <a:tableStyleId>{8359EF8D-E93D-4947-8A0C-D14D5C3F44C9}</a:tableStyleId>
              </a:tblPr>
              <a:tblGrid>
                <a:gridCol w="2057400">
                  <a:extLst>
                    <a:ext uri="{9D8B030D-6E8A-4147-A177-3AD203B41FA5}">
                      <a16:colId xmlns:a16="http://schemas.microsoft.com/office/drawing/2014/main" val="20000"/>
                    </a:ext>
                  </a:extLst>
                </a:gridCol>
              </a:tblGrid>
              <a:tr h="370350">
                <a:tc>
                  <a:txBody>
                    <a:bodyPr/>
                    <a:lstStyle/>
                    <a:p>
                      <a:pPr marL="0" marR="0" lvl="0" indent="0" algn="ctr" rtl="0">
                        <a:spcBef>
                          <a:spcPts val="0"/>
                        </a:spcBef>
                        <a:spcAft>
                          <a:spcPts val="0"/>
                        </a:spcAft>
                        <a:buNone/>
                      </a:pPr>
                      <a:r>
                        <a:rPr lang="en-US" sz="1800"/>
                        <a:t>DSM</a:t>
                      </a:r>
                      <a:endParaRPr sz="1800"/>
                    </a:p>
                  </a:txBody>
                  <a:tcPr marL="91450" marR="91450" marT="45650" marB="45650"/>
                </a:tc>
                <a:extLst>
                  <a:ext uri="{0D108BD9-81ED-4DB2-BD59-A6C34878D82A}">
                    <a16:rowId xmlns:a16="http://schemas.microsoft.com/office/drawing/2014/main" val="10000"/>
                  </a:ext>
                </a:extLst>
              </a:tr>
              <a:tr h="2560175">
                <a:tc>
                  <a:txBody>
                    <a:bodyPr/>
                    <a:lstStyle/>
                    <a:p>
                      <a:pPr marL="342900" marR="0" lvl="0" indent="-342900" algn="l" rtl="0">
                        <a:spcBef>
                          <a:spcPts val="0"/>
                        </a:spcBef>
                        <a:spcAft>
                          <a:spcPts val="0"/>
                        </a:spcAft>
                        <a:buClr>
                          <a:schemeClr val="dk1"/>
                        </a:buClr>
                        <a:buSzPts val="1800"/>
                        <a:buFont typeface="Calibri"/>
                        <a:buAutoNum type="alphaUcPeriod"/>
                      </a:pPr>
                      <a:r>
                        <a:rPr lang="en-US" sz="1800" dirty="0"/>
                        <a:t>Requisition</a:t>
                      </a:r>
                      <a:endParaRPr sz="1800" dirty="0"/>
                    </a:p>
                    <a:p>
                      <a:pPr marL="342900" marR="0" lvl="0" indent="-342900" algn="l" rtl="0">
                        <a:spcBef>
                          <a:spcPts val="0"/>
                        </a:spcBef>
                        <a:spcAft>
                          <a:spcPts val="0"/>
                        </a:spcAft>
                        <a:buClr>
                          <a:schemeClr val="dk1"/>
                        </a:buClr>
                        <a:buSzPts val="1800"/>
                        <a:buFont typeface="Calibri"/>
                        <a:buAutoNum type="alphaUcPeriod"/>
                      </a:pPr>
                      <a:r>
                        <a:rPr lang="en-US" sz="1800" dirty="0"/>
                        <a:t>Receipt of requested drugs and storage</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Use and dispensing drugs</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inventory</a:t>
                      </a:r>
                      <a:endParaRPr dirty="0"/>
                    </a:p>
                  </a:txBody>
                  <a:tcPr marL="91450" marR="91450" marT="45650" marB="45650"/>
                </a:tc>
                <a:extLst>
                  <a:ext uri="{0D108BD9-81ED-4DB2-BD59-A6C34878D82A}">
                    <a16:rowId xmlns:a16="http://schemas.microsoft.com/office/drawing/2014/main" val="10001"/>
                  </a:ext>
                </a:extLst>
              </a:tr>
            </a:tbl>
          </a:graphicData>
        </a:graphic>
      </p:graphicFrame>
      <p:graphicFrame>
        <p:nvGraphicFramePr>
          <p:cNvPr id="599" name="Shape 599"/>
          <p:cNvGraphicFramePr/>
          <p:nvPr>
            <p:extLst>
              <p:ext uri="{D42A27DB-BD31-4B8C-83A1-F6EECF244321}">
                <p14:modId xmlns:p14="http://schemas.microsoft.com/office/powerpoint/2010/main" val="215344846"/>
              </p:ext>
            </p:extLst>
          </p:nvPr>
        </p:nvGraphicFramePr>
        <p:xfrm>
          <a:off x="7010400" y="1371599"/>
          <a:ext cx="2057400" cy="2377720"/>
        </p:xfrm>
        <a:graphic>
          <a:graphicData uri="http://schemas.openxmlformats.org/drawingml/2006/table">
            <a:tbl>
              <a:tblPr firstRow="1" bandRow="1">
                <a:noFill/>
                <a:tableStyleId>{8359EF8D-E93D-4947-8A0C-D14D5C3F44C9}</a:tableStyleId>
              </a:tblPr>
              <a:tblGrid>
                <a:gridCol w="2057400">
                  <a:extLst>
                    <a:ext uri="{9D8B030D-6E8A-4147-A177-3AD203B41FA5}">
                      <a16:colId xmlns:a16="http://schemas.microsoft.com/office/drawing/2014/main" val="20000"/>
                    </a:ext>
                  </a:extLst>
                </a:gridCol>
              </a:tblGrid>
              <a:tr h="183575">
                <a:tc>
                  <a:txBody>
                    <a:bodyPr/>
                    <a:lstStyle/>
                    <a:p>
                      <a:pPr marL="0" marR="0" lvl="0" indent="0" algn="ctr" rtl="0">
                        <a:spcBef>
                          <a:spcPts val="0"/>
                        </a:spcBef>
                        <a:spcAft>
                          <a:spcPts val="0"/>
                        </a:spcAft>
                        <a:buNone/>
                      </a:pPr>
                      <a:r>
                        <a:rPr lang="en-US" sz="1800"/>
                        <a:t>R&amp;R</a:t>
                      </a:r>
                      <a:endParaRPr sz="1800"/>
                    </a:p>
                  </a:txBody>
                  <a:tcPr marL="91450" marR="91450" marT="45725" marB="45725"/>
                </a:tc>
                <a:extLst>
                  <a:ext uri="{0D108BD9-81ED-4DB2-BD59-A6C34878D82A}">
                    <a16:rowId xmlns:a16="http://schemas.microsoft.com/office/drawing/2014/main" val="10000"/>
                  </a:ext>
                </a:extLst>
              </a:tr>
              <a:tr h="2011950">
                <a:tc>
                  <a:txBody>
                    <a:bodyPr/>
                    <a:lstStyle/>
                    <a:p>
                      <a:pPr marL="342900" marR="0" lvl="0" indent="-342900" algn="l" rtl="0">
                        <a:spcBef>
                          <a:spcPts val="0"/>
                        </a:spcBef>
                        <a:spcAft>
                          <a:spcPts val="0"/>
                        </a:spcAft>
                        <a:buClr>
                          <a:schemeClr val="dk1"/>
                        </a:buClr>
                        <a:buSzPts val="1800"/>
                        <a:buFont typeface="Calibri"/>
                        <a:buAutoNum type="alphaUcPeriod"/>
                      </a:pPr>
                      <a:r>
                        <a:rPr lang="en-US" sz="1800" dirty="0"/>
                        <a:t>Recording</a:t>
                      </a:r>
                      <a:endParaRPr sz="1800" dirty="0"/>
                    </a:p>
                    <a:p>
                      <a:pPr marL="342900" marR="0" lvl="0" indent="-342900" algn="l" rtl="0">
                        <a:spcBef>
                          <a:spcPts val="0"/>
                        </a:spcBef>
                        <a:spcAft>
                          <a:spcPts val="0"/>
                        </a:spcAft>
                        <a:buClr>
                          <a:schemeClr val="dk1"/>
                        </a:buClr>
                        <a:buSzPts val="1800"/>
                        <a:buFont typeface="Calibri"/>
                        <a:buAutoNum type="alphaUcPeriod"/>
                      </a:pPr>
                      <a:r>
                        <a:rPr lang="en-US" sz="1800" dirty="0"/>
                        <a:t>Reporting</a:t>
                      </a:r>
                      <a:endParaRPr dirty="0"/>
                    </a:p>
                    <a:p>
                      <a:pPr marL="342900" marR="0" lvl="0" indent="-342900" algn="l" rtl="0">
                        <a:spcBef>
                          <a:spcPts val="0"/>
                        </a:spcBef>
                        <a:spcAft>
                          <a:spcPts val="0"/>
                        </a:spcAft>
                        <a:buClr>
                          <a:schemeClr val="dk1"/>
                        </a:buClr>
                        <a:buSzPts val="1800"/>
                        <a:buFont typeface="Calibri"/>
                        <a:buAutoNum type="alphaUcPeriod"/>
                      </a:pPr>
                      <a:r>
                        <a:rPr lang="en-US" sz="1800" dirty="0"/>
                        <a:t>Using information on DRTB diagnosis and treatment</a:t>
                      </a:r>
                      <a:endParaRPr sz="1800" dirty="0"/>
                    </a:p>
                  </a:txBody>
                  <a:tcPr marL="91450" marR="91450" marT="45725" marB="45725"/>
                </a:tc>
                <a:extLst>
                  <a:ext uri="{0D108BD9-81ED-4DB2-BD59-A6C34878D82A}">
                    <a16:rowId xmlns:a16="http://schemas.microsoft.com/office/drawing/2014/main" val="10001"/>
                  </a:ext>
                </a:extLst>
              </a:tr>
            </a:tbl>
          </a:graphicData>
        </a:graphic>
      </p:graphicFrame>
      <p:sp>
        <p:nvSpPr>
          <p:cNvPr id="600" name="Shape 600"/>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00"/>
                </a:solidFill>
                <a:latin typeface="Arial"/>
                <a:ea typeface="Arial"/>
                <a:cs typeface="Arial"/>
                <a:sym typeface="Arial"/>
              </a:rPr>
              <a:t>Department of Health – National TB Control Program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1"/>
              </a:solidFill>
              <a:latin typeface="Calibri"/>
              <a:ea typeface="Calibri"/>
              <a:cs typeface="Calibri"/>
              <a:sym typeface="Calibri"/>
            </a:endParaRPr>
          </a:p>
        </p:txBody>
      </p:sp>
      <p:sp>
        <p:nvSpPr>
          <p:cNvPr id="607" name="Shape 60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08" name="Shape 608" descr="Campaign for TB-free Romania"/>
          <p:cNvPicPr preferRelativeResize="0"/>
          <p:nvPr/>
        </p:nvPicPr>
        <p:blipFill rotWithShape="1">
          <a:blip r:embed="rId3">
            <a:alphaModFix/>
          </a:blip>
          <a:srcRect t="14345" b="19305"/>
          <a:stretch/>
        </p:blipFill>
        <p:spPr>
          <a:xfrm>
            <a:off x="796532" y="0"/>
            <a:ext cx="7509268" cy="693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animEffect transition="in" filter="fade">
                                      <p:cBhvr>
                                        <p:cTn id="7" dur="2000"/>
                                        <p:tgtEl>
                                          <p:spTgt spid="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Calibri"/>
                <a:ea typeface="Calibri"/>
                <a:cs typeface="Calibri"/>
                <a:sym typeface="Calibri"/>
              </a:rPr>
              <a:t>`</a:t>
            </a:r>
            <a:endParaRPr/>
          </a:p>
        </p:txBody>
      </p:sp>
      <p:sp>
        <p:nvSpPr>
          <p:cNvPr id="615" name="Shape 6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16" name="Shape 616" descr="http://1.bp.blogspot.com/-C7Er03MVCyY/T0qkk5LQZxI/AAAAAAAAAHo/hqAa82vRxmM/s1600/Freedom.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17" name="Shape 617"/>
          <p:cNvSpPr txBox="1"/>
          <p:nvPr/>
        </p:nvSpPr>
        <p:spPr>
          <a:xfrm>
            <a:off x="533400" y="228600"/>
            <a:ext cx="8229600" cy="7080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a:solidFill>
                  <a:schemeClr val="lt1"/>
                </a:solidFill>
                <a:latin typeface="Calibri"/>
                <a:ea typeface="Calibri"/>
                <a:cs typeface="Calibri"/>
                <a:sym typeface="Calibri"/>
              </a:rPr>
              <a:t>FOR A TB-FREE COUNTRY…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7"/>
                                        </p:tgtEl>
                                        <p:attrNameLst>
                                          <p:attrName>style.visibility</p:attrName>
                                        </p:attrNameLst>
                                      </p:cBhvr>
                                      <p:to>
                                        <p:strVal val="visible"/>
                                      </p:to>
                                    </p:set>
                                    <p:animEffect transition="in" filter="fade">
                                      <p:cBhvr>
                                        <p:cTn id="7" dur="1000"/>
                                        <p:tgtEl>
                                          <p:spTgt spid="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2209800"/>
            <a:ext cx="8153400" cy="350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None/>
            </a:pPr>
            <a:r>
              <a:rPr lang="en-US" sz="3200" b="0" i="0" u="none" strike="noStrike" cap="none" dirty="0">
                <a:solidFill>
                  <a:schemeClr val="dk1"/>
                </a:solidFill>
                <a:latin typeface="Calibri"/>
                <a:ea typeface="Calibri"/>
                <a:cs typeface="Calibri"/>
                <a:sym typeface="Calibri"/>
              </a:rPr>
              <a:t>TB caused by </a:t>
            </a:r>
            <a:r>
              <a:rPr lang="en-US" sz="3200" b="1" i="1" u="none" strike="noStrike" cap="none" dirty="0">
                <a:solidFill>
                  <a:srgbClr val="FF0000"/>
                </a:solidFill>
                <a:latin typeface="Calibri"/>
                <a:ea typeface="Calibri"/>
                <a:cs typeface="Calibri"/>
                <a:sym typeface="Calibri"/>
              </a:rPr>
              <a:t>Mycobacterium tuberculosis</a:t>
            </a:r>
            <a:r>
              <a:rPr lang="en-US" sz="3200" b="1" i="0" u="none" strike="noStrike" cap="none" dirty="0">
                <a:solidFill>
                  <a:srgbClr val="FF0000"/>
                </a:solidFill>
                <a:latin typeface="Calibri"/>
                <a:ea typeface="Calibri"/>
                <a:cs typeface="Calibri"/>
                <a:sym typeface="Calibri"/>
              </a:rPr>
              <a:t> </a:t>
            </a:r>
            <a:r>
              <a:rPr lang="en-US" sz="3200" b="0" i="0" u="none" strike="noStrike" cap="none" dirty="0">
                <a:solidFill>
                  <a:schemeClr val="dk1"/>
                </a:solidFill>
                <a:latin typeface="Calibri"/>
                <a:ea typeface="Calibri"/>
                <a:cs typeface="Calibri"/>
                <a:sym typeface="Calibri"/>
              </a:rPr>
              <a:t>that is resistant in vitro to the effects of any anti-TB drug</a:t>
            </a:r>
            <a:endParaRPr dirty="0"/>
          </a:p>
          <a:p>
            <a:pPr marL="342900" marR="0" lvl="0" indent="-342900" algn="l" rtl="0">
              <a:spcBef>
                <a:spcPts val="640"/>
              </a:spcBef>
              <a:spcAft>
                <a:spcPts val="0"/>
              </a:spcAft>
              <a:buClr>
                <a:schemeClr val="dk1"/>
              </a:buClr>
              <a:buSzPts val="3200"/>
              <a:buFont typeface="Arial"/>
              <a:buNone/>
            </a:pPr>
            <a:endParaRPr lang="en-PH" sz="3200" b="0" i="0" u="none" strike="noStrike" cap="none" dirty="0">
              <a:solidFill>
                <a:schemeClr val="dk1"/>
              </a:solidFill>
              <a:latin typeface="Calibri"/>
              <a:ea typeface="Calibri"/>
              <a:cs typeface="Calibri"/>
              <a:sym typeface="Calibri"/>
            </a:endParaRPr>
          </a:p>
          <a:p>
            <a:pPr marL="342900" indent="-342900">
              <a:buNone/>
            </a:pPr>
            <a:r>
              <a:rPr lang="en-PH" dirty="0"/>
              <a:t>    In field practice, much significance is referred to resistance to first-line anti-TB drugs</a:t>
            </a:r>
          </a:p>
          <a:p>
            <a:pPr marL="342900" marR="0" lvl="0" indent="-3429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107" name="Shape 107"/>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What is drug-resistant TB?</a:t>
            </a:r>
            <a:endParaRPr sz="4800" b="1" i="0" u="none" strike="noStrike" cap="none" dirty="0">
              <a:solidFill>
                <a:schemeClr val="dk1"/>
              </a:solidFill>
              <a:latin typeface="Calibri"/>
              <a:ea typeface="Calibri"/>
              <a:cs typeface="Calibri"/>
              <a:sym typeface="Calibri"/>
            </a:endParaRPr>
          </a:p>
        </p:txBody>
      </p:sp>
      <p:sp>
        <p:nvSpPr>
          <p:cNvPr id="108" name="Shape 108"/>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58A5-1540-4D85-8566-06ED9A5E8472}"/>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37E136E5-7AD1-4A96-BDEF-BE6D5861073A}"/>
              </a:ext>
            </a:extLst>
          </p:cNvPr>
          <p:cNvSpPr>
            <a:spLocks noGrp="1"/>
          </p:cNvSpPr>
          <p:nvPr>
            <p:ph idx="1"/>
          </p:nvPr>
        </p:nvSpPr>
        <p:spPr/>
        <p:txBody>
          <a:bodyPr/>
          <a:lstStyle/>
          <a:p>
            <a:pPr marL="0" indent="0" algn="ctr">
              <a:buNone/>
            </a:pPr>
            <a:endParaRPr lang="en-PH" dirty="0"/>
          </a:p>
          <a:p>
            <a:pPr marL="0" indent="0" algn="ctr">
              <a:buNone/>
            </a:pPr>
            <a:endParaRPr lang="en-PH" dirty="0"/>
          </a:p>
          <a:p>
            <a:pPr marL="0" indent="0" algn="ctr">
              <a:buNone/>
            </a:pPr>
            <a:endParaRPr lang="en-PH" dirty="0"/>
          </a:p>
          <a:p>
            <a:pPr marL="0" indent="0" algn="ctr">
              <a:buNone/>
            </a:pPr>
            <a:r>
              <a:rPr lang="en-PH" b="1" dirty="0"/>
              <a:t>End of Presentation</a:t>
            </a:r>
          </a:p>
        </p:txBody>
      </p:sp>
    </p:spTree>
    <p:extLst>
      <p:ext uri="{BB962C8B-B14F-4D97-AF65-F5344CB8AC3E}">
        <p14:creationId xmlns:p14="http://schemas.microsoft.com/office/powerpoint/2010/main" val="77995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304800" y="304800"/>
            <a:ext cx="8534400" cy="1143000"/>
          </a:xfrm>
          <a:prstGeom prst="rect">
            <a:avLst/>
          </a:prstGeom>
          <a:solidFill>
            <a:srgbClr val="C5D8F1"/>
          </a:solidFill>
          <a:ln w="57150" cap="flat" cmpd="sng">
            <a:solidFill>
              <a:srgbClr val="160CE4"/>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Available Anti-TB Drugs</a:t>
            </a:r>
            <a:endParaRPr sz="4400" b="1" i="0" u="none" strike="noStrike" cap="none" dirty="0">
              <a:solidFill>
                <a:schemeClr val="dk1"/>
              </a:solidFill>
              <a:latin typeface="Calibri"/>
              <a:ea typeface="Calibri"/>
              <a:cs typeface="Calibri"/>
              <a:sym typeface="Calibri"/>
            </a:endParaRPr>
          </a:p>
        </p:txBody>
      </p:sp>
      <p:pic>
        <p:nvPicPr>
          <p:cNvPr id="114" name="Shape 114"/>
          <p:cNvPicPr preferRelativeResize="0">
            <a:picLocks noGrp="1"/>
          </p:cNvPicPr>
          <p:nvPr>
            <p:ph type="body" idx="1"/>
          </p:nvPr>
        </p:nvPicPr>
        <p:blipFill rotWithShape="1">
          <a:blip r:embed="rId3">
            <a:alphaModFix/>
          </a:blip>
          <a:srcRect/>
          <a:stretch/>
        </p:blipFill>
        <p:spPr>
          <a:xfrm>
            <a:off x="304800" y="1649131"/>
            <a:ext cx="8609650" cy="4626537"/>
          </a:xfrm>
          <a:prstGeom prst="rect">
            <a:avLst/>
          </a:prstGeom>
          <a:noFill/>
          <a:ln>
            <a:noFill/>
          </a:ln>
        </p:spPr>
      </p:pic>
      <p:pic>
        <p:nvPicPr>
          <p:cNvPr id="115" name="Shape 115"/>
          <p:cNvPicPr preferRelativeResize="0"/>
          <p:nvPr/>
        </p:nvPicPr>
        <p:blipFill rotWithShape="1">
          <a:blip r:embed="rId4">
            <a:alphaModFix/>
          </a:blip>
          <a:srcRect/>
          <a:stretch/>
        </p:blipFill>
        <p:spPr>
          <a:xfrm>
            <a:off x="0" y="6467958"/>
            <a:ext cx="9175275" cy="4999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TB Classification Based on</a:t>
            </a:r>
            <a:endParaRPr dirty="0"/>
          </a:p>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Drug Susceptibility Testing</a:t>
            </a:r>
            <a:endParaRPr sz="4400" b="1" i="0" u="none" strike="noStrike" cap="none" dirty="0">
              <a:solidFill>
                <a:schemeClr val="dk1"/>
              </a:solidFill>
              <a:latin typeface="Calibri"/>
              <a:ea typeface="Calibri"/>
              <a:cs typeface="Calibri"/>
              <a:sym typeface="Calibri"/>
            </a:endParaRPr>
          </a:p>
        </p:txBody>
      </p:sp>
      <p:sp>
        <p:nvSpPr>
          <p:cNvPr id="121" name="Shape 121"/>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
        <p:nvSpPr>
          <p:cNvPr id="122" name="Shape 122"/>
          <p:cNvSpPr txBox="1">
            <a:spLocks noGrp="1"/>
          </p:cNvSpPr>
          <p:nvPr>
            <p:ph type="body" idx="1"/>
          </p:nvPr>
        </p:nvSpPr>
        <p:spPr>
          <a:xfrm>
            <a:off x="457200" y="2057400"/>
            <a:ext cx="8229600" cy="4191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dirty="0" err="1">
                <a:solidFill>
                  <a:schemeClr val="dk1"/>
                </a:solidFill>
                <a:latin typeface="Calibri"/>
                <a:ea typeface="Calibri"/>
                <a:cs typeface="Calibri"/>
                <a:sym typeface="Calibri"/>
              </a:rPr>
              <a:t>Monoresistant</a:t>
            </a:r>
            <a:r>
              <a:rPr lang="en-US" sz="3200" b="1" i="0" u="none" strike="noStrike" cap="none" dirty="0">
                <a:solidFill>
                  <a:schemeClr val="dk1"/>
                </a:solidFill>
                <a:latin typeface="Calibri"/>
                <a:ea typeface="Calibri"/>
                <a:cs typeface="Calibri"/>
                <a:sym typeface="Calibri"/>
              </a:rPr>
              <a:t> TB</a:t>
            </a:r>
            <a:r>
              <a:rPr lang="en-US" sz="3200" b="0" i="0" u="none" strike="noStrike" cap="none" dirty="0">
                <a:solidFill>
                  <a:schemeClr val="dk1"/>
                </a:solidFill>
                <a:latin typeface="Calibri"/>
                <a:ea typeface="Calibri"/>
                <a:cs typeface="Calibri"/>
                <a:sym typeface="Calibri"/>
              </a:rPr>
              <a:t> </a:t>
            </a:r>
            <a:endParaRPr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Resistance to one first-line anti-TB drug (FLD) only</a:t>
            </a:r>
            <a:endParaRPr sz="2400" dirty="0"/>
          </a:p>
          <a:p>
            <a:pPr marL="342900" marR="0" lvl="0" indent="-342900" algn="l" rtl="0">
              <a:spcBef>
                <a:spcPts val="640"/>
              </a:spcBef>
              <a:spcAft>
                <a:spcPts val="0"/>
              </a:spcAft>
              <a:buClr>
                <a:schemeClr val="dk1"/>
              </a:buClr>
              <a:buSzPts val="3200"/>
              <a:buFont typeface="Arial"/>
              <a:buChar char="•"/>
            </a:pPr>
            <a:r>
              <a:rPr lang="en-US" sz="3200" b="1" i="0" u="none" strike="noStrike" cap="none" dirty="0" err="1">
                <a:solidFill>
                  <a:schemeClr val="dk1"/>
                </a:solidFill>
                <a:latin typeface="Calibri"/>
                <a:ea typeface="Calibri"/>
                <a:cs typeface="Calibri"/>
                <a:sym typeface="Calibri"/>
              </a:rPr>
              <a:t>Polyresistant</a:t>
            </a:r>
            <a:r>
              <a:rPr lang="en-US" sz="3200" b="1" i="0" u="none" strike="noStrike" cap="none" dirty="0">
                <a:solidFill>
                  <a:schemeClr val="dk1"/>
                </a:solidFill>
                <a:latin typeface="Calibri"/>
                <a:ea typeface="Calibri"/>
                <a:cs typeface="Calibri"/>
                <a:sym typeface="Calibri"/>
              </a:rPr>
              <a:t> TB</a:t>
            </a:r>
            <a:endParaRPr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sym typeface="Calibri"/>
              </a:rPr>
              <a:t>Resistance to more than one first-line anti-TB drug (other than both Isoniazid and Rifampicin)</a:t>
            </a:r>
            <a:endParaRPr sz="2400" dirty="0"/>
          </a:p>
          <a:p>
            <a:pPr marL="342900" marR="0" lvl="0" indent="-342900" algn="l" rtl="0">
              <a:spcBef>
                <a:spcPts val="640"/>
              </a:spcBef>
              <a:spcAft>
                <a:spcPts val="0"/>
              </a:spcAft>
              <a:buClr>
                <a:schemeClr val="dk1"/>
              </a:buClr>
              <a:buSzPts val="3200"/>
              <a:buFont typeface="Arial"/>
              <a:buChar char="•"/>
            </a:pPr>
            <a:r>
              <a:rPr lang="en-US" sz="3200" b="1" i="0" u="none" strike="noStrike" cap="none" dirty="0">
                <a:solidFill>
                  <a:schemeClr val="dk1"/>
                </a:solidFill>
                <a:latin typeface="Calibri"/>
                <a:ea typeface="Calibri"/>
                <a:cs typeface="Calibri"/>
                <a:sym typeface="Calibri"/>
              </a:rPr>
              <a:t>Rifampicin-resistant TB (RR-TB)</a:t>
            </a:r>
            <a:endParaRPr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rgbClr val="FF0000"/>
                </a:solidFill>
                <a:latin typeface="Calibri"/>
                <a:ea typeface="Calibri"/>
                <a:cs typeface="Calibri"/>
                <a:sym typeface="Calibri"/>
              </a:rPr>
              <a:t>Resistance to </a:t>
            </a:r>
            <a:r>
              <a:rPr lang="en-US" sz="2400" b="1" i="0" u="none" strike="noStrike" cap="none" dirty="0">
                <a:solidFill>
                  <a:srgbClr val="FF0000"/>
                </a:solidFill>
                <a:latin typeface="Calibri"/>
                <a:ea typeface="Calibri"/>
                <a:cs typeface="Calibri"/>
                <a:sym typeface="Calibri"/>
              </a:rPr>
              <a:t>Rifampicin</a:t>
            </a:r>
            <a:r>
              <a:rPr lang="en-US" sz="2400" b="0" i="0" u="none" strike="noStrike" cap="none" dirty="0">
                <a:solidFill>
                  <a:schemeClr val="dk1"/>
                </a:solidFill>
                <a:latin typeface="Calibri"/>
                <a:ea typeface="Calibri"/>
                <a:cs typeface="Calibri"/>
                <a:sym typeface="Calibri"/>
              </a:rPr>
              <a:t> detected using phenotypic or genotypic methods, with or without resistance to other anti-TB drugs</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TB Classification Based on</a:t>
            </a:r>
            <a:endParaRPr dirty="0"/>
          </a:p>
          <a:p>
            <a:pPr marL="0" marR="0" lvl="0" indent="0" algn="ctr" rtl="0">
              <a:spcBef>
                <a:spcPts val="0"/>
              </a:spcBef>
              <a:spcAft>
                <a:spcPts val="0"/>
              </a:spcAft>
              <a:buNone/>
            </a:pPr>
            <a:r>
              <a:rPr lang="en-US" sz="3600" b="1" i="0" u="none" strike="noStrike" cap="none" dirty="0">
                <a:solidFill>
                  <a:schemeClr val="dk1"/>
                </a:solidFill>
                <a:latin typeface="Calibri"/>
                <a:ea typeface="Calibri"/>
                <a:cs typeface="Calibri"/>
                <a:sym typeface="Calibri"/>
              </a:rPr>
              <a:t>Drug Susceptibility Testing</a:t>
            </a:r>
            <a:endParaRPr sz="4400" b="1" i="0" u="none" strike="noStrike" cap="none" dirty="0">
              <a:solidFill>
                <a:schemeClr val="dk1"/>
              </a:solidFill>
              <a:latin typeface="Calibri"/>
              <a:ea typeface="Calibri"/>
              <a:cs typeface="Calibri"/>
              <a:sym typeface="Calibri"/>
            </a:endParaRPr>
          </a:p>
        </p:txBody>
      </p:sp>
      <p:sp>
        <p:nvSpPr>
          <p:cNvPr id="128" name="Shape 128"/>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
        <p:nvSpPr>
          <p:cNvPr id="129" name="Shape 129"/>
          <p:cNvSpPr txBox="1">
            <a:spLocks noGrp="1"/>
          </p:cNvSpPr>
          <p:nvPr>
            <p:ph type="body" idx="1"/>
          </p:nvPr>
        </p:nvSpPr>
        <p:spPr>
          <a:xfrm>
            <a:off x="457200" y="2286000"/>
            <a:ext cx="8229600" cy="3352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dirty="0">
                <a:solidFill>
                  <a:schemeClr val="dk1"/>
                </a:solidFill>
                <a:latin typeface="Calibri"/>
                <a:ea typeface="Calibri"/>
                <a:cs typeface="Calibri"/>
                <a:sym typeface="Calibri"/>
              </a:rPr>
              <a:t>Multidrug-resistant TB (MDR-TB)</a:t>
            </a:r>
            <a:endParaRPr dirty="0"/>
          </a:p>
          <a:p>
            <a:pPr marL="742950" marR="0" lvl="1" indent="-285750" algn="l" rtl="0">
              <a:spcBef>
                <a:spcPts val="560"/>
              </a:spcBef>
              <a:spcAft>
                <a:spcPts val="0"/>
              </a:spcAft>
              <a:buClr>
                <a:schemeClr val="dk1"/>
              </a:buClr>
              <a:buSzPts val="2800"/>
              <a:buFont typeface="Arial"/>
              <a:buChar char="–"/>
            </a:pPr>
            <a:r>
              <a:rPr lang="en-US" sz="2400" b="0" i="0" u="none" strike="noStrike" cap="none" dirty="0">
                <a:solidFill>
                  <a:schemeClr val="dk1"/>
                </a:solidFill>
                <a:latin typeface="Calibri"/>
                <a:ea typeface="Calibri"/>
                <a:cs typeface="Calibri"/>
                <a:sym typeface="Calibri"/>
              </a:rPr>
              <a:t>Resistance to at least </a:t>
            </a:r>
            <a:r>
              <a:rPr lang="en-US" sz="2400" b="1" i="0" u="none" strike="noStrike" cap="none" dirty="0">
                <a:solidFill>
                  <a:srgbClr val="FF0000"/>
                </a:solidFill>
                <a:latin typeface="Calibri"/>
                <a:ea typeface="Calibri"/>
                <a:cs typeface="Calibri"/>
                <a:sym typeface="Calibri"/>
              </a:rPr>
              <a:t>Isoniazid </a:t>
            </a:r>
            <a:r>
              <a:rPr lang="en-US" sz="2400" b="1" i="0" u="sng" strike="noStrike" cap="none" dirty="0">
                <a:solidFill>
                  <a:srgbClr val="FF0000"/>
                </a:solidFill>
                <a:latin typeface="Calibri"/>
                <a:ea typeface="Calibri"/>
                <a:cs typeface="Calibri"/>
                <a:sym typeface="Calibri"/>
              </a:rPr>
              <a:t>AND</a:t>
            </a:r>
            <a:r>
              <a:rPr lang="en-US" sz="2400" b="1" i="0" u="none" strike="noStrike" cap="none" dirty="0">
                <a:solidFill>
                  <a:srgbClr val="FF0000"/>
                </a:solidFill>
                <a:latin typeface="Calibri"/>
                <a:ea typeface="Calibri"/>
                <a:cs typeface="Calibri"/>
                <a:sym typeface="Calibri"/>
              </a:rPr>
              <a:t> Rifampicin</a:t>
            </a:r>
            <a:r>
              <a:rPr lang="en-US" sz="2400" b="0" i="0" u="none" strike="noStrike" cap="none" dirty="0">
                <a:solidFill>
                  <a:schemeClr val="dk1"/>
                </a:solidFill>
                <a:latin typeface="Calibri"/>
                <a:ea typeface="Calibri"/>
                <a:cs typeface="Calibri"/>
                <a:sym typeface="Calibri"/>
              </a:rPr>
              <a:t>, with or without resistance to other anti-TB drugs</a:t>
            </a:r>
            <a:endParaRPr dirty="0"/>
          </a:p>
          <a:p>
            <a:pPr marL="342900" marR="0" lvl="0" indent="-342900" algn="l" rtl="0">
              <a:spcBef>
                <a:spcPts val="640"/>
              </a:spcBef>
              <a:spcAft>
                <a:spcPts val="0"/>
              </a:spcAft>
              <a:buClr>
                <a:schemeClr val="dk1"/>
              </a:buClr>
              <a:buSzPts val="3200"/>
              <a:buFont typeface="Arial"/>
              <a:buChar char="•"/>
            </a:pPr>
            <a:r>
              <a:rPr lang="en-US" sz="3200" b="1" i="0" u="none" strike="noStrike" cap="none" dirty="0">
                <a:solidFill>
                  <a:schemeClr val="dk1"/>
                </a:solidFill>
                <a:latin typeface="Calibri"/>
                <a:ea typeface="Calibri"/>
                <a:cs typeface="Calibri"/>
                <a:sym typeface="Calibri"/>
              </a:rPr>
              <a:t>Extensively drug-resistant TB (XDR-TB)</a:t>
            </a:r>
            <a:endParaRPr dirty="0"/>
          </a:p>
          <a:p>
            <a:pPr marL="742950" marR="0" lvl="1" indent="-285750" algn="l" rtl="0">
              <a:spcBef>
                <a:spcPts val="560"/>
              </a:spcBef>
              <a:spcAft>
                <a:spcPts val="0"/>
              </a:spcAft>
              <a:buClr>
                <a:schemeClr val="dk1"/>
              </a:buClr>
              <a:buSzPts val="2800"/>
              <a:buFont typeface="Arial"/>
              <a:buChar char="–"/>
            </a:pPr>
            <a:r>
              <a:rPr lang="en-US" sz="2400" b="1" i="0" u="none" strike="noStrike" cap="none" dirty="0">
                <a:solidFill>
                  <a:srgbClr val="FF0000"/>
                </a:solidFill>
                <a:latin typeface="Calibri"/>
                <a:ea typeface="Calibri"/>
                <a:cs typeface="Calibri"/>
                <a:sym typeface="Calibri"/>
              </a:rPr>
              <a:t>MDR-TB</a:t>
            </a:r>
            <a:r>
              <a:rPr lang="en-US" sz="2400" b="0" i="0" u="none" strike="noStrike" cap="none" dirty="0">
                <a:solidFill>
                  <a:schemeClr val="dk1"/>
                </a:solidFill>
                <a:latin typeface="Calibri"/>
                <a:ea typeface="Calibri"/>
                <a:cs typeface="Calibri"/>
                <a:sym typeface="Calibri"/>
              </a:rPr>
              <a:t>  with resistance to any </a:t>
            </a:r>
            <a:r>
              <a:rPr lang="en-US" sz="2400" b="1" i="0" u="none" strike="noStrike" cap="none" dirty="0">
                <a:solidFill>
                  <a:srgbClr val="FF0000"/>
                </a:solidFill>
                <a:latin typeface="Calibri"/>
                <a:ea typeface="Calibri"/>
                <a:cs typeface="Calibri"/>
                <a:sym typeface="Calibri"/>
              </a:rPr>
              <a:t>fluoroquinolone</a:t>
            </a:r>
            <a:r>
              <a:rPr lang="en-US" sz="2400" b="0" i="0" u="none" strike="noStrike" cap="none" dirty="0">
                <a:solidFill>
                  <a:schemeClr val="dk1"/>
                </a:solidFill>
                <a:latin typeface="Calibri"/>
                <a:ea typeface="Calibri"/>
                <a:cs typeface="Calibri"/>
                <a:sym typeface="Calibri"/>
              </a:rPr>
              <a:t> and to at least one of the three </a:t>
            </a:r>
            <a:r>
              <a:rPr lang="en-US" sz="2400" b="1" i="0" u="none" strike="noStrike" cap="none" dirty="0">
                <a:solidFill>
                  <a:srgbClr val="FF0000"/>
                </a:solidFill>
                <a:latin typeface="Calibri"/>
                <a:ea typeface="Calibri"/>
                <a:cs typeface="Calibri"/>
                <a:sym typeface="Calibri"/>
              </a:rPr>
              <a:t>second-line injectable drugs</a:t>
            </a:r>
            <a:r>
              <a:rPr lang="en-US" sz="2400" b="0" i="0" u="none" strike="noStrike" cap="none" dirty="0">
                <a:solidFill>
                  <a:schemeClr val="dk1"/>
                </a:solidFill>
                <a:latin typeface="Calibri"/>
                <a:ea typeface="Calibri"/>
                <a:cs typeface="Calibri"/>
                <a:sym typeface="Calibri"/>
              </a:rPr>
              <a:t> (Capreomycin, Kanamycin, and Amikacin)</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381000" y="1600200"/>
            <a:ext cx="39624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4000"/>
              <a:buFont typeface="Arial"/>
              <a:buNone/>
            </a:pPr>
            <a:r>
              <a:rPr lang="en-US" sz="4000" b="1" i="0" u="none" strike="noStrike" cap="none" dirty="0">
                <a:solidFill>
                  <a:schemeClr val="dk1"/>
                </a:solidFill>
                <a:latin typeface="Calibri"/>
                <a:ea typeface="Calibri"/>
                <a:cs typeface="Calibri"/>
                <a:sym typeface="Calibri"/>
              </a:rPr>
              <a:t>First-line Drugs</a:t>
            </a:r>
            <a:endParaRPr dirty="0"/>
          </a:p>
          <a:p>
            <a:pPr marL="342900" marR="0" lvl="0" indent="-342900" algn="l" rtl="0">
              <a:spcBef>
                <a:spcPts val="800"/>
              </a:spcBef>
              <a:spcAft>
                <a:spcPts val="0"/>
              </a:spcAft>
              <a:buClr>
                <a:schemeClr val="dk1"/>
              </a:buClr>
              <a:buSzPts val="4000"/>
              <a:buFont typeface="Arial"/>
              <a:buNone/>
            </a:pPr>
            <a:endParaRPr sz="4000" b="1" i="0" u="none" strike="noStrike" cap="none" dirty="0">
              <a:solidFill>
                <a:schemeClr val="dk1"/>
              </a:solidFill>
              <a:latin typeface="Calibri"/>
              <a:ea typeface="Calibri"/>
              <a:cs typeface="Calibri"/>
              <a:sym typeface="Calibri"/>
            </a:endParaRPr>
          </a:p>
          <a:p>
            <a:pPr marL="342900" marR="0" lvl="0" indent="-342900" algn="l" rtl="0">
              <a:spcBef>
                <a:spcPts val="800"/>
              </a:spcBef>
              <a:spcAft>
                <a:spcPts val="0"/>
              </a:spcAft>
              <a:buClr>
                <a:schemeClr val="dk1"/>
              </a:buClr>
              <a:buSzPts val="4000"/>
              <a:buFont typeface="Arial"/>
              <a:buNone/>
            </a:pPr>
            <a:r>
              <a:rPr lang="en-US" sz="4000" b="1" i="0" u="none" strike="noStrike" cap="none" dirty="0">
                <a:solidFill>
                  <a:schemeClr val="dk1"/>
                </a:solidFill>
                <a:latin typeface="Calibri"/>
                <a:ea typeface="Calibri"/>
                <a:cs typeface="Calibri"/>
                <a:sym typeface="Calibri"/>
              </a:rPr>
              <a:t>Fluoroquinolones</a:t>
            </a:r>
            <a:endParaRPr dirty="0"/>
          </a:p>
          <a:p>
            <a:pPr marL="342900" marR="0" lvl="0" indent="-342900" algn="l" rtl="0">
              <a:spcBef>
                <a:spcPts val="800"/>
              </a:spcBef>
              <a:spcAft>
                <a:spcPts val="0"/>
              </a:spcAft>
              <a:buClr>
                <a:schemeClr val="dk1"/>
              </a:buClr>
              <a:buSzPts val="4000"/>
              <a:buFont typeface="Arial"/>
              <a:buNone/>
            </a:pPr>
            <a:endParaRPr sz="4000" b="1" i="0" u="none" strike="noStrike" cap="none" dirty="0">
              <a:solidFill>
                <a:schemeClr val="dk1"/>
              </a:solidFill>
              <a:latin typeface="Calibri"/>
              <a:ea typeface="Calibri"/>
              <a:cs typeface="Calibri"/>
              <a:sym typeface="Calibri"/>
            </a:endParaRPr>
          </a:p>
          <a:p>
            <a:pPr marL="342900" marR="0" lvl="0" indent="-342900" algn="l" rtl="0">
              <a:spcBef>
                <a:spcPts val="800"/>
              </a:spcBef>
              <a:spcAft>
                <a:spcPts val="0"/>
              </a:spcAft>
              <a:buClr>
                <a:schemeClr val="dk1"/>
              </a:buClr>
              <a:buSzPts val="4000"/>
              <a:buFont typeface="Arial"/>
              <a:buNone/>
            </a:pPr>
            <a:r>
              <a:rPr lang="en-US" sz="4000" b="1" i="0" u="none" strike="noStrike" cap="none" dirty="0">
                <a:solidFill>
                  <a:schemeClr val="dk1"/>
                </a:solidFill>
                <a:latin typeface="Calibri"/>
                <a:ea typeface="Calibri"/>
                <a:cs typeface="Calibri"/>
                <a:sym typeface="Calibri"/>
              </a:rPr>
              <a:t>Second-line</a:t>
            </a:r>
            <a:endParaRPr dirty="0"/>
          </a:p>
          <a:p>
            <a:pPr marL="342900" marR="0" lvl="0" indent="-342900" algn="l" rtl="0">
              <a:spcBef>
                <a:spcPts val="800"/>
              </a:spcBef>
              <a:spcAft>
                <a:spcPts val="0"/>
              </a:spcAft>
              <a:buClr>
                <a:schemeClr val="dk1"/>
              </a:buClr>
              <a:buSzPts val="4000"/>
              <a:buFont typeface="Arial"/>
              <a:buNone/>
            </a:pPr>
            <a:r>
              <a:rPr lang="en-US" sz="4000" b="1" i="0" u="none" strike="noStrike" cap="none" dirty="0">
                <a:solidFill>
                  <a:schemeClr val="dk1"/>
                </a:solidFill>
                <a:latin typeface="Calibri"/>
                <a:ea typeface="Calibri"/>
                <a:cs typeface="Calibri"/>
                <a:sym typeface="Calibri"/>
              </a:rPr>
              <a:t>Injectable Drugs</a:t>
            </a:r>
            <a:endParaRPr dirty="0"/>
          </a:p>
        </p:txBody>
      </p:sp>
      <p:sp>
        <p:nvSpPr>
          <p:cNvPr id="136" name="Shape 136"/>
          <p:cNvSpPr txBox="1"/>
          <p:nvPr/>
        </p:nvSpPr>
        <p:spPr>
          <a:xfrm>
            <a:off x="304800" y="304800"/>
            <a:ext cx="85344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Exercise</a:t>
            </a:r>
            <a:endParaRPr sz="4800" b="1" i="0" u="none" strike="noStrike" cap="none" dirty="0">
              <a:solidFill>
                <a:schemeClr val="dk1"/>
              </a:solidFill>
              <a:latin typeface="Calibri"/>
              <a:ea typeface="Calibri"/>
              <a:cs typeface="Calibri"/>
              <a:sym typeface="Calibri"/>
            </a:endParaRPr>
          </a:p>
        </p:txBody>
      </p:sp>
      <p:sp>
        <p:nvSpPr>
          <p:cNvPr id="137" name="Shape 137"/>
          <p:cNvSpPr/>
          <p:nvPr/>
        </p:nvSpPr>
        <p:spPr>
          <a:xfrm>
            <a:off x="4572000" y="1591270"/>
            <a:ext cx="433965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rgbClr val="009900"/>
                </a:solidFill>
                <a:latin typeface="Arial"/>
                <a:ea typeface="Arial"/>
                <a:cs typeface="Arial"/>
                <a:sym typeface="Arial"/>
              </a:rPr>
              <a:t>H	R	Z	E	S	</a:t>
            </a:r>
            <a:endParaRPr/>
          </a:p>
        </p:txBody>
      </p:sp>
      <p:sp>
        <p:nvSpPr>
          <p:cNvPr id="138" name="Shape 138"/>
          <p:cNvSpPr/>
          <p:nvPr/>
        </p:nvSpPr>
        <p:spPr>
          <a:xfrm>
            <a:off x="4512833" y="2971800"/>
            <a:ext cx="440256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rgbClr val="C00000"/>
                </a:solidFill>
                <a:latin typeface="Arial"/>
                <a:ea typeface="Arial"/>
                <a:cs typeface="Arial"/>
                <a:sym typeface="Arial"/>
              </a:rPr>
              <a:t>Ofx  Lfx  Mfx</a:t>
            </a:r>
            <a:endParaRPr sz="5400" b="1" i="0" u="none" strike="noStrike" cap="none">
              <a:solidFill>
                <a:srgbClr val="C00000"/>
              </a:solidFill>
              <a:latin typeface="Arial"/>
              <a:ea typeface="Arial"/>
              <a:cs typeface="Arial"/>
              <a:sym typeface="Arial"/>
            </a:endParaRPr>
          </a:p>
        </p:txBody>
      </p:sp>
      <p:sp>
        <p:nvSpPr>
          <p:cNvPr id="139" name="Shape 139"/>
          <p:cNvSpPr/>
          <p:nvPr/>
        </p:nvSpPr>
        <p:spPr>
          <a:xfrm>
            <a:off x="4589033" y="4648200"/>
            <a:ext cx="432636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rgbClr val="B907AC"/>
                </a:solidFill>
                <a:latin typeface="Arial"/>
                <a:ea typeface="Arial"/>
                <a:cs typeface="Arial"/>
                <a:sym typeface="Arial"/>
              </a:rPr>
              <a:t>Km  Am  Cm</a:t>
            </a:r>
            <a:endParaRPr/>
          </a:p>
        </p:txBody>
      </p:sp>
      <p:sp>
        <p:nvSpPr>
          <p:cNvPr id="140" name="Shape 140"/>
          <p:cNvSpPr/>
          <p:nvPr/>
        </p:nvSpPr>
        <p:spPr>
          <a:xfrm>
            <a:off x="4495800" y="17526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1" name="Shape 141"/>
          <p:cNvSpPr/>
          <p:nvPr/>
        </p:nvSpPr>
        <p:spPr>
          <a:xfrm>
            <a:off x="6324600" y="17526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2" name="Shape 142"/>
          <p:cNvSpPr/>
          <p:nvPr/>
        </p:nvSpPr>
        <p:spPr>
          <a:xfrm>
            <a:off x="7239000" y="17526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3" name="Shape 143"/>
          <p:cNvSpPr/>
          <p:nvPr/>
        </p:nvSpPr>
        <p:spPr>
          <a:xfrm>
            <a:off x="8153400" y="17526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4" name="Shape 144"/>
          <p:cNvSpPr/>
          <p:nvPr/>
        </p:nvSpPr>
        <p:spPr>
          <a:xfrm>
            <a:off x="5410200" y="17526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5" name="Shape 145"/>
          <p:cNvSpPr/>
          <p:nvPr/>
        </p:nvSpPr>
        <p:spPr>
          <a:xfrm>
            <a:off x="4800600" y="31242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6" name="Shape 146"/>
          <p:cNvSpPr/>
          <p:nvPr/>
        </p:nvSpPr>
        <p:spPr>
          <a:xfrm>
            <a:off x="6248400" y="31242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7" name="Shape 147"/>
          <p:cNvSpPr/>
          <p:nvPr/>
        </p:nvSpPr>
        <p:spPr>
          <a:xfrm>
            <a:off x="7772400" y="31242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8" name="Shape 148"/>
          <p:cNvSpPr/>
          <p:nvPr/>
        </p:nvSpPr>
        <p:spPr>
          <a:xfrm>
            <a:off x="4800600" y="48768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49" name="Shape 149"/>
          <p:cNvSpPr/>
          <p:nvPr/>
        </p:nvSpPr>
        <p:spPr>
          <a:xfrm>
            <a:off x="6248400" y="48768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50" name="Shape 150"/>
          <p:cNvSpPr/>
          <p:nvPr/>
        </p:nvSpPr>
        <p:spPr>
          <a:xfrm>
            <a:off x="7772400" y="4876800"/>
            <a:ext cx="838200" cy="609600"/>
          </a:xfrm>
          <a:prstGeom prst="noSmoking">
            <a:avLst>
              <a:gd name="adj" fmla="val 18750"/>
            </a:avLst>
          </a:prstGeom>
          <a:solidFill>
            <a:schemeClr val="accent1"/>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51" name="Shape 151"/>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
        <p:nvSpPr>
          <p:cNvPr id="152" name="Shape 152"/>
          <p:cNvSpPr/>
          <p:nvPr/>
        </p:nvSpPr>
        <p:spPr>
          <a:xfrm>
            <a:off x="2971800" y="5791200"/>
            <a:ext cx="5969904"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A04400"/>
                </a:solidFill>
                <a:latin typeface="Arial"/>
                <a:ea typeface="Arial"/>
                <a:cs typeface="Arial"/>
                <a:sym typeface="Arial"/>
              </a:rPr>
              <a:t>Ans: Mono-resistant TB</a:t>
            </a:r>
            <a:endParaRPr sz="5400" b="1" i="0" u="none" strike="noStrike" cap="none">
              <a:solidFill>
                <a:srgbClr val="A04400"/>
              </a:solidFill>
              <a:latin typeface="Arial"/>
              <a:ea typeface="Arial"/>
              <a:cs typeface="Arial"/>
              <a:sym typeface="Arial"/>
            </a:endParaRPr>
          </a:p>
        </p:txBody>
      </p:sp>
      <p:sp>
        <p:nvSpPr>
          <p:cNvPr id="153" name="Shape 153"/>
          <p:cNvSpPr/>
          <p:nvPr/>
        </p:nvSpPr>
        <p:spPr>
          <a:xfrm>
            <a:off x="3276600" y="5791200"/>
            <a:ext cx="5686173"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A04400"/>
                </a:solidFill>
                <a:latin typeface="Arial"/>
                <a:ea typeface="Arial"/>
                <a:cs typeface="Arial"/>
                <a:sym typeface="Arial"/>
              </a:rPr>
              <a:t>Ans: Poly-resistant TB</a:t>
            </a:r>
            <a:endParaRPr sz="5400" b="1" i="0" u="none" strike="noStrike" cap="none">
              <a:solidFill>
                <a:srgbClr val="A04400"/>
              </a:solidFill>
              <a:latin typeface="Arial"/>
              <a:ea typeface="Arial"/>
              <a:cs typeface="Arial"/>
              <a:sym typeface="Arial"/>
            </a:endParaRPr>
          </a:p>
        </p:txBody>
      </p:sp>
      <p:sp>
        <p:nvSpPr>
          <p:cNvPr id="154" name="Shape 154"/>
          <p:cNvSpPr/>
          <p:nvPr/>
        </p:nvSpPr>
        <p:spPr>
          <a:xfrm>
            <a:off x="5958397" y="5791200"/>
            <a:ext cx="3033203"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A04400"/>
                </a:solidFill>
                <a:latin typeface="Arial"/>
                <a:ea typeface="Arial"/>
                <a:cs typeface="Arial"/>
                <a:sym typeface="Arial"/>
              </a:rPr>
              <a:t>Ans: RR-TB</a:t>
            </a:r>
            <a:endParaRPr sz="5400" b="1" i="0" u="none" strike="noStrike" cap="none">
              <a:solidFill>
                <a:srgbClr val="A04400"/>
              </a:solidFill>
              <a:latin typeface="Arial"/>
              <a:ea typeface="Arial"/>
              <a:cs typeface="Arial"/>
              <a:sym typeface="Arial"/>
            </a:endParaRPr>
          </a:p>
        </p:txBody>
      </p:sp>
      <p:sp>
        <p:nvSpPr>
          <p:cNvPr id="155" name="Shape 155"/>
          <p:cNvSpPr/>
          <p:nvPr/>
        </p:nvSpPr>
        <p:spPr>
          <a:xfrm>
            <a:off x="5486400" y="5791200"/>
            <a:ext cx="3490058"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A04400"/>
                </a:solidFill>
                <a:latin typeface="Arial"/>
                <a:ea typeface="Arial"/>
                <a:cs typeface="Arial"/>
                <a:sym typeface="Arial"/>
              </a:rPr>
              <a:t>Ans: MDR-TB</a:t>
            </a:r>
            <a:endParaRPr sz="5400" b="1" i="0" u="none" strike="noStrike" cap="none">
              <a:solidFill>
                <a:srgbClr val="A04400"/>
              </a:solidFill>
              <a:latin typeface="Arial"/>
              <a:ea typeface="Arial"/>
              <a:cs typeface="Arial"/>
              <a:sym typeface="Arial"/>
            </a:endParaRPr>
          </a:p>
        </p:txBody>
      </p:sp>
      <p:sp>
        <p:nvSpPr>
          <p:cNvPr id="156" name="Shape 156"/>
          <p:cNvSpPr/>
          <p:nvPr/>
        </p:nvSpPr>
        <p:spPr>
          <a:xfrm>
            <a:off x="5486400" y="5791200"/>
            <a:ext cx="3490058"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A04400"/>
                </a:solidFill>
                <a:latin typeface="Arial"/>
                <a:ea typeface="Arial"/>
                <a:cs typeface="Arial"/>
                <a:sym typeface="Arial"/>
              </a:rPr>
              <a:t>Ans: XDR-TB</a:t>
            </a:r>
            <a:endParaRPr sz="5400" b="1" i="0" u="none" strike="noStrike" cap="none">
              <a:solidFill>
                <a:srgbClr val="A044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5">
                                            <p:txEl>
                                              <p:pRg st="2" end="2"/>
                                            </p:txEl>
                                          </p:spTgt>
                                        </p:tgtEl>
                                        <p:attrNameLst>
                                          <p:attrName>style.visibility</p:attrName>
                                        </p:attrNameLst>
                                      </p:cBhvr>
                                      <p:to>
                                        <p:strVal val="visible"/>
                                      </p:to>
                                    </p:set>
                                    <p:animEffect transition="in" filter="fade">
                                      <p:cBhvr>
                                        <p:cTn id="10" dur="1000"/>
                                        <p:tgtEl>
                                          <p:spTgt spid="1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5">
                                            <p:txEl>
                                              <p:pRg st="4" end="4"/>
                                            </p:txEl>
                                          </p:spTgt>
                                        </p:tgtEl>
                                        <p:attrNameLst>
                                          <p:attrName>style.visibility</p:attrName>
                                        </p:attrNameLst>
                                      </p:cBhvr>
                                      <p:to>
                                        <p:strVal val="visible"/>
                                      </p:to>
                                    </p:set>
                                    <p:animEffect transition="in" filter="fade">
                                      <p:cBhvr>
                                        <p:cTn id="13" dur="1000"/>
                                        <p:tgtEl>
                                          <p:spTgt spid="13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5">
                                            <p:txEl>
                                              <p:pRg st="5" end="5"/>
                                            </p:txEl>
                                          </p:spTgt>
                                        </p:tgtEl>
                                        <p:attrNameLst>
                                          <p:attrName>style.visibility</p:attrName>
                                        </p:attrNameLst>
                                      </p:cBhvr>
                                      <p:to>
                                        <p:strVal val="visible"/>
                                      </p:to>
                                    </p:set>
                                    <p:animEffect transition="in" filter="fade">
                                      <p:cBhvr>
                                        <p:cTn id="16" dur="1000"/>
                                        <p:tgtEl>
                                          <p:spTgt spid="135">
                                            <p:txEl>
                                              <p:pRg st="5" end="5"/>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37"/>
                                        </p:tgtEl>
                                        <p:attrNameLst>
                                          <p:attrName>style.visibility</p:attrName>
                                        </p:attrNameLst>
                                      </p:cBhvr>
                                      <p:to>
                                        <p:strVal val="visible"/>
                                      </p:to>
                                    </p:set>
                                    <p:animEffect transition="in" filter="fade">
                                      <p:cBhvr>
                                        <p:cTn id="20" dur="1000"/>
                                        <p:tgtEl>
                                          <p:spTgt spid="13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fade">
                                      <p:cBhvr>
                                        <p:cTn id="24" dur="1000"/>
                                        <p:tgtEl>
                                          <p:spTgt spid="138"/>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39"/>
                                        </p:tgtEl>
                                        <p:attrNameLst>
                                          <p:attrName>style.visibility</p:attrName>
                                        </p:attrNameLst>
                                      </p:cBhvr>
                                      <p:to>
                                        <p:strVal val="visible"/>
                                      </p:to>
                                    </p:set>
                                    <p:animEffect transition="in" filter="fade">
                                      <p:cBhvr>
                                        <p:cTn id="28" dur="1000"/>
                                        <p:tgtEl>
                                          <p:spTgt spid="13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1"/>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1"/>
                                          </p:stCondLst>
                                        </p:cTn>
                                        <p:tgtEl>
                                          <p:spTgt spid="15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1"/>
                                          </p:stCondLst>
                                        </p:cTn>
                                        <p:tgtEl>
                                          <p:spTgt spid="14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1"/>
                                          </p:stCondLst>
                                        </p:cTn>
                                        <p:tgtEl>
                                          <p:spTgt spid="15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1"/>
                                          </p:stCondLst>
                                        </p:cTn>
                                        <p:tgtEl>
                                          <p:spTgt spid="14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1"/>
                                          </p:stCondLst>
                                        </p:cTn>
                                        <p:tgtEl>
                                          <p:spTgt spid="14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1"/>
                                          </p:stCondLst>
                                        </p:cTn>
                                        <p:tgtEl>
                                          <p:spTgt spid="143"/>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3"/>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1"/>
                                          </p:stCondLst>
                                        </p:cTn>
                                        <p:tgtEl>
                                          <p:spTgt spid="15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5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1"/>
                                          </p:stCondLst>
                                        </p:cTn>
                                        <p:tgtEl>
                                          <p:spTgt spid="14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1"/>
                                          </p:stCondLst>
                                        </p:cTn>
                                        <p:tgtEl>
                                          <p:spTgt spid="143"/>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40"/>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1"/>
                                          </p:stCondLst>
                                        </p:cTn>
                                        <p:tgtEl>
                                          <p:spTgt spid="15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7"/>
                                        </p:tgtEl>
                                        <p:attrNameLst>
                                          <p:attrName>style.visibility</p:attrName>
                                        </p:attrNameLst>
                                      </p:cBhvr>
                                      <p:to>
                                        <p:strVal val="visible"/>
                                      </p:to>
                                    </p:set>
                                  </p:childTnLst>
                                </p:cTn>
                              </p:par>
                              <p:par>
                                <p:cTn id="103" presetID="1" presetClass="exit" presetSubtype="0" fill="hold" nodeType="withEffect">
                                  <p:stCondLst>
                                    <p:cond delay="0"/>
                                  </p:stCondLst>
                                  <p:childTnLst>
                                    <p:set>
                                      <p:cBhvr>
                                        <p:cTn id="104" dur="1" fill="hold">
                                          <p:stCondLst>
                                            <p:cond delay="1"/>
                                          </p:stCondLst>
                                        </p:cTn>
                                        <p:tgtEl>
                                          <p:spTgt spid="140"/>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1"/>
                                          </p:stCondLst>
                                        </p:cTn>
                                        <p:tgtEl>
                                          <p:spTgt spid="15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5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1"/>
                                          </p:stCondLst>
                                        </p:cTn>
                                        <p:tgtEl>
                                          <p:spTgt spid="145"/>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1"/>
                                          </p:stCondLst>
                                        </p:cTn>
                                        <p:tgtEl>
                                          <p:spTgt spid="146"/>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1"/>
                                          </p:stCondLst>
                                        </p:cTn>
                                        <p:tgtEl>
                                          <p:spTgt spid="147"/>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14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4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4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43"/>
                                        </p:tgtEl>
                                        <p:attrNameLst>
                                          <p:attrName>style.visibility</p:attrName>
                                        </p:attrNameLst>
                                      </p:cBhvr>
                                      <p:to>
                                        <p:strVal val="visible"/>
                                      </p:to>
                                    </p:set>
                                  </p:childTnLst>
                                </p:cTn>
                              </p:par>
                              <p:par>
                                <p:cTn id="127" presetID="1" presetClass="exit" presetSubtype="0" fill="hold" nodeType="withEffect">
                                  <p:stCondLst>
                                    <p:cond delay="0"/>
                                  </p:stCondLst>
                                  <p:childTnLst>
                                    <p:set>
                                      <p:cBhvr>
                                        <p:cTn id="128" dur="1" fill="hold">
                                          <p:stCondLst>
                                            <p:cond delay="1"/>
                                          </p:stCondLst>
                                        </p:cTn>
                                        <p:tgtEl>
                                          <p:spTgt spid="15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5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1"/>
                                          </p:stCondLst>
                                        </p:cTn>
                                        <p:tgtEl>
                                          <p:spTgt spid="141"/>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1"/>
                                          </p:stCondLst>
                                        </p:cTn>
                                        <p:tgtEl>
                                          <p:spTgt spid="142"/>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1"/>
                                          </p:stCondLst>
                                        </p:cTn>
                                        <p:tgtEl>
                                          <p:spTgt spid="143"/>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145"/>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46"/>
                                        </p:tgtEl>
                                        <p:attrNameLst>
                                          <p:attrName>style.visibility</p:attrName>
                                        </p:attrNameLst>
                                      </p:cBhvr>
                                      <p:to>
                                        <p:strVal val="visible"/>
                                      </p:to>
                                    </p:set>
                                  </p:childTnLst>
                                </p:cTn>
                              </p:par>
                              <p:par>
                                <p:cTn id="145" presetID="1" presetClass="exit" presetSubtype="0" fill="hold" nodeType="withEffect">
                                  <p:stCondLst>
                                    <p:cond delay="0"/>
                                  </p:stCondLst>
                                  <p:childTnLst>
                                    <p:set>
                                      <p:cBhvr>
                                        <p:cTn id="146" dur="1" fill="hold">
                                          <p:stCondLst>
                                            <p:cond delay="1"/>
                                          </p:stCondLst>
                                        </p:cTn>
                                        <p:tgtEl>
                                          <p:spTgt spid="155"/>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5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1"/>
                                          </p:stCondLst>
                                        </p:cTn>
                                        <p:tgtEl>
                                          <p:spTgt spid="145"/>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14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49"/>
                                        </p:tgtEl>
                                        <p:attrNameLst>
                                          <p:attrName>style.visibility</p:attrName>
                                        </p:attrNameLst>
                                      </p:cBhvr>
                                      <p:to>
                                        <p:strVal val="visible"/>
                                      </p:to>
                                    </p:set>
                                  </p:childTnLst>
                                </p:cTn>
                              </p:par>
                              <p:par>
                                <p:cTn id="159" presetID="1" presetClass="exit" presetSubtype="0" fill="hold" nodeType="withEffect">
                                  <p:stCondLst>
                                    <p:cond delay="0"/>
                                  </p:stCondLst>
                                  <p:childTnLst>
                                    <p:set>
                                      <p:cBhvr>
                                        <p:cTn id="160" dur="1" fill="hold">
                                          <p:stCondLst>
                                            <p:cond delay="1"/>
                                          </p:stCondLst>
                                        </p:cTn>
                                        <p:tgtEl>
                                          <p:spTgt spid="155"/>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56"/>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150"/>
                                        </p:tgtEl>
                                        <p:attrNameLst>
                                          <p:attrName>style.visibility</p:attrName>
                                        </p:attrNameLst>
                                      </p:cBhvr>
                                      <p:to>
                                        <p:strVal val="visible"/>
                                      </p:to>
                                    </p:set>
                                  </p:childTnLst>
                                </p:cTn>
                              </p:par>
                              <p:par>
                                <p:cTn id="169" presetID="1" presetClass="exit" presetSubtype="0" fill="hold" nodeType="withEffect">
                                  <p:stCondLst>
                                    <p:cond delay="0"/>
                                  </p:stCondLst>
                                  <p:childTnLst>
                                    <p:set>
                                      <p:cBhvr>
                                        <p:cTn id="170" dur="1" fill="hold">
                                          <p:stCondLst>
                                            <p:cond delay="1"/>
                                          </p:stCondLst>
                                        </p:cTn>
                                        <p:tgtEl>
                                          <p:spTgt spid="148"/>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1"/>
                                          </p:stCondLst>
                                        </p:cTn>
                                        <p:tgtEl>
                                          <p:spTgt spid="149"/>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1"/>
                                          </p:stCondLst>
                                        </p:cTn>
                                        <p:tgtEl>
                                          <p:spTgt spid="146"/>
                                        </p:tgtEl>
                                        <p:attrNameLst>
                                          <p:attrName>style.visibility</p:attrName>
                                        </p:attrNameLst>
                                      </p:cBhvr>
                                      <p:to>
                                        <p:strVal val="hidden"/>
                                      </p:to>
                                    </p:set>
                                  </p:childTnLst>
                                </p:cTn>
                              </p:par>
                              <p:par>
                                <p:cTn id="175" presetID="1" presetClass="entr" presetSubtype="0" fill="hold" nodeType="withEffect">
                                  <p:stCondLst>
                                    <p:cond delay="0"/>
                                  </p:stCondLst>
                                  <p:childTnLst>
                                    <p:set>
                                      <p:cBhvr>
                                        <p:cTn id="176" dur="1" fill="hold">
                                          <p:stCondLst>
                                            <p:cond delay="0"/>
                                          </p:stCondLst>
                                        </p:cTn>
                                        <p:tgtEl>
                                          <p:spTgt spid="145"/>
                                        </p:tgtEl>
                                        <p:attrNameLst>
                                          <p:attrName>style.visibility</p:attrName>
                                        </p:attrNameLst>
                                      </p:cBhvr>
                                      <p:to>
                                        <p:strVal val="visible"/>
                                      </p:to>
                                    </p:set>
                                  </p:childTnLst>
                                </p:cTn>
                              </p:par>
                              <p:par>
                                <p:cTn id="177" presetID="1" presetClass="exit" presetSubtype="0" fill="hold" nodeType="withEffect">
                                  <p:stCondLst>
                                    <p:cond delay="0"/>
                                  </p:stCondLst>
                                  <p:childTnLst>
                                    <p:set>
                                      <p:cBhvr>
                                        <p:cTn id="178" dur="1" fill="hold">
                                          <p:stCondLst>
                                            <p:cond delay="1"/>
                                          </p:stCondLst>
                                        </p:cTn>
                                        <p:tgtEl>
                                          <p:spTgt spid="144"/>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141"/>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43"/>
                                        </p:tgtEl>
                                        <p:attrNameLst>
                                          <p:attrName>style.visibility</p:attrName>
                                        </p:attrNameLst>
                                      </p:cBhvr>
                                      <p:to>
                                        <p:strVal val="visible"/>
                                      </p:to>
                                    </p:set>
                                  </p:childTnLst>
                                </p:cTn>
                              </p:par>
                              <p:par>
                                <p:cTn id="183" presetID="1" presetClass="exit" presetSubtype="0" fill="hold" nodeType="withEffect">
                                  <p:stCondLst>
                                    <p:cond delay="0"/>
                                  </p:stCondLst>
                                  <p:childTnLst>
                                    <p:set>
                                      <p:cBhvr>
                                        <p:cTn id="184" dur="1" fill="hold">
                                          <p:stCondLst>
                                            <p:cond delay="1"/>
                                          </p:stCondLst>
                                        </p:cTn>
                                        <p:tgtEl>
                                          <p:spTgt spid="15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153"/>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144"/>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42"/>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46"/>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47"/>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48"/>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49"/>
                                        </p:tgtEl>
                                        <p:attrNameLst>
                                          <p:attrName>style.visibility</p:attrName>
                                        </p:attrNameLst>
                                      </p:cBhvr>
                                      <p:to>
                                        <p:strVal val="visible"/>
                                      </p:to>
                                    </p:set>
                                  </p:childTnLst>
                                </p:cTn>
                              </p:par>
                              <p:par>
                                <p:cTn id="203" presetID="1" presetClass="exit" presetSubtype="0" fill="hold" nodeType="withEffect">
                                  <p:stCondLst>
                                    <p:cond delay="0"/>
                                  </p:stCondLst>
                                  <p:childTnLst>
                                    <p:set>
                                      <p:cBhvr>
                                        <p:cTn id="204" dur="1" fill="hold">
                                          <p:stCondLst>
                                            <p:cond delay="1"/>
                                          </p:stCondLst>
                                        </p:cTn>
                                        <p:tgtEl>
                                          <p:spTgt spid="153"/>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157671461"/>
              </p:ext>
            </p:extLst>
          </p:nvPr>
        </p:nvGraphicFramePr>
        <p:xfrm>
          <a:off x="3200400" y="1143000"/>
          <a:ext cx="4114800" cy="2651152"/>
        </p:xfrm>
        <a:graphic>
          <a:graphicData uri="http://schemas.openxmlformats.org/drawingml/2006/table">
            <a:tbl>
              <a:tblPr firstRow="1" bandRow="1">
                <a:tableStyleId>{5C22544A-7EE6-4342-B048-85BDC9FD1C3A}</a:tableStyleId>
              </a:tblPr>
              <a:tblGrid>
                <a:gridCol w="2105247">
                  <a:extLst>
                    <a:ext uri="{9D8B030D-6E8A-4147-A177-3AD203B41FA5}">
                      <a16:colId xmlns:a16="http://schemas.microsoft.com/office/drawing/2014/main" val="20000"/>
                    </a:ext>
                  </a:extLst>
                </a:gridCol>
                <a:gridCol w="2009553">
                  <a:extLst>
                    <a:ext uri="{9D8B030D-6E8A-4147-A177-3AD203B41FA5}">
                      <a16:colId xmlns:a16="http://schemas.microsoft.com/office/drawing/2014/main" val="20001"/>
                    </a:ext>
                  </a:extLst>
                </a:gridCol>
              </a:tblGrid>
              <a:tr h="518079">
                <a:tc gridSpan="2">
                  <a:txBody>
                    <a:bodyPr/>
                    <a:lstStyle/>
                    <a:p>
                      <a:r>
                        <a:rPr lang="en-PH" sz="1400" dirty="0">
                          <a:solidFill>
                            <a:schemeClr val="tx1"/>
                          </a:solidFill>
                        </a:rPr>
                        <a:t>No.</a:t>
                      </a:r>
                      <a:r>
                        <a:rPr lang="en-PH" sz="1400" baseline="0" dirty="0">
                          <a:solidFill>
                            <a:schemeClr val="tx1"/>
                          </a:solidFill>
                        </a:rPr>
                        <a:t> </a:t>
                      </a:r>
                      <a:r>
                        <a:rPr lang="en-PH" sz="1400" dirty="0">
                          <a:solidFill>
                            <a:schemeClr val="tx1"/>
                          </a:solidFill>
                        </a:rPr>
                        <a:t>of bacilli required for the appearance of a mutant resistant</a:t>
                      </a:r>
                      <a:r>
                        <a:rPr lang="en-PH" sz="1400" baseline="0" dirty="0">
                          <a:solidFill>
                            <a:schemeClr val="tx1"/>
                          </a:solidFill>
                        </a:rPr>
                        <a:t> to different drugs</a:t>
                      </a:r>
                      <a:endParaRPr lang="en-PH" sz="1400" dirty="0">
                        <a:solidFill>
                          <a:schemeClr val="tx1"/>
                        </a:solidFill>
                      </a:endParaRPr>
                    </a:p>
                  </a:txBody>
                  <a:tcPr marT="45682" marB="45682">
                    <a:lnB w="12700" cap="flat" cmpd="sng" algn="ctr">
                      <a:solidFill>
                        <a:schemeClr val="tx1"/>
                      </a:solidFill>
                      <a:prstDash val="solid"/>
                      <a:round/>
                      <a:headEnd type="none" w="med" len="med"/>
                      <a:tailEnd type="none" w="med" len="med"/>
                    </a:lnB>
                    <a:noFill/>
                  </a:tcPr>
                </a:tc>
                <a:tc hMerge="1">
                  <a:txBody>
                    <a:bodyPr/>
                    <a:lstStyle/>
                    <a:p>
                      <a:endParaRPr lang="en-PH" sz="1200" dirty="0"/>
                    </a:p>
                  </a:txBody>
                  <a:tcPr/>
                </a:tc>
                <a:extLst>
                  <a:ext uri="{0D108BD9-81ED-4DB2-BD59-A6C34878D82A}">
                    <a16:rowId xmlns:a16="http://schemas.microsoft.com/office/drawing/2014/main" val="10000"/>
                  </a:ext>
                </a:extLst>
              </a:tr>
              <a:tr h="304721">
                <a:tc>
                  <a:txBody>
                    <a:bodyPr/>
                    <a:lstStyle/>
                    <a:p>
                      <a:r>
                        <a:rPr lang="en-PH" sz="1400" dirty="0" err="1">
                          <a:solidFill>
                            <a:schemeClr val="tx1"/>
                          </a:solidFill>
                        </a:rPr>
                        <a:t>Isoniazid</a:t>
                      </a:r>
                      <a:endParaRPr lang="en-PH" sz="1400" dirty="0">
                        <a:solidFill>
                          <a:schemeClr val="tx1"/>
                        </a:solidFill>
                      </a:endParaRPr>
                    </a:p>
                  </a:txBody>
                  <a:tcPr marT="45682" marB="45682">
                    <a:lnT w="12700" cap="flat" cmpd="sng" algn="ctr">
                      <a:solidFill>
                        <a:schemeClr val="tx1"/>
                      </a:solidFill>
                      <a:prstDash val="solid"/>
                      <a:round/>
                      <a:headEnd type="none" w="med" len="med"/>
                      <a:tailEnd type="none" w="med" len="med"/>
                    </a:lnT>
                    <a:noFill/>
                  </a:tcPr>
                </a:tc>
                <a:tc>
                  <a:txBody>
                    <a:bodyPr/>
                    <a:lstStyle/>
                    <a:p>
                      <a:r>
                        <a:rPr lang="en-PH" sz="1400" dirty="0">
                          <a:solidFill>
                            <a:schemeClr val="tx1"/>
                          </a:solidFill>
                        </a:rPr>
                        <a:t>1 x 10</a:t>
                      </a:r>
                      <a:r>
                        <a:rPr lang="en-PH" sz="1400" baseline="30000" dirty="0">
                          <a:solidFill>
                            <a:schemeClr val="tx1"/>
                          </a:solidFill>
                        </a:rPr>
                        <a:t>5</a:t>
                      </a:r>
                      <a:r>
                        <a:rPr lang="en-PH" sz="1400" dirty="0">
                          <a:solidFill>
                            <a:schemeClr val="tx1"/>
                          </a:solidFill>
                        </a:rPr>
                        <a:t> – 10</a:t>
                      </a:r>
                      <a:r>
                        <a:rPr lang="en-PH" sz="1400" baseline="30000" dirty="0">
                          <a:solidFill>
                            <a:schemeClr val="tx1"/>
                          </a:solidFill>
                        </a:rPr>
                        <a:t>6</a:t>
                      </a:r>
                      <a:r>
                        <a:rPr lang="en-PH" sz="1400" dirty="0">
                          <a:solidFill>
                            <a:schemeClr val="tx1"/>
                          </a:solidFill>
                        </a:rPr>
                        <a:t> bacilli</a:t>
                      </a:r>
                    </a:p>
                  </a:txBody>
                  <a:tcPr marT="45682" marB="45682">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04721">
                <a:tc>
                  <a:txBody>
                    <a:bodyPr/>
                    <a:lstStyle/>
                    <a:p>
                      <a:r>
                        <a:rPr lang="en-PH" sz="1400" dirty="0" err="1">
                          <a:solidFill>
                            <a:schemeClr val="tx1"/>
                          </a:solidFill>
                        </a:rPr>
                        <a:t>Rifampicin</a:t>
                      </a:r>
                      <a:endParaRPr lang="en-PH" sz="1400" dirty="0">
                        <a:solidFill>
                          <a:schemeClr val="tx1"/>
                        </a:solidFill>
                      </a:endParaRPr>
                    </a:p>
                  </a:txBody>
                  <a:tcPr marT="45682" marB="4568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 x 10</a:t>
                      </a:r>
                      <a:r>
                        <a:rPr lang="en-PH" sz="1400" baseline="30000" dirty="0">
                          <a:solidFill>
                            <a:schemeClr val="tx1"/>
                          </a:solidFill>
                        </a:rPr>
                        <a:t>7</a:t>
                      </a:r>
                      <a:r>
                        <a:rPr lang="en-PH" sz="1400" dirty="0">
                          <a:solidFill>
                            <a:schemeClr val="tx1"/>
                          </a:solidFill>
                        </a:rPr>
                        <a:t> – 10</a:t>
                      </a:r>
                      <a:r>
                        <a:rPr lang="en-PH" sz="1400" baseline="30000" dirty="0">
                          <a:solidFill>
                            <a:schemeClr val="tx1"/>
                          </a:solidFill>
                        </a:rPr>
                        <a:t>8</a:t>
                      </a:r>
                      <a:r>
                        <a:rPr lang="en-PH" sz="1400" dirty="0">
                          <a:solidFill>
                            <a:schemeClr val="tx1"/>
                          </a:solidFill>
                        </a:rPr>
                        <a:t> bacilli</a:t>
                      </a:r>
                    </a:p>
                  </a:txBody>
                  <a:tcPr marT="45682" marB="45682">
                    <a:noFill/>
                  </a:tcPr>
                </a:tc>
                <a:extLst>
                  <a:ext uri="{0D108BD9-81ED-4DB2-BD59-A6C34878D82A}">
                    <a16:rowId xmlns:a16="http://schemas.microsoft.com/office/drawing/2014/main" val="10002"/>
                  </a:ext>
                </a:extLst>
              </a:tr>
              <a:tr h="304721">
                <a:tc>
                  <a:txBody>
                    <a:bodyPr/>
                    <a:lstStyle/>
                    <a:p>
                      <a:r>
                        <a:rPr lang="en-PH" sz="1400" dirty="0">
                          <a:solidFill>
                            <a:schemeClr val="tx1"/>
                          </a:solidFill>
                        </a:rPr>
                        <a:t>Streptomycin</a:t>
                      </a:r>
                    </a:p>
                  </a:txBody>
                  <a:tcPr marT="45682" marB="4568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 x 10</a:t>
                      </a:r>
                      <a:r>
                        <a:rPr lang="en-PH" sz="1400" baseline="30000" dirty="0">
                          <a:solidFill>
                            <a:schemeClr val="tx1"/>
                          </a:solidFill>
                        </a:rPr>
                        <a:t>5</a:t>
                      </a:r>
                      <a:r>
                        <a:rPr lang="en-PH" sz="1400" dirty="0">
                          <a:solidFill>
                            <a:schemeClr val="tx1"/>
                          </a:solidFill>
                        </a:rPr>
                        <a:t> – 10</a:t>
                      </a:r>
                      <a:r>
                        <a:rPr lang="en-PH" sz="1400" baseline="30000" dirty="0">
                          <a:solidFill>
                            <a:schemeClr val="tx1"/>
                          </a:solidFill>
                        </a:rPr>
                        <a:t>6</a:t>
                      </a:r>
                      <a:r>
                        <a:rPr lang="en-PH" sz="1400" dirty="0">
                          <a:solidFill>
                            <a:schemeClr val="tx1"/>
                          </a:solidFill>
                        </a:rPr>
                        <a:t> bacilli</a:t>
                      </a:r>
                    </a:p>
                  </a:txBody>
                  <a:tcPr marT="45682" marB="45682">
                    <a:noFill/>
                  </a:tcPr>
                </a:tc>
                <a:extLst>
                  <a:ext uri="{0D108BD9-81ED-4DB2-BD59-A6C34878D82A}">
                    <a16:rowId xmlns:a16="http://schemas.microsoft.com/office/drawing/2014/main" val="10003"/>
                  </a:ext>
                </a:extLst>
              </a:tr>
              <a:tr h="304721">
                <a:tc>
                  <a:txBody>
                    <a:bodyPr/>
                    <a:lstStyle/>
                    <a:p>
                      <a:r>
                        <a:rPr lang="en-PH" sz="1400" dirty="0" err="1">
                          <a:solidFill>
                            <a:schemeClr val="tx1"/>
                          </a:solidFill>
                        </a:rPr>
                        <a:t>Ethambutol</a:t>
                      </a:r>
                      <a:endParaRPr lang="en-PH" sz="1400" dirty="0">
                        <a:solidFill>
                          <a:schemeClr val="tx1"/>
                        </a:solidFill>
                      </a:endParaRPr>
                    </a:p>
                  </a:txBody>
                  <a:tcPr marT="45682" marB="4568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 x 10</a:t>
                      </a:r>
                      <a:r>
                        <a:rPr lang="en-PH" sz="1400" baseline="30000" dirty="0">
                          <a:solidFill>
                            <a:schemeClr val="tx1"/>
                          </a:solidFill>
                        </a:rPr>
                        <a:t>5</a:t>
                      </a:r>
                      <a:r>
                        <a:rPr lang="en-PH" sz="1400" dirty="0">
                          <a:solidFill>
                            <a:schemeClr val="tx1"/>
                          </a:solidFill>
                        </a:rPr>
                        <a:t> – 10</a:t>
                      </a:r>
                      <a:r>
                        <a:rPr lang="en-PH" sz="1400" baseline="30000" dirty="0">
                          <a:solidFill>
                            <a:schemeClr val="tx1"/>
                          </a:solidFill>
                        </a:rPr>
                        <a:t>6</a:t>
                      </a:r>
                      <a:r>
                        <a:rPr lang="en-PH" sz="1400" dirty="0">
                          <a:solidFill>
                            <a:schemeClr val="tx1"/>
                          </a:solidFill>
                        </a:rPr>
                        <a:t> bacilli</a:t>
                      </a:r>
                    </a:p>
                  </a:txBody>
                  <a:tcPr marT="45682" marB="45682">
                    <a:noFill/>
                  </a:tcPr>
                </a:tc>
                <a:extLst>
                  <a:ext uri="{0D108BD9-81ED-4DB2-BD59-A6C34878D82A}">
                    <a16:rowId xmlns:a16="http://schemas.microsoft.com/office/drawing/2014/main" val="10004"/>
                  </a:ext>
                </a:extLst>
              </a:tr>
              <a:tr h="304721">
                <a:tc>
                  <a:txBody>
                    <a:bodyPr/>
                    <a:lstStyle/>
                    <a:p>
                      <a:r>
                        <a:rPr lang="en-PH" sz="1400" dirty="0" err="1">
                          <a:solidFill>
                            <a:schemeClr val="tx1"/>
                          </a:solidFill>
                        </a:rPr>
                        <a:t>Pyrazinamide</a:t>
                      </a:r>
                      <a:endParaRPr lang="en-PH" sz="1400" dirty="0">
                        <a:solidFill>
                          <a:schemeClr val="tx1"/>
                        </a:solidFill>
                      </a:endParaRPr>
                    </a:p>
                  </a:txBody>
                  <a:tcPr marT="45682" marB="4568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 x 10</a:t>
                      </a:r>
                      <a:r>
                        <a:rPr lang="en-PH" sz="1400" baseline="30000" dirty="0">
                          <a:solidFill>
                            <a:schemeClr val="tx1"/>
                          </a:solidFill>
                        </a:rPr>
                        <a:t>2</a:t>
                      </a:r>
                      <a:r>
                        <a:rPr lang="en-PH" sz="1400" dirty="0">
                          <a:solidFill>
                            <a:schemeClr val="tx1"/>
                          </a:solidFill>
                        </a:rPr>
                        <a:t> – 10</a:t>
                      </a:r>
                      <a:r>
                        <a:rPr lang="en-PH" sz="1400" baseline="30000" dirty="0">
                          <a:solidFill>
                            <a:schemeClr val="tx1"/>
                          </a:solidFill>
                        </a:rPr>
                        <a:t>4</a:t>
                      </a:r>
                      <a:r>
                        <a:rPr lang="en-PH" sz="1400" dirty="0">
                          <a:solidFill>
                            <a:schemeClr val="tx1"/>
                          </a:solidFill>
                        </a:rPr>
                        <a:t> bacilli</a:t>
                      </a:r>
                    </a:p>
                  </a:txBody>
                  <a:tcPr marT="45682" marB="45682">
                    <a:noFill/>
                  </a:tcPr>
                </a:tc>
                <a:extLst>
                  <a:ext uri="{0D108BD9-81ED-4DB2-BD59-A6C34878D82A}">
                    <a16:rowId xmlns:a16="http://schemas.microsoft.com/office/drawing/2014/main" val="10005"/>
                  </a:ext>
                </a:extLst>
              </a:tr>
              <a:tr h="304721">
                <a:tc>
                  <a:txBody>
                    <a:bodyPr/>
                    <a:lstStyle/>
                    <a:p>
                      <a:r>
                        <a:rPr lang="en-PH" sz="1400" dirty="0" err="1">
                          <a:solidFill>
                            <a:schemeClr val="tx1"/>
                          </a:solidFill>
                        </a:rPr>
                        <a:t>Fluoroquinolonoe</a:t>
                      </a:r>
                      <a:endParaRPr lang="en-PH" sz="1400" dirty="0">
                        <a:solidFill>
                          <a:schemeClr val="tx1"/>
                        </a:solidFill>
                      </a:endParaRPr>
                    </a:p>
                  </a:txBody>
                  <a:tcPr marT="45682" marB="4568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 x 10</a:t>
                      </a:r>
                      <a:r>
                        <a:rPr lang="en-PH" sz="1400" baseline="30000" dirty="0">
                          <a:solidFill>
                            <a:schemeClr val="tx1"/>
                          </a:solidFill>
                        </a:rPr>
                        <a:t>5</a:t>
                      </a:r>
                      <a:r>
                        <a:rPr lang="en-PH" sz="1400" dirty="0">
                          <a:solidFill>
                            <a:schemeClr val="tx1"/>
                          </a:solidFill>
                        </a:rPr>
                        <a:t> – 10</a:t>
                      </a:r>
                      <a:r>
                        <a:rPr lang="en-PH" sz="1400" baseline="30000" dirty="0">
                          <a:solidFill>
                            <a:schemeClr val="tx1"/>
                          </a:solidFill>
                        </a:rPr>
                        <a:t>6</a:t>
                      </a:r>
                      <a:r>
                        <a:rPr lang="en-PH" sz="1400" dirty="0">
                          <a:solidFill>
                            <a:schemeClr val="tx1"/>
                          </a:solidFill>
                        </a:rPr>
                        <a:t> bacilli</a:t>
                      </a:r>
                    </a:p>
                  </a:txBody>
                  <a:tcPr marT="45682" marB="45682">
                    <a:noFill/>
                  </a:tcPr>
                </a:tc>
                <a:extLst>
                  <a:ext uri="{0D108BD9-81ED-4DB2-BD59-A6C34878D82A}">
                    <a16:rowId xmlns:a16="http://schemas.microsoft.com/office/drawing/2014/main" val="10006"/>
                  </a:ext>
                </a:extLst>
              </a:tr>
              <a:tr h="304721">
                <a:tc>
                  <a:txBody>
                    <a:bodyPr/>
                    <a:lstStyle/>
                    <a:p>
                      <a:r>
                        <a:rPr lang="en-PH" sz="1400" dirty="0">
                          <a:solidFill>
                            <a:schemeClr val="tx1"/>
                          </a:solidFill>
                        </a:rPr>
                        <a:t>Other drugs</a:t>
                      </a:r>
                    </a:p>
                  </a:txBody>
                  <a:tcPr marT="45682" marB="4568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 x 10</a:t>
                      </a:r>
                      <a:r>
                        <a:rPr lang="en-PH" sz="1400" baseline="30000" dirty="0">
                          <a:solidFill>
                            <a:schemeClr val="tx1"/>
                          </a:solidFill>
                        </a:rPr>
                        <a:t>3</a:t>
                      </a:r>
                      <a:r>
                        <a:rPr lang="en-PH" sz="1400" dirty="0">
                          <a:solidFill>
                            <a:schemeClr val="tx1"/>
                          </a:solidFill>
                        </a:rPr>
                        <a:t> – 10</a:t>
                      </a:r>
                      <a:r>
                        <a:rPr lang="en-PH" sz="1400" baseline="30000" dirty="0">
                          <a:solidFill>
                            <a:schemeClr val="tx1"/>
                          </a:solidFill>
                        </a:rPr>
                        <a:t>6</a:t>
                      </a:r>
                      <a:r>
                        <a:rPr lang="en-PH" sz="1400" dirty="0">
                          <a:solidFill>
                            <a:schemeClr val="tx1"/>
                          </a:solidFill>
                        </a:rPr>
                        <a:t> bacilli</a:t>
                      </a:r>
                    </a:p>
                  </a:txBody>
                  <a:tcPr marT="45682" marB="45682">
                    <a:noFill/>
                  </a:tcPr>
                </a:tc>
                <a:extLst>
                  <a:ext uri="{0D108BD9-81ED-4DB2-BD59-A6C34878D82A}">
                    <a16:rowId xmlns:a16="http://schemas.microsoft.com/office/drawing/2014/main" val="10007"/>
                  </a:ext>
                </a:extLst>
              </a:tr>
            </a:tbl>
          </a:graphicData>
        </a:graphic>
      </p:graphicFrame>
      <p:sp>
        <p:nvSpPr>
          <p:cNvPr id="45" name="Rounded Rectangle 44"/>
          <p:cNvSpPr/>
          <p:nvPr/>
        </p:nvSpPr>
        <p:spPr bwMode="auto">
          <a:xfrm>
            <a:off x="4343400" y="4572000"/>
            <a:ext cx="4724400" cy="1828800"/>
          </a:xfrm>
          <a:prstGeom prst="roundRect">
            <a:avLst/>
          </a:prstGeom>
          <a:solidFill>
            <a:schemeClr val="accent2">
              <a:lumMod val="60000"/>
              <a:lumOff val="40000"/>
            </a:schemeClr>
          </a:solidFill>
          <a:ln w="57150" cap="flat" cmpd="sng" algn="ctr">
            <a:solidFill>
              <a:srgbClr val="990033"/>
            </a:solidFill>
            <a:prstDash val="solid"/>
            <a:round/>
            <a:headEnd type="none" w="med" len="med"/>
            <a:tailEnd type="none" w="med" len="med"/>
          </a:ln>
          <a:effectLst/>
        </p:spPr>
        <p:txBody>
          <a:bodyPr/>
          <a:lstStyle/>
          <a:p>
            <a:pPr algn="ctr">
              <a:defRPr/>
            </a:pPr>
            <a:r>
              <a:rPr lang="en-US" sz="2800" b="1" dirty="0"/>
              <a:t>Diagnostic Delay Absence of Treatment</a:t>
            </a:r>
          </a:p>
          <a:p>
            <a:pPr algn="ctr">
              <a:defRPr/>
            </a:pPr>
            <a:r>
              <a:rPr lang="en-US" sz="2000" b="1" dirty="0"/>
              <a:t>inadequate infection control</a:t>
            </a:r>
          </a:p>
          <a:p>
            <a:pPr algn="ctr">
              <a:defRPr/>
            </a:pPr>
            <a:r>
              <a:rPr lang="en-US" sz="2000" b="1" dirty="0"/>
              <a:t>HIV infection &amp; other co-morbidities</a:t>
            </a:r>
          </a:p>
        </p:txBody>
      </p:sp>
      <p:sp>
        <p:nvSpPr>
          <p:cNvPr id="43" name="Rounded Rectangle 42"/>
          <p:cNvSpPr/>
          <p:nvPr/>
        </p:nvSpPr>
        <p:spPr bwMode="auto">
          <a:xfrm>
            <a:off x="3048000" y="1143000"/>
            <a:ext cx="2286000" cy="762000"/>
          </a:xfrm>
          <a:prstGeom prst="roundRect">
            <a:avLst/>
          </a:prstGeom>
          <a:solidFill>
            <a:schemeClr val="accent2">
              <a:lumMod val="60000"/>
              <a:lumOff val="40000"/>
            </a:schemeClr>
          </a:solidFill>
          <a:ln w="57150" cap="flat" cmpd="sng" algn="ctr">
            <a:solidFill>
              <a:srgbClr val="990033"/>
            </a:solidFill>
            <a:prstDash val="solid"/>
            <a:round/>
            <a:headEnd type="none" w="med" len="med"/>
            <a:tailEnd type="none" w="med" len="med"/>
          </a:ln>
          <a:effectLst/>
        </p:spPr>
        <p:txBody>
          <a:bodyPr/>
          <a:lstStyle/>
          <a:p>
            <a:pPr>
              <a:defRPr/>
            </a:pPr>
            <a:r>
              <a:rPr lang="en-US" sz="2000" b="1" dirty="0"/>
              <a:t>By Human Error</a:t>
            </a:r>
          </a:p>
        </p:txBody>
      </p:sp>
      <p:sp>
        <p:nvSpPr>
          <p:cNvPr id="42" name="Rounded Rectangle 41"/>
          <p:cNvSpPr/>
          <p:nvPr/>
        </p:nvSpPr>
        <p:spPr bwMode="auto">
          <a:xfrm>
            <a:off x="685800" y="1447800"/>
            <a:ext cx="1885950" cy="762000"/>
          </a:xfrm>
          <a:prstGeom prst="roundRect">
            <a:avLst/>
          </a:prstGeom>
          <a:solidFill>
            <a:schemeClr val="accent2">
              <a:lumMod val="60000"/>
              <a:lumOff val="40000"/>
            </a:schemeClr>
          </a:solidFill>
          <a:ln w="57150" cap="flat" cmpd="sng" algn="ctr">
            <a:solidFill>
              <a:srgbClr val="990033"/>
            </a:solidFill>
            <a:prstDash val="solid"/>
            <a:round/>
            <a:headEnd type="none" w="med" len="med"/>
            <a:tailEnd type="none" w="med" len="med"/>
          </a:ln>
          <a:effectLst/>
        </p:spPr>
        <p:txBody>
          <a:bodyPr/>
          <a:lstStyle/>
          <a:p>
            <a:pPr>
              <a:defRPr/>
            </a:pPr>
            <a:r>
              <a:rPr lang="en-US" sz="2000" b="1" dirty="0"/>
              <a:t>By Nature</a:t>
            </a:r>
          </a:p>
        </p:txBody>
      </p:sp>
      <p:sp>
        <p:nvSpPr>
          <p:cNvPr id="65540" name="Rectangle 4"/>
          <p:cNvSpPr>
            <a:spLocks noChangeArrowheads="1"/>
          </p:cNvSpPr>
          <p:nvPr/>
        </p:nvSpPr>
        <p:spPr bwMode="auto">
          <a:xfrm>
            <a:off x="-234950" y="152400"/>
            <a:ext cx="8737600" cy="762000"/>
          </a:xfrm>
          <a:prstGeom prst="rect">
            <a:avLst/>
          </a:prstGeom>
          <a:noFill/>
          <a:ln w="9525">
            <a:noFill/>
            <a:miter lim="800000"/>
            <a:headEnd/>
            <a:tailEnd/>
          </a:ln>
          <a:effectLst/>
        </p:spPr>
        <p:txBody>
          <a:bodyPr anchor="ctr"/>
          <a:lstStyle/>
          <a:p>
            <a:pPr algn="ctr" defTabSz="762000">
              <a:lnSpc>
                <a:spcPct val="80000"/>
              </a:lnSpc>
              <a:defRPr/>
            </a:pPr>
            <a:endParaRPr lang="nl-NL" sz="4400">
              <a:solidFill>
                <a:schemeClr val="tx2"/>
              </a:solidFill>
              <a:effectLst>
                <a:outerShdw blurRad="38100" dist="38100" dir="2700000" algn="tl">
                  <a:srgbClr val="000000"/>
                </a:outerShdw>
              </a:effectLst>
              <a:latin typeface="Times New Roman" pitchFamily="18" charset="0"/>
            </a:endParaRPr>
          </a:p>
        </p:txBody>
      </p:sp>
      <p:sp>
        <p:nvSpPr>
          <p:cNvPr id="26" name="Rounded Rectangle 25"/>
          <p:cNvSpPr>
            <a:spLocks noChangeArrowheads="1"/>
          </p:cNvSpPr>
          <p:nvPr/>
        </p:nvSpPr>
        <p:spPr bwMode="auto">
          <a:xfrm>
            <a:off x="304800" y="3048000"/>
            <a:ext cx="1295400" cy="762000"/>
          </a:xfrm>
          <a:prstGeom prst="roundRect">
            <a:avLst>
              <a:gd name="adj" fmla="val 16667"/>
            </a:avLst>
          </a:prstGeom>
          <a:solidFill>
            <a:schemeClr val="tx1"/>
          </a:solidFill>
          <a:ln w="57150" algn="ctr">
            <a:solidFill>
              <a:srgbClr val="FF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rgbClr val="92D050"/>
                </a:solidFill>
                <a:latin typeface="Arial" charset="0"/>
              </a:rPr>
              <a:t>M. TB</a:t>
            </a:r>
          </a:p>
          <a:p>
            <a:pPr algn="ctr" eaLnBrk="1" hangingPunct="1">
              <a:spcBef>
                <a:spcPct val="0"/>
              </a:spcBef>
              <a:buFontTx/>
              <a:buNone/>
            </a:pPr>
            <a:r>
              <a:rPr lang="en-US" altLang="en-US" sz="1800" b="1" dirty="0">
                <a:solidFill>
                  <a:srgbClr val="92D050"/>
                </a:solidFill>
                <a:latin typeface="Arial" charset="0"/>
              </a:rPr>
              <a:t>colony</a:t>
            </a:r>
          </a:p>
        </p:txBody>
      </p:sp>
      <p:sp>
        <p:nvSpPr>
          <p:cNvPr id="27" name="Rounded Rectangle 26"/>
          <p:cNvSpPr>
            <a:spLocks noChangeArrowheads="1"/>
          </p:cNvSpPr>
          <p:nvPr/>
        </p:nvSpPr>
        <p:spPr bwMode="auto">
          <a:xfrm>
            <a:off x="2667000" y="2895600"/>
            <a:ext cx="1447800" cy="1066800"/>
          </a:xfrm>
          <a:prstGeom prst="roundRect">
            <a:avLst>
              <a:gd name="adj" fmla="val 16667"/>
            </a:avLst>
          </a:prstGeom>
          <a:solidFill>
            <a:schemeClr val="tx1"/>
          </a:solidFill>
          <a:ln w="57150" algn="ctr">
            <a:solidFill>
              <a:srgbClr val="FF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92D050"/>
                </a:solidFill>
                <a:latin typeface="Arial" charset="0"/>
              </a:rPr>
              <a:t>Naturally resistant mutants</a:t>
            </a:r>
          </a:p>
        </p:txBody>
      </p:sp>
      <p:sp>
        <p:nvSpPr>
          <p:cNvPr id="28" name="Rounded Rectangle 27"/>
          <p:cNvSpPr>
            <a:spLocks noChangeArrowheads="1"/>
          </p:cNvSpPr>
          <p:nvPr/>
        </p:nvSpPr>
        <p:spPr bwMode="auto">
          <a:xfrm>
            <a:off x="4953000" y="3048000"/>
            <a:ext cx="1447800" cy="762000"/>
          </a:xfrm>
          <a:prstGeom prst="roundRect">
            <a:avLst>
              <a:gd name="adj" fmla="val 16667"/>
            </a:avLst>
          </a:prstGeom>
          <a:solidFill>
            <a:schemeClr val="tx1"/>
          </a:solidFill>
          <a:ln w="57150" algn="ctr">
            <a:solidFill>
              <a:srgbClr val="FF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92D050"/>
                </a:solidFill>
                <a:latin typeface="Arial" charset="0"/>
              </a:rPr>
              <a:t>Acquired</a:t>
            </a:r>
          </a:p>
          <a:p>
            <a:pPr algn="ctr" eaLnBrk="1" hangingPunct="1">
              <a:spcBef>
                <a:spcPct val="0"/>
              </a:spcBef>
              <a:buFontTx/>
              <a:buNone/>
            </a:pPr>
            <a:r>
              <a:rPr lang="en-US" altLang="en-US" sz="1800" b="1">
                <a:solidFill>
                  <a:srgbClr val="92D050"/>
                </a:solidFill>
                <a:latin typeface="Arial" charset="0"/>
              </a:rPr>
              <a:t>resistance</a:t>
            </a:r>
          </a:p>
        </p:txBody>
      </p:sp>
      <p:sp>
        <p:nvSpPr>
          <p:cNvPr id="29" name="Rounded Rectangle 28"/>
          <p:cNvSpPr>
            <a:spLocks noChangeArrowheads="1"/>
          </p:cNvSpPr>
          <p:nvPr/>
        </p:nvSpPr>
        <p:spPr bwMode="auto">
          <a:xfrm>
            <a:off x="7467600" y="3048000"/>
            <a:ext cx="1447800" cy="762000"/>
          </a:xfrm>
          <a:prstGeom prst="roundRect">
            <a:avLst>
              <a:gd name="adj" fmla="val 16667"/>
            </a:avLst>
          </a:prstGeom>
          <a:solidFill>
            <a:schemeClr val="tx1"/>
          </a:solidFill>
          <a:ln w="57150" algn="ctr">
            <a:solidFill>
              <a:srgbClr val="FF0000"/>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92D050"/>
                </a:solidFill>
                <a:latin typeface="Arial" charset="0"/>
              </a:rPr>
              <a:t>Primary</a:t>
            </a:r>
          </a:p>
          <a:p>
            <a:pPr algn="ctr" eaLnBrk="1" hangingPunct="1">
              <a:spcBef>
                <a:spcPct val="0"/>
              </a:spcBef>
              <a:buFontTx/>
              <a:buNone/>
            </a:pPr>
            <a:r>
              <a:rPr lang="en-US" altLang="en-US" sz="1800" b="1">
                <a:solidFill>
                  <a:srgbClr val="92D050"/>
                </a:solidFill>
                <a:latin typeface="Arial" charset="0"/>
              </a:rPr>
              <a:t>resistance</a:t>
            </a:r>
          </a:p>
        </p:txBody>
      </p:sp>
      <p:cxnSp>
        <p:nvCxnSpPr>
          <p:cNvPr id="32" name="Straight Arrow Connector 31"/>
          <p:cNvCxnSpPr>
            <a:cxnSpLocks noChangeShapeType="1"/>
            <a:stCxn id="26" idx="3"/>
            <a:endCxn id="27" idx="1"/>
          </p:cNvCxnSpPr>
          <p:nvPr/>
        </p:nvCxnSpPr>
        <p:spPr bwMode="auto">
          <a:xfrm>
            <a:off x="1600200" y="3429000"/>
            <a:ext cx="10668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6" name="Straight Arrow Connector 35"/>
          <p:cNvCxnSpPr>
            <a:cxnSpLocks noChangeShapeType="1"/>
            <a:stCxn id="27" idx="3"/>
            <a:endCxn id="28" idx="1"/>
          </p:cNvCxnSpPr>
          <p:nvPr/>
        </p:nvCxnSpPr>
        <p:spPr bwMode="auto">
          <a:xfrm>
            <a:off x="4114800" y="3429000"/>
            <a:ext cx="8382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37" name="Down Arrow Callout 36"/>
          <p:cNvSpPr>
            <a:spLocks noChangeArrowheads="1"/>
          </p:cNvSpPr>
          <p:nvPr/>
        </p:nvSpPr>
        <p:spPr bwMode="auto">
          <a:xfrm>
            <a:off x="1143000" y="2057400"/>
            <a:ext cx="1828800" cy="1219200"/>
          </a:xfrm>
          <a:prstGeom prst="downArrowCallout">
            <a:avLst>
              <a:gd name="adj1" fmla="val 27681"/>
              <a:gd name="adj2" fmla="val 19951"/>
              <a:gd name="adj3" fmla="val 25000"/>
              <a:gd name="adj4" fmla="val 48495"/>
            </a:avLst>
          </a:prstGeom>
          <a:solidFill>
            <a:srgbClr val="00B8FF"/>
          </a:solidFill>
          <a:ln w="28575" algn="ctr">
            <a:solidFill>
              <a:schemeClr val="tx1"/>
            </a:solidFill>
            <a:round/>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latin typeface="Arial" charset="0"/>
              </a:rPr>
              <a:t>Mutation every</a:t>
            </a:r>
          </a:p>
          <a:p>
            <a:pPr algn="ctr" eaLnBrk="1" hangingPunct="1">
              <a:spcBef>
                <a:spcPct val="0"/>
              </a:spcBef>
              <a:buFontTx/>
              <a:buNone/>
            </a:pPr>
            <a:r>
              <a:rPr lang="en-US" altLang="en-US" sz="1800" b="1">
                <a:latin typeface="Arial" charset="0"/>
              </a:rPr>
              <a:t>1 x </a:t>
            </a:r>
            <a:r>
              <a:rPr lang="en-GB" altLang="en-US" sz="1800" b="1">
                <a:latin typeface="Arial" charset="0"/>
              </a:rPr>
              <a:t>10</a:t>
            </a:r>
            <a:r>
              <a:rPr lang="en-GB" altLang="en-US" sz="1800" b="1" baseline="30000">
                <a:latin typeface="Arial" charset="0"/>
              </a:rPr>
              <a:t>5</a:t>
            </a:r>
            <a:r>
              <a:rPr lang="en-GB" altLang="en-US" sz="1800" b="1">
                <a:latin typeface="Arial" charset="0"/>
              </a:rPr>
              <a:t>-10</a:t>
            </a:r>
            <a:r>
              <a:rPr lang="en-GB" altLang="en-US" sz="1800" b="1" baseline="30000">
                <a:latin typeface="Arial" charset="0"/>
              </a:rPr>
              <a:t>6</a:t>
            </a:r>
            <a:endParaRPr lang="en-US" altLang="en-US" sz="1800" b="1">
              <a:latin typeface="Arial" charset="0"/>
            </a:endParaRPr>
          </a:p>
        </p:txBody>
      </p:sp>
      <p:sp>
        <p:nvSpPr>
          <p:cNvPr id="38" name="Down Arrow Callout 37"/>
          <p:cNvSpPr>
            <a:spLocks noChangeArrowheads="1"/>
          </p:cNvSpPr>
          <p:nvPr/>
        </p:nvSpPr>
        <p:spPr bwMode="auto">
          <a:xfrm>
            <a:off x="3505200" y="1752600"/>
            <a:ext cx="2057400" cy="1524000"/>
          </a:xfrm>
          <a:prstGeom prst="downArrowCallout">
            <a:avLst>
              <a:gd name="adj1" fmla="val 27675"/>
              <a:gd name="adj2" fmla="val 19950"/>
              <a:gd name="adj3" fmla="val 25000"/>
              <a:gd name="adj4" fmla="val 55995"/>
            </a:avLst>
          </a:prstGeom>
          <a:solidFill>
            <a:srgbClr val="00B8FF"/>
          </a:solidFill>
          <a:ln w="28575" algn="ctr">
            <a:solidFill>
              <a:schemeClr val="tx1"/>
            </a:solidFill>
            <a:round/>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latin typeface="Arial" charset="0"/>
              </a:rPr>
              <a:t>Selection due to inadequate treatment</a:t>
            </a:r>
          </a:p>
        </p:txBody>
      </p:sp>
      <p:cxnSp>
        <p:nvCxnSpPr>
          <p:cNvPr id="40" name="Straight Arrow Connector 39"/>
          <p:cNvCxnSpPr>
            <a:cxnSpLocks noChangeShapeType="1"/>
            <a:stCxn id="28" idx="3"/>
            <a:endCxn id="29" idx="1"/>
          </p:cNvCxnSpPr>
          <p:nvPr/>
        </p:nvCxnSpPr>
        <p:spPr bwMode="auto">
          <a:xfrm>
            <a:off x="6400800" y="3429000"/>
            <a:ext cx="1066800" cy="1588"/>
          </a:xfrm>
          <a:prstGeom prst="straightConnector1">
            <a:avLst/>
          </a:prstGeom>
          <a:noFill/>
          <a:ln w="76200"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44" name="Up Arrow Callout 43"/>
          <p:cNvSpPr>
            <a:spLocks noChangeArrowheads="1"/>
          </p:cNvSpPr>
          <p:nvPr/>
        </p:nvSpPr>
        <p:spPr bwMode="auto">
          <a:xfrm>
            <a:off x="5943600" y="3581400"/>
            <a:ext cx="1828800" cy="1066800"/>
          </a:xfrm>
          <a:prstGeom prst="upArrowCallout">
            <a:avLst>
              <a:gd name="adj1" fmla="val 32794"/>
              <a:gd name="adj2" fmla="val 25000"/>
              <a:gd name="adj3" fmla="val 19435"/>
              <a:gd name="adj4" fmla="val 53287"/>
            </a:avLst>
          </a:prstGeom>
          <a:solidFill>
            <a:srgbClr val="00B8FF"/>
          </a:solidFill>
          <a:ln w="28575" algn="ctr">
            <a:solidFill>
              <a:schemeClr val="tx1"/>
            </a:solidFill>
            <a:round/>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latin typeface="Arial" charset="0"/>
              </a:rPr>
              <a:t>Transmission</a:t>
            </a:r>
          </a:p>
        </p:txBody>
      </p:sp>
      <p:graphicFrame>
        <p:nvGraphicFramePr>
          <p:cNvPr id="19" name="Table 18"/>
          <p:cNvGraphicFramePr>
            <a:graphicFrameLocks noGrp="1"/>
          </p:cNvGraphicFramePr>
          <p:nvPr>
            <p:extLst>
              <p:ext uri="{D42A27DB-BD31-4B8C-83A1-F6EECF244321}">
                <p14:modId xmlns:p14="http://schemas.microsoft.com/office/powerpoint/2010/main" val="4113159406"/>
              </p:ext>
            </p:extLst>
          </p:nvPr>
        </p:nvGraphicFramePr>
        <p:xfrm>
          <a:off x="152400" y="4038600"/>
          <a:ext cx="3962400" cy="2438400"/>
        </p:xfrm>
        <a:graphic>
          <a:graphicData uri="http://schemas.openxmlformats.org/drawingml/2006/table">
            <a:tbl>
              <a:tblPr firstRow="1" bandRow="1">
                <a:tableStyleId>{5C22544A-7EE6-4342-B048-85BDC9FD1C3A}</a:tableStyleId>
              </a:tblPr>
              <a:tblGrid>
                <a:gridCol w="2393951">
                  <a:extLst>
                    <a:ext uri="{9D8B030D-6E8A-4147-A177-3AD203B41FA5}">
                      <a16:colId xmlns:a16="http://schemas.microsoft.com/office/drawing/2014/main" val="20000"/>
                    </a:ext>
                  </a:extLst>
                </a:gridCol>
                <a:gridCol w="1568449">
                  <a:extLst>
                    <a:ext uri="{9D8B030D-6E8A-4147-A177-3AD203B41FA5}">
                      <a16:colId xmlns:a16="http://schemas.microsoft.com/office/drawing/2014/main" val="20001"/>
                    </a:ext>
                  </a:extLst>
                </a:gridCol>
              </a:tblGrid>
              <a:tr h="228600">
                <a:tc gridSpan="2">
                  <a:txBody>
                    <a:bodyPr/>
                    <a:lstStyle/>
                    <a:p>
                      <a:r>
                        <a:rPr lang="en-PH" sz="1400" dirty="0">
                          <a:solidFill>
                            <a:schemeClr val="tx1"/>
                          </a:solidFill>
                        </a:rPr>
                        <a:t>Est.</a:t>
                      </a:r>
                      <a:r>
                        <a:rPr lang="en-PH" sz="1400" baseline="0" dirty="0">
                          <a:solidFill>
                            <a:schemeClr val="tx1"/>
                          </a:solidFill>
                        </a:rPr>
                        <a:t> </a:t>
                      </a:r>
                      <a:r>
                        <a:rPr lang="en-PH" sz="1400" dirty="0">
                          <a:solidFill>
                            <a:schemeClr val="tx1"/>
                          </a:solidFill>
                        </a:rPr>
                        <a:t>bacterial</a:t>
                      </a:r>
                      <a:r>
                        <a:rPr lang="en-PH" sz="1400" baseline="0" dirty="0">
                          <a:solidFill>
                            <a:schemeClr val="tx1"/>
                          </a:solidFill>
                        </a:rPr>
                        <a:t> population in diff. TB lesions</a:t>
                      </a:r>
                      <a:endParaRPr lang="en-PH" sz="1400" dirty="0">
                        <a:solidFill>
                          <a:schemeClr val="tx1"/>
                        </a:solidFill>
                      </a:endParaRPr>
                    </a:p>
                  </a:txBody>
                  <a:tcPr>
                    <a:lnB w="12700" cap="flat" cmpd="sng" algn="ctr">
                      <a:solidFill>
                        <a:schemeClr val="tx1"/>
                      </a:solidFill>
                      <a:prstDash val="solid"/>
                      <a:round/>
                      <a:headEnd type="none" w="med" len="med"/>
                      <a:tailEnd type="none" w="med" len="med"/>
                    </a:lnB>
                    <a:noFill/>
                  </a:tcPr>
                </a:tc>
                <a:tc hMerge="1">
                  <a:txBody>
                    <a:bodyPr/>
                    <a:lstStyle/>
                    <a:p>
                      <a:endParaRPr lang="en-PH" sz="1200" dirty="0"/>
                    </a:p>
                  </a:txBody>
                  <a:tcPr/>
                </a:tc>
                <a:extLst>
                  <a:ext uri="{0D108BD9-81ED-4DB2-BD59-A6C34878D82A}">
                    <a16:rowId xmlns:a16="http://schemas.microsoft.com/office/drawing/2014/main" val="10000"/>
                  </a:ext>
                </a:extLst>
              </a:tr>
              <a:tr h="228600">
                <a:tc>
                  <a:txBody>
                    <a:bodyPr/>
                    <a:lstStyle/>
                    <a:p>
                      <a:r>
                        <a:rPr lang="en-PH" sz="1400" dirty="0">
                          <a:solidFill>
                            <a:schemeClr val="tx1"/>
                          </a:solidFill>
                        </a:rPr>
                        <a:t>Smear-positive</a:t>
                      </a:r>
                      <a:r>
                        <a:rPr lang="en-PH" sz="1400" baseline="0" dirty="0">
                          <a:solidFill>
                            <a:schemeClr val="tx1"/>
                          </a:solidFill>
                        </a:rPr>
                        <a:t> TB</a:t>
                      </a:r>
                      <a:endParaRPr lang="en-PH" sz="1400"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r>
                        <a:rPr lang="en-PH" sz="1400" dirty="0">
                          <a:solidFill>
                            <a:schemeClr val="tx1"/>
                          </a:solidFill>
                        </a:rPr>
                        <a:t>10</a:t>
                      </a:r>
                      <a:r>
                        <a:rPr lang="en-PH" sz="1400" baseline="30000" dirty="0">
                          <a:solidFill>
                            <a:schemeClr val="tx1"/>
                          </a:solidFill>
                        </a:rPr>
                        <a:t>7</a:t>
                      </a:r>
                      <a:r>
                        <a:rPr lang="en-PH" sz="1400" dirty="0">
                          <a:solidFill>
                            <a:schemeClr val="tx1"/>
                          </a:solidFill>
                        </a:rPr>
                        <a:t> – 10</a:t>
                      </a:r>
                      <a:r>
                        <a:rPr lang="en-PH" sz="1400" baseline="30000" dirty="0">
                          <a:solidFill>
                            <a:schemeClr val="tx1"/>
                          </a:solidFill>
                        </a:rPr>
                        <a:t>9</a:t>
                      </a:r>
                      <a:r>
                        <a:rPr lang="en-PH" sz="1400" dirty="0">
                          <a:solidFill>
                            <a:schemeClr val="tx1"/>
                          </a:solidFill>
                        </a:rPr>
                        <a:t> bacilli</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228600">
                <a:tc>
                  <a:txBody>
                    <a:bodyPr/>
                    <a:lstStyle/>
                    <a:p>
                      <a:r>
                        <a:rPr lang="en-PH" sz="1400" dirty="0" err="1">
                          <a:solidFill>
                            <a:schemeClr val="tx1"/>
                          </a:solidFill>
                        </a:rPr>
                        <a:t>Cavitary</a:t>
                      </a:r>
                      <a:r>
                        <a:rPr lang="en-PH" sz="1400" dirty="0">
                          <a:solidFill>
                            <a:schemeClr val="tx1"/>
                          </a:solidFill>
                        </a:rPr>
                        <a:t> TB</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10</a:t>
                      </a:r>
                      <a:r>
                        <a:rPr lang="en-PH" sz="1400" baseline="30000" dirty="0">
                          <a:solidFill>
                            <a:schemeClr val="tx1"/>
                          </a:solidFill>
                        </a:rPr>
                        <a:t>7</a:t>
                      </a:r>
                      <a:r>
                        <a:rPr lang="en-PH" sz="1400" dirty="0">
                          <a:solidFill>
                            <a:schemeClr val="tx1"/>
                          </a:solidFill>
                        </a:rPr>
                        <a:t> – 10</a:t>
                      </a:r>
                      <a:r>
                        <a:rPr lang="en-PH" sz="1400" baseline="30000" dirty="0">
                          <a:solidFill>
                            <a:schemeClr val="tx1"/>
                          </a:solidFill>
                        </a:rPr>
                        <a:t>9</a:t>
                      </a:r>
                      <a:r>
                        <a:rPr lang="en-PH" sz="1400" dirty="0">
                          <a:solidFill>
                            <a:schemeClr val="tx1"/>
                          </a:solidFill>
                        </a:rPr>
                        <a:t> bacilli</a:t>
                      </a:r>
                    </a:p>
                  </a:txBody>
                  <a:tcPr>
                    <a:noFill/>
                  </a:tcPr>
                </a:tc>
                <a:extLst>
                  <a:ext uri="{0D108BD9-81ED-4DB2-BD59-A6C34878D82A}">
                    <a16:rowId xmlns:a16="http://schemas.microsoft.com/office/drawing/2014/main" val="10002"/>
                  </a:ext>
                </a:extLst>
              </a:tr>
              <a:tr h="228600">
                <a:tc>
                  <a:txBody>
                    <a:bodyPr/>
                    <a:lstStyle/>
                    <a:p>
                      <a:r>
                        <a:rPr lang="en-PH" sz="1400" dirty="0">
                          <a:solidFill>
                            <a:schemeClr val="tx1"/>
                          </a:solidFill>
                        </a:rPr>
                        <a:t>Infiltrates</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10</a:t>
                      </a:r>
                      <a:r>
                        <a:rPr lang="en-PH" sz="1400" baseline="30000" dirty="0">
                          <a:solidFill>
                            <a:schemeClr val="tx1"/>
                          </a:solidFill>
                        </a:rPr>
                        <a:t>4</a:t>
                      </a:r>
                      <a:r>
                        <a:rPr lang="en-PH" sz="1400" dirty="0">
                          <a:solidFill>
                            <a:schemeClr val="tx1"/>
                          </a:solidFill>
                        </a:rPr>
                        <a:t> – 10</a:t>
                      </a:r>
                      <a:r>
                        <a:rPr lang="en-PH" sz="1400" baseline="30000" dirty="0">
                          <a:solidFill>
                            <a:schemeClr val="tx1"/>
                          </a:solidFill>
                        </a:rPr>
                        <a:t>7</a:t>
                      </a:r>
                      <a:r>
                        <a:rPr lang="en-PH" sz="1400" dirty="0">
                          <a:solidFill>
                            <a:schemeClr val="tx1"/>
                          </a:solidFill>
                        </a:rPr>
                        <a:t> bacilli</a:t>
                      </a:r>
                    </a:p>
                  </a:txBody>
                  <a:tcPr>
                    <a:noFill/>
                  </a:tcPr>
                </a:tc>
                <a:extLst>
                  <a:ext uri="{0D108BD9-81ED-4DB2-BD59-A6C34878D82A}">
                    <a16:rowId xmlns:a16="http://schemas.microsoft.com/office/drawing/2014/main" val="10003"/>
                  </a:ext>
                </a:extLst>
              </a:tr>
              <a:tr h="228600">
                <a:tc>
                  <a:txBody>
                    <a:bodyPr/>
                    <a:lstStyle/>
                    <a:p>
                      <a:r>
                        <a:rPr lang="en-PH" sz="1400" dirty="0">
                          <a:solidFill>
                            <a:schemeClr val="tx1"/>
                          </a:solidFill>
                        </a:rPr>
                        <a:t>Nodules</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10</a:t>
                      </a:r>
                      <a:r>
                        <a:rPr lang="en-PH" sz="1400" baseline="30000" dirty="0">
                          <a:solidFill>
                            <a:schemeClr val="tx1"/>
                          </a:solidFill>
                        </a:rPr>
                        <a:t>4</a:t>
                      </a:r>
                      <a:r>
                        <a:rPr lang="en-PH" sz="1400" dirty="0">
                          <a:solidFill>
                            <a:schemeClr val="tx1"/>
                          </a:solidFill>
                        </a:rPr>
                        <a:t> – 10</a:t>
                      </a:r>
                      <a:r>
                        <a:rPr lang="en-PH" sz="1400" baseline="30000" dirty="0">
                          <a:solidFill>
                            <a:schemeClr val="tx1"/>
                          </a:solidFill>
                        </a:rPr>
                        <a:t>7</a:t>
                      </a:r>
                      <a:r>
                        <a:rPr lang="en-PH" sz="1400" dirty="0">
                          <a:solidFill>
                            <a:schemeClr val="tx1"/>
                          </a:solidFill>
                        </a:rPr>
                        <a:t> bacilli</a:t>
                      </a:r>
                    </a:p>
                  </a:txBody>
                  <a:tcPr>
                    <a:noFill/>
                  </a:tcPr>
                </a:tc>
                <a:extLst>
                  <a:ext uri="{0D108BD9-81ED-4DB2-BD59-A6C34878D82A}">
                    <a16:rowId xmlns:a16="http://schemas.microsoft.com/office/drawing/2014/main" val="10004"/>
                  </a:ext>
                </a:extLst>
              </a:tr>
              <a:tr h="228600">
                <a:tc>
                  <a:txBody>
                    <a:bodyPr/>
                    <a:lstStyle/>
                    <a:p>
                      <a:r>
                        <a:rPr lang="en-PH" sz="1400" dirty="0" err="1">
                          <a:solidFill>
                            <a:schemeClr val="tx1"/>
                          </a:solidFill>
                        </a:rPr>
                        <a:t>Adenopathies</a:t>
                      </a:r>
                      <a:endParaRPr lang="en-PH" sz="1400"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10</a:t>
                      </a:r>
                      <a:r>
                        <a:rPr lang="en-PH" sz="1400" baseline="30000" dirty="0">
                          <a:solidFill>
                            <a:schemeClr val="tx1"/>
                          </a:solidFill>
                        </a:rPr>
                        <a:t>4</a:t>
                      </a:r>
                      <a:r>
                        <a:rPr lang="en-PH" sz="1400" dirty="0">
                          <a:solidFill>
                            <a:schemeClr val="tx1"/>
                          </a:solidFill>
                        </a:rPr>
                        <a:t> – 10</a:t>
                      </a:r>
                      <a:r>
                        <a:rPr lang="en-PH" sz="1400" baseline="30000" dirty="0">
                          <a:solidFill>
                            <a:schemeClr val="tx1"/>
                          </a:solidFill>
                        </a:rPr>
                        <a:t>6</a:t>
                      </a:r>
                      <a:r>
                        <a:rPr lang="en-PH" sz="1400" dirty="0">
                          <a:solidFill>
                            <a:schemeClr val="tx1"/>
                          </a:solidFill>
                        </a:rPr>
                        <a:t> bacilli</a:t>
                      </a:r>
                    </a:p>
                  </a:txBody>
                  <a:tcPr>
                    <a:noFill/>
                  </a:tcPr>
                </a:tc>
                <a:extLst>
                  <a:ext uri="{0D108BD9-81ED-4DB2-BD59-A6C34878D82A}">
                    <a16:rowId xmlns:a16="http://schemas.microsoft.com/office/drawing/2014/main" val="10005"/>
                  </a:ext>
                </a:extLst>
              </a:tr>
              <a:tr h="228600">
                <a:tc>
                  <a:txBody>
                    <a:bodyPr/>
                    <a:lstStyle/>
                    <a:p>
                      <a:r>
                        <a:rPr lang="en-PH" sz="1400" dirty="0">
                          <a:solidFill>
                            <a:schemeClr val="tx1"/>
                          </a:solidFill>
                        </a:rPr>
                        <a:t>Renal TB</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10</a:t>
                      </a:r>
                      <a:r>
                        <a:rPr lang="en-PH" sz="1400" baseline="30000" dirty="0">
                          <a:solidFill>
                            <a:schemeClr val="tx1"/>
                          </a:solidFill>
                        </a:rPr>
                        <a:t>7</a:t>
                      </a:r>
                      <a:r>
                        <a:rPr lang="en-PH" sz="1400" dirty="0">
                          <a:solidFill>
                            <a:schemeClr val="tx1"/>
                          </a:solidFill>
                        </a:rPr>
                        <a:t> – 10</a:t>
                      </a:r>
                      <a:r>
                        <a:rPr lang="en-PH" sz="1400" baseline="30000" dirty="0">
                          <a:solidFill>
                            <a:schemeClr val="tx1"/>
                          </a:solidFill>
                        </a:rPr>
                        <a:t>9</a:t>
                      </a:r>
                      <a:r>
                        <a:rPr lang="en-PH" sz="1400" dirty="0">
                          <a:solidFill>
                            <a:schemeClr val="tx1"/>
                          </a:solidFill>
                        </a:rPr>
                        <a:t> bacilli</a:t>
                      </a:r>
                    </a:p>
                  </a:txBody>
                  <a:tcPr>
                    <a:noFill/>
                  </a:tcPr>
                </a:tc>
                <a:extLst>
                  <a:ext uri="{0D108BD9-81ED-4DB2-BD59-A6C34878D82A}">
                    <a16:rowId xmlns:a16="http://schemas.microsoft.com/office/drawing/2014/main" val="10006"/>
                  </a:ext>
                </a:extLst>
              </a:tr>
              <a:tr h="228600">
                <a:tc>
                  <a:txBody>
                    <a:bodyPr/>
                    <a:lstStyle/>
                    <a:p>
                      <a:r>
                        <a:rPr lang="en-PH" sz="1400" dirty="0" err="1">
                          <a:solidFill>
                            <a:schemeClr val="tx1"/>
                          </a:solidFill>
                        </a:rPr>
                        <a:t>Extrapulmonary</a:t>
                      </a:r>
                      <a:r>
                        <a:rPr lang="en-PH" sz="1400" dirty="0">
                          <a:solidFill>
                            <a:schemeClr val="tx1"/>
                          </a:solidFill>
                        </a:rPr>
                        <a:t> TB</a:t>
                      </a: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a:solidFill>
                            <a:schemeClr val="tx1"/>
                          </a:solidFill>
                        </a:rPr>
                        <a:t>10</a:t>
                      </a:r>
                      <a:r>
                        <a:rPr lang="en-PH" sz="1400" baseline="30000" dirty="0">
                          <a:solidFill>
                            <a:schemeClr val="tx1"/>
                          </a:solidFill>
                        </a:rPr>
                        <a:t>4</a:t>
                      </a:r>
                      <a:r>
                        <a:rPr lang="en-PH" sz="1400" dirty="0">
                          <a:solidFill>
                            <a:schemeClr val="tx1"/>
                          </a:solidFill>
                        </a:rPr>
                        <a:t> – 10</a:t>
                      </a:r>
                      <a:r>
                        <a:rPr lang="en-PH" sz="1400" baseline="30000" dirty="0">
                          <a:solidFill>
                            <a:schemeClr val="tx1"/>
                          </a:solidFill>
                        </a:rPr>
                        <a:t>6</a:t>
                      </a:r>
                      <a:r>
                        <a:rPr lang="en-PH" sz="1400" dirty="0">
                          <a:solidFill>
                            <a:schemeClr val="tx1"/>
                          </a:solidFill>
                        </a:rPr>
                        <a:t> bacilli</a:t>
                      </a:r>
                    </a:p>
                  </a:txBody>
                  <a:tcPr>
                    <a:noFill/>
                  </a:tcPr>
                </a:tc>
                <a:extLst>
                  <a:ext uri="{0D108BD9-81ED-4DB2-BD59-A6C34878D82A}">
                    <a16:rowId xmlns:a16="http://schemas.microsoft.com/office/drawing/2014/main" val="10007"/>
                  </a:ext>
                </a:extLst>
              </a:tr>
            </a:tbl>
          </a:graphicData>
        </a:graphic>
      </p:graphicFrame>
      <p:sp>
        <p:nvSpPr>
          <p:cNvPr id="20" name="Title 1"/>
          <p:cNvSpPr txBox="1">
            <a:spLocks/>
          </p:cNvSpPr>
          <p:nvPr/>
        </p:nvSpPr>
        <p:spPr bwMode="auto">
          <a:xfrm>
            <a:off x="304800" y="152400"/>
            <a:ext cx="8534400" cy="914400"/>
          </a:xfrm>
          <a:prstGeom prst="rect">
            <a:avLst/>
          </a:prstGeom>
          <a:noFill/>
          <a:ln w="57150">
            <a:solidFill>
              <a:srgbClr val="160CE4"/>
            </a:solidFill>
            <a:miter lim="800000"/>
            <a:headEnd/>
            <a:tailEnd/>
          </a:ln>
        </p:spPr>
        <p:txBody>
          <a:bodyPr anchor="ctr"/>
          <a:lstStyle/>
          <a:p>
            <a:pPr algn="ctr">
              <a:defRPr/>
            </a:pPr>
            <a:r>
              <a:rPr lang="en-US" sz="4000" b="1" dirty="0">
                <a:latin typeface="+mj-lt"/>
                <a:ea typeface="+mj-ea"/>
                <a:cs typeface="+mj-cs"/>
              </a:rPr>
              <a:t>How does DRTB occur?</a:t>
            </a:r>
            <a:endParaRPr lang="en-US" sz="4800" b="1" dirty="0">
              <a:latin typeface="+mj-lt"/>
              <a:ea typeface="+mj-ea"/>
              <a:cs typeface="+mj-cs"/>
            </a:endParaRPr>
          </a:p>
        </p:txBody>
      </p:sp>
      <p:sp>
        <p:nvSpPr>
          <p:cNvPr id="21" name="Rectangle 20"/>
          <p:cNvSpPr/>
          <p:nvPr/>
        </p:nvSpPr>
        <p:spPr>
          <a:xfrm>
            <a:off x="0" y="6477000"/>
            <a:ext cx="9144000" cy="381000"/>
          </a:xfrm>
          <a:prstGeom prst="rect">
            <a:avLst/>
          </a:prstGeom>
          <a:solidFill>
            <a:srgbClr val="160CE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PH" b="1" dirty="0"/>
              <a:t>Lung </a:t>
            </a:r>
            <a:r>
              <a:rPr lang="en-PH" b="1" dirty="0" err="1"/>
              <a:t>Center</a:t>
            </a:r>
            <a:r>
              <a:rPr lang="en-PH" b="1" dirty="0"/>
              <a:t> of the Philippines - National </a:t>
            </a:r>
            <a:r>
              <a:rPr lang="en-PH" b="1" dirty="0" err="1"/>
              <a:t>Center</a:t>
            </a:r>
            <a:r>
              <a:rPr lang="en-PH" b="1" dirty="0"/>
              <a:t> for Pulmonary Research</a:t>
            </a:r>
          </a:p>
        </p:txBody>
      </p:sp>
      <p:cxnSp>
        <p:nvCxnSpPr>
          <p:cNvPr id="24" name="Curved Connector 23"/>
          <p:cNvCxnSpPr>
            <a:stCxn id="29" idx="0"/>
            <a:endCxn id="28" idx="0"/>
          </p:cNvCxnSpPr>
          <p:nvPr/>
        </p:nvCxnSpPr>
        <p:spPr>
          <a:xfrm rot="16200000" flipV="1">
            <a:off x="6934200" y="1790700"/>
            <a:ext cx="12700" cy="2514600"/>
          </a:xfrm>
          <a:prstGeom prst="curvedConnector3">
            <a:avLst>
              <a:gd name="adj1" fmla="val 888197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382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ppt_x</p:attrName>
                                        </p:attrNameLst>
                                      </p:cBhvr>
                                      <p:tavLst>
                                        <p:tav tm="0">
                                          <p:val>
                                            <p:strVal val="#ppt_x-.2"/>
                                          </p:val>
                                        </p:tav>
                                        <p:tav tm="100000">
                                          <p:val>
                                            <p:strVal val="#ppt_x"/>
                                          </p:val>
                                        </p:tav>
                                      </p:tavLst>
                                    </p:anim>
                                    <p:anim calcmode="lin" valueType="num">
                                      <p:cBhvr>
                                        <p:cTn id="16"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2"/>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1000" fill="hold"/>
                                        <p:tgtEl>
                                          <p:spTgt spid="36"/>
                                        </p:tgtEl>
                                        <p:attrNameLst>
                                          <p:attrName>ppt_x</p:attrName>
                                        </p:attrNameLst>
                                      </p:cBhvr>
                                      <p:tavLst>
                                        <p:tav tm="0">
                                          <p:val>
                                            <p:strVal val="#ppt_x-.2"/>
                                          </p:val>
                                        </p:tav>
                                        <p:tav tm="100000">
                                          <p:val>
                                            <p:strVal val="#ppt_x"/>
                                          </p:val>
                                        </p:tav>
                                      </p:tavLst>
                                    </p:anim>
                                    <p:anim calcmode="lin" valueType="num">
                                      <p:cBhvr>
                                        <p:cTn id="40"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6"/>
                                        </p:tgtEl>
                                      </p:cBhvr>
                                    </p:animEffect>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750" fill="hold"/>
                                        <p:tgtEl>
                                          <p:spTgt spid="40"/>
                                        </p:tgtEl>
                                        <p:attrNameLst>
                                          <p:attrName>ppt_x</p:attrName>
                                        </p:attrNameLst>
                                      </p:cBhvr>
                                      <p:tavLst>
                                        <p:tav tm="0">
                                          <p:val>
                                            <p:strVal val="#ppt_x-.2"/>
                                          </p:val>
                                        </p:tav>
                                        <p:tav tm="100000">
                                          <p:val>
                                            <p:strVal val="#ppt_x"/>
                                          </p:val>
                                        </p:tav>
                                      </p:tavLst>
                                    </p:anim>
                                    <p:anim calcmode="lin" valueType="num">
                                      <p:cBhvr>
                                        <p:cTn id="58" dur="75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59" dur="750"/>
                                        <p:tgtEl>
                                          <p:spTgt spid="40"/>
                                        </p:tgtEl>
                                      </p:cBhvr>
                                    </p:animEffect>
                                  </p:childTnLst>
                                </p:cTn>
                              </p:par>
                            </p:childTnLst>
                          </p:cTn>
                        </p:par>
                        <p:par>
                          <p:cTn id="60" fill="hold" nodeType="afterGroup">
                            <p:stCondLst>
                              <p:cond delay="750"/>
                            </p:stCondLst>
                            <p:childTnLst>
                              <p:par>
                                <p:cTn id="61" presetID="1"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12" repeatCount="indefinite"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strips(downLeft)">
                                      <p:cBhvr>
                                        <p:cTn id="75" dur="1000"/>
                                        <p:tgtEl>
                                          <p:spTgt spid="24"/>
                                        </p:tgtEl>
                                      </p:cBhvr>
                                    </p:animEffect>
                                  </p:childTnLst>
                                </p:cTn>
                              </p:par>
                              <p:par>
                                <p:cTn id="76" presetID="29" presetClass="entr" presetSubtype="0" repeatCount="indefinite"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900" fill="hold"/>
                                        <p:tgtEl>
                                          <p:spTgt spid="40"/>
                                        </p:tgtEl>
                                        <p:attrNameLst>
                                          <p:attrName>ppt_x</p:attrName>
                                        </p:attrNameLst>
                                      </p:cBhvr>
                                      <p:tavLst>
                                        <p:tav tm="0">
                                          <p:val>
                                            <p:strVal val="#ppt_x-.2"/>
                                          </p:val>
                                        </p:tav>
                                        <p:tav tm="100000">
                                          <p:val>
                                            <p:strVal val="#ppt_x"/>
                                          </p:val>
                                        </p:tav>
                                      </p:tavLst>
                                    </p:anim>
                                    <p:anim calcmode="lin" valueType="num">
                                      <p:cBhvr>
                                        <p:cTn id="79" dur="9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80" dur="9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animBg="1"/>
      <p:bldP spid="42" grpId="0" animBg="1"/>
      <p:bldP spid="26" grpId="0" animBg="1"/>
      <p:bldP spid="27" grpId="0" animBg="1"/>
      <p:bldP spid="28" grpId="0" animBg="1"/>
      <p:bldP spid="29" grpId="0" animBg="1"/>
      <p:bldP spid="37" grpId="0" animBg="1"/>
      <p:bldP spid="38"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8"/>
            <a:ext cx="8229600" cy="1143000"/>
          </a:xfrm>
          <a:prstGeom prst="rect">
            <a:avLst/>
          </a:prstGeom>
          <a:noFill/>
          <a:ln w="57150" cap="flat" cmpd="sng">
            <a:solidFill>
              <a:srgbClr val="336600"/>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Causes of Drug-resistant TB</a:t>
            </a:r>
            <a:endParaRPr sz="4000" dirty="0"/>
          </a:p>
        </p:txBody>
      </p:sp>
      <p:sp>
        <p:nvSpPr>
          <p:cNvPr id="188" name="Shape 188"/>
          <p:cNvSpPr/>
          <p:nvPr/>
        </p:nvSpPr>
        <p:spPr>
          <a:xfrm>
            <a:off x="0" y="6477000"/>
            <a:ext cx="9144000" cy="381000"/>
          </a:xfrm>
          <a:prstGeom prst="rect">
            <a:avLst/>
          </a:prstGeom>
          <a:solidFill>
            <a:srgbClr val="004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00"/>
                </a:solidFill>
                <a:latin typeface="Arial"/>
                <a:ea typeface="Arial"/>
                <a:cs typeface="Arial"/>
                <a:sym typeface="Arial"/>
              </a:rPr>
              <a:t>Department of Health – National TB Control Program</a:t>
            </a:r>
            <a:endParaRPr/>
          </a:p>
        </p:txBody>
      </p:sp>
      <p:sp>
        <p:nvSpPr>
          <p:cNvPr id="189" name="Shape 189"/>
          <p:cNvSpPr/>
          <p:nvPr/>
        </p:nvSpPr>
        <p:spPr>
          <a:xfrm>
            <a:off x="457200" y="1752600"/>
            <a:ext cx="2209800" cy="762000"/>
          </a:xfrm>
          <a:prstGeom prst="rect">
            <a:avLst/>
          </a:prstGeom>
          <a:solidFill>
            <a:schemeClr val="dk1"/>
          </a:solidFill>
          <a:ln w="38100" cap="flat" cmpd="sng">
            <a:solidFill>
              <a:schemeClr val="dk1"/>
            </a:solidFill>
            <a:prstDash val="solid"/>
            <a:round/>
            <a:headEnd type="none" w="med" len="med"/>
            <a:tailEnd type="none" w="med" len="med"/>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Arial"/>
                <a:ea typeface="Arial"/>
                <a:cs typeface="Arial"/>
                <a:sym typeface="Arial"/>
              </a:rPr>
              <a:t>ACQUIRED</a:t>
            </a:r>
            <a:endParaRPr/>
          </a:p>
          <a:p>
            <a:pPr marL="0" marR="0" lvl="0" indent="0" algn="ctr" rtl="0">
              <a:spcBef>
                <a:spcPts val="0"/>
              </a:spcBef>
              <a:spcAft>
                <a:spcPts val="0"/>
              </a:spcAft>
              <a:buNone/>
            </a:pPr>
            <a:r>
              <a:rPr lang="en-US" sz="1800" b="1" i="0" u="none" strike="noStrike" cap="none">
                <a:solidFill>
                  <a:schemeClr val="lt1"/>
                </a:solidFill>
                <a:latin typeface="Arial"/>
                <a:ea typeface="Arial"/>
                <a:cs typeface="Arial"/>
                <a:sym typeface="Arial"/>
              </a:rPr>
              <a:t>DRUG RESISTANCE</a:t>
            </a:r>
            <a:endParaRPr/>
          </a:p>
        </p:txBody>
      </p:sp>
      <p:sp>
        <p:nvSpPr>
          <p:cNvPr id="190" name="Shape 190"/>
          <p:cNvSpPr/>
          <p:nvPr/>
        </p:nvSpPr>
        <p:spPr>
          <a:xfrm>
            <a:off x="6553200" y="1752600"/>
            <a:ext cx="2209800" cy="762000"/>
          </a:xfrm>
          <a:prstGeom prst="rect">
            <a:avLst/>
          </a:prstGeom>
          <a:solidFill>
            <a:schemeClr val="dk1"/>
          </a:solidFill>
          <a:ln w="38100" cap="flat" cmpd="sng">
            <a:solidFill>
              <a:schemeClr val="dk1"/>
            </a:solidFill>
            <a:prstDash val="solid"/>
            <a:round/>
            <a:headEnd type="none" w="med" len="med"/>
            <a:tailEnd type="none" w="med" len="med"/>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Arial"/>
                <a:ea typeface="Arial"/>
                <a:cs typeface="Arial"/>
                <a:sym typeface="Arial"/>
              </a:rPr>
              <a:t>PRIMARY</a:t>
            </a:r>
            <a:endParaRPr/>
          </a:p>
          <a:p>
            <a:pPr marL="0" marR="0" lvl="0" indent="0" algn="ctr" rtl="0">
              <a:spcBef>
                <a:spcPts val="0"/>
              </a:spcBef>
              <a:spcAft>
                <a:spcPts val="0"/>
              </a:spcAft>
              <a:buNone/>
            </a:pPr>
            <a:r>
              <a:rPr lang="en-US" sz="1800" b="1" i="0" u="none" strike="noStrike" cap="none">
                <a:solidFill>
                  <a:schemeClr val="lt1"/>
                </a:solidFill>
                <a:latin typeface="Arial"/>
                <a:ea typeface="Arial"/>
                <a:cs typeface="Arial"/>
                <a:sym typeface="Arial"/>
              </a:rPr>
              <a:t>DRUG RESISTANCE</a:t>
            </a:r>
            <a:endParaRPr/>
          </a:p>
        </p:txBody>
      </p:sp>
      <p:sp>
        <p:nvSpPr>
          <p:cNvPr id="191" name="Shape 191"/>
          <p:cNvSpPr/>
          <p:nvPr/>
        </p:nvSpPr>
        <p:spPr>
          <a:xfrm>
            <a:off x="457200" y="2667000"/>
            <a:ext cx="2209800" cy="762000"/>
          </a:xfrm>
          <a:prstGeom prst="rect">
            <a:avLst/>
          </a:prstGeom>
          <a:solidFill>
            <a:schemeClr val="lt1"/>
          </a:solid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Exposure to</a:t>
            </a:r>
            <a:endParaRPr/>
          </a:p>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drug-susceptible TB</a:t>
            </a:r>
            <a:endParaRPr/>
          </a:p>
        </p:txBody>
      </p:sp>
      <p:sp>
        <p:nvSpPr>
          <p:cNvPr id="192" name="Shape 192"/>
          <p:cNvSpPr/>
          <p:nvPr/>
        </p:nvSpPr>
        <p:spPr>
          <a:xfrm>
            <a:off x="685800" y="3581400"/>
            <a:ext cx="2209800" cy="762000"/>
          </a:xfrm>
          <a:prstGeom prst="rect">
            <a:avLst/>
          </a:prstGeom>
          <a:solidFill>
            <a:schemeClr val="lt1"/>
          </a:solid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Infection with</a:t>
            </a:r>
            <a:endParaRPr/>
          </a:p>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drug-susceptible TB</a:t>
            </a:r>
            <a:endParaRPr/>
          </a:p>
        </p:txBody>
      </p:sp>
      <p:sp>
        <p:nvSpPr>
          <p:cNvPr id="193" name="Shape 193"/>
          <p:cNvSpPr/>
          <p:nvPr/>
        </p:nvSpPr>
        <p:spPr>
          <a:xfrm>
            <a:off x="1143000" y="4495800"/>
            <a:ext cx="2209800" cy="762000"/>
          </a:xfrm>
          <a:prstGeom prst="rect">
            <a:avLst/>
          </a:prstGeom>
          <a:solidFill>
            <a:schemeClr val="lt1"/>
          </a:solid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Active</a:t>
            </a:r>
            <a:endParaRPr/>
          </a:p>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drug-susceptible TB</a:t>
            </a:r>
            <a:endParaRPr/>
          </a:p>
        </p:txBody>
      </p:sp>
      <p:sp>
        <p:nvSpPr>
          <p:cNvPr id="194" name="Shape 194"/>
          <p:cNvSpPr/>
          <p:nvPr/>
        </p:nvSpPr>
        <p:spPr>
          <a:xfrm>
            <a:off x="3429000" y="5486400"/>
            <a:ext cx="2209800" cy="762000"/>
          </a:xfrm>
          <a:prstGeom prst="rect">
            <a:avLst/>
          </a:prstGeom>
          <a:solidFill>
            <a:schemeClr val="lt1"/>
          </a:solid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Active</a:t>
            </a:r>
            <a:endParaRPr/>
          </a:p>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drug-resistant TB</a:t>
            </a:r>
            <a:endParaRPr/>
          </a:p>
        </p:txBody>
      </p:sp>
      <p:cxnSp>
        <p:nvCxnSpPr>
          <p:cNvPr id="195" name="Shape 195"/>
          <p:cNvCxnSpPr>
            <a:stCxn id="191" idx="3"/>
            <a:endCxn id="192" idx="3"/>
          </p:cNvCxnSpPr>
          <p:nvPr/>
        </p:nvCxnSpPr>
        <p:spPr>
          <a:xfrm>
            <a:off x="2667000" y="3048000"/>
            <a:ext cx="228600" cy="914400"/>
          </a:xfrm>
          <a:prstGeom prst="bentConnector3">
            <a:avLst>
              <a:gd name="adj1" fmla="val 200000"/>
            </a:avLst>
          </a:prstGeom>
          <a:noFill/>
          <a:ln w="38100" cap="flat" cmpd="sng">
            <a:solidFill>
              <a:schemeClr val="dk1"/>
            </a:solidFill>
            <a:prstDash val="solid"/>
            <a:round/>
            <a:headEnd type="none" w="med" len="med"/>
            <a:tailEnd type="stealth" w="lg" len="lg"/>
          </a:ln>
        </p:spPr>
      </p:cxnSp>
      <p:cxnSp>
        <p:nvCxnSpPr>
          <p:cNvPr id="196" name="Shape 196"/>
          <p:cNvCxnSpPr>
            <a:stCxn id="192" idx="1"/>
            <a:endCxn id="193" idx="1"/>
          </p:cNvCxnSpPr>
          <p:nvPr/>
        </p:nvCxnSpPr>
        <p:spPr>
          <a:xfrm>
            <a:off x="685800" y="3962400"/>
            <a:ext cx="457200" cy="914400"/>
          </a:xfrm>
          <a:prstGeom prst="bentConnector3">
            <a:avLst>
              <a:gd name="adj1" fmla="val -50000"/>
            </a:avLst>
          </a:prstGeom>
          <a:noFill/>
          <a:ln w="38100" cap="flat" cmpd="sng">
            <a:solidFill>
              <a:schemeClr val="dk1"/>
            </a:solidFill>
            <a:prstDash val="solid"/>
            <a:round/>
            <a:headEnd type="none" w="med" len="med"/>
            <a:tailEnd type="stealth" w="lg" len="lg"/>
          </a:ln>
        </p:spPr>
      </p:cxnSp>
      <p:sp>
        <p:nvSpPr>
          <p:cNvPr id="197" name="Shape 197"/>
          <p:cNvSpPr/>
          <p:nvPr/>
        </p:nvSpPr>
        <p:spPr>
          <a:xfrm>
            <a:off x="152400" y="5486400"/>
            <a:ext cx="1905000" cy="762000"/>
          </a:xfrm>
          <a:prstGeom prst="rect">
            <a:avLst/>
          </a:prstGeom>
          <a:solidFill>
            <a:schemeClr val="lt1"/>
          </a:solid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Further</a:t>
            </a:r>
            <a:endParaRPr/>
          </a:p>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drug resistance</a:t>
            </a:r>
            <a:endParaRPr/>
          </a:p>
        </p:txBody>
      </p:sp>
      <p:sp>
        <p:nvSpPr>
          <p:cNvPr id="198" name="Shape 198"/>
          <p:cNvSpPr/>
          <p:nvPr/>
        </p:nvSpPr>
        <p:spPr>
          <a:xfrm>
            <a:off x="6172200" y="3581400"/>
            <a:ext cx="2209800" cy="762000"/>
          </a:xfrm>
          <a:prstGeom prst="rect">
            <a:avLst/>
          </a:prstGeom>
          <a:solidFill>
            <a:schemeClr val="lt1"/>
          </a:solid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Infection with</a:t>
            </a:r>
            <a:endParaRPr/>
          </a:p>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drug-resistant TB</a:t>
            </a:r>
            <a:endParaRPr/>
          </a:p>
        </p:txBody>
      </p:sp>
      <p:sp>
        <p:nvSpPr>
          <p:cNvPr id="199" name="Shape 199"/>
          <p:cNvSpPr/>
          <p:nvPr/>
        </p:nvSpPr>
        <p:spPr>
          <a:xfrm>
            <a:off x="6553200" y="2667000"/>
            <a:ext cx="2209800" cy="762000"/>
          </a:xfrm>
          <a:prstGeom prst="rect">
            <a:avLst/>
          </a:prstGeom>
          <a:solidFill>
            <a:schemeClr val="lt1"/>
          </a:solidFill>
          <a:ln w="38100" cap="flat" cmpd="sng">
            <a:solidFill>
              <a:schemeClr val="dk1"/>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Exposure to</a:t>
            </a:r>
            <a:endParaRPr/>
          </a:p>
          <a:p>
            <a:pPr marL="0" marR="0" lvl="0" indent="0" algn="ctr" rtl="0">
              <a:spcBef>
                <a:spcPts val="0"/>
              </a:spcBef>
              <a:spcAft>
                <a:spcPts val="0"/>
              </a:spcAft>
              <a:buNone/>
            </a:pPr>
            <a:r>
              <a:rPr lang="en-US" sz="1800" b="1" i="0" u="none" strike="noStrike" cap="none">
                <a:solidFill>
                  <a:schemeClr val="dk1"/>
                </a:solidFill>
                <a:latin typeface="Arial"/>
                <a:ea typeface="Arial"/>
                <a:cs typeface="Arial"/>
                <a:sym typeface="Arial"/>
              </a:rPr>
              <a:t>drug-resistant TB</a:t>
            </a:r>
            <a:endParaRPr/>
          </a:p>
        </p:txBody>
      </p:sp>
      <p:cxnSp>
        <p:nvCxnSpPr>
          <p:cNvPr id="200" name="Shape 200"/>
          <p:cNvCxnSpPr>
            <a:stCxn id="199" idx="1"/>
            <a:endCxn id="198" idx="1"/>
          </p:cNvCxnSpPr>
          <p:nvPr/>
        </p:nvCxnSpPr>
        <p:spPr>
          <a:xfrm flipH="1">
            <a:off x="6172200" y="3048000"/>
            <a:ext cx="381000" cy="914400"/>
          </a:xfrm>
          <a:prstGeom prst="bentConnector3">
            <a:avLst>
              <a:gd name="adj1" fmla="val 160000"/>
            </a:avLst>
          </a:prstGeom>
          <a:noFill/>
          <a:ln w="38100" cap="flat" cmpd="sng">
            <a:solidFill>
              <a:schemeClr val="dk1"/>
            </a:solidFill>
            <a:prstDash val="solid"/>
            <a:round/>
            <a:headEnd type="none" w="med" len="med"/>
            <a:tailEnd type="stealth" w="lg" len="lg"/>
          </a:ln>
        </p:spPr>
      </p:cxnSp>
      <p:sp>
        <p:nvSpPr>
          <p:cNvPr id="201" name="Shape 201"/>
          <p:cNvSpPr txBox="1"/>
          <p:nvPr/>
        </p:nvSpPr>
        <p:spPr>
          <a:xfrm>
            <a:off x="3429000" y="4080302"/>
            <a:ext cx="11049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Improper exposure to</a:t>
            </a:r>
            <a:endParaRPr/>
          </a:p>
          <a:p>
            <a:pPr marL="0" marR="0" lvl="0" indent="0" algn="ctr" rtl="0">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anti-TB drug/s</a:t>
            </a:r>
            <a:endParaRPr/>
          </a:p>
        </p:txBody>
      </p:sp>
      <p:sp>
        <p:nvSpPr>
          <p:cNvPr id="202" name="Shape 202"/>
          <p:cNvSpPr txBox="1"/>
          <p:nvPr/>
        </p:nvSpPr>
        <p:spPr>
          <a:xfrm>
            <a:off x="1981200" y="5823798"/>
            <a:ext cx="13716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Improper exposure to</a:t>
            </a:r>
            <a:endParaRPr/>
          </a:p>
          <a:p>
            <a:pPr marL="0" marR="0" lvl="0" indent="0" algn="ctr" rtl="0">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anti-TB drug/s</a:t>
            </a:r>
            <a:endParaRPr/>
          </a:p>
        </p:txBody>
      </p:sp>
      <p:sp>
        <p:nvSpPr>
          <p:cNvPr id="203" name="Shape 203"/>
          <p:cNvSpPr txBox="1"/>
          <p:nvPr/>
        </p:nvSpPr>
        <p:spPr>
          <a:xfrm>
            <a:off x="2895600" y="1619250"/>
            <a:ext cx="3467100" cy="1200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al"/>
              <a:buNone/>
            </a:pPr>
            <a:r>
              <a:rPr lang="en-US" sz="2400" b="1" i="0" u="none" strike="noStrike" cap="none" dirty="0">
                <a:solidFill>
                  <a:schemeClr val="dk1"/>
                </a:solidFill>
                <a:latin typeface="Arial"/>
                <a:ea typeface="Arial"/>
                <a:cs typeface="Arial"/>
                <a:sym typeface="Arial"/>
              </a:rPr>
              <a:t>Two pathways leading to</a:t>
            </a:r>
            <a:endParaRPr dirty="0"/>
          </a:p>
          <a:p>
            <a:pPr marL="0" marR="0" lvl="0" indent="0" algn="ctr" rtl="0">
              <a:spcBef>
                <a:spcPts val="0"/>
              </a:spcBef>
              <a:spcAft>
                <a:spcPts val="0"/>
              </a:spcAft>
              <a:buClr>
                <a:schemeClr val="dk1"/>
              </a:buClr>
              <a:buSzPts val="2400"/>
              <a:buFont typeface="Arial"/>
              <a:buNone/>
            </a:pPr>
            <a:r>
              <a:rPr lang="en-US" sz="2400" b="1" i="0" u="none" strike="noStrike" cap="none" dirty="0">
                <a:solidFill>
                  <a:schemeClr val="dk1"/>
                </a:solidFill>
                <a:latin typeface="Arial"/>
                <a:ea typeface="Arial"/>
                <a:cs typeface="Arial"/>
                <a:sym typeface="Arial"/>
              </a:rPr>
              <a:t>drug-resistant TB</a:t>
            </a:r>
            <a:endParaRPr dirty="0"/>
          </a:p>
        </p:txBody>
      </p:sp>
      <p:cxnSp>
        <p:nvCxnSpPr>
          <p:cNvPr id="204" name="Shape 204"/>
          <p:cNvCxnSpPr/>
          <p:nvPr/>
        </p:nvCxnSpPr>
        <p:spPr>
          <a:xfrm rot="10800000">
            <a:off x="2057400" y="5804941"/>
            <a:ext cx="1371600" cy="0"/>
          </a:xfrm>
          <a:prstGeom prst="straightConnector1">
            <a:avLst/>
          </a:prstGeom>
          <a:noFill/>
          <a:ln w="38100" cap="flat" cmpd="sng">
            <a:solidFill>
              <a:schemeClr val="dk1"/>
            </a:solidFill>
            <a:prstDash val="solid"/>
            <a:round/>
            <a:headEnd type="none" w="med" len="med"/>
            <a:tailEnd type="stealth" w="lg" len="lg"/>
          </a:ln>
        </p:spPr>
      </p:cxnSp>
      <p:cxnSp>
        <p:nvCxnSpPr>
          <p:cNvPr id="205" name="Shape 205"/>
          <p:cNvCxnSpPr>
            <a:stCxn id="193" idx="3"/>
            <a:endCxn id="194" idx="0"/>
          </p:cNvCxnSpPr>
          <p:nvPr/>
        </p:nvCxnSpPr>
        <p:spPr>
          <a:xfrm>
            <a:off x="3352800" y="4876800"/>
            <a:ext cx="1181100" cy="609600"/>
          </a:xfrm>
          <a:prstGeom prst="bentConnector2">
            <a:avLst/>
          </a:prstGeom>
          <a:noFill/>
          <a:ln w="38100" cap="flat" cmpd="sng">
            <a:solidFill>
              <a:schemeClr val="dk1"/>
            </a:solidFill>
            <a:prstDash val="solid"/>
            <a:round/>
            <a:headEnd type="none" w="med" len="med"/>
            <a:tailEnd type="stealth" w="lg" len="lg"/>
          </a:ln>
        </p:spPr>
      </p:cxnSp>
      <p:cxnSp>
        <p:nvCxnSpPr>
          <p:cNvPr id="206" name="Shape 206"/>
          <p:cNvCxnSpPr>
            <a:stCxn id="198" idx="2"/>
            <a:endCxn id="194" idx="0"/>
          </p:cNvCxnSpPr>
          <p:nvPr/>
        </p:nvCxnSpPr>
        <p:spPr>
          <a:xfrm rot="5400000">
            <a:off x="5334000" y="3543300"/>
            <a:ext cx="1143000" cy="2743200"/>
          </a:xfrm>
          <a:prstGeom prst="bentConnector3">
            <a:avLst>
              <a:gd name="adj1" fmla="val 45862"/>
            </a:avLst>
          </a:prstGeom>
          <a:noFill/>
          <a:ln w="38100" cap="flat" cmpd="sng">
            <a:solidFill>
              <a:schemeClr val="dk1"/>
            </a:solidFill>
            <a:prstDash val="solid"/>
            <a:round/>
            <a:headEnd type="none" w="med" len="med"/>
            <a:tailEnd type="stealth" w="lg" len="lg"/>
          </a:ln>
        </p:spPr>
      </p:cxnSp>
      <p:cxnSp>
        <p:nvCxnSpPr>
          <p:cNvPr id="207" name="Shape 207"/>
          <p:cNvCxnSpPr>
            <a:stCxn id="194" idx="3"/>
            <a:endCxn id="199" idx="3"/>
          </p:cNvCxnSpPr>
          <p:nvPr/>
        </p:nvCxnSpPr>
        <p:spPr>
          <a:xfrm rot="10800000" flipH="1">
            <a:off x="5638800" y="3048000"/>
            <a:ext cx="3124200" cy="2819400"/>
          </a:xfrm>
          <a:prstGeom prst="bentConnector3">
            <a:avLst>
              <a:gd name="adj1" fmla="val 105803"/>
            </a:avLst>
          </a:prstGeom>
          <a:noFill/>
          <a:ln w="38100" cap="flat" cmpd="sng">
            <a:solidFill>
              <a:schemeClr val="dk1"/>
            </a:solidFill>
            <a:prstDash val="solid"/>
            <a:round/>
            <a:headEnd type="none" w="med" len="med"/>
            <a:tailEnd type="stealth"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9"/>
                                        </p:tgtEl>
                                        <p:attrNameLst>
                                          <p:attrName>style.visibility</p:attrName>
                                        </p:attrNameLst>
                                      </p:cBhvr>
                                      <p:to>
                                        <p:strVal val="visible"/>
                                      </p:to>
                                    </p:set>
                                    <p:animEffect transition="in" filter="fade">
                                      <p:cBhvr>
                                        <p:cTn id="11" dur="500"/>
                                        <p:tgtEl>
                                          <p:spTgt spid="189"/>
                                        </p:tgtEl>
                                      </p:cBhvr>
                                    </p:animEffect>
                                  </p:childTnLst>
                                </p:cTn>
                              </p:par>
                              <p:par>
                                <p:cTn id="12" presetID="10" presetClass="entr" presetSubtype="0" fill="hold" nodeType="withEffect">
                                  <p:stCondLst>
                                    <p:cond delay="0"/>
                                  </p:stCondLst>
                                  <p:childTnLst>
                                    <p:set>
                                      <p:cBhvr>
                                        <p:cTn id="13" dur="1" fill="hold">
                                          <p:stCondLst>
                                            <p:cond delay="0"/>
                                          </p:stCondLst>
                                        </p:cTn>
                                        <p:tgtEl>
                                          <p:spTgt spid="190"/>
                                        </p:tgtEl>
                                        <p:attrNameLst>
                                          <p:attrName>style.visibility</p:attrName>
                                        </p:attrNameLst>
                                      </p:cBhvr>
                                      <p:to>
                                        <p:strVal val="visible"/>
                                      </p:to>
                                    </p:set>
                                    <p:animEffect transition="in" filter="fade">
                                      <p:cBhvr>
                                        <p:cTn id="14" dur="500"/>
                                        <p:tgtEl>
                                          <p:spTgt spid="19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5"/>
                                        </p:tgtEl>
                                        <p:attrNameLst>
                                          <p:attrName>style.visibility</p:attrName>
                                        </p:attrNameLst>
                                      </p:cBhvr>
                                      <p:to>
                                        <p:strVal val="visible"/>
                                      </p:to>
                                    </p:set>
                                    <p:animEffect transition="in" filter="fade">
                                      <p:cBhvr>
                                        <p:cTn id="23" dur="500"/>
                                        <p:tgtEl>
                                          <p:spTgt spid="195"/>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6"/>
                                        </p:tgtEl>
                                        <p:attrNameLst>
                                          <p:attrName>style.visibility</p:attrName>
                                        </p:attrNameLst>
                                      </p:cBhvr>
                                      <p:to>
                                        <p:strVal val="visible"/>
                                      </p:to>
                                    </p:set>
                                    <p:animEffect transition="in" filter="fade">
                                      <p:cBhvr>
                                        <p:cTn id="31" dur="500"/>
                                        <p:tgtEl>
                                          <p:spTgt spid="196"/>
                                        </p:tgtEl>
                                      </p:cBhvr>
                                    </p:animEffect>
                                  </p:childTnLst>
                                </p:cTn>
                              </p:par>
                              <p:par>
                                <p:cTn id="32" presetID="1" presetClass="entr" presetSubtype="0" fill="hold" nodeType="withEffect">
                                  <p:stCondLst>
                                    <p:cond delay="0"/>
                                  </p:stCondLst>
                                  <p:childTnLst>
                                    <p:set>
                                      <p:cBhvr>
                                        <p:cTn id="33" dur="1" fill="hold">
                                          <p:stCondLst>
                                            <p:cond delay="0"/>
                                          </p:stCondLst>
                                        </p:cTn>
                                        <p:tgtEl>
                                          <p:spTgt spid="19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
                                        </p:tgtEl>
                                        <p:attrNameLst>
                                          <p:attrName>style.visibility</p:attrName>
                                        </p:attrNameLst>
                                      </p:cBhvr>
                                      <p:to>
                                        <p:strVal val="visible"/>
                                      </p:to>
                                    </p:set>
                                    <p:animEffect transition="in" filter="fade">
                                      <p:cBhvr>
                                        <p:cTn id="38" dur="500"/>
                                        <p:tgtEl>
                                          <p:spTgt spid="205"/>
                                        </p:tgtEl>
                                      </p:cBhvr>
                                    </p:animEffect>
                                  </p:childTnLst>
                                </p:cTn>
                              </p:par>
                              <p:par>
                                <p:cTn id="39" presetID="10" presetClass="entr" presetSubtype="0" fill="hold" nodeType="withEffect">
                                  <p:stCondLst>
                                    <p:cond delay="0"/>
                                  </p:stCondLst>
                                  <p:childTnLst>
                                    <p:set>
                                      <p:cBhvr>
                                        <p:cTn id="40" dur="1" fill="hold">
                                          <p:stCondLst>
                                            <p:cond delay="0"/>
                                          </p:stCondLst>
                                        </p:cTn>
                                        <p:tgtEl>
                                          <p:spTgt spid="201"/>
                                        </p:tgtEl>
                                        <p:attrNameLst>
                                          <p:attrName>style.visibility</p:attrName>
                                        </p:attrNameLst>
                                      </p:cBhvr>
                                      <p:to>
                                        <p:strVal val="visible"/>
                                      </p:to>
                                    </p:set>
                                    <p:animEffect transition="in" filter="fade">
                                      <p:cBhvr>
                                        <p:cTn id="41" dur="500"/>
                                        <p:tgtEl>
                                          <p:spTgt spid="201"/>
                                        </p:tgtEl>
                                      </p:cBhvr>
                                    </p:animEffec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19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04"/>
                                        </p:tgtEl>
                                        <p:attrNameLst>
                                          <p:attrName>style.visibility</p:attrName>
                                        </p:attrNameLst>
                                      </p:cBhvr>
                                      <p:to>
                                        <p:strVal val="visible"/>
                                      </p:to>
                                    </p:set>
                                    <p:animEffect transition="in" filter="fade">
                                      <p:cBhvr>
                                        <p:cTn id="49" dur="500"/>
                                        <p:tgtEl>
                                          <p:spTgt spid="204"/>
                                        </p:tgtEl>
                                      </p:cBhvr>
                                    </p:animEffect>
                                  </p:childTnLst>
                                </p:cTn>
                              </p:par>
                              <p:par>
                                <p:cTn id="50" presetID="10" presetClass="entr" presetSubtype="0" fill="hold" nodeType="with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500"/>
                                        <p:tgtEl>
                                          <p:spTgt spid="202"/>
                                        </p:tgtEl>
                                      </p:cBhvr>
                                    </p:animEffec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0"/>
                                          </p:stCondLst>
                                        </p:cTn>
                                        <p:tgtEl>
                                          <p:spTgt spid="19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9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0"/>
                                        </p:tgtEl>
                                        <p:attrNameLst>
                                          <p:attrName>style.visibility</p:attrName>
                                        </p:attrNameLst>
                                      </p:cBhvr>
                                      <p:to>
                                        <p:strVal val="visible"/>
                                      </p:to>
                                    </p:set>
                                    <p:animEffect transition="in" filter="fade">
                                      <p:cBhvr>
                                        <p:cTn id="64" dur="500"/>
                                        <p:tgtEl>
                                          <p:spTgt spid="200"/>
                                        </p:tgtEl>
                                      </p:cBhvr>
                                    </p:animEffect>
                                  </p:childTnLst>
                                </p:cTn>
                              </p:par>
                            </p:childTnLst>
                          </p:cTn>
                        </p:par>
                        <p:par>
                          <p:cTn id="65" fill="hold">
                            <p:stCondLst>
                              <p:cond delay="500"/>
                            </p:stCondLst>
                            <p:childTnLst>
                              <p:par>
                                <p:cTn id="66" presetID="1" presetClass="entr" presetSubtype="0" fill="hold" nodeType="afterEffect">
                                  <p:stCondLst>
                                    <p:cond delay="0"/>
                                  </p:stCondLst>
                                  <p:childTnLst>
                                    <p:set>
                                      <p:cBhvr>
                                        <p:cTn id="67" dur="1" fill="hold">
                                          <p:stCondLst>
                                            <p:cond delay="0"/>
                                          </p:stCondLst>
                                        </p:cTn>
                                        <p:tgtEl>
                                          <p:spTgt spid="19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6"/>
                                        </p:tgtEl>
                                        <p:attrNameLst>
                                          <p:attrName>style.visibility</p:attrName>
                                        </p:attrNameLst>
                                      </p:cBhvr>
                                      <p:to>
                                        <p:strVal val="visible"/>
                                      </p:to>
                                    </p:set>
                                    <p:animEffect transition="in" filter="fade">
                                      <p:cBhvr>
                                        <p:cTn id="72" dur="500"/>
                                        <p:tgtEl>
                                          <p:spTgt spid="20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7"/>
                                        </p:tgtEl>
                                        <p:attrNameLst>
                                          <p:attrName>style.visibility</p:attrName>
                                        </p:attrNameLst>
                                      </p:cBhvr>
                                      <p:to>
                                        <p:strVal val="visible"/>
                                      </p:to>
                                    </p:set>
                                    <p:animEffect transition="in" filter="fade">
                                      <p:cBhvr>
                                        <p:cTn id="7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2313</Words>
  <Application>Microsoft Office PowerPoint</Application>
  <PresentationFormat>On-screen Show (4:3)</PresentationFormat>
  <Paragraphs>380</Paragraphs>
  <Slides>30</Slides>
  <Notes>30</Notes>
  <HiddenSlides>1</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Arial</vt:lpstr>
      <vt:lpstr>Calibri</vt:lpstr>
      <vt:lpstr>Calibri Light</vt:lpstr>
      <vt:lpstr>Symbol</vt:lpstr>
      <vt:lpstr>Times New Roman</vt:lpstr>
      <vt:lpstr>Office Theme</vt:lpstr>
      <vt:lpstr>Custom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Drug-resistant TB</vt:lpstr>
      <vt:lpstr>PowerPoint Presentation</vt:lpstr>
      <vt:lpstr>PowerPoint Presentation</vt:lpstr>
      <vt:lpstr>PowerPoint Presentation</vt:lpstr>
      <vt:lpstr>PowerPoint Presentation</vt:lpstr>
      <vt:lpstr>PowerPoint Presentation</vt:lpstr>
      <vt:lpstr>PowerPoint Presentation</vt:lpstr>
      <vt:lpstr>Socioeconomic Consequences of DRTB</vt:lpstr>
      <vt:lpstr>Socioeconomic Consequences of DRTB</vt:lpstr>
      <vt:lpstr>Socioeconomic Consequences of DRTB</vt:lpstr>
      <vt:lpstr>Socioeconomic Consequences of                 Treating MDR-TB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admin-user</dc:creator>
  <cp:lastModifiedBy>alio</cp:lastModifiedBy>
  <cp:revision>98</cp:revision>
  <dcterms:modified xsi:type="dcterms:W3CDTF">2018-04-12T07:35:23Z</dcterms:modified>
</cp:coreProperties>
</file>