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448" r:id="rId3"/>
    <p:sldId id="407" r:id="rId4"/>
    <p:sldId id="422" r:id="rId5"/>
    <p:sldId id="408" r:id="rId6"/>
    <p:sldId id="263" r:id="rId7"/>
    <p:sldId id="378" r:id="rId8"/>
    <p:sldId id="379" r:id="rId9"/>
    <p:sldId id="403" r:id="rId10"/>
    <p:sldId id="387" r:id="rId11"/>
    <p:sldId id="388" r:id="rId12"/>
    <p:sldId id="389" r:id="rId13"/>
    <p:sldId id="390" r:id="rId14"/>
    <p:sldId id="391" r:id="rId15"/>
    <p:sldId id="392" r:id="rId16"/>
    <p:sldId id="437" r:id="rId17"/>
    <p:sldId id="446" r:id="rId18"/>
    <p:sldId id="393" r:id="rId19"/>
    <p:sldId id="270" r:id="rId20"/>
    <p:sldId id="439" r:id="rId21"/>
    <p:sldId id="415" r:id="rId22"/>
    <p:sldId id="400" r:id="rId23"/>
    <p:sldId id="396" r:id="rId24"/>
    <p:sldId id="441" r:id="rId25"/>
    <p:sldId id="399" r:id="rId26"/>
    <p:sldId id="442" r:id="rId27"/>
    <p:sldId id="443" r:id="rId28"/>
    <p:sldId id="449" r:id="rId29"/>
  </p:sldIdLst>
  <p:sldSz cx="9144000" cy="6858000" type="screen4x3"/>
  <p:notesSz cx="6858000" cy="9144000"/>
  <p:defaultTextStyle>
    <a:defPPr>
      <a:defRPr lang="en-US"/>
    </a:defPPr>
    <a:lvl1pPr algn="l" defTabSz="911225" rtl="0" fontAlgn="base">
      <a:spcBef>
        <a:spcPct val="0"/>
      </a:spcBef>
      <a:spcAft>
        <a:spcPct val="0"/>
      </a:spcAft>
      <a:defRPr kern="1200">
        <a:solidFill>
          <a:schemeClr val="tx1"/>
        </a:solidFill>
        <a:latin typeface="Arial" charset="0"/>
        <a:ea typeface="+mn-ea"/>
        <a:cs typeface="Arial" charset="0"/>
      </a:defRPr>
    </a:lvl1pPr>
    <a:lvl2pPr marL="454025" indent="3175" algn="l" defTabSz="911225" rtl="0" fontAlgn="base">
      <a:spcBef>
        <a:spcPct val="0"/>
      </a:spcBef>
      <a:spcAft>
        <a:spcPct val="0"/>
      </a:spcAft>
      <a:defRPr kern="1200">
        <a:solidFill>
          <a:schemeClr val="tx1"/>
        </a:solidFill>
        <a:latin typeface="Arial" charset="0"/>
        <a:ea typeface="+mn-ea"/>
        <a:cs typeface="Arial" charset="0"/>
      </a:defRPr>
    </a:lvl2pPr>
    <a:lvl3pPr marL="911225" indent="3175" algn="l" defTabSz="911225" rtl="0" fontAlgn="base">
      <a:spcBef>
        <a:spcPct val="0"/>
      </a:spcBef>
      <a:spcAft>
        <a:spcPct val="0"/>
      </a:spcAft>
      <a:defRPr kern="1200">
        <a:solidFill>
          <a:schemeClr val="tx1"/>
        </a:solidFill>
        <a:latin typeface="Arial" charset="0"/>
        <a:ea typeface="+mn-ea"/>
        <a:cs typeface="Arial" charset="0"/>
      </a:defRPr>
    </a:lvl3pPr>
    <a:lvl4pPr marL="1368425" indent="3175" algn="l" defTabSz="911225" rtl="0" fontAlgn="base">
      <a:spcBef>
        <a:spcPct val="0"/>
      </a:spcBef>
      <a:spcAft>
        <a:spcPct val="0"/>
      </a:spcAft>
      <a:defRPr kern="1200">
        <a:solidFill>
          <a:schemeClr val="tx1"/>
        </a:solidFill>
        <a:latin typeface="Arial" charset="0"/>
        <a:ea typeface="+mn-ea"/>
        <a:cs typeface="Arial" charset="0"/>
      </a:defRPr>
    </a:lvl4pPr>
    <a:lvl5pPr marL="1825625" indent="3175" algn="l" defTabSz="9112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060EBF9-5752-4AB1-9EB5-E384EF15D43A}">
          <p14:sldIdLst>
            <p14:sldId id="448"/>
            <p14:sldId id="407"/>
            <p14:sldId id="422"/>
            <p14:sldId id="408"/>
            <p14:sldId id="263"/>
            <p14:sldId id="378"/>
            <p14:sldId id="379"/>
            <p14:sldId id="403"/>
            <p14:sldId id="387"/>
            <p14:sldId id="388"/>
            <p14:sldId id="389"/>
            <p14:sldId id="390"/>
            <p14:sldId id="391"/>
            <p14:sldId id="392"/>
            <p14:sldId id="437"/>
            <p14:sldId id="446"/>
            <p14:sldId id="393"/>
            <p14:sldId id="270"/>
            <p14:sldId id="439"/>
            <p14:sldId id="415"/>
            <p14:sldId id="400"/>
            <p14:sldId id="396"/>
            <p14:sldId id="441"/>
            <p14:sldId id="399"/>
            <p14:sldId id="442"/>
            <p14:sldId id="443"/>
            <p14:sldId id="4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FF"/>
    <a:srgbClr val="FFFF00"/>
    <a:srgbClr val="00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577" autoAdjust="0"/>
    <p:restoredTop sz="92058" autoAdjust="0"/>
  </p:normalViewPr>
  <p:slideViewPr>
    <p:cSldViewPr>
      <p:cViewPr varScale="1">
        <p:scale>
          <a:sx n="74" d="100"/>
          <a:sy n="74" d="100"/>
        </p:scale>
        <p:origin x="11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8082"/>
    </p:cViewPr>
  </p:sorterViewPr>
  <p:notesViewPr>
    <p:cSldViewPr>
      <p:cViewPr varScale="1">
        <p:scale>
          <a:sx n="61" d="100"/>
          <a:sy n="61" d="100"/>
        </p:scale>
        <p:origin x="26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077" fontAlgn="auto">
              <a:spcBef>
                <a:spcPts val="0"/>
              </a:spcBef>
              <a:spcAft>
                <a:spcPts val="0"/>
              </a:spcAft>
              <a:defRPr sz="1200">
                <a:latin typeface="+mn-lt"/>
                <a:cs typeface="+mn-cs"/>
              </a:defRPr>
            </a:lvl1pPr>
          </a:lstStyle>
          <a:p>
            <a:pPr>
              <a:defRPr/>
            </a:pPr>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077" fontAlgn="auto">
              <a:spcBef>
                <a:spcPts val="0"/>
              </a:spcBef>
              <a:spcAft>
                <a:spcPts val="0"/>
              </a:spcAft>
              <a:defRPr sz="1200">
                <a:latin typeface="+mn-lt"/>
                <a:cs typeface="+mn-cs"/>
              </a:defRPr>
            </a:lvl1pPr>
          </a:lstStyle>
          <a:p>
            <a:pPr>
              <a:defRPr/>
            </a:pPr>
            <a:fld id="{87232C63-FECA-46AD-9BE9-E697F5D024C1}" type="datetimeFigureOut">
              <a:rPr lang="en-PH"/>
              <a:pPr>
                <a:defRPr/>
              </a:pPr>
              <a:t>10/04/2018</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077" fontAlgn="auto">
              <a:spcBef>
                <a:spcPts val="0"/>
              </a:spcBef>
              <a:spcAft>
                <a:spcPts val="0"/>
              </a:spcAft>
              <a:defRPr sz="1200">
                <a:latin typeface="+mn-lt"/>
                <a:cs typeface="+mn-cs"/>
              </a:defRPr>
            </a:lvl1pPr>
          </a:lstStyle>
          <a:p>
            <a:pPr>
              <a:defRPr/>
            </a:pPr>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077" fontAlgn="auto">
              <a:spcBef>
                <a:spcPts val="0"/>
              </a:spcBef>
              <a:spcAft>
                <a:spcPts val="0"/>
              </a:spcAft>
              <a:defRPr sz="1200">
                <a:latin typeface="+mn-lt"/>
                <a:cs typeface="+mn-cs"/>
              </a:defRPr>
            </a:lvl1pPr>
          </a:lstStyle>
          <a:p>
            <a:pPr>
              <a:defRPr/>
            </a:pPr>
            <a:fld id="{6985FA7E-D7B6-4978-B021-A9DD252D84CB}" type="slidenum">
              <a:rPr lang="en-PH"/>
              <a:pPr>
                <a:defRPr/>
              </a:pPr>
              <a:t>‹#›</a:t>
            </a:fld>
            <a:endParaRPr lang="en-PH"/>
          </a:p>
        </p:txBody>
      </p:sp>
    </p:spTree>
    <p:extLst>
      <p:ext uri="{BB962C8B-B14F-4D97-AF65-F5344CB8AC3E}">
        <p14:creationId xmlns:p14="http://schemas.microsoft.com/office/powerpoint/2010/main" val="1263690799"/>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mn-lt"/>
        <a:ea typeface="+mn-ea"/>
        <a:cs typeface="+mn-cs"/>
      </a:defRPr>
    </a:lvl1pPr>
    <a:lvl2pPr marL="454025" algn="l" defTabSz="911225" rtl="0" eaLnBrk="0" fontAlgn="base" hangingPunct="0">
      <a:spcBef>
        <a:spcPct val="30000"/>
      </a:spcBef>
      <a:spcAft>
        <a:spcPct val="0"/>
      </a:spcAft>
      <a:defRPr sz="1200" kern="1200">
        <a:solidFill>
          <a:schemeClr val="tx1"/>
        </a:solidFill>
        <a:latin typeface="+mn-lt"/>
        <a:ea typeface="+mn-ea"/>
        <a:cs typeface="+mn-cs"/>
      </a:defRPr>
    </a:lvl2pPr>
    <a:lvl3pPr marL="911225" algn="l" defTabSz="911225" rtl="0" eaLnBrk="0" fontAlgn="base" hangingPunct="0">
      <a:spcBef>
        <a:spcPct val="30000"/>
      </a:spcBef>
      <a:spcAft>
        <a:spcPct val="0"/>
      </a:spcAft>
      <a:defRPr sz="1200" kern="1200">
        <a:solidFill>
          <a:schemeClr val="tx1"/>
        </a:solidFill>
        <a:latin typeface="+mn-lt"/>
        <a:ea typeface="+mn-ea"/>
        <a:cs typeface="+mn-cs"/>
      </a:defRPr>
    </a:lvl3pPr>
    <a:lvl4pPr marL="1368425" algn="l" defTabSz="911225" rtl="0" eaLnBrk="0" fontAlgn="base" hangingPunct="0">
      <a:spcBef>
        <a:spcPct val="30000"/>
      </a:spcBef>
      <a:spcAft>
        <a:spcPct val="0"/>
      </a:spcAft>
      <a:defRPr sz="1200" kern="1200">
        <a:solidFill>
          <a:schemeClr val="tx1"/>
        </a:solidFill>
        <a:latin typeface="+mn-lt"/>
        <a:ea typeface="+mn-ea"/>
        <a:cs typeface="+mn-cs"/>
      </a:defRPr>
    </a:lvl4pPr>
    <a:lvl5pPr marL="1825625" algn="l" defTabSz="911225" rtl="0" eaLnBrk="0" fontAlgn="base" hangingPunct="0">
      <a:spcBef>
        <a:spcPct val="30000"/>
      </a:spcBef>
      <a:spcAft>
        <a:spcPct val="0"/>
      </a:spcAft>
      <a:defRPr sz="1200" kern="1200">
        <a:solidFill>
          <a:schemeClr val="tx1"/>
        </a:solidFill>
        <a:latin typeface="+mn-lt"/>
        <a:ea typeface="+mn-ea"/>
        <a:cs typeface="+mn-cs"/>
      </a:defRPr>
    </a:lvl5pPr>
    <a:lvl6pPr marL="2284789" algn="l" defTabSz="913916" rtl="0" eaLnBrk="1" latinLnBrk="0" hangingPunct="1">
      <a:defRPr sz="1200" kern="1200">
        <a:solidFill>
          <a:schemeClr val="tx1"/>
        </a:solidFill>
        <a:latin typeface="+mn-lt"/>
        <a:ea typeface="+mn-ea"/>
        <a:cs typeface="+mn-cs"/>
      </a:defRPr>
    </a:lvl6pPr>
    <a:lvl7pPr marL="2741748" algn="l" defTabSz="913916" rtl="0" eaLnBrk="1" latinLnBrk="0" hangingPunct="1">
      <a:defRPr sz="1200" kern="1200">
        <a:solidFill>
          <a:schemeClr val="tx1"/>
        </a:solidFill>
        <a:latin typeface="+mn-lt"/>
        <a:ea typeface="+mn-ea"/>
        <a:cs typeface="+mn-cs"/>
      </a:defRPr>
    </a:lvl7pPr>
    <a:lvl8pPr marL="3198706" algn="l" defTabSz="913916" rtl="0" eaLnBrk="1" latinLnBrk="0" hangingPunct="1">
      <a:defRPr sz="1200" kern="1200">
        <a:solidFill>
          <a:schemeClr val="tx1"/>
        </a:solidFill>
        <a:latin typeface="+mn-lt"/>
        <a:ea typeface="+mn-ea"/>
        <a:cs typeface="+mn-cs"/>
      </a:defRPr>
    </a:lvl8pPr>
    <a:lvl9pPr marL="3655663" algn="l" defTabSz="9139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1</a:t>
            </a:fld>
            <a:endParaRPr lang="en-PH"/>
          </a:p>
        </p:txBody>
      </p:sp>
    </p:spTree>
    <p:extLst>
      <p:ext uri="{BB962C8B-B14F-4D97-AF65-F5344CB8AC3E}">
        <p14:creationId xmlns:p14="http://schemas.microsoft.com/office/powerpoint/2010/main" val="39275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10</a:t>
            </a:fld>
            <a:endParaRPr lang="en-PH"/>
          </a:p>
        </p:txBody>
      </p:sp>
    </p:spTree>
    <p:extLst>
      <p:ext uri="{BB962C8B-B14F-4D97-AF65-F5344CB8AC3E}">
        <p14:creationId xmlns:p14="http://schemas.microsoft.com/office/powerpoint/2010/main" val="3353351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11</a:t>
            </a:fld>
            <a:endParaRPr lang="en-PH"/>
          </a:p>
        </p:txBody>
      </p:sp>
    </p:spTree>
    <p:extLst>
      <p:ext uri="{BB962C8B-B14F-4D97-AF65-F5344CB8AC3E}">
        <p14:creationId xmlns:p14="http://schemas.microsoft.com/office/powerpoint/2010/main" val="32389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12</a:t>
            </a:fld>
            <a:endParaRPr lang="en-PH"/>
          </a:p>
        </p:txBody>
      </p:sp>
    </p:spTree>
    <p:extLst>
      <p:ext uri="{BB962C8B-B14F-4D97-AF65-F5344CB8AC3E}">
        <p14:creationId xmlns:p14="http://schemas.microsoft.com/office/powerpoint/2010/main" val="127505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13</a:t>
            </a:fld>
            <a:endParaRPr lang="en-PH"/>
          </a:p>
        </p:txBody>
      </p:sp>
    </p:spTree>
    <p:extLst>
      <p:ext uri="{BB962C8B-B14F-4D97-AF65-F5344CB8AC3E}">
        <p14:creationId xmlns:p14="http://schemas.microsoft.com/office/powerpoint/2010/main" val="145957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14</a:t>
            </a:fld>
            <a:endParaRPr lang="en-PH"/>
          </a:p>
        </p:txBody>
      </p:sp>
    </p:spTree>
    <p:extLst>
      <p:ext uri="{BB962C8B-B14F-4D97-AF65-F5344CB8AC3E}">
        <p14:creationId xmlns:p14="http://schemas.microsoft.com/office/powerpoint/2010/main" val="310084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a:t>Xpert</a:t>
            </a:r>
            <a:r>
              <a:rPr lang="en-US" altLang="en-US" dirty="0"/>
              <a:t> MTB Rif test shall be the primary diagnostic tool for all presumptive DRTB patients</a:t>
            </a:r>
            <a:endParaRPr lang="en-US" altLang="en-US" dirty="0">
              <a:latin typeface="Times New Roman" pitchFamily="18" charset="0"/>
              <a:ea typeface="MS PGothic" pitchFamily="34" charset="-128"/>
            </a:endParaRP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8B23577D-423B-47B5-B82C-8D388F07A26B}" type="slidenum">
              <a:rPr lang="en-GB" smtClean="0">
                <a:latin typeface="Arial" charset="0"/>
              </a:rPr>
              <a:pPr defTabSz="912813" fontAlgn="base">
                <a:spcBef>
                  <a:spcPct val="0"/>
                </a:spcBef>
                <a:spcAft>
                  <a:spcPct val="0"/>
                </a:spcAft>
                <a:defRPr/>
              </a:pPr>
              <a:t>15</a:t>
            </a:fld>
            <a:endParaRPr lang="en-GB">
              <a:latin typeface="Arial" charset="0"/>
            </a:endParaRPr>
          </a:p>
        </p:txBody>
      </p:sp>
    </p:spTree>
    <p:extLst>
      <p:ext uri="{BB962C8B-B14F-4D97-AF65-F5344CB8AC3E}">
        <p14:creationId xmlns:p14="http://schemas.microsoft.com/office/powerpoint/2010/main" val="123253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a:t>Xpert</a:t>
            </a:r>
            <a:r>
              <a:rPr lang="en-US" altLang="en-US" dirty="0"/>
              <a:t> MTB Rif test shall be the primary diagnostic tool for all presumptive DRTB patients</a:t>
            </a:r>
            <a:endParaRPr lang="en-US" altLang="en-US" dirty="0">
              <a:latin typeface="Times New Roman" pitchFamily="18" charset="0"/>
              <a:ea typeface="MS PGothic" pitchFamily="34" charset="-128"/>
            </a:endParaRP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8B23577D-423B-47B5-B82C-8D388F07A26B}" type="slidenum">
              <a:rPr lang="en-GB" smtClean="0">
                <a:latin typeface="Arial" charset="0"/>
              </a:rPr>
              <a:pPr defTabSz="912813" fontAlgn="base">
                <a:spcBef>
                  <a:spcPct val="0"/>
                </a:spcBef>
                <a:spcAft>
                  <a:spcPct val="0"/>
                </a:spcAft>
                <a:defRPr/>
              </a:pPr>
              <a:t>16</a:t>
            </a:fld>
            <a:endParaRPr lang="en-GB">
              <a:latin typeface="Arial" charset="0"/>
            </a:endParaRPr>
          </a:p>
        </p:txBody>
      </p:sp>
    </p:spTree>
    <p:extLst>
      <p:ext uri="{BB962C8B-B14F-4D97-AF65-F5344CB8AC3E}">
        <p14:creationId xmlns:p14="http://schemas.microsoft.com/office/powerpoint/2010/main" val="323983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r>
              <a:rPr lang="en-PH" altLang="en-US" dirty="0"/>
              <a:t>This</a:t>
            </a:r>
            <a:r>
              <a:rPr lang="en-PH" altLang="en-US" baseline="0" dirty="0"/>
              <a:t> has to be updated before the lecture</a:t>
            </a:r>
            <a:endParaRPr lang="en-PH" altLang="en-US" dirty="0"/>
          </a:p>
        </p:txBody>
      </p:sp>
      <p:sp>
        <p:nvSpPr>
          <p:cNvPr id="53252" name="Slide Number Placeholder 3"/>
          <p:cNvSpPr txBox="1">
            <a:spLocks noGrp="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5" tIns="46797" rIns="89995" bIns="46797" anchor="b"/>
          <a:lstStyle>
            <a:lvl1pPr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1pPr>
            <a:lvl2pPr marL="742950" indent="-28575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2pPr>
            <a:lvl3pPr marL="11430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3pPr>
            <a:lvl4pPr marL="16002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4pPr>
            <a:lvl5pPr marL="20574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5pPr>
            <a:lvl6pPr marL="25146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6pPr>
            <a:lvl7pPr marL="29718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7pPr>
            <a:lvl8pPr marL="34290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8pPr>
            <a:lvl9pPr marL="38862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9pPr>
          </a:lstStyle>
          <a:p>
            <a:pPr algn="r" eaLnBrk="1" hangingPunct="1">
              <a:spcBef>
                <a:spcPct val="0"/>
              </a:spcBef>
              <a:buFont typeface="Calibri" pitchFamily="34" charset="0"/>
              <a:buNone/>
            </a:pPr>
            <a:fld id="{4499E7EC-7E4E-4207-A072-8F19A9E1FAA7}" type="slidenum">
              <a:rPr lang="en-GB" altLang="en-US">
                <a:solidFill>
                  <a:srgbClr val="000000"/>
                </a:solidFill>
                <a:ea typeface="Lucida Sans Unicode" pitchFamily="34" charset="0"/>
              </a:rPr>
              <a:pPr algn="r" eaLnBrk="1" hangingPunct="1">
                <a:spcBef>
                  <a:spcPct val="0"/>
                </a:spcBef>
                <a:buFont typeface="Calibri" pitchFamily="34" charset="0"/>
                <a:buNone/>
              </a:pPr>
              <a:t>17</a:t>
            </a:fld>
            <a:endParaRPr lang="en-GB" altLang="en-US">
              <a:solidFill>
                <a:srgbClr val="000000"/>
              </a:solidFill>
              <a:ea typeface="Lucida Sans Unicode" pitchFamily="34" charset="0"/>
            </a:endParaRPr>
          </a:p>
        </p:txBody>
      </p:sp>
    </p:spTree>
    <p:extLst>
      <p:ext uri="{BB962C8B-B14F-4D97-AF65-F5344CB8AC3E}">
        <p14:creationId xmlns:p14="http://schemas.microsoft.com/office/powerpoint/2010/main" val="82491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CD55BA4-B1BB-4452-94E7-8A41D2EB81B7}" type="slidenum">
              <a:rPr lang="en-GB" smtClean="0"/>
              <a:pPr defTabSz="912813" fontAlgn="base">
                <a:spcBef>
                  <a:spcPct val="0"/>
                </a:spcBef>
                <a:spcAft>
                  <a:spcPct val="0"/>
                </a:spcAft>
                <a:defRPr/>
              </a:pPr>
              <a:t>18</a:t>
            </a:fld>
            <a:endParaRPr lang="en-GB"/>
          </a:p>
        </p:txBody>
      </p:sp>
    </p:spTree>
    <p:extLst>
      <p:ext uri="{BB962C8B-B14F-4D97-AF65-F5344CB8AC3E}">
        <p14:creationId xmlns:p14="http://schemas.microsoft.com/office/powerpoint/2010/main" val="876379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r>
              <a:rPr lang="en-PH" altLang="en-US" dirty="0"/>
              <a:t>A presumptive DRTB can be referred to the nearest PMDT facility with PMDT services for systematic screening</a:t>
            </a:r>
          </a:p>
          <a:p>
            <a:pPr marL="0" indent="0">
              <a:buNone/>
            </a:pPr>
            <a:r>
              <a:rPr lang="en-PH" altLang="en-US" dirty="0"/>
              <a:t>	Use Form 7. NTP Referral Form (public)</a:t>
            </a:r>
          </a:p>
          <a:p>
            <a:pPr marL="0" indent="0">
              <a:buNone/>
            </a:pPr>
            <a:r>
              <a:rPr lang="en-US" altLang="en-US" dirty="0"/>
              <a:t>          	Referral Letter (private)</a:t>
            </a:r>
            <a:endParaRPr lang="en-PH" altLang="en-US" dirty="0"/>
          </a:p>
          <a:p>
            <a:endParaRPr lang="en-PH" altLang="en-US" dirty="0"/>
          </a:p>
        </p:txBody>
      </p:sp>
      <p:sp>
        <p:nvSpPr>
          <p:cNvPr id="54276" name="Slide Number Placeholder 3"/>
          <p:cNvSpPr txBox="1">
            <a:spLocks noGrp="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5" tIns="46797" rIns="89995" bIns="46797" anchor="b"/>
          <a:lstStyle>
            <a:lvl1pPr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1pPr>
            <a:lvl2pPr marL="742950" indent="-28575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2pPr>
            <a:lvl3pPr marL="11430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3pPr>
            <a:lvl4pPr marL="16002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4pPr>
            <a:lvl5pPr marL="20574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5pPr>
            <a:lvl6pPr marL="25146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6pPr>
            <a:lvl7pPr marL="29718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7pPr>
            <a:lvl8pPr marL="34290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8pPr>
            <a:lvl9pPr marL="38862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9pPr>
          </a:lstStyle>
          <a:p>
            <a:pPr algn="r" eaLnBrk="1" hangingPunct="1">
              <a:spcBef>
                <a:spcPct val="0"/>
              </a:spcBef>
              <a:buFont typeface="Calibri" pitchFamily="34" charset="0"/>
              <a:buNone/>
            </a:pPr>
            <a:fld id="{482F5409-6C7B-4FA1-A6E6-CC44D6AB915C}" type="slidenum">
              <a:rPr lang="en-GB" altLang="en-US">
                <a:solidFill>
                  <a:srgbClr val="000000"/>
                </a:solidFill>
                <a:ea typeface="Lucida Sans Unicode" pitchFamily="34" charset="0"/>
              </a:rPr>
              <a:pPr algn="r" eaLnBrk="1" hangingPunct="1">
                <a:spcBef>
                  <a:spcPct val="0"/>
                </a:spcBef>
                <a:buFont typeface="Calibri" pitchFamily="34" charset="0"/>
                <a:buNone/>
              </a:pPr>
              <a:t>19</a:t>
            </a:fld>
            <a:endParaRPr lang="en-GB" altLang="en-US">
              <a:solidFill>
                <a:srgbClr val="000000"/>
              </a:solidFill>
              <a:ea typeface="Lucida Sans Unicode" pitchFamily="34" charset="0"/>
            </a:endParaRPr>
          </a:p>
        </p:txBody>
      </p:sp>
    </p:spTree>
    <p:extLst>
      <p:ext uri="{BB962C8B-B14F-4D97-AF65-F5344CB8AC3E}">
        <p14:creationId xmlns:p14="http://schemas.microsoft.com/office/powerpoint/2010/main" val="290955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084169B-E0F8-4885-9848-5A3453A97C93}" type="slidenum">
              <a:rPr lang="en-GB" smtClean="0"/>
              <a:pPr defTabSz="912813" fontAlgn="base">
                <a:spcBef>
                  <a:spcPct val="0"/>
                </a:spcBef>
                <a:spcAft>
                  <a:spcPct val="0"/>
                </a:spcAft>
                <a:defRPr/>
              </a:pPr>
              <a:t>2</a:t>
            </a:fld>
            <a:endParaRPr lang="en-GB"/>
          </a:p>
        </p:txBody>
      </p:sp>
    </p:spTree>
    <p:extLst>
      <p:ext uri="{BB962C8B-B14F-4D97-AF65-F5344CB8AC3E}">
        <p14:creationId xmlns:p14="http://schemas.microsoft.com/office/powerpoint/2010/main" val="935124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20</a:t>
            </a:fld>
            <a:endParaRPr lang="en-PH"/>
          </a:p>
        </p:txBody>
      </p:sp>
    </p:spTree>
    <p:extLst>
      <p:ext uri="{BB962C8B-B14F-4D97-AF65-F5344CB8AC3E}">
        <p14:creationId xmlns:p14="http://schemas.microsoft.com/office/powerpoint/2010/main" val="3063632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en-PH" altLang="en-US"/>
          </a:p>
        </p:txBody>
      </p:sp>
      <p:sp>
        <p:nvSpPr>
          <p:cNvPr id="57348" name="Slide Number Placeholder 3"/>
          <p:cNvSpPr txBox="1">
            <a:spLocks noGrp="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5" tIns="46797" rIns="89995" bIns="46797" anchor="b"/>
          <a:lstStyle>
            <a:lvl1pPr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1pPr>
            <a:lvl2pPr marL="742950" indent="-28575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2pPr>
            <a:lvl3pPr marL="11430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3pPr>
            <a:lvl4pPr marL="16002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4pPr>
            <a:lvl5pPr marL="20574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5pPr>
            <a:lvl6pPr marL="25146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6pPr>
            <a:lvl7pPr marL="29718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7pPr>
            <a:lvl8pPr marL="34290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8pPr>
            <a:lvl9pPr marL="38862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9pPr>
          </a:lstStyle>
          <a:p>
            <a:pPr algn="r" eaLnBrk="1" hangingPunct="1">
              <a:spcBef>
                <a:spcPct val="0"/>
              </a:spcBef>
              <a:buFont typeface="Calibri" pitchFamily="34" charset="0"/>
              <a:buNone/>
            </a:pPr>
            <a:fld id="{B8158E2B-9602-4597-8327-71BDA155EFED}" type="slidenum">
              <a:rPr lang="en-GB" altLang="en-US">
                <a:solidFill>
                  <a:srgbClr val="000000"/>
                </a:solidFill>
                <a:ea typeface="Lucida Sans Unicode" pitchFamily="34" charset="0"/>
              </a:rPr>
              <a:pPr algn="r" eaLnBrk="1" hangingPunct="1">
                <a:spcBef>
                  <a:spcPct val="0"/>
                </a:spcBef>
                <a:buFont typeface="Calibri" pitchFamily="34" charset="0"/>
                <a:buNone/>
              </a:pPr>
              <a:t>21</a:t>
            </a:fld>
            <a:endParaRPr lang="en-GB" altLang="en-US">
              <a:solidFill>
                <a:srgbClr val="000000"/>
              </a:solidFill>
              <a:ea typeface="Lucida Sans Unicode" pitchFamily="34" charset="0"/>
            </a:endParaRPr>
          </a:p>
        </p:txBody>
      </p:sp>
    </p:spTree>
    <p:extLst>
      <p:ext uri="{BB962C8B-B14F-4D97-AF65-F5344CB8AC3E}">
        <p14:creationId xmlns:p14="http://schemas.microsoft.com/office/powerpoint/2010/main" val="4232575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en-PH" altLang="en-US"/>
          </a:p>
        </p:txBody>
      </p:sp>
      <p:sp>
        <p:nvSpPr>
          <p:cNvPr id="55300" name="Slide Number Placeholder 3"/>
          <p:cNvSpPr txBox="1">
            <a:spLocks noGrp="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5" tIns="46797" rIns="89995" bIns="46797" anchor="b"/>
          <a:lstStyle>
            <a:lvl1pPr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1pPr>
            <a:lvl2pPr marL="742950" indent="-28575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2pPr>
            <a:lvl3pPr marL="11430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3pPr>
            <a:lvl4pPr marL="16002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4pPr>
            <a:lvl5pPr marL="20574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5pPr>
            <a:lvl6pPr marL="25146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6pPr>
            <a:lvl7pPr marL="29718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7pPr>
            <a:lvl8pPr marL="34290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8pPr>
            <a:lvl9pPr marL="38862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9pPr>
          </a:lstStyle>
          <a:p>
            <a:pPr algn="r" eaLnBrk="1" hangingPunct="1">
              <a:spcBef>
                <a:spcPct val="0"/>
              </a:spcBef>
              <a:buFont typeface="Calibri" pitchFamily="34" charset="0"/>
              <a:buNone/>
            </a:pPr>
            <a:fld id="{0D14888C-8692-4848-9688-EEE2D049953C}" type="slidenum">
              <a:rPr lang="en-GB" altLang="en-US">
                <a:solidFill>
                  <a:srgbClr val="000000"/>
                </a:solidFill>
                <a:ea typeface="Lucida Sans Unicode" pitchFamily="34" charset="0"/>
              </a:rPr>
              <a:pPr algn="r" eaLnBrk="1" hangingPunct="1">
                <a:spcBef>
                  <a:spcPct val="0"/>
                </a:spcBef>
                <a:buFont typeface="Calibri" pitchFamily="34" charset="0"/>
                <a:buNone/>
              </a:pPr>
              <a:t>22</a:t>
            </a:fld>
            <a:endParaRPr lang="en-GB" altLang="en-US">
              <a:solidFill>
                <a:srgbClr val="000000"/>
              </a:solidFill>
              <a:ea typeface="Lucida Sans Unicode" pitchFamily="34" charset="0"/>
            </a:endParaRPr>
          </a:p>
        </p:txBody>
      </p:sp>
    </p:spTree>
    <p:extLst>
      <p:ext uri="{BB962C8B-B14F-4D97-AF65-F5344CB8AC3E}">
        <p14:creationId xmlns:p14="http://schemas.microsoft.com/office/powerpoint/2010/main" val="180224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en-PH" altLang="en-US"/>
          </a:p>
        </p:txBody>
      </p:sp>
      <p:sp>
        <p:nvSpPr>
          <p:cNvPr id="55300" name="Slide Number Placeholder 3"/>
          <p:cNvSpPr txBox="1">
            <a:spLocks noGrp="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5" tIns="46797" rIns="89995" bIns="46797" anchor="b"/>
          <a:lstStyle>
            <a:lvl1pPr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1pPr>
            <a:lvl2pPr marL="742950" indent="-28575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2pPr>
            <a:lvl3pPr marL="11430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3pPr>
            <a:lvl4pPr marL="16002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4pPr>
            <a:lvl5pPr marL="2057400" indent="-228600" defTabSz="465138" eaLnBrk="0" hangingPunct="0">
              <a:spcBef>
                <a:spcPct val="30000"/>
              </a:spcBef>
              <a:tabLst>
                <a:tab pos="738188" algn="l"/>
                <a:tab pos="1474788" algn="l"/>
                <a:tab pos="2212975" algn="l"/>
                <a:tab pos="2951163" algn="l"/>
              </a:tabLst>
              <a:defRPr sz="1200">
                <a:solidFill>
                  <a:schemeClr val="tx1"/>
                </a:solidFill>
                <a:latin typeface="Calibri" pitchFamily="34" charset="0"/>
              </a:defRPr>
            </a:lvl5pPr>
            <a:lvl6pPr marL="25146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6pPr>
            <a:lvl7pPr marL="29718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7pPr>
            <a:lvl8pPr marL="34290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8pPr>
            <a:lvl9pPr marL="3886200" indent="-228600" defTabSz="465138" eaLnBrk="0" fontAlgn="base" hangingPunct="0">
              <a:spcBef>
                <a:spcPct val="30000"/>
              </a:spcBef>
              <a:spcAft>
                <a:spcPct val="0"/>
              </a:spcAft>
              <a:tabLst>
                <a:tab pos="738188" algn="l"/>
                <a:tab pos="1474788" algn="l"/>
                <a:tab pos="2212975" algn="l"/>
                <a:tab pos="2951163" algn="l"/>
              </a:tabLst>
              <a:defRPr sz="1200">
                <a:solidFill>
                  <a:schemeClr val="tx1"/>
                </a:solidFill>
                <a:latin typeface="Calibri" pitchFamily="34" charset="0"/>
              </a:defRPr>
            </a:lvl9pPr>
          </a:lstStyle>
          <a:p>
            <a:pPr algn="r" eaLnBrk="1" hangingPunct="1">
              <a:spcBef>
                <a:spcPct val="0"/>
              </a:spcBef>
              <a:buFont typeface="Calibri" pitchFamily="34" charset="0"/>
              <a:buNone/>
            </a:pPr>
            <a:fld id="{0D14888C-8692-4848-9688-EEE2D049953C}" type="slidenum">
              <a:rPr lang="en-GB" altLang="en-US">
                <a:solidFill>
                  <a:srgbClr val="000000"/>
                </a:solidFill>
                <a:ea typeface="Lucida Sans Unicode" pitchFamily="34" charset="0"/>
              </a:rPr>
              <a:pPr algn="r" eaLnBrk="1" hangingPunct="1">
                <a:spcBef>
                  <a:spcPct val="0"/>
                </a:spcBef>
                <a:buFont typeface="Calibri" pitchFamily="34" charset="0"/>
                <a:buNone/>
              </a:pPr>
              <a:t>23</a:t>
            </a:fld>
            <a:endParaRPr lang="en-GB" altLang="en-US">
              <a:solidFill>
                <a:srgbClr val="000000"/>
              </a:solidFill>
              <a:ea typeface="Lucida Sans Unicode" pitchFamily="34" charset="0"/>
            </a:endParaRPr>
          </a:p>
        </p:txBody>
      </p:sp>
    </p:spTree>
    <p:extLst>
      <p:ext uri="{BB962C8B-B14F-4D97-AF65-F5344CB8AC3E}">
        <p14:creationId xmlns:p14="http://schemas.microsoft.com/office/powerpoint/2010/main" val="3848439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24</a:t>
            </a:fld>
            <a:endParaRPr lang="en-PH"/>
          </a:p>
        </p:txBody>
      </p:sp>
    </p:spTree>
    <p:extLst>
      <p:ext uri="{BB962C8B-B14F-4D97-AF65-F5344CB8AC3E}">
        <p14:creationId xmlns:p14="http://schemas.microsoft.com/office/powerpoint/2010/main" val="1986903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25</a:t>
            </a:fld>
            <a:endParaRPr lang="en-PH"/>
          </a:p>
        </p:txBody>
      </p:sp>
    </p:spTree>
    <p:extLst>
      <p:ext uri="{BB962C8B-B14F-4D97-AF65-F5344CB8AC3E}">
        <p14:creationId xmlns:p14="http://schemas.microsoft.com/office/powerpoint/2010/main" val="1721201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10 day</a:t>
            </a:r>
            <a:r>
              <a:rPr lang="en-US" sz="1800" dirty="0">
                <a:solidFill>
                  <a:schemeClr val="bg1"/>
                </a:solidFill>
              </a:rPr>
              <a:t>s</a:t>
            </a:r>
          </a:p>
          <a:p>
            <a:endParaRPr lang="en-US" dirty="0"/>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26</a:t>
            </a:fld>
            <a:endParaRPr lang="en-PH"/>
          </a:p>
        </p:txBody>
      </p:sp>
    </p:spTree>
    <p:extLst>
      <p:ext uri="{BB962C8B-B14F-4D97-AF65-F5344CB8AC3E}">
        <p14:creationId xmlns:p14="http://schemas.microsoft.com/office/powerpoint/2010/main" val="452857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27</a:t>
            </a:fld>
            <a:endParaRPr lang="en-PH"/>
          </a:p>
        </p:txBody>
      </p:sp>
    </p:spTree>
    <p:extLst>
      <p:ext uri="{BB962C8B-B14F-4D97-AF65-F5344CB8AC3E}">
        <p14:creationId xmlns:p14="http://schemas.microsoft.com/office/powerpoint/2010/main" val="420270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084169B-E0F8-4885-9848-5A3453A97C93}" type="slidenum">
              <a:rPr lang="en-GB" smtClean="0"/>
              <a:pPr defTabSz="912813" fontAlgn="base">
                <a:spcBef>
                  <a:spcPct val="0"/>
                </a:spcBef>
                <a:spcAft>
                  <a:spcPct val="0"/>
                </a:spcAft>
                <a:defRPr/>
              </a:pPr>
              <a:t>3</a:t>
            </a:fld>
            <a:endParaRPr lang="en-GB"/>
          </a:p>
        </p:txBody>
      </p:sp>
    </p:spTree>
    <p:extLst>
      <p:ext uri="{BB962C8B-B14F-4D97-AF65-F5344CB8AC3E}">
        <p14:creationId xmlns:p14="http://schemas.microsoft.com/office/powerpoint/2010/main" val="328096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DE580C7-9E94-4C7B-9A87-5545B38C1EF0}" type="slidenum">
              <a:rPr lang="en-GB" smtClean="0"/>
              <a:pPr defTabSz="912813" fontAlgn="base">
                <a:spcBef>
                  <a:spcPct val="0"/>
                </a:spcBef>
                <a:spcAft>
                  <a:spcPct val="0"/>
                </a:spcAft>
                <a:defRPr/>
              </a:pPr>
              <a:t>4</a:t>
            </a:fld>
            <a:endParaRPr lang="en-GB"/>
          </a:p>
        </p:txBody>
      </p:sp>
    </p:spTree>
    <p:extLst>
      <p:ext uri="{BB962C8B-B14F-4D97-AF65-F5344CB8AC3E}">
        <p14:creationId xmlns:p14="http://schemas.microsoft.com/office/powerpoint/2010/main" val="174209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5</a:t>
            </a:fld>
            <a:endParaRPr lang="en-PH"/>
          </a:p>
        </p:txBody>
      </p:sp>
    </p:spTree>
    <p:extLst>
      <p:ext uri="{BB962C8B-B14F-4D97-AF65-F5344CB8AC3E}">
        <p14:creationId xmlns:p14="http://schemas.microsoft.com/office/powerpoint/2010/main" val="362531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6</a:t>
            </a:fld>
            <a:endParaRPr lang="en-PH"/>
          </a:p>
        </p:txBody>
      </p:sp>
    </p:spTree>
    <p:extLst>
      <p:ext uri="{BB962C8B-B14F-4D97-AF65-F5344CB8AC3E}">
        <p14:creationId xmlns:p14="http://schemas.microsoft.com/office/powerpoint/2010/main" val="318199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7</a:t>
            </a:fld>
            <a:endParaRPr lang="en-PH"/>
          </a:p>
        </p:txBody>
      </p:sp>
    </p:spTree>
    <p:extLst>
      <p:ext uri="{BB962C8B-B14F-4D97-AF65-F5344CB8AC3E}">
        <p14:creationId xmlns:p14="http://schemas.microsoft.com/office/powerpoint/2010/main" val="50789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8</a:t>
            </a:fld>
            <a:endParaRPr lang="en-PH"/>
          </a:p>
        </p:txBody>
      </p:sp>
    </p:spTree>
    <p:extLst>
      <p:ext uri="{BB962C8B-B14F-4D97-AF65-F5344CB8AC3E}">
        <p14:creationId xmlns:p14="http://schemas.microsoft.com/office/powerpoint/2010/main" val="225063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6985FA7E-D7B6-4978-B021-A9DD252D84CB}" type="slidenum">
              <a:rPr lang="en-PH" smtClean="0"/>
              <a:pPr>
                <a:defRPr/>
              </a:pPr>
              <a:t>9</a:t>
            </a:fld>
            <a:endParaRPr lang="en-PH"/>
          </a:p>
        </p:txBody>
      </p:sp>
    </p:spTree>
    <p:extLst>
      <p:ext uri="{BB962C8B-B14F-4D97-AF65-F5344CB8AC3E}">
        <p14:creationId xmlns:p14="http://schemas.microsoft.com/office/powerpoint/2010/main" val="329528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PH"/>
          </a:p>
        </p:txBody>
      </p:sp>
      <p:sp>
        <p:nvSpPr>
          <p:cNvPr id="3" name="Subtitle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6958" indent="0" algn="ctr">
              <a:buNone/>
              <a:defRPr>
                <a:solidFill>
                  <a:schemeClr val="tx1">
                    <a:tint val="75000"/>
                  </a:schemeClr>
                </a:solidFill>
              </a:defRPr>
            </a:lvl2pPr>
            <a:lvl3pPr marL="913916" indent="0" algn="ctr">
              <a:buNone/>
              <a:defRPr>
                <a:solidFill>
                  <a:schemeClr val="tx1">
                    <a:tint val="75000"/>
                  </a:schemeClr>
                </a:solidFill>
              </a:defRPr>
            </a:lvl3pPr>
            <a:lvl4pPr marL="1370874" indent="0" algn="ctr">
              <a:buNone/>
              <a:defRPr>
                <a:solidFill>
                  <a:schemeClr val="tx1">
                    <a:tint val="75000"/>
                  </a:schemeClr>
                </a:solidFill>
              </a:defRPr>
            </a:lvl4pPr>
            <a:lvl5pPr marL="1827832" indent="0" algn="ctr">
              <a:buNone/>
              <a:defRPr>
                <a:solidFill>
                  <a:schemeClr val="tx1">
                    <a:tint val="75000"/>
                  </a:schemeClr>
                </a:solidFill>
              </a:defRPr>
            </a:lvl5pPr>
            <a:lvl6pPr marL="2284789" indent="0" algn="ctr">
              <a:buNone/>
              <a:defRPr>
                <a:solidFill>
                  <a:schemeClr val="tx1">
                    <a:tint val="75000"/>
                  </a:schemeClr>
                </a:solidFill>
              </a:defRPr>
            </a:lvl6pPr>
            <a:lvl7pPr marL="2741748" indent="0" algn="ctr">
              <a:buNone/>
              <a:defRPr>
                <a:solidFill>
                  <a:schemeClr val="tx1">
                    <a:tint val="75000"/>
                  </a:schemeClr>
                </a:solidFill>
              </a:defRPr>
            </a:lvl7pPr>
            <a:lvl8pPr marL="3198706" indent="0" algn="ctr">
              <a:buNone/>
              <a:defRPr>
                <a:solidFill>
                  <a:schemeClr val="tx1">
                    <a:tint val="75000"/>
                  </a:schemeClr>
                </a:solidFill>
              </a:defRPr>
            </a:lvl8pPr>
            <a:lvl9pPr marL="3655663" indent="0" algn="ctr">
              <a:buNone/>
              <a:defRPr>
                <a:solidFill>
                  <a:schemeClr val="tx1">
                    <a:tint val="75000"/>
                  </a:schemeClr>
                </a:solidFill>
              </a:defRPr>
            </a:lvl9pPr>
          </a:lstStyle>
          <a:p>
            <a:r>
              <a:rPr lang="en-US"/>
              <a:t>Click to edit Master subtitle style</a:t>
            </a:r>
            <a:endParaRPr lang="en-PH"/>
          </a:p>
        </p:txBody>
      </p:sp>
      <p:sp>
        <p:nvSpPr>
          <p:cNvPr id="4" name="Date Placeholder 3"/>
          <p:cNvSpPr>
            <a:spLocks noGrp="1"/>
          </p:cNvSpPr>
          <p:nvPr>
            <p:ph type="dt" sz="half" idx="10"/>
          </p:nvPr>
        </p:nvSpPr>
        <p:spPr/>
        <p:txBody>
          <a:bodyPr/>
          <a:lstStyle>
            <a:lvl1pPr>
              <a:defRPr/>
            </a:lvl1pPr>
          </a:lstStyle>
          <a:p>
            <a:pPr>
              <a:defRPr/>
            </a:pPr>
            <a:fld id="{61B720E0-8605-4667-AE1A-F002C0E97E4F}" type="datetimeFigureOut">
              <a:rPr lang="en-PH"/>
              <a:pPr>
                <a:defRPr/>
              </a:pPr>
              <a:t>10/04/2018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C3C2FEC5-D86A-4DBA-9E16-6289DFEAB809}" type="slidenum">
              <a:rPr lang="en-PH"/>
              <a:pPr>
                <a:defRPr/>
              </a:pPr>
              <a:t>‹#›</a:t>
            </a:fld>
            <a:endParaRPr lang="en-PH"/>
          </a:p>
        </p:txBody>
      </p:sp>
    </p:spTree>
    <p:extLst>
      <p:ext uri="{BB962C8B-B14F-4D97-AF65-F5344CB8AC3E}">
        <p14:creationId xmlns:p14="http://schemas.microsoft.com/office/powerpoint/2010/main" val="9116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pPr>
              <a:defRPr/>
            </a:pPr>
            <a:fld id="{ADE10BC5-A44E-4D2C-818A-8861955D0577}" type="datetimeFigureOut">
              <a:rPr lang="en-PH"/>
              <a:pPr>
                <a:defRPr/>
              </a:pPr>
              <a:t>10/04/2018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3AE7A694-A1D6-4FF8-8514-E9992C9F4215}" type="slidenum">
              <a:rPr lang="en-PH"/>
              <a:pPr>
                <a:defRPr/>
              </a:pPr>
              <a:t>‹#›</a:t>
            </a:fld>
            <a:endParaRPr lang="en-PH"/>
          </a:p>
        </p:txBody>
      </p:sp>
    </p:spTree>
    <p:extLst>
      <p:ext uri="{BB962C8B-B14F-4D97-AF65-F5344CB8AC3E}">
        <p14:creationId xmlns:p14="http://schemas.microsoft.com/office/powerpoint/2010/main" val="420451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pPr>
              <a:defRPr/>
            </a:pPr>
            <a:fld id="{5143C342-E578-4A9B-97BD-79628081D59B}" type="datetimeFigureOut">
              <a:rPr lang="en-PH"/>
              <a:pPr>
                <a:defRPr/>
              </a:pPr>
              <a:t>10/04/2018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846CAFD6-65E0-4682-AD10-FA00CDF749FA}" type="slidenum">
              <a:rPr lang="en-PH"/>
              <a:pPr>
                <a:defRPr/>
              </a:pPr>
              <a:t>‹#›</a:t>
            </a:fld>
            <a:endParaRPr lang="en-PH"/>
          </a:p>
        </p:txBody>
      </p:sp>
    </p:spTree>
    <p:extLst>
      <p:ext uri="{BB962C8B-B14F-4D97-AF65-F5344CB8AC3E}">
        <p14:creationId xmlns:p14="http://schemas.microsoft.com/office/powerpoint/2010/main" val="202870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11332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16105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2421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44616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26613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7082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72077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9612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pPr>
              <a:defRPr/>
            </a:pPr>
            <a:fld id="{F02C56F5-872F-4512-9354-2DBF7A3E75F4}" type="datetimeFigureOut">
              <a:rPr lang="en-PH"/>
              <a:pPr>
                <a:defRPr/>
              </a:pPr>
              <a:t>10/04/2018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E1E156D9-CBC3-4B9D-AAA0-5E272E32898A}" type="slidenum">
              <a:rPr lang="en-PH"/>
              <a:pPr>
                <a:defRPr/>
              </a:pPr>
              <a:t>‹#›</a:t>
            </a:fld>
            <a:endParaRPr lang="en-PH"/>
          </a:p>
        </p:txBody>
      </p:sp>
    </p:spTree>
    <p:extLst>
      <p:ext uri="{BB962C8B-B14F-4D97-AF65-F5344CB8AC3E}">
        <p14:creationId xmlns:p14="http://schemas.microsoft.com/office/powerpoint/2010/main" val="197958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35718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92172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151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58" indent="0">
              <a:buNone/>
              <a:defRPr sz="1800">
                <a:solidFill>
                  <a:schemeClr val="tx1">
                    <a:tint val="75000"/>
                  </a:schemeClr>
                </a:solidFill>
              </a:defRPr>
            </a:lvl2pPr>
            <a:lvl3pPr marL="913916" indent="0">
              <a:buNone/>
              <a:defRPr sz="1600">
                <a:solidFill>
                  <a:schemeClr val="tx1">
                    <a:tint val="75000"/>
                  </a:schemeClr>
                </a:solidFill>
              </a:defRPr>
            </a:lvl3pPr>
            <a:lvl4pPr marL="1370874" indent="0">
              <a:buNone/>
              <a:defRPr sz="1400">
                <a:solidFill>
                  <a:schemeClr val="tx1">
                    <a:tint val="75000"/>
                  </a:schemeClr>
                </a:solidFill>
              </a:defRPr>
            </a:lvl4pPr>
            <a:lvl5pPr marL="1827832" indent="0">
              <a:buNone/>
              <a:defRPr sz="1400">
                <a:solidFill>
                  <a:schemeClr val="tx1">
                    <a:tint val="75000"/>
                  </a:schemeClr>
                </a:solidFill>
              </a:defRPr>
            </a:lvl5pPr>
            <a:lvl6pPr marL="2284789" indent="0">
              <a:buNone/>
              <a:defRPr sz="1400">
                <a:solidFill>
                  <a:schemeClr val="tx1">
                    <a:tint val="75000"/>
                  </a:schemeClr>
                </a:solidFill>
              </a:defRPr>
            </a:lvl6pPr>
            <a:lvl7pPr marL="2741748" indent="0">
              <a:buNone/>
              <a:defRPr sz="1400">
                <a:solidFill>
                  <a:schemeClr val="tx1">
                    <a:tint val="75000"/>
                  </a:schemeClr>
                </a:solidFill>
              </a:defRPr>
            </a:lvl7pPr>
            <a:lvl8pPr marL="3198706" indent="0">
              <a:buNone/>
              <a:defRPr sz="1400">
                <a:solidFill>
                  <a:schemeClr val="tx1">
                    <a:tint val="75000"/>
                  </a:schemeClr>
                </a:solidFill>
              </a:defRPr>
            </a:lvl8pPr>
            <a:lvl9pPr marL="365566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7B251A-90E0-4C4B-98EC-51FA55B4D0B7}" type="datetimeFigureOut">
              <a:rPr lang="en-PH"/>
              <a:pPr>
                <a:defRPr/>
              </a:pPr>
              <a:t>10/04/2018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7D33C10C-3115-408D-9740-9705738DC443}" type="slidenum">
              <a:rPr lang="en-PH"/>
              <a:pPr>
                <a:defRPr/>
              </a:pPr>
              <a:t>‹#›</a:t>
            </a:fld>
            <a:endParaRPr lang="en-PH"/>
          </a:p>
        </p:txBody>
      </p:sp>
    </p:spTree>
    <p:extLst>
      <p:ext uri="{BB962C8B-B14F-4D97-AF65-F5344CB8AC3E}">
        <p14:creationId xmlns:p14="http://schemas.microsoft.com/office/powerpoint/2010/main" val="25974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p:cNvSpPr>
            <a:spLocks noGrp="1"/>
          </p:cNvSpPr>
          <p:nvPr>
            <p:ph type="dt" sz="half" idx="10"/>
          </p:nvPr>
        </p:nvSpPr>
        <p:spPr/>
        <p:txBody>
          <a:bodyPr/>
          <a:lstStyle>
            <a:lvl1pPr>
              <a:defRPr/>
            </a:lvl1pPr>
          </a:lstStyle>
          <a:p>
            <a:pPr>
              <a:defRPr/>
            </a:pPr>
            <a:fld id="{789C10C4-3FDD-423B-A8A4-6D3931470BC7}" type="datetimeFigureOut">
              <a:rPr lang="en-PH"/>
              <a:pPr>
                <a:defRPr/>
              </a:pPr>
              <a:t>10/04/2018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pPr>
              <a:defRPr/>
            </a:pPr>
            <a:fld id="{07DAD63F-B122-44F8-8FAB-B324FDFA51D7}" type="slidenum">
              <a:rPr lang="en-PH"/>
              <a:pPr>
                <a:defRPr/>
              </a:pPr>
              <a:t>‹#›</a:t>
            </a:fld>
            <a:endParaRPr lang="en-PH"/>
          </a:p>
        </p:txBody>
      </p:sp>
    </p:spTree>
    <p:extLst>
      <p:ext uri="{BB962C8B-B14F-4D97-AF65-F5344CB8AC3E}">
        <p14:creationId xmlns:p14="http://schemas.microsoft.com/office/powerpoint/2010/main" val="305081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8" indent="0">
              <a:buNone/>
              <a:defRPr sz="2000" b="1"/>
            </a:lvl2pPr>
            <a:lvl3pPr marL="913916" indent="0">
              <a:buNone/>
              <a:defRPr sz="1800" b="1"/>
            </a:lvl3pPr>
            <a:lvl4pPr marL="1370874" indent="0">
              <a:buNone/>
              <a:defRPr sz="1600" b="1"/>
            </a:lvl4pPr>
            <a:lvl5pPr marL="1827832" indent="0">
              <a:buNone/>
              <a:defRPr sz="1600" b="1"/>
            </a:lvl5pPr>
            <a:lvl6pPr marL="2284789" indent="0">
              <a:buNone/>
              <a:defRPr sz="1600" b="1"/>
            </a:lvl6pPr>
            <a:lvl7pPr marL="2741748" indent="0">
              <a:buNone/>
              <a:defRPr sz="1600" b="1"/>
            </a:lvl7pPr>
            <a:lvl8pPr marL="3198706" indent="0">
              <a:buNone/>
              <a:defRPr sz="1600" b="1"/>
            </a:lvl8pPr>
            <a:lvl9pPr marL="36556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6958" indent="0">
              <a:buNone/>
              <a:defRPr sz="2000" b="1"/>
            </a:lvl2pPr>
            <a:lvl3pPr marL="913916" indent="0">
              <a:buNone/>
              <a:defRPr sz="1800" b="1"/>
            </a:lvl3pPr>
            <a:lvl4pPr marL="1370874" indent="0">
              <a:buNone/>
              <a:defRPr sz="1600" b="1"/>
            </a:lvl4pPr>
            <a:lvl5pPr marL="1827832" indent="0">
              <a:buNone/>
              <a:defRPr sz="1600" b="1"/>
            </a:lvl5pPr>
            <a:lvl6pPr marL="2284789" indent="0">
              <a:buNone/>
              <a:defRPr sz="1600" b="1"/>
            </a:lvl6pPr>
            <a:lvl7pPr marL="2741748" indent="0">
              <a:buNone/>
              <a:defRPr sz="1600" b="1"/>
            </a:lvl7pPr>
            <a:lvl8pPr marL="3198706" indent="0">
              <a:buNone/>
              <a:defRPr sz="1600" b="1"/>
            </a:lvl8pPr>
            <a:lvl9pPr marL="36556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p:cNvSpPr>
            <a:spLocks noGrp="1"/>
          </p:cNvSpPr>
          <p:nvPr>
            <p:ph type="dt" sz="half" idx="10"/>
          </p:nvPr>
        </p:nvSpPr>
        <p:spPr/>
        <p:txBody>
          <a:bodyPr/>
          <a:lstStyle>
            <a:lvl1pPr>
              <a:defRPr/>
            </a:lvl1pPr>
          </a:lstStyle>
          <a:p>
            <a:pPr>
              <a:defRPr/>
            </a:pPr>
            <a:fld id="{91B8E86A-CC82-4AD3-BA12-D2195B75D6C8}" type="datetimeFigureOut">
              <a:rPr lang="en-PH"/>
              <a:pPr>
                <a:defRPr/>
              </a:pPr>
              <a:t>10/04/2018</a:t>
            </a:fld>
            <a:endParaRPr lang="en-PH"/>
          </a:p>
        </p:txBody>
      </p:sp>
      <p:sp>
        <p:nvSpPr>
          <p:cNvPr id="8" name="Footer Placeholder 4"/>
          <p:cNvSpPr>
            <a:spLocks noGrp="1"/>
          </p:cNvSpPr>
          <p:nvPr>
            <p:ph type="ftr" sz="quarter" idx="11"/>
          </p:nvPr>
        </p:nvSpPr>
        <p:spPr/>
        <p:txBody>
          <a:bodyPr/>
          <a:lstStyle>
            <a:lvl1pPr>
              <a:defRPr/>
            </a:lvl1pPr>
          </a:lstStyle>
          <a:p>
            <a:pPr>
              <a:defRPr/>
            </a:pPr>
            <a:endParaRPr lang="en-PH"/>
          </a:p>
        </p:txBody>
      </p:sp>
      <p:sp>
        <p:nvSpPr>
          <p:cNvPr id="9" name="Slide Number Placeholder 5"/>
          <p:cNvSpPr>
            <a:spLocks noGrp="1"/>
          </p:cNvSpPr>
          <p:nvPr>
            <p:ph type="sldNum" sz="quarter" idx="12"/>
          </p:nvPr>
        </p:nvSpPr>
        <p:spPr/>
        <p:txBody>
          <a:bodyPr/>
          <a:lstStyle>
            <a:lvl1pPr>
              <a:defRPr/>
            </a:lvl1pPr>
          </a:lstStyle>
          <a:p>
            <a:pPr>
              <a:defRPr/>
            </a:pPr>
            <a:fld id="{836D1D9C-09C8-4F32-8153-9B3EFAC014E3}" type="slidenum">
              <a:rPr lang="en-PH"/>
              <a:pPr>
                <a:defRPr/>
              </a:pPr>
              <a:t>‹#›</a:t>
            </a:fld>
            <a:endParaRPr lang="en-PH"/>
          </a:p>
        </p:txBody>
      </p:sp>
    </p:spTree>
    <p:extLst>
      <p:ext uri="{BB962C8B-B14F-4D97-AF65-F5344CB8AC3E}">
        <p14:creationId xmlns:p14="http://schemas.microsoft.com/office/powerpoint/2010/main" val="3548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p:cNvSpPr>
            <a:spLocks noGrp="1"/>
          </p:cNvSpPr>
          <p:nvPr>
            <p:ph type="dt" sz="half" idx="10"/>
          </p:nvPr>
        </p:nvSpPr>
        <p:spPr/>
        <p:txBody>
          <a:bodyPr/>
          <a:lstStyle>
            <a:lvl1pPr>
              <a:defRPr/>
            </a:lvl1pPr>
          </a:lstStyle>
          <a:p>
            <a:pPr>
              <a:defRPr/>
            </a:pPr>
            <a:fld id="{54B9532C-0DF4-42FB-8447-1ECA927B7C1B}" type="datetimeFigureOut">
              <a:rPr lang="en-PH"/>
              <a:pPr>
                <a:defRPr/>
              </a:pPr>
              <a:t>10/04/2018</a:t>
            </a:fld>
            <a:endParaRPr lang="en-PH"/>
          </a:p>
        </p:txBody>
      </p:sp>
      <p:sp>
        <p:nvSpPr>
          <p:cNvPr id="4" name="Footer Placeholder 4"/>
          <p:cNvSpPr>
            <a:spLocks noGrp="1"/>
          </p:cNvSpPr>
          <p:nvPr>
            <p:ph type="ftr" sz="quarter" idx="11"/>
          </p:nvPr>
        </p:nvSpPr>
        <p:spPr/>
        <p:txBody>
          <a:bodyPr/>
          <a:lstStyle>
            <a:lvl1pPr>
              <a:defRPr/>
            </a:lvl1pPr>
          </a:lstStyle>
          <a:p>
            <a:pPr>
              <a:defRPr/>
            </a:pPr>
            <a:endParaRPr lang="en-PH"/>
          </a:p>
        </p:txBody>
      </p:sp>
      <p:sp>
        <p:nvSpPr>
          <p:cNvPr id="5" name="Slide Number Placeholder 5"/>
          <p:cNvSpPr>
            <a:spLocks noGrp="1"/>
          </p:cNvSpPr>
          <p:nvPr>
            <p:ph type="sldNum" sz="quarter" idx="12"/>
          </p:nvPr>
        </p:nvSpPr>
        <p:spPr/>
        <p:txBody>
          <a:bodyPr/>
          <a:lstStyle>
            <a:lvl1pPr>
              <a:defRPr/>
            </a:lvl1pPr>
          </a:lstStyle>
          <a:p>
            <a:pPr>
              <a:defRPr/>
            </a:pPr>
            <a:fld id="{B4F9D0D7-EEA4-4B8E-90AF-E5087E679F51}" type="slidenum">
              <a:rPr lang="en-PH"/>
              <a:pPr>
                <a:defRPr/>
              </a:pPr>
              <a:t>‹#›</a:t>
            </a:fld>
            <a:endParaRPr lang="en-PH"/>
          </a:p>
        </p:txBody>
      </p:sp>
    </p:spTree>
    <p:extLst>
      <p:ext uri="{BB962C8B-B14F-4D97-AF65-F5344CB8AC3E}">
        <p14:creationId xmlns:p14="http://schemas.microsoft.com/office/powerpoint/2010/main" val="316664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3AB9FA-17E4-47C7-A4C8-B63A03AAAACE}" type="datetimeFigureOut">
              <a:rPr lang="en-PH"/>
              <a:pPr>
                <a:defRPr/>
              </a:pPr>
              <a:t>10/04/2018</a:t>
            </a:fld>
            <a:endParaRPr lang="en-PH"/>
          </a:p>
        </p:txBody>
      </p:sp>
      <p:sp>
        <p:nvSpPr>
          <p:cNvPr id="3" name="Footer Placeholder 4"/>
          <p:cNvSpPr>
            <a:spLocks noGrp="1"/>
          </p:cNvSpPr>
          <p:nvPr>
            <p:ph type="ftr" sz="quarter" idx="11"/>
          </p:nvPr>
        </p:nvSpPr>
        <p:spPr/>
        <p:txBody>
          <a:bodyPr/>
          <a:lstStyle>
            <a:lvl1pPr>
              <a:defRPr/>
            </a:lvl1pPr>
          </a:lstStyle>
          <a:p>
            <a:pPr>
              <a:defRPr/>
            </a:pPr>
            <a:endParaRPr lang="en-PH"/>
          </a:p>
        </p:txBody>
      </p:sp>
      <p:sp>
        <p:nvSpPr>
          <p:cNvPr id="4" name="Slide Number Placeholder 5"/>
          <p:cNvSpPr>
            <a:spLocks noGrp="1"/>
          </p:cNvSpPr>
          <p:nvPr>
            <p:ph type="sldNum" sz="quarter" idx="12"/>
          </p:nvPr>
        </p:nvSpPr>
        <p:spPr/>
        <p:txBody>
          <a:bodyPr/>
          <a:lstStyle>
            <a:lvl1pPr>
              <a:defRPr/>
            </a:lvl1pPr>
          </a:lstStyle>
          <a:p>
            <a:pPr>
              <a:defRPr/>
            </a:pPr>
            <a:fld id="{DFDB0EEC-A57E-4FCB-A57A-7960E7F14732}" type="slidenum">
              <a:rPr lang="en-PH"/>
              <a:pPr>
                <a:defRPr/>
              </a:pPr>
              <a:t>‹#›</a:t>
            </a:fld>
            <a:endParaRPr lang="en-PH"/>
          </a:p>
        </p:txBody>
      </p:sp>
    </p:spTree>
    <p:extLst>
      <p:ext uri="{BB962C8B-B14F-4D97-AF65-F5344CB8AC3E}">
        <p14:creationId xmlns:p14="http://schemas.microsoft.com/office/powerpoint/2010/main" val="53278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6958" indent="0">
              <a:buNone/>
              <a:defRPr sz="1200"/>
            </a:lvl2pPr>
            <a:lvl3pPr marL="913916" indent="0">
              <a:buNone/>
              <a:defRPr sz="1000"/>
            </a:lvl3pPr>
            <a:lvl4pPr marL="1370874" indent="0">
              <a:buNone/>
              <a:defRPr sz="900"/>
            </a:lvl4pPr>
            <a:lvl5pPr marL="1827832" indent="0">
              <a:buNone/>
              <a:defRPr sz="900"/>
            </a:lvl5pPr>
            <a:lvl6pPr marL="2284789" indent="0">
              <a:buNone/>
              <a:defRPr sz="900"/>
            </a:lvl6pPr>
            <a:lvl7pPr marL="2741748" indent="0">
              <a:buNone/>
              <a:defRPr sz="900"/>
            </a:lvl7pPr>
            <a:lvl8pPr marL="3198706" indent="0">
              <a:buNone/>
              <a:defRPr sz="900"/>
            </a:lvl8pPr>
            <a:lvl9pPr marL="365566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CF53AE-DFE5-42C0-974D-EDFC8EA6A291}" type="datetimeFigureOut">
              <a:rPr lang="en-PH"/>
              <a:pPr>
                <a:defRPr/>
              </a:pPr>
              <a:t>10/04/2018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pPr>
              <a:defRPr/>
            </a:pPr>
            <a:fld id="{68397872-362C-4A1D-83EC-2E8139C8C434}" type="slidenum">
              <a:rPr lang="en-PH"/>
              <a:pPr>
                <a:defRPr/>
              </a:pPr>
              <a:t>‹#›</a:t>
            </a:fld>
            <a:endParaRPr lang="en-PH"/>
          </a:p>
        </p:txBody>
      </p:sp>
    </p:spTree>
    <p:extLst>
      <p:ext uri="{BB962C8B-B14F-4D97-AF65-F5344CB8AC3E}">
        <p14:creationId xmlns:p14="http://schemas.microsoft.com/office/powerpoint/2010/main" val="187368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58" indent="0">
              <a:buNone/>
              <a:defRPr sz="2800"/>
            </a:lvl2pPr>
            <a:lvl3pPr marL="913916" indent="0">
              <a:buNone/>
              <a:defRPr sz="2400"/>
            </a:lvl3pPr>
            <a:lvl4pPr marL="1370874" indent="0">
              <a:buNone/>
              <a:defRPr sz="2000"/>
            </a:lvl4pPr>
            <a:lvl5pPr marL="1827832" indent="0">
              <a:buNone/>
              <a:defRPr sz="2000"/>
            </a:lvl5pPr>
            <a:lvl6pPr marL="2284789" indent="0">
              <a:buNone/>
              <a:defRPr sz="2000"/>
            </a:lvl6pPr>
            <a:lvl7pPr marL="2741748" indent="0">
              <a:buNone/>
              <a:defRPr sz="2000"/>
            </a:lvl7pPr>
            <a:lvl8pPr marL="3198706" indent="0">
              <a:buNone/>
              <a:defRPr sz="2000"/>
            </a:lvl8pPr>
            <a:lvl9pPr marL="3655663" indent="0">
              <a:buNone/>
              <a:defRPr sz="2000"/>
            </a:lvl9pPr>
          </a:lstStyle>
          <a:p>
            <a:pPr lvl="0"/>
            <a:endParaRPr lang="en-P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8" indent="0">
              <a:buNone/>
              <a:defRPr sz="1200"/>
            </a:lvl2pPr>
            <a:lvl3pPr marL="913916" indent="0">
              <a:buNone/>
              <a:defRPr sz="1000"/>
            </a:lvl3pPr>
            <a:lvl4pPr marL="1370874" indent="0">
              <a:buNone/>
              <a:defRPr sz="900"/>
            </a:lvl4pPr>
            <a:lvl5pPr marL="1827832" indent="0">
              <a:buNone/>
              <a:defRPr sz="900"/>
            </a:lvl5pPr>
            <a:lvl6pPr marL="2284789" indent="0">
              <a:buNone/>
              <a:defRPr sz="900"/>
            </a:lvl6pPr>
            <a:lvl7pPr marL="2741748" indent="0">
              <a:buNone/>
              <a:defRPr sz="900"/>
            </a:lvl7pPr>
            <a:lvl8pPr marL="3198706" indent="0">
              <a:buNone/>
              <a:defRPr sz="900"/>
            </a:lvl8pPr>
            <a:lvl9pPr marL="365566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C0412ED-E3FC-4102-AAFA-81B04F538924}" type="datetimeFigureOut">
              <a:rPr lang="en-PH"/>
              <a:pPr>
                <a:defRPr/>
              </a:pPr>
              <a:t>10/04/2018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pPr>
              <a:defRPr/>
            </a:pPr>
            <a:fld id="{5A3DCEB2-7142-445C-B248-D283053DD398}" type="slidenum">
              <a:rPr lang="en-PH"/>
              <a:pPr>
                <a:defRPr/>
              </a:pPr>
              <a:t>‹#›</a:t>
            </a:fld>
            <a:endParaRPr lang="en-PH"/>
          </a:p>
        </p:txBody>
      </p:sp>
    </p:spTree>
    <p:extLst>
      <p:ext uri="{BB962C8B-B14F-4D97-AF65-F5344CB8AC3E}">
        <p14:creationId xmlns:p14="http://schemas.microsoft.com/office/powerpoint/2010/main" val="256977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ctr" anchorCtr="0" compatLnSpc="1">
            <a:prstTxWarp prst="textNoShape">
              <a:avLst/>
            </a:prstTxWarp>
          </a:bodyPr>
          <a:lstStyle/>
          <a:p>
            <a:pPr lvl="0"/>
            <a:r>
              <a:rPr lang="en-US" altLang="en-US"/>
              <a:t>Click to edit Master title style</a:t>
            </a:r>
            <a:endParaRPr lang="en-PH"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92" tIns="45696" rIns="91392" bIns="45696"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E03530EB-8C47-4AAC-9A68-8E4D9AB3B724}" type="datetimeFigureOut">
              <a:rPr lang="en-PH"/>
              <a:pPr>
                <a:defRPr/>
              </a:pPr>
              <a:t>10/04/2018</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92" tIns="45696" rIns="91392" bIns="45696"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92" tIns="45696" rIns="91392" bIns="45696"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CB5896A4-BCE0-4B57-8C52-908BEFA5D045}" type="slidenum">
              <a:rPr lang="en-PH"/>
              <a:pPr>
                <a:defRPr/>
              </a:pPr>
              <a:t>‹#›</a:t>
            </a:fld>
            <a:endParaRPr lang="en-P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457119" algn="ctr" defTabSz="912652" rtl="0" fontAlgn="base">
        <a:spcBef>
          <a:spcPct val="0"/>
        </a:spcBef>
        <a:spcAft>
          <a:spcPct val="0"/>
        </a:spcAft>
        <a:defRPr sz="4400">
          <a:solidFill>
            <a:schemeClr val="tx1"/>
          </a:solidFill>
          <a:latin typeface="Calibri" pitchFamily="34" charset="0"/>
        </a:defRPr>
      </a:lvl6pPr>
      <a:lvl7pPr marL="914239" algn="ctr" defTabSz="912652" rtl="0" fontAlgn="base">
        <a:spcBef>
          <a:spcPct val="0"/>
        </a:spcBef>
        <a:spcAft>
          <a:spcPct val="0"/>
        </a:spcAft>
        <a:defRPr sz="4400">
          <a:solidFill>
            <a:schemeClr val="tx1"/>
          </a:solidFill>
          <a:latin typeface="Calibri" pitchFamily="34" charset="0"/>
        </a:defRPr>
      </a:lvl7pPr>
      <a:lvl8pPr marL="1371358" algn="ctr" defTabSz="912652" rtl="0" fontAlgn="base">
        <a:spcBef>
          <a:spcPct val="0"/>
        </a:spcBef>
        <a:spcAft>
          <a:spcPct val="0"/>
        </a:spcAft>
        <a:defRPr sz="4400">
          <a:solidFill>
            <a:schemeClr val="tx1"/>
          </a:solidFill>
          <a:latin typeface="Calibri" pitchFamily="34" charset="0"/>
        </a:defRPr>
      </a:lvl8pPr>
      <a:lvl9pPr marL="1828477" algn="ctr" defTabSz="912652"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269"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26"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5"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3"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6" rtl="0" eaLnBrk="1" latinLnBrk="0" hangingPunct="1">
        <a:defRPr sz="1800" kern="1200">
          <a:solidFill>
            <a:schemeClr val="tx1"/>
          </a:solidFill>
          <a:latin typeface="+mn-lt"/>
          <a:ea typeface="+mn-ea"/>
          <a:cs typeface="+mn-cs"/>
        </a:defRPr>
      </a:lvl1pPr>
      <a:lvl2pPr marL="456958" algn="l" defTabSz="913916" rtl="0" eaLnBrk="1" latinLnBrk="0" hangingPunct="1">
        <a:defRPr sz="1800" kern="1200">
          <a:solidFill>
            <a:schemeClr val="tx1"/>
          </a:solidFill>
          <a:latin typeface="+mn-lt"/>
          <a:ea typeface="+mn-ea"/>
          <a:cs typeface="+mn-cs"/>
        </a:defRPr>
      </a:lvl2pPr>
      <a:lvl3pPr marL="913916" algn="l" defTabSz="913916" rtl="0" eaLnBrk="1" latinLnBrk="0" hangingPunct="1">
        <a:defRPr sz="1800" kern="1200">
          <a:solidFill>
            <a:schemeClr val="tx1"/>
          </a:solidFill>
          <a:latin typeface="+mn-lt"/>
          <a:ea typeface="+mn-ea"/>
          <a:cs typeface="+mn-cs"/>
        </a:defRPr>
      </a:lvl3pPr>
      <a:lvl4pPr marL="1370874" algn="l" defTabSz="913916" rtl="0" eaLnBrk="1" latinLnBrk="0" hangingPunct="1">
        <a:defRPr sz="1800" kern="1200">
          <a:solidFill>
            <a:schemeClr val="tx1"/>
          </a:solidFill>
          <a:latin typeface="+mn-lt"/>
          <a:ea typeface="+mn-ea"/>
          <a:cs typeface="+mn-cs"/>
        </a:defRPr>
      </a:lvl4pPr>
      <a:lvl5pPr marL="1827832" algn="l" defTabSz="913916" rtl="0" eaLnBrk="1" latinLnBrk="0" hangingPunct="1">
        <a:defRPr sz="1800" kern="1200">
          <a:solidFill>
            <a:schemeClr val="tx1"/>
          </a:solidFill>
          <a:latin typeface="+mn-lt"/>
          <a:ea typeface="+mn-ea"/>
          <a:cs typeface="+mn-cs"/>
        </a:defRPr>
      </a:lvl5pPr>
      <a:lvl6pPr marL="2284789" algn="l" defTabSz="913916" rtl="0" eaLnBrk="1" latinLnBrk="0" hangingPunct="1">
        <a:defRPr sz="1800" kern="1200">
          <a:solidFill>
            <a:schemeClr val="tx1"/>
          </a:solidFill>
          <a:latin typeface="+mn-lt"/>
          <a:ea typeface="+mn-ea"/>
          <a:cs typeface="+mn-cs"/>
        </a:defRPr>
      </a:lvl6pPr>
      <a:lvl7pPr marL="2741748" algn="l" defTabSz="913916" rtl="0" eaLnBrk="1" latinLnBrk="0" hangingPunct="1">
        <a:defRPr sz="1800" kern="1200">
          <a:solidFill>
            <a:schemeClr val="tx1"/>
          </a:solidFill>
          <a:latin typeface="+mn-lt"/>
          <a:ea typeface="+mn-ea"/>
          <a:cs typeface="+mn-cs"/>
        </a:defRPr>
      </a:lvl7pPr>
      <a:lvl8pPr marL="3198706" algn="l" defTabSz="913916" rtl="0" eaLnBrk="1" latinLnBrk="0" hangingPunct="1">
        <a:defRPr sz="1800" kern="1200">
          <a:solidFill>
            <a:schemeClr val="tx1"/>
          </a:solidFill>
          <a:latin typeface="+mn-lt"/>
          <a:ea typeface="+mn-ea"/>
          <a:cs typeface="+mn-cs"/>
        </a:defRPr>
      </a:lvl8pPr>
      <a:lvl9pPr marL="3655663" algn="l" defTabSz="9139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1793092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3.wm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7.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7.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206B-F0F2-4E24-8FE8-F44722B43AAF}"/>
              </a:ext>
            </a:extLst>
          </p:cNvPr>
          <p:cNvSpPr>
            <a:spLocks noGrp="1"/>
          </p:cNvSpPr>
          <p:nvPr>
            <p:ph type="title"/>
          </p:nvPr>
        </p:nvSpPr>
        <p:spPr>
          <a:xfrm>
            <a:off x="455951" y="300314"/>
            <a:ext cx="8229600" cy="1138030"/>
          </a:xfrm>
        </p:spPr>
        <p:txBody>
          <a:bodyPr/>
          <a:lstStyle/>
          <a:p>
            <a:endParaRPr lang="en-PH" dirty="0"/>
          </a:p>
        </p:txBody>
      </p:sp>
      <p:sp>
        <p:nvSpPr>
          <p:cNvPr id="3" name="Text Placeholder 2">
            <a:extLst>
              <a:ext uri="{FF2B5EF4-FFF2-40B4-BE49-F238E27FC236}">
                <a16:creationId xmlns:a16="http://schemas.microsoft.com/office/drawing/2014/main" id="{22878C1E-096D-49C6-A7E7-11FCCC4DCF28}"/>
              </a:ext>
            </a:extLst>
          </p:cNvPr>
          <p:cNvSpPr>
            <a:spLocks noGrp="1"/>
          </p:cNvSpPr>
          <p:nvPr>
            <p:ph type="body" idx="1"/>
          </p:nvPr>
        </p:nvSpPr>
        <p:spPr/>
        <p:txBody>
          <a:bodyPr/>
          <a:lstStyle/>
          <a:p>
            <a:pPr marL="25400" indent="0" algn="ctr">
              <a:buNone/>
            </a:pPr>
            <a:endParaRPr lang="en-PH" sz="4000" b="1" dirty="0"/>
          </a:p>
          <a:p>
            <a:pPr marL="25400" indent="0" algn="ctr">
              <a:buNone/>
            </a:pPr>
            <a:endParaRPr lang="en-PH" sz="4000" b="1" dirty="0"/>
          </a:p>
          <a:p>
            <a:pPr marL="25400" indent="0" algn="ctr">
              <a:buNone/>
            </a:pPr>
            <a:r>
              <a:rPr lang="en-PH" sz="4000" b="1" dirty="0"/>
              <a:t>DR-TB Case-finding and                             Referral Procedures  	</a:t>
            </a:r>
          </a:p>
        </p:txBody>
      </p:sp>
      <p:cxnSp>
        <p:nvCxnSpPr>
          <p:cNvPr id="8" name="Straight Connector 7">
            <a:extLst>
              <a:ext uri="{FF2B5EF4-FFF2-40B4-BE49-F238E27FC236}">
                <a16:creationId xmlns:a16="http://schemas.microsoft.com/office/drawing/2014/main" id="{AD34B1CE-EB8F-42E5-9543-48F72590A606}"/>
              </a:ext>
            </a:extLst>
          </p:cNvPr>
          <p:cNvCxnSpPr/>
          <p:nvPr/>
        </p:nvCxnSpPr>
        <p:spPr>
          <a:xfrm>
            <a:off x="1752600" y="2971800"/>
            <a:ext cx="533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0CE0369-85C8-4912-A0D0-1B3598D16AD7}"/>
              </a:ext>
            </a:extLst>
          </p:cNvPr>
          <p:cNvPicPr>
            <a:picLocks noChangeAspect="1"/>
          </p:cNvPicPr>
          <p:nvPr/>
        </p:nvPicPr>
        <p:blipFill>
          <a:blip r:embed="rId3"/>
          <a:stretch>
            <a:fillRect/>
          </a:stretch>
        </p:blipFill>
        <p:spPr>
          <a:xfrm>
            <a:off x="1752600" y="4592984"/>
            <a:ext cx="5364945" cy="54869"/>
          </a:xfrm>
          <a:prstGeom prst="rect">
            <a:avLst/>
          </a:prstGeom>
        </p:spPr>
      </p:pic>
      <p:grpSp>
        <p:nvGrpSpPr>
          <p:cNvPr id="10" name="Group 9"/>
          <p:cNvGrpSpPr/>
          <p:nvPr/>
        </p:nvGrpSpPr>
        <p:grpSpPr>
          <a:xfrm>
            <a:off x="228600" y="410834"/>
            <a:ext cx="8610600" cy="1001834"/>
            <a:chOff x="861179" y="1032791"/>
            <a:chExt cx="10111622" cy="1204356"/>
          </a:xfrm>
        </p:grpSpPr>
        <p:pic>
          <p:nvPicPr>
            <p:cNvPr id="1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r="63464"/>
            <a:stretch>
              <a:fillRect/>
            </a:stretch>
          </p:blipFill>
          <p:spPr bwMode="auto">
            <a:xfrm>
              <a:off x="4973780" y="1119126"/>
              <a:ext cx="3613045" cy="103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179" y="1032791"/>
              <a:ext cx="3239555" cy="1151500"/>
            </a:xfrm>
            <a:prstGeom prst="rect">
              <a:avLst/>
            </a:prstGeom>
          </p:spPr>
        </p:pic>
        <p:pic>
          <p:nvPicPr>
            <p:cNvPr id="13" name="Picture 12" descr="PBSPlogo-transparent.png"/>
            <p:cNvPicPr>
              <a:picLocks noChangeAspect="1"/>
            </p:cNvPicPr>
            <p:nvPr/>
          </p:nvPicPr>
          <p:blipFill>
            <a:blip r:embed="rId6" cstate="print"/>
            <a:srcRect/>
            <a:stretch>
              <a:fillRect/>
            </a:stretch>
          </p:blipFill>
          <p:spPr bwMode="auto">
            <a:xfrm>
              <a:off x="9598417" y="1032791"/>
              <a:ext cx="1374384" cy="1204356"/>
            </a:xfrm>
            <a:prstGeom prst="rect">
              <a:avLst/>
            </a:prstGeom>
            <a:noFill/>
            <a:ln w="9525">
              <a:noFill/>
              <a:miter lim="800000"/>
              <a:headEnd/>
              <a:tailEnd/>
            </a:ln>
          </p:spPr>
        </p:pic>
      </p:grpSp>
    </p:spTree>
    <p:extLst>
      <p:ext uri="{BB962C8B-B14F-4D97-AF65-F5344CB8AC3E}">
        <p14:creationId xmlns:p14="http://schemas.microsoft.com/office/powerpoint/2010/main" val="303657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marL="0" indent="0">
              <a:buFont typeface="Arial" charset="0"/>
              <a:buNone/>
            </a:pPr>
            <a:r>
              <a:rPr lang="en-PH" altLang="en-US" sz="2800" dirty="0"/>
              <a:t>Patient </a:t>
            </a:r>
            <a:r>
              <a:rPr lang="en-PH" altLang="en-US" sz="2800" b="1" dirty="0"/>
              <a:t>ABN</a:t>
            </a:r>
            <a:r>
              <a:rPr lang="en-PH" altLang="en-US" sz="2800" dirty="0"/>
              <a:t>, who had received 3 different courses of TB medications over a period of many years with a private physician, was referred to you by the last physician who treated her because her recent </a:t>
            </a:r>
            <a:r>
              <a:rPr lang="en-PH" altLang="en-US" sz="2800" b="1" dirty="0"/>
              <a:t>CXR</a:t>
            </a:r>
            <a:r>
              <a:rPr lang="en-PH" altLang="en-US" sz="2800" dirty="0"/>
              <a:t> result was </a:t>
            </a:r>
            <a:r>
              <a:rPr lang="en-PH" altLang="en-US" sz="2800" b="1" dirty="0"/>
              <a:t>suggestive of TB</a:t>
            </a:r>
            <a:r>
              <a:rPr lang="en-PH" altLang="en-US" sz="2800" dirty="0"/>
              <a:t>.  According to her records, she took all of the medicines and completed each prescribed treatment. </a:t>
            </a:r>
            <a:endParaRPr lang="en-US" altLang="en-US" sz="2800" dirty="0"/>
          </a:p>
        </p:txBody>
      </p:sp>
      <p:sp>
        <p:nvSpPr>
          <p:cNvPr id="16387" name="Title 1"/>
          <p:cNvSpPr>
            <a:spLocks noGrp="1"/>
          </p:cNvSpPr>
          <p:nvPr>
            <p:ph type="title"/>
          </p:nvPr>
        </p:nvSpPr>
        <p:spPr>
          <a:ln w="57150">
            <a:solidFill>
              <a:srgbClr val="336600"/>
            </a:solidFill>
            <a:miter lim="800000"/>
            <a:headEnd/>
            <a:tailEnd/>
          </a:ln>
        </p:spPr>
        <p:txBody>
          <a:bodyPr/>
          <a:lstStyle/>
          <a:p>
            <a:r>
              <a:rPr lang="en-PH" altLang="en-US" b="1"/>
              <a:t>Exercise</a:t>
            </a:r>
          </a:p>
        </p:txBody>
      </p:sp>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7" name="Content Placeholder 2"/>
          <p:cNvSpPr txBox="1">
            <a:spLocks/>
          </p:cNvSpPr>
          <p:nvPr/>
        </p:nvSpPr>
        <p:spPr bwMode="auto">
          <a:xfrm>
            <a:off x="457200" y="5181600"/>
            <a:ext cx="411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9725" indent="-339725"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a:spcBef>
                <a:spcPts val="800"/>
              </a:spcBef>
              <a:defRPr/>
            </a:pPr>
            <a:r>
              <a:rPr lang="en-US" altLang="en-US" sz="3200" b="1" dirty="0">
                <a:solidFill>
                  <a:schemeClr val="tx1"/>
                </a:solidFill>
                <a:latin typeface="+mn-lt"/>
              </a:rPr>
              <a:t>Presumptive DR-TB?</a:t>
            </a:r>
          </a:p>
          <a:p>
            <a:pPr>
              <a:spcBef>
                <a:spcPts val="800"/>
              </a:spcBef>
              <a:defRPr/>
            </a:pPr>
            <a:r>
              <a:rPr lang="en-US" altLang="en-US" sz="3200" b="1" dirty="0">
                <a:solidFill>
                  <a:schemeClr val="tx1"/>
                </a:solidFill>
                <a:latin typeface="+mn-lt"/>
              </a:rPr>
              <a:t>High-risk group?</a:t>
            </a:r>
          </a:p>
        </p:txBody>
      </p:sp>
      <p:sp>
        <p:nvSpPr>
          <p:cNvPr id="9" name="Rectangle 8"/>
          <p:cNvSpPr/>
          <p:nvPr/>
        </p:nvSpPr>
        <p:spPr>
          <a:xfrm>
            <a:off x="4114800" y="5083314"/>
            <a:ext cx="1208985" cy="707886"/>
          </a:xfrm>
          <a:prstGeom prst="rect">
            <a:avLst/>
          </a:prstGeom>
          <a:noFill/>
        </p:spPr>
        <p:txBody>
          <a:bodyPr wrap="none">
            <a:spAutoFit/>
          </a:bodyPr>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a:t>
            </a:r>
          </a:p>
        </p:txBody>
      </p:sp>
      <p:sp>
        <p:nvSpPr>
          <p:cNvPr id="10" name="Rectangle 9"/>
          <p:cNvSpPr/>
          <p:nvPr/>
        </p:nvSpPr>
        <p:spPr>
          <a:xfrm>
            <a:off x="4102002" y="5692914"/>
            <a:ext cx="2603598" cy="707886"/>
          </a:xfrm>
          <a:prstGeom prst="rect">
            <a:avLst/>
          </a:prstGeom>
          <a:noFill/>
        </p:spPr>
        <p:txBody>
          <a:bodyPr wrap="none">
            <a:spAutoFit/>
          </a:bodyPr>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RELAPSE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marL="0" indent="0">
              <a:buFont typeface="Arial" charset="0"/>
              <a:buNone/>
            </a:pPr>
            <a:r>
              <a:rPr lang="en-PH" altLang="en-US" sz="2800" dirty="0"/>
              <a:t>Patient </a:t>
            </a:r>
            <a:r>
              <a:rPr lang="en-PH" altLang="en-US" sz="2800" b="1" dirty="0"/>
              <a:t>GGG</a:t>
            </a:r>
            <a:r>
              <a:rPr lang="en-PH" altLang="en-US" sz="2800" dirty="0"/>
              <a:t>, a DRTB patient currently undergoing treatment, brought his 6-year-old son to your facility.  The child has been experiencing cough for </a:t>
            </a:r>
            <a:r>
              <a:rPr lang="en-PH" altLang="en-US" sz="2800" b="1" dirty="0"/>
              <a:t>one week</a:t>
            </a:r>
            <a:r>
              <a:rPr lang="en-PH" altLang="en-US" sz="2800" dirty="0"/>
              <a:t>.  The child has </a:t>
            </a:r>
            <a:r>
              <a:rPr lang="en-PH" altLang="en-US" sz="2800" b="1" dirty="0"/>
              <a:t>no history of any TB treatment</a:t>
            </a:r>
            <a:r>
              <a:rPr lang="en-PH" altLang="en-US" sz="2800" dirty="0"/>
              <a:t> and </a:t>
            </a:r>
            <a:r>
              <a:rPr lang="en-PH" altLang="en-US" sz="2800" b="1" dirty="0"/>
              <a:t>could not yet expectorate</a:t>
            </a:r>
            <a:r>
              <a:rPr lang="en-PH" altLang="en-US" sz="2800" dirty="0"/>
              <a:t>.</a:t>
            </a:r>
            <a:endParaRPr lang="en-US" altLang="en-US" sz="2800" dirty="0"/>
          </a:p>
        </p:txBody>
      </p:sp>
      <p:sp>
        <p:nvSpPr>
          <p:cNvPr id="17411" name="Title 1"/>
          <p:cNvSpPr>
            <a:spLocks noGrp="1"/>
          </p:cNvSpPr>
          <p:nvPr>
            <p:ph type="title"/>
          </p:nvPr>
        </p:nvSpPr>
        <p:spPr>
          <a:ln w="57150">
            <a:solidFill>
              <a:srgbClr val="336600"/>
            </a:solidFill>
            <a:miter lim="800000"/>
            <a:headEnd/>
            <a:tailEnd/>
          </a:ln>
        </p:spPr>
        <p:txBody>
          <a:bodyPr/>
          <a:lstStyle/>
          <a:p>
            <a:r>
              <a:rPr lang="en-PH" altLang="en-US" b="1"/>
              <a:t>Exercise</a:t>
            </a:r>
          </a:p>
        </p:txBody>
      </p:sp>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7" name="Content Placeholder 2"/>
          <p:cNvSpPr txBox="1">
            <a:spLocks/>
          </p:cNvSpPr>
          <p:nvPr/>
        </p:nvSpPr>
        <p:spPr bwMode="auto">
          <a:xfrm>
            <a:off x="457200" y="5181600"/>
            <a:ext cx="411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9725" indent="-339725"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a:spcBef>
                <a:spcPts val="800"/>
              </a:spcBef>
              <a:defRPr/>
            </a:pPr>
            <a:r>
              <a:rPr lang="en-US" altLang="en-US" sz="3200" b="1" dirty="0">
                <a:solidFill>
                  <a:schemeClr val="tx1"/>
                </a:solidFill>
                <a:latin typeface="+mn-lt"/>
              </a:rPr>
              <a:t>Presumptive DRTB?</a:t>
            </a:r>
          </a:p>
          <a:p>
            <a:pPr>
              <a:spcBef>
                <a:spcPts val="800"/>
              </a:spcBef>
              <a:defRPr/>
            </a:pPr>
            <a:r>
              <a:rPr lang="en-US" altLang="en-US" sz="3200" b="1" dirty="0">
                <a:solidFill>
                  <a:schemeClr val="tx1"/>
                </a:solidFill>
                <a:latin typeface="+mn-lt"/>
              </a:rPr>
              <a:t>High-risk group?</a:t>
            </a:r>
          </a:p>
        </p:txBody>
      </p:sp>
      <p:sp>
        <p:nvSpPr>
          <p:cNvPr id="9" name="Rectangle 8"/>
          <p:cNvSpPr/>
          <p:nvPr/>
        </p:nvSpPr>
        <p:spPr>
          <a:xfrm>
            <a:off x="4089094" y="5083314"/>
            <a:ext cx="1107996" cy="646331"/>
          </a:xfrm>
          <a:prstGeom prst="rect">
            <a:avLst/>
          </a:prstGeom>
          <a:noFill/>
        </p:spPr>
        <p:txBody>
          <a:bodyPr wrap="none">
            <a:spAutoFit/>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a:t>
            </a:r>
          </a:p>
        </p:txBody>
      </p:sp>
      <p:sp>
        <p:nvSpPr>
          <p:cNvPr id="10" name="Rectangle 9"/>
          <p:cNvSpPr/>
          <p:nvPr/>
        </p:nvSpPr>
        <p:spPr>
          <a:xfrm>
            <a:off x="4024137" y="5599093"/>
            <a:ext cx="5119863" cy="954107"/>
          </a:xfrm>
          <a:prstGeom prst="rect">
            <a:avLst/>
          </a:prstGeom>
          <a:noFill/>
        </p:spPr>
        <p:txBody>
          <a:bodyPr wrap="none">
            <a:spAutoFit/>
          </a:bodyPr>
          <a:lstStyle/>
          <a:p>
            <a:pP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CONTACT OF A CONFIRMED</a:t>
            </a:r>
          </a:p>
          <a:p>
            <a:pP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DRTB CASE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marL="0" indent="0">
              <a:buFont typeface="Arial" charset="0"/>
              <a:buNone/>
            </a:pPr>
            <a:r>
              <a:rPr lang="en-PH" altLang="en-US" sz="2800" dirty="0"/>
              <a:t>Patient </a:t>
            </a:r>
            <a:r>
              <a:rPr lang="en-PH" altLang="en-US" sz="2800" b="1" dirty="0"/>
              <a:t>SNM</a:t>
            </a:r>
            <a:r>
              <a:rPr lang="en-PH" altLang="en-US" sz="2800" dirty="0"/>
              <a:t>, a 17-year-old female student, has come to your treatment facility for cough of more than two weeks and fever of five days.  She has never been diagnosed or treated for TB in the past.  She is unaware of any exposure to anyone with TB in the home or in school.  You examined her and she has rales on both lower lung fields.</a:t>
            </a:r>
            <a:endParaRPr lang="en-US" altLang="en-US" sz="2800" dirty="0"/>
          </a:p>
        </p:txBody>
      </p:sp>
      <p:sp>
        <p:nvSpPr>
          <p:cNvPr id="18435" name="Title 1"/>
          <p:cNvSpPr>
            <a:spLocks noGrp="1"/>
          </p:cNvSpPr>
          <p:nvPr>
            <p:ph type="title"/>
          </p:nvPr>
        </p:nvSpPr>
        <p:spPr>
          <a:ln w="57150">
            <a:solidFill>
              <a:srgbClr val="336600"/>
            </a:solidFill>
            <a:miter lim="800000"/>
            <a:headEnd/>
            <a:tailEnd/>
          </a:ln>
        </p:spPr>
        <p:txBody>
          <a:bodyPr/>
          <a:lstStyle/>
          <a:p>
            <a:r>
              <a:rPr lang="en-PH" altLang="en-US" b="1"/>
              <a:t>Exercise</a:t>
            </a:r>
          </a:p>
        </p:txBody>
      </p:sp>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7" name="Content Placeholder 2"/>
          <p:cNvSpPr txBox="1">
            <a:spLocks/>
          </p:cNvSpPr>
          <p:nvPr/>
        </p:nvSpPr>
        <p:spPr bwMode="auto">
          <a:xfrm>
            <a:off x="187481" y="5191911"/>
            <a:ext cx="411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9725" indent="-339725"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a:spcBef>
                <a:spcPts val="800"/>
              </a:spcBef>
              <a:defRPr/>
            </a:pPr>
            <a:r>
              <a:rPr lang="en-US" altLang="en-US" sz="3200" b="1" dirty="0">
                <a:solidFill>
                  <a:schemeClr val="tx1"/>
                </a:solidFill>
                <a:latin typeface="+mn-lt"/>
              </a:rPr>
              <a:t>Presumptive DRTB?</a:t>
            </a:r>
          </a:p>
          <a:p>
            <a:pPr>
              <a:spcBef>
                <a:spcPts val="800"/>
              </a:spcBef>
              <a:defRPr/>
            </a:pPr>
            <a:r>
              <a:rPr lang="en-US" altLang="en-US" sz="3200" b="1" dirty="0">
                <a:solidFill>
                  <a:schemeClr val="tx1"/>
                </a:solidFill>
                <a:latin typeface="+mn-lt"/>
              </a:rPr>
              <a:t>High-risk group?</a:t>
            </a:r>
          </a:p>
        </p:txBody>
      </p:sp>
      <p:sp>
        <p:nvSpPr>
          <p:cNvPr id="9" name="Rectangle 8"/>
          <p:cNvSpPr/>
          <p:nvPr/>
        </p:nvSpPr>
        <p:spPr>
          <a:xfrm>
            <a:off x="4018673" y="5222562"/>
            <a:ext cx="4995277" cy="523220"/>
          </a:xfrm>
          <a:prstGeom prst="rect">
            <a:avLst/>
          </a:prstGeom>
          <a:noFill/>
        </p:spPr>
        <p:txBody>
          <a:bodyPr wrap="none">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presumptive DSTB only</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4076644" y="5692914"/>
            <a:ext cx="979755" cy="646331"/>
          </a:xfrm>
          <a:prstGeom prst="rect">
            <a:avLst/>
          </a:prstGeom>
          <a:noFill/>
        </p:spPr>
        <p:txBody>
          <a:bodyPr wrap="none">
            <a:spAutoFit/>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marL="0" indent="0">
              <a:buFont typeface="Arial" charset="0"/>
              <a:buNone/>
            </a:pPr>
            <a:r>
              <a:rPr lang="en-PH" altLang="en-US" sz="2800" dirty="0"/>
              <a:t>Patient </a:t>
            </a:r>
            <a:r>
              <a:rPr lang="en-PH" altLang="en-US" sz="2800" b="1" dirty="0"/>
              <a:t>JGS</a:t>
            </a:r>
            <a:r>
              <a:rPr lang="en-PH" altLang="en-US" sz="2800" dirty="0"/>
              <a:t>, 18 years old, who is being treated for HIV in one of the treatment hubs in Metro Manila, has been experiencing cough for 7 days already.  She has </a:t>
            </a:r>
            <a:r>
              <a:rPr lang="en-PH" altLang="en-US" sz="2800" b="1" dirty="0"/>
              <a:t>no previous anti-TB treatment.</a:t>
            </a:r>
            <a:endParaRPr lang="en-US" altLang="en-US" sz="2800" dirty="0"/>
          </a:p>
        </p:txBody>
      </p:sp>
      <p:sp>
        <p:nvSpPr>
          <p:cNvPr id="19459" name="Title 1"/>
          <p:cNvSpPr>
            <a:spLocks noGrp="1"/>
          </p:cNvSpPr>
          <p:nvPr>
            <p:ph type="title"/>
          </p:nvPr>
        </p:nvSpPr>
        <p:spPr>
          <a:ln w="57150">
            <a:solidFill>
              <a:srgbClr val="336600"/>
            </a:solidFill>
            <a:miter lim="800000"/>
            <a:headEnd/>
            <a:tailEnd/>
          </a:ln>
        </p:spPr>
        <p:txBody>
          <a:bodyPr/>
          <a:lstStyle/>
          <a:p>
            <a:r>
              <a:rPr lang="en-PH" altLang="en-US" b="1"/>
              <a:t>Exercise</a:t>
            </a:r>
          </a:p>
        </p:txBody>
      </p:sp>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7" name="Content Placeholder 2"/>
          <p:cNvSpPr txBox="1">
            <a:spLocks/>
          </p:cNvSpPr>
          <p:nvPr/>
        </p:nvSpPr>
        <p:spPr bwMode="auto">
          <a:xfrm>
            <a:off x="457200" y="4914900"/>
            <a:ext cx="411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9725" indent="-339725"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a:spcBef>
                <a:spcPts val="800"/>
              </a:spcBef>
              <a:defRPr/>
            </a:pPr>
            <a:r>
              <a:rPr lang="en-US" altLang="en-US" sz="3200" b="1" dirty="0">
                <a:solidFill>
                  <a:schemeClr val="tx1"/>
                </a:solidFill>
                <a:latin typeface="+mn-lt"/>
              </a:rPr>
              <a:t>DRTB suspect?</a:t>
            </a:r>
          </a:p>
          <a:p>
            <a:pPr>
              <a:spcBef>
                <a:spcPts val="800"/>
              </a:spcBef>
              <a:defRPr/>
            </a:pPr>
            <a:r>
              <a:rPr lang="en-US" altLang="en-US" sz="3200" b="1" dirty="0">
                <a:solidFill>
                  <a:schemeClr val="tx1"/>
                </a:solidFill>
                <a:latin typeface="+mn-lt"/>
              </a:rPr>
              <a:t>High-risk group?</a:t>
            </a:r>
          </a:p>
        </p:txBody>
      </p:sp>
      <p:sp>
        <p:nvSpPr>
          <p:cNvPr id="9" name="Rectangle 8"/>
          <p:cNvSpPr/>
          <p:nvPr/>
        </p:nvSpPr>
        <p:spPr>
          <a:xfrm>
            <a:off x="3591615" y="4848521"/>
            <a:ext cx="1208985" cy="707886"/>
          </a:xfrm>
          <a:prstGeom prst="rect">
            <a:avLst/>
          </a:prstGeom>
          <a:noFill/>
        </p:spPr>
        <p:txBody>
          <a:bodyPr wrap="none">
            <a:spAutoFit/>
          </a:bodyPr>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a:t>
            </a:r>
          </a:p>
        </p:txBody>
      </p:sp>
      <p:sp>
        <p:nvSpPr>
          <p:cNvPr id="10" name="Rectangle 9"/>
          <p:cNvSpPr/>
          <p:nvPr/>
        </p:nvSpPr>
        <p:spPr>
          <a:xfrm>
            <a:off x="3573472" y="5456934"/>
            <a:ext cx="5486400" cy="954107"/>
          </a:xfrm>
          <a:prstGeom prst="rect">
            <a:avLst/>
          </a:prstGeom>
          <a:noFill/>
        </p:spPr>
        <p:txBody>
          <a:bodyPr>
            <a:spAutoFit/>
          </a:bodyPr>
          <a:lstStyle/>
          <a:p>
            <a:pP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PLHIV with signs and symptoms suggestive of 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pPr marL="0" indent="0">
              <a:buFont typeface="Arial" charset="0"/>
              <a:buNone/>
            </a:pPr>
            <a:r>
              <a:rPr lang="en-US" altLang="en-US" sz="2800" dirty="0"/>
              <a:t>Patient </a:t>
            </a:r>
            <a:r>
              <a:rPr lang="en-US" altLang="en-US" sz="2800" b="1" dirty="0"/>
              <a:t>RRH</a:t>
            </a:r>
            <a:r>
              <a:rPr lang="en-US" altLang="en-US" sz="2800" dirty="0"/>
              <a:t> is currently on Category 2 treatment (Relapse).  His </a:t>
            </a:r>
            <a:r>
              <a:rPr lang="en-US" altLang="en-US" sz="2800" dirty="0" err="1"/>
              <a:t>Xpert</a:t>
            </a:r>
            <a:r>
              <a:rPr lang="en-US" altLang="en-US" sz="2800" dirty="0"/>
              <a:t> result prior to starting treatment was: </a:t>
            </a:r>
            <a:r>
              <a:rPr lang="en-US" altLang="en-US" sz="2800" b="1" dirty="0">
                <a:solidFill>
                  <a:srgbClr val="FF0000"/>
                </a:solidFill>
              </a:rPr>
              <a:t>MTB detected</a:t>
            </a:r>
            <a:r>
              <a:rPr lang="en-US" altLang="en-US" sz="2800" b="1" dirty="0"/>
              <a:t>, Rif resistance not detected</a:t>
            </a:r>
            <a:r>
              <a:rPr lang="en-US" altLang="en-US" sz="2800" dirty="0"/>
              <a:t>.  After 3 months of intensive phase (2HRZES/1HRZE), his follow-up DSSM was </a:t>
            </a:r>
            <a:r>
              <a:rPr lang="en-US" altLang="en-US" sz="2800" b="1" dirty="0">
                <a:solidFill>
                  <a:srgbClr val="FF0000"/>
                </a:solidFill>
              </a:rPr>
              <a:t>1+</a:t>
            </a:r>
            <a:r>
              <a:rPr lang="en-PH" altLang="en-US" sz="2800" dirty="0"/>
              <a:t>.</a:t>
            </a:r>
            <a:endParaRPr lang="en-US" altLang="en-US" sz="2800" dirty="0"/>
          </a:p>
        </p:txBody>
      </p:sp>
      <p:sp>
        <p:nvSpPr>
          <p:cNvPr id="20483" name="Title 1"/>
          <p:cNvSpPr>
            <a:spLocks noGrp="1"/>
          </p:cNvSpPr>
          <p:nvPr>
            <p:ph type="title"/>
          </p:nvPr>
        </p:nvSpPr>
        <p:spPr>
          <a:ln w="57150">
            <a:solidFill>
              <a:srgbClr val="336600"/>
            </a:solidFill>
            <a:miter lim="800000"/>
            <a:headEnd/>
            <a:tailEnd/>
          </a:ln>
        </p:spPr>
        <p:txBody>
          <a:bodyPr/>
          <a:lstStyle/>
          <a:p>
            <a:r>
              <a:rPr lang="en-PH" altLang="en-US" b="1"/>
              <a:t>Exercise</a:t>
            </a:r>
          </a:p>
        </p:txBody>
      </p:sp>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7" name="Content Placeholder 2"/>
          <p:cNvSpPr txBox="1">
            <a:spLocks/>
          </p:cNvSpPr>
          <p:nvPr/>
        </p:nvSpPr>
        <p:spPr bwMode="auto">
          <a:xfrm>
            <a:off x="457200" y="5181600"/>
            <a:ext cx="411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9725" indent="-339725"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a:spcBef>
                <a:spcPts val="800"/>
              </a:spcBef>
              <a:defRPr/>
            </a:pPr>
            <a:r>
              <a:rPr lang="en-US" altLang="en-US" sz="3200" b="1" dirty="0">
                <a:solidFill>
                  <a:schemeClr val="tx1"/>
                </a:solidFill>
                <a:latin typeface="+mn-lt"/>
              </a:rPr>
              <a:t>Presumptive DRTB?</a:t>
            </a:r>
          </a:p>
          <a:p>
            <a:pPr>
              <a:spcBef>
                <a:spcPts val="800"/>
              </a:spcBef>
              <a:defRPr/>
            </a:pPr>
            <a:r>
              <a:rPr lang="en-US" altLang="en-US" sz="3200" b="1" dirty="0">
                <a:solidFill>
                  <a:schemeClr val="tx1"/>
                </a:solidFill>
                <a:latin typeface="+mn-lt"/>
              </a:rPr>
              <a:t>High-risk group?</a:t>
            </a:r>
          </a:p>
        </p:txBody>
      </p:sp>
      <p:sp>
        <p:nvSpPr>
          <p:cNvPr id="9" name="Rectangle 8"/>
          <p:cNvSpPr/>
          <p:nvPr/>
        </p:nvSpPr>
        <p:spPr>
          <a:xfrm>
            <a:off x="4069721" y="5083314"/>
            <a:ext cx="1208985" cy="707886"/>
          </a:xfrm>
          <a:prstGeom prst="rect">
            <a:avLst/>
          </a:prstGeom>
          <a:noFill/>
        </p:spPr>
        <p:txBody>
          <a:bodyPr wrap="none">
            <a:spAutoFit/>
          </a:bodyPr>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a:t>
            </a:r>
          </a:p>
        </p:txBody>
      </p:sp>
      <p:sp>
        <p:nvSpPr>
          <p:cNvPr id="10" name="Rectangle 9"/>
          <p:cNvSpPr/>
          <p:nvPr/>
        </p:nvSpPr>
        <p:spPr>
          <a:xfrm>
            <a:off x="4079216" y="5791200"/>
            <a:ext cx="5064784" cy="523220"/>
          </a:xfrm>
          <a:prstGeom prst="rect">
            <a:avLst/>
          </a:prstGeom>
          <a:noFill/>
        </p:spPr>
        <p:txBody>
          <a:bodyPr wrap="none">
            <a:spAutoFit/>
          </a:bodyPr>
          <a:lstStyle/>
          <a:p>
            <a:pP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NON-CONVERTER OF CAT 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24" r="5122" b="26978"/>
          <a:stretch>
            <a:fillRect/>
          </a:stretch>
        </p:blipFill>
        <p:spPr bwMode="auto">
          <a:xfrm>
            <a:off x="7467600" y="2708275"/>
            <a:ext cx="1219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8" descr="hospital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0493" y="2296198"/>
            <a:ext cx="15478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Arrow 19"/>
          <p:cNvSpPr/>
          <p:nvPr/>
        </p:nvSpPr>
        <p:spPr>
          <a:xfrm>
            <a:off x="2667001" y="2683812"/>
            <a:ext cx="990600" cy="685800"/>
          </a:xfrm>
          <a:prstGeom prst="rightArrow">
            <a:avLst/>
          </a:prstGeom>
        </p:spPr>
        <p:style>
          <a:lnRef idx="0">
            <a:schemeClr val="accent6"/>
          </a:lnRef>
          <a:fillRef idx="3">
            <a:schemeClr val="accent6"/>
          </a:fillRef>
          <a:effectRef idx="3">
            <a:schemeClr val="accent6"/>
          </a:effectRef>
          <a:fontRef idx="minor">
            <a:schemeClr val="lt1"/>
          </a:fontRef>
        </p:style>
        <p:txBody>
          <a:bodyPr lIns="91392" tIns="45696" rIns="91392" bIns="45696" anchor="ctr"/>
          <a:lstStyle/>
          <a:p>
            <a:pPr algn="ctr" defTabSz="913916" fontAlgn="auto">
              <a:spcBef>
                <a:spcPts val="0"/>
              </a:spcBef>
              <a:spcAft>
                <a:spcPts val="0"/>
              </a:spcAft>
              <a:defRPr/>
            </a:pPr>
            <a:endParaRPr lang="en-US" dirty="0"/>
          </a:p>
        </p:txBody>
      </p:sp>
      <p:pic>
        <p:nvPicPr>
          <p:cNvPr id="28" name="Picture 2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8719" y="3098800"/>
            <a:ext cx="6127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ounded Rectangle 36"/>
          <p:cNvSpPr/>
          <p:nvPr/>
        </p:nvSpPr>
        <p:spPr>
          <a:xfrm>
            <a:off x="3389312" y="4302162"/>
            <a:ext cx="2362200" cy="609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57150"/>
        </p:spPr>
        <p:style>
          <a:lnRef idx="2">
            <a:schemeClr val="accent1"/>
          </a:lnRef>
          <a:fillRef idx="1">
            <a:schemeClr val="lt1"/>
          </a:fillRef>
          <a:effectRef idx="0">
            <a:schemeClr val="accent1"/>
          </a:effectRef>
          <a:fontRef idx="minor">
            <a:schemeClr val="dk1"/>
          </a:fontRef>
        </p:style>
        <p:txBody>
          <a:bodyPr lIns="91392" tIns="45696" rIns="91392" bIns="45696" anchor="ctr"/>
          <a:lstStyle/>
          <a:p>
            <a:pPr algn="ctr" defTabSz="913916" fontAlgn="auto">
              <a:spcBef>
                <a:spcPts val="0"/>
              </a:spcBef>
              <a:spcAft>
                <a:spcPts val="0"/>
              </a:spcAft>
              <a:defRPr/>
            </a:pPr>
            <a:r>
              <a:rPr lang="en-US" b="1" dirty="0">
                <a:solidFill>
                  <a:srgbClr val="FF0000"/>
                </a:solidFill>
                <a:latin typeface="Arial" charset="0"/>
              </a:rPr>
              <a:t>Bacteriologically confirmed RR-TB</a:t>
            </a:r>
          </a:p>
        </p:txBody>
      </p:sp>
      <p:sp>
        <p:nvSpPr>
          <p:cNvPr id="22" name="Rounded Rectangle 21"/>
          <p:cNvSpPr/>
          <p:nvPr/>
        </p:nvSpPr>
        <p:spPr>
          <a:xfrm>
            <a:off x="533400" y="1837206"/>
            <a:ext cx="22098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anchor="ctr"/>
          <a:lstStyle/>
          <a:p>
            <a:pPr algn="ctr" defTabSz="913916" fontAlgn="auto">
              <a:spcBef>
                <a:spcPts val="0"/>
              </a:spcBef>
              <a:spcAft>
                <a:spcPts val="0"/>
              </a:spcAft>
              <a:defRPr/>
            </a:pPr>
            <a:r>
              <a:rPr lang="en-US" b="1" dirty="0">
                <a:solidFill>
                  <a:schemeClr val="tx1"/>
                </a:solidFill>
                <a:latin typeface="Arial" charset="0"/>
              </a:rPr>
              <a:t>Facility without PMDT Services</a:t>
            </a:r>
          </a:p>
        </p:txBody>
      </p:sp>
      <p:sp>
        <p:nvSpPr>
          <p:cNvPr id="23" name="Rounded Rectangle 22"/>
          <p:cNvSpPr/>
          <p:nvPr/>
        </p:nvSpPr>
        <p:spPr>
          <a:xfrm>
            <a:off x="3657601" y="1705524"/>
            <a:ext cx="19812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anchor="ctr"/>
          <a:lstStyle/>
          <a:p>
            <a:pPr algn="ctr" defTabSz="913916" fontAlgn="auto">
              <a:spcBef>
                <a:spcPts val="0"/>
              </a:spcBef>
              <a:spcAft>
                <a:spcPts val="0"/>
              </a:spcAft>
              <a:defRPr/>
            </a:pPr>
            <a:r>
              <a:rPr lang="en-US" sz="2100" b="1" dirty="0">
                <a:solidFill>
                  <a:schemeClr val="tx1"/>
                </a:solidFill>
              </a:rPr>
              <a:t>PMDT Facility</a:t>
            </a:r>
          </a:p>
        </p:txBody>
      </p:sp>
      <p:sp>
        <p:nvSpPr>
          <p:cNvPr id="24" name="Rounded Rectangle 23"/>
          <p:cNvSpPr>
            <a:spLocks noChangeArrowheads="1"/>
          </p:cNvSpPr>
          <p:nvPr/>
        </p:nvSpPr>
        <p:spPr bwMode="auto">
          <a:xfrm>
            <a:off x="838200" y="4528658"/>
            <a:ext cx="1905000" cy="1371600"/>
          </a:xfrm>
          <a:prstGeom prst="roundRect">
            <a:avLst>
              <a:gd name="adj" fmla="val 16667"/>
            </a:avLst>
          </a:prstGeom>
          <a:ln w="38100">
            <a:headEnd/>
            <a:tailEnd/>
          </a:ln>
        </p:spPr>
        <p:style>
          <a:lnRef idx="1">
            <a:schemeClr val="accent1"/>
          </a:lnRef>
          <a:fillRef idx="2">
            <a:schemeClr val="accent1"/>
          </a:fillRef>
          <a:effectRef idx="1">
            <a:schemeClr val="accent1"/>
          </a:effectRef>
          <a:fontRef idx="minor">
            <a:schemeClr val="dk1"/>
          </a:fontRef>
        </p:style>
        <p:txBody>
          <a:bodyPr lIns="91392" tIns="45696" rIns="91392" bIns="45696" anchor="ctr"/>
          <a:lstStyle/>
          <a:p>
            <a:pPr algn="ctr" defTabSz="913916" fontAlgn="auto">
              <a:spcBef>
                <a:spcPts val="0"/>
              </a:spcBef>
              <a:spcAft>
                <a:spcPts val="0"/>
              </a:spcAft>
              <a:defRPr/>
            </a:pPr>
            <a:r>
              <a:rPr lang="en-US" sz="2100" b="1" dirty="0">
                <a:ea typeface="Lucida Sans Unicode" pitchFamily="34" charset="0"/>
              </a:rPr>
              <a:t>Identification and referral of Presumptive DRTB</a:t>
            </a:r>
          </a:p>
        </p:txBody>
      </p:sp>
      <p:sp>
        <p:nvSpPr>
          <p:cNvPr id="25" name="Right Arrow 24"/>
          <p:cNvSpPr/>
          <p:nvPr/>
        </p:nvSpPr>
        <p:spPr>
          <a:xfrm>
            <a:off x="5875573" y="2807669"/>
            <a:ext cx="1219200" cy="685800"/>
          </a:xfrm>
          <a:prstGeom prst="rightArrow">
            <a:avLst/>
          </a:prstGeom>
        </p:spPr>
        <p:style>
          <a:lnRef idx="0">
            <a:schemeClr val="accent6"/>
          </a:lnRef>
          <a:fillRef idx="3">
            <a:schemeClr val="accent6"/>
          </a:fillRef>
          <a:effectRef idx="3">
            <a:schemeClr val="accent6"/>
          </a:effectRef>
          <a:fontRef idx="minor">
            <a:schemeClr val="lt1"/>
          </a:fontRef>
        </p:style>
        <p:txBody>
          <a:bodyPr lIns="91392" tIns="45696" rIns="91392" bIns="45696" anchor="ctr"/>
          <a:lstStyle/>
          <a:p>
            <a:pPr algn="ctr" defTabSz="913916" fontAlgn="auto">
              <a:spcBef>
                <a:spcPts val="0"/>
              </a:spcBef>
              <a:spcAft>
                <a:spcPts val="0"/>
              </a:spcAft>
              <a:defRPr/>
            </a:pPr>
            <a:endParaRPr lang="en-US" dirty="0"/>
          </a:p>
        </p:txBody>
      </p:sp>
      <p:sp>
        <p:nvSpPr>
          <p:cNvPr id="30" name="Rounded Rectangle 29"/>
          <p:cNvSpPr>
            <a:spLocks noChangeArrowheads="1"/>
          </p:cNvSpPr>
          <p:nvPr/>
        </p:nvSpPr>
        <p:spPr bwMode="auto">
          <a:xfrm>
            <a:off x="3944179" y="5111824"/>
            <a:ext cx="2057400" cy="990600"/>
          </a:xfrm>
          <a:prstGeom prst="roundRect">
            <a:avLst>
              <a:gd name="adj" fmla="val 16667"/>
            </a:avLst>
          </a:prstGeom>
          <a:ln w="57150">
            <a:headEnd/>
            <a:tailEnd/>
          </a:ln>
        </p:spPr>
        <p:style>
          <a:lnRef idx="1">
            <a:schemeClr val="accent1"/>
          </a:lnRef>
          <a:fillRef idx="2">
            <a:schemeClr val="accent1"/>
          </a:fillRef>
          <a:effectRef idx="1">
            <a:schemeClr val="accent1"/>
          </a:effectRef>
          <a:fontRef idx="minor">
            <a:schemeClr val="dk1"/>
          </a:fontRef>
        </p:style>
        <p:txBody>
          <a:bodyPr lIns="91392" tIns="45696" rIns="91392" bIns="45696" anchor="ctr"/>
          <a:lstStyle/>
          <a:p>
            <a:pPr algn="ctr" defTabSz="913916" fontAlgn="auto">
              <a:spcBef>
                <a:spcPts val="0"/>
              </a:spcBef>
              <a:spcAft>
                <a:spcPts val="0"/>
              </a:spcAft>
              <a:defRPr/>
            </a:pPr>
            <a:r>
              <a:rPr lang="en-US" b="1" dirty="0">
                <a:solidFill>
                  <a:srgbClr val="000000"/>
                </a:solidFill>
                <a:ea typeface="Lucida Sans Unicode" pitchFamily="34" charset="0"/>
                <a:cs typeface="Arial" charset="0"/>
              </a:rPr>
              <a:t>Screening, assessment, sputum collection</a:t>
            </a:r>
          </a:p>
        </p:txBody>
      </p:sp>
      <p:grpSp>
        <p:nvGrpSpPr>
          <p:cNvPr id="2" name="Group 1"/>
          <p:cNvGrpSpPr/>
          <p:nvPr/>
        </p:nvGrpSpPr>
        <p:grpSpPr>
          <a:xfrm>
            <a:off x="694106" y="2618066"/>
            <a:ext cx="1736356" cy="1372674"/>
            <a:chOff x="694106" y="2618066"/>
            <a:chExt cx="1736356" cy="1372674"/>
          </a:xfrm>
        </p:grpSpPr>
        <p:pic>
          <p:nvPicPr>
            <p:cNvPr id="820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1262" y="2935053"/>
              <a:ext cx="12192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ubo ubo.pn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106" y="2618066"/>
              <a:ext cx="623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1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0225" y="3617634"/>
            <a:ext cx="460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p:cNvSpPr/>
          <p:nvPr/>
        </p:nvSpPr>
        <p:spPr>
          <a:xfrm>
            <a:off x="7391400" y="4191000"/>
            <a:ext cx="1371600" cy="914400"/>
          </a:xfrm>
          <a:prstGeom prst="roundRect">
            <a:avLst/>
          </a:prstGeom>
          <a:ln w="57150"/>
        </p:spPr>
        <p:style>
          <a:lnRef idx="1">
            <a:schemeClr val="accent1"/>
          </a:lnRef>
          <a:fillRef idx="2">
            <a:schemeClr val="accent1"/>
          </a:fillRef>
          <a:effectRef idx="1">
            <a:schemeClr val="accent1"/>
          </a:effectRef>
          <a:fontRef idx="minor">
            <a:schemeClr val="dk1"/>
          </a:fontRef>
        </p:style>
        <p:txBody>
          <a:bodyPr lIns="91392" tIns="45696" rIns="91392" bIns="45696" anchor="ctr"/>
          <a:lstStyle/>
          <a:p>
            <a:pPr algn="ctr" defTabSz="913916" fontAlgn="auto">
              <a:spcBef>
                <a:spcPts val="0"/>
              </a:spcBef>
              <a:spcAft>
                <a:spcPts val="0"/>
              </a:spcAft>
              <a:defRPr/>
            </a:pPr>
            <a:r>
              <a:rPr lang="en-US" sz="1500" b="1" dirty="0" err="1">
                <a:solidFill>
                  <a:schemeClr val="tx1"/>
                </a:solidFill>
                <a:latin typeface="Arial" charset="0"/>
              </a:rPr>
              <a:t>Xpert</a:t>
            </a:r>
            <a:r>
              <a:rPr lang="en-US" sz="1500" b="1" dirty="0">
                <a:solidFill>
                  <a:schemeClr val="tx1"/>
                </a:solidFill>
                <a:latin typeface="Arial" charset="0"/>
              </a:rPr>
              <a:t> MTB/RIF Test</a:t>
            </a:r>
          </a:p>
        </p:txBody>
      </p:sp>
      <p:sp>
        <p:nvSpPr>
          <p:cNvPr id="40" name="Left Arrow 39"/>
          <p:cNvSpPr/>
          <p:nvPr/>
        </p:nvSpPr>
        <p:spPr bwMode="auto">
          <a:xfrm>
            <a:off x="5943600" y="3048000"/>
            <a:ext cx="1295400" cy="762000"/>
          </a:xfrm>
          <a:prstGeom prst="leftArrow">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2" tIns="45696" rIns="91392" bIns="45696" anchor="ctr"/>
          <a:lstStyle/>
          <a:p>
            <a:pPr algn="ctr" defTabSz="913916" fontAlgn="auto">
              <a:spcBef>
                <a:spcPts val="0"/>
              </a:spcBef>
              <a:spcAft>
                <a:spcPts val="0"/>
              </a:spcAft>
              <a:defRPr/>
            </a:pPr>
            <a:r>
              <a:rPr lang="en-US" sz="1400" b="1" dirty="0" err="1">
                <a:latin typeface="+mn-lt"/>
                <a:ea typeface="Lucida Sans Unicode" pitchFamily="34" charset="0"/>
                <a:cs typeface="Lucida Sans Unicode" pitchFamily="34" charset="0"/>
              </a:rPr>
              <a:t>Rifampicin</a:t>
            </a:r>
            <a:endParaRPr lang="en-US" sz="1400" b="1" dirty="0">
              <a:latin typeface="+mn-lt"/>
              <a:ea typeface="Lucida Sans Unicode" pitchFamily="34" charset="0"/>
              <a:cs typeface="Lucida Sans Unicode" pitchFamily="34" charset="0"/>
            </a:endParaRPr>
          </a:p>
          <a:p>
            <a:pPr algn="ctr" defTabSz="913916" fontAlgn="auto">
              <a:spcBef>
                <a:spcPts val="0"/>
              </a:spcBef>
              <a:spcAft>
                <a:spcPts val="0"/>
              </a:spcAft>
              <a:defRPr/>
            </a:pPr>
            <a:r>
              <a:rPr lang="en-US" sz="1400" b="1" dirty="0">
                <a:latin typeface="+mn-lt"/>
                <a:ea typeface="Lucida Sans Unicode" pitchFamily="34" charset="0"/>
                <a:cs typeface="Lucida Sans Unicode" pitchFamily="34" charset="0"/>
              </a:rPr>
              <a:t>resistant</a:t>
            </a:r>
          </a:p>
        </p:txBody>
      </p:sp>
      <p:sp>
        <p:nvSpPr>
          <p:cNvPr id="8215" name="Title 1"/>
          <p:cNvSpPr>
            <a:spLocks noGrp="1"/>
          </p:cNvSpPr>
          <p:nvPr>
            <p:ph type="title"/>
          </p:nvPr>
        </p:nvSpPr>
        <p:spPr>
          <a:xfrm>
            <a:off x="304800" y="228600"/>
            <a:ext cx="8534400" cy="1181100"/>
          </a:xfrm>
          <a:ln w="57150">
            <a:solidFill>
              <a:srgbClr val="336600"/>
            </a:solidFill>
            <a:miter lim="800000"/>
            <a:headEnd/>
            <a:tailEnd/>
          </a:ln>
        </p:spPr>
        <p:txBody>
          <a:bodyPr/>
          <a:lstStyle/>
          <a:p>
            <a:pPr eaLnBrk="1" hangingPunct="1"/>
            <a:r>
              <a:rPr lang="en-US" altLang="en-US" sz="4000" b="1" dirty="0"/>
              <a:t>Case-finding Procedure for PMDT</a:t>
            </a:r>
          </a:p>
        </p:txBody>
      </p:sp>
      <p:sp>
        <p:nvSpPr>
          <p:cNvPr id="29" name="Rectangle 28"/>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1480213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66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63" presetClass="path" presetSubtype="0" accel="50000" decel="50000" fill="hold" nodeType="clickEffect">
                                  <p:stCondLst>
                                    <p:cond delay="0"/>
                                  </p:stCondLst>
                                  <p:childTnLst>
                                    <p:animMotion origin="layout" path="M 2.77778E-7 4.44444E-6 L 0.34184 4.44444E-6 " pathEditMode="relative" rAng="0" ptsTypes="AA">
                                      <p:cBhvr>
                                        <p:cTn id="31" dur="2000" fill="hold"/>
                                        <p:tgtEl>
                                          <p:spTgt spid="34"/>
                                        </p:tgtEl>
                                        <p:attrNameLst>
                                          <p:attrName>ppt_x</p:attrName>
                                          <p:attrName>ppt_y</p:attrName>
                                        </p:attrNameLst>
                                      </p:cBhvr>
                                      <p:rCtr x="17083" y="0"/>
                                    </p:animMotion>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childTnLst>
                          </p:cTn>
                        </p:par>
                        <p:par>
                          <p:cTn id="35" fill="hold" nodeType="afterGroup">
                            <p:stCondLst>
                              <p:cond delay="2000"/>
                            </p:stCondLst>
                            <p:childTnLst>
                              <p:par>
                                <p:cTn id="36" presetID="9" presetClass="exit" presetSubtype="0" fill="hold" nodeType="afterEffect">
                                  <p:stCondLst>
                                    <p:cond delay="0"/>
                                  </p:stCondLst>
                                  <p:childTnLst>
                                    <p:animEffect transition="out" filter="dissolv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0"/>
                                        </p:tgtEl>
                                        <p:attrNameLst>
                                          <p:attrName>ppt_y</p:attrName>
                                        </p:attrNameLst>
                                      </p:cBhvr>
                                      <p:tavLst>
                                        <p:tav tm="0">
                                          <p:val>
                                            <p:strVal val="#ppt_y"/>
                                          </p:val>
                                        </p:tav>
                                        <p:tav tm="100000">
                                          <p:val>
                                            <p:strVal val="#ppt_y"/>
                                          </p:val>
                                        </p:tav>
                                      </p:tavLst>
                                    </p:anim>
                                    <p:anim calcmode="lin" valueType="num">
                                      <p:cBhvr>
                                        <p:cTn id="4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0"/>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2000"/>
                                        <p:tgtEl>
                                          <p:spTgt spid="28"/>
                                        </p:tgtEl>
                                      </p:cBhvr>
                                    </p:animEffect>
                                  </p:childTnLst>
                                </p:cTn>
                              </p:par>
                            </p:childTnLst>
                          </p:cTn>
                        </p:par>
                        <p:par>
                          <p:cTn id="51" fill="hold" nodeType="afterGroup">
                            <p:stCondLst>
                              <p:cond delay="2000"/>
                            </p:stCondLst>
                            <p:childTnLst>
                              <p:par>
                                <p:cTn id="52" presetID="1"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30"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ight Arrow 42"/>
          <p:cNvSpPr/>
          <p:nvPr/>
        </p:nvSpPr>
        <p:spPr>
          <a:xfrm>
            <a:off x="5462937" y="2683812"/>
            <a:ext cx="1219200" cy="685800"/>
          </a:xfrm>
          <a:prstGeom prst="rightArrow">
            <a:avLst/>
          </a:prstGeom>
        </p:spPr>
        <p:style>
          <a:lnRef idx="0">
            <a:schemeClr val="accent6"/>
          </a:lnRef>
          <a:fillRef idx="3">
            <a:schemeClr val="accent6"/>
          </a:fillRef>
          <a:effectRef idx="3">
            <a:schemeClr val="accent6"/>
          </a:effectRef>
          <a:fontRef idx="minor">
            <a:schemeClr val="lt1"/>
          </a:fontRef>
        </p:style>
        <p:txBody>
          <a:bodyPr lIns="91392" tIns="45696" rIns="91392" bIns="45696" anchor="ctr"/>
          <a:lstStyle/>
          <a:p>
            <a:pPr algn="ctr" defTabSz="913916" fontAlgn="auto">
              <a:spcBef>
                <a:spcPts val="0"/>
              </a:spcBef>
              <a:spcAft>
                <a:spcPts val="0"/>
              </a:spcAft>
              <a:defRPr/>
            </a:pPr>
            <a:endParaRPr lang="en-US" dirty="0"/>
          </a:p>
        </p:txBody>
      </p:sp>
      <p:pic>
        <p:nvPicPr>
          <p:cNvPr id="39" name="Picture 8" descr="hospital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5131" y="2106520"/>
            <a:ext cx="15478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449513"/>
            <a:ext cx="12192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647700" y="1629712"/>
            <a:ext cx="2209800" cy="8594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anchor="ctr"/>
          <a:lstStyle/>
          <a:p>
            <a:pPr algn="ctr" defTabSz="913916" fontAlgn="auto">
              <a:spcBef>
                <a:spcPts val="0"/>
              </a:spcBef>
              <a:spcAft>
                <a:spcPts val="0"/>
              </a:spcAft>
              <a:defRPr/>
            </a:pPr>
            <a:r>
              <a:rPr lang="en-US" b="1" dirty="0">
                <a:solidFill>
                  <a:schemeClr val="tx1"/>
                </a:solidFill>
                <a:latin typeface="Arial" charset="0"/>
              </a:rPr>
              <a:t>Facility with or without PMDT services</a:t>
            </a:r>
          </a:p>
        </p:txBody>
      </p:sp>
      <p:sp>
        <p:nvSpPr>
          <p:cNvPr id="24" name="Rounded Rectangle 23"/>
          <p:cNvSpPr>
            <a:spLocks noChangeArrowheads="1"/>
          </p:cNvSpPr>
          <p:nvPr/>
        </p:nvSpPr>
        <p:spPr bwMode="auto">
          <a:xfrm>
            <a:off x="793159" y="3657600"/>
            <a:ext cx="2049254" cy="1371600"/>
          </a:xfrm>
          <a:prstGeom prst="roundRect">
            <a:avLst>
              <a:gd name="adj" fmla="val 16667"/>
            </a:avLst>
          </a:prstGeom>
          <a:ln w="38100">
            <a:headEnd/>
            <a:tailEnd/>
          </a:ln>
        </p:spPr>
        <p:style>
          <a:lnRef idx="1">
            <a:schemeClr val="accent1"/>
          </a:lnRef>
          <a:fillRef idx="2">
            <a:schemeClr val="accent1"/>
          </a:fillRef>
          <a:effectRef idx="1">
            <a:schemeClr val="accent1"/>
          </a:effectRef>
          <a:fontRef idx="minor">
            <a:schemeClr val="dk1"/>
          </a:fontRef>
        </p:style>
        <p:txBody>
          <a:bodyPr lIns="91392" tIns="45696" rIns="91392" bIns="45696" anchor="ctr"/>
          <a:lstStyle/>
          <a:p>
            <a:pPr algn="ctr" defTabSz="913916" fontAlgn="auto">
              <a:spcBef>
                <a:spcPts val="0"/>
              </a:spcBef>
              <a:spcAft>
                <a:spcPts val="0"/>
              </a:spcAft>
              <a:defRPr/>
            </a:pPr>
            <a:r>
              <a:rPr lang="en-US" sz="2100" b="1" dirty="0">
                <a:ea typeface="Lucida Sans Unicode" pitchFamily="34" charset="0"/>
              </a:rPr>
              <a:t>Identification and referral of presumptive DRTB</a:t>
            </a:r>
          </a:p>
        </p:txBody>
      </p:sp>
      <p:sp>
        <p:nvSpPr>
          <p:cNvPr id="30" name="Rounded Rectangle 29"/>
          <p:cNvSpPr>
            <a:spLocks noChangeArrowheads="1"/>
          </p:cNvSpPr>
          <p:nvPr/>
        </p:nvSpPr>
        <p:spPr bwMode="auto">
          <a:xfrm>
            <a:off x="793158" y="5335584"/>
            <a:ext cx="2049255" cy="990600"/>
          </a:xfrm>
          <a:prstGeom prst="roundRect">
            <a:avLst>
              <a:gd name="adj" fmla="val 16667"/>
            </a:avLst>
          </a:prstGeom>
          <a:ln w="57150">
            <a:headEnd/>
            <a:tailEnd/>
          </a:ln>
        </p:spPr>
        <p:style>
          <a:lnRef idx="1">
            <a:schemeClr val="accent1"/>
          </a:lnRef>
          <a:fillRef idx="2">
            <a:schemeClr val="accent1"/>
          </a:fillRef>
          <a:effectRef idx="1">
            <a:schemeClr val="accent1"/>
          </a:effectRef>
          <a:fontRef idx="minor">
            <a:schemeClr val="dk1"/>
          </a:fontRef>
        </p:style>
        <p:txBody>
          <a:bodyPr lIns="91392" tIns="45696" rIns="91392" bIns="45696" anchor="ctr"/>
          <a:lstStyle/>
          <a:p>
            <a:pPr algn="ctr" defTabSz="913916" fontAlgn="auto">
              <a:spcBef>
                <a:spcPts val="0"/>
              </a:spcBef>
              <a:spcAft>
                <a:spcPts val="0"/>
              </a:spcAft>
              <a:defRPr/>
            </a:pPr>
            <a:r>
              <a:rPr lang="en-US" b="1" dirty="0">
                <a:solidFill>
                  <a:srgbClr val="000000"/>
                </a:solidFill>
                <a:ea typeface="Lucida Sans Unicode" pitchFamily="34" charset="0"/>
                <a:cs typeface="Arial" charset="0"/>
              </a:rPr>
              <a:t>Screening, </a:t>
            </a:r>
          </a:p>
          <a:p>
            <a:pPr algn="ctr" defTabSz="913916" fontAlgn="auto">
              <a:spcBef>
                <a:spcPts val="0"/>
              </a:spcBef>
              <a:spcAft>
                <a:spcPts val="0"/>
              </a:spcAft>
              <a:defRPr/>
            </a:pPr>
            <a:r>
              <a:rPr lang="en-US" b="1" dirty="0">
                <a:solidFill>
                  <a:srgbClr val="000000"/>
                </a:solidFill>
                <a:ea typeface="Lucida Sans Unicode" pitchFamily="34" charset="0"/>
                <a:cs typeface="Arial" charset="0"/>
              </a:rPr>
              <a:t>sputum collection</a:t>
            </a:r>
          </a:p>
        </p:txBody>
      </p:sp>
      <p:pic>
        <p:nvPicPr>
          <p:cNvPr id="21" name="Picture 9" descr="ubo ubo.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288" y="2565400"/>
            <a:ext cx="623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Title 1"/>
          <p:cNvSpPr>
            <a:spLocks noGrp="1"/>
          </p:cNvSpPr>
          <p:nvPr>
            <p:ph type="title"/>
          </p:nvPr>
        </p:nvSpPr>
        <p:spPr>
          <a:xfrm>
            <a:off x="304800" y="228600"/>
            <a:ext cx="8534400" cy="1181100"/>
          </a:xfrm>
          <a:ln w="57150">
            <a:solidFill>
              <a:srgbClr val="336600"/>
            </a:solidFill>
            <a:miter lim="800000"/>
            <a:headEnd/>
            <a:tailEnd/>
          </a:ln>
        </p:spPr>
        <p:txBody>
          <a:bodyPr/>
          <a:lstStyle/>
          <a:p>
            <a:pPr eaLnBrk="1" hangingPunct="1"/>
            <a:r>
              <a:rPr lang="en-US" altLang="en-US" sz="4000" b="1" dirty="0"/>
              <a:t>Case-finding Procedure for PMDT</a:t>
            </a:r>
          </a:p>
        </p:txBody>
      </p:sp>
      <p:sp>
        <p:nvSpPr>
          <p:cNvPr id="29" name="Rectangle 28"/>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pic>
        <p:nvPicPr>
          <p:cNvPr id="19"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9024" r="5122" b="26978"/>
          <a:stretch>
            <a:fillRect/>
          </a:stretch>
        </p:blipFill>
        <p:spPr bwMode="auto">
          <a:xfrm>
            <a:off x="4203862" y="2073233"/>
            <a:ext cx="1219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a:xfrm>
            <a:off x="4203862" y="3808416"/>
            <a:ext cx="1371600" cy="914400"/>
          </a:xfrm>
          <a:prstGeom prst="roundRect">
            <a:avLst/>
          </a:prstGeom>
          <a:ln w="57150"/>
        </p:spPr>
        <p:style>
          <a:lnRef idx="1">
            <a:schemeClr val="accent1"/>
          </a:lnRef>
          <a:fillRef idx="2">
            <a:schemeClr val="accent1"/>
          </a:fillRef>
          <a:effectRef idx="1">
            <a:schemeClr val="accent1"/>
          </a:effectRef>
          <a:fontRef idx="minor">
            <a:schemeClr val="dk1"/>
          </a:fontRef>
        </p:style>
        <p:txBody>
          <a:bodyPr lIns="91392" tIns="45696" rIns="91392" bIns="45696" anchor="ctr"/>
          <a:lstStyle/>
          <a:p>
            <a:pPr algn="ctr" defTabSz="913916" fontAlgn="auto">
              <a:spcBef>
                <a:spcPts val="0"/>
              </a:spcBef>
              <a:spcAft>
                <a:spcPts val="0"/>
              </a:spcAft>
              <a:defRPr/>
            </a:pPr>
            <a:r>
              <a:rPr lang="en-US" sz="1500" b="1" dirty="0" err="1">
                <a:solidFill>
                  <a:schemeClr val="tx1"/>
                </a:solidFill>
                <a:latin typeface="Arial" charset="0"/>
              </a:rPr>
              <a:t>Xpert</a:t>
            </a:r>
            <a:r>
              <a:rPr lang="en-US" sz="1500" b="1" dirty="0">
                <a:solidFill>
                  <a:schemeClr val="tx1"/>
                </a:solidFill>
                <a:latin typeface="Arial" charset="0"/>
              </a:rPr>
              <a:t> MTB/RIF Test</a:t>
            </a:r>
          </a:p>
        </p:txBody>
      </p:sp>
      <p:pic>
        <p:nvPicPr>
          <p:cNvPr id="31" name="Picture 1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6382" y="3187700"/>
            <a:ext cx="460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ight Arrow 31"/>
          <p:cNvSpPr/>
          <p:nvPr/>
        </p:nvSpPr>
        <p:spPr>
          <a:xfrm>
            <a:off x="2735825" y="2683812"/>
            <a:ext cx="990600" cy="685800"/>
          </a:xfrm>
          <a:prstGeom prst="rightArrow">
            <a:avLst/>
          </a:prstGeom>
        </p:spPr>
        <p:style>
          <a:lnRef idx="0">
            <a:schemeClr val="accent6"/>
          </a:lnRef>
          <a:fillRef idx="3">
            <a:schemeClr val="accent6"/>
          </a:fillRef>
          <a:effectRef idx="3">
            <a:schemeClr val="accent6"/>
          </a:effectRef>
          <a:fontRef idx="minor">
            <a:schemeClr val="lt1"/>
          </a:fontRef>
        </p:style>
        <p:txBody>
          <a:bodyPr lIns="91392" tIns="45696" rIns="91392" bIns="45696" anchor="ctr"/>
          <a:lstStyle/>
          <a:p>
            <a:pPr algn="ctr" defTabSz="913916" fontAlgn="auto">
              <a:spcBef>
                <a:spcPts val="0"/>
              </a:spcBef>
              <a:spcAft>
                <a:spcPts val="0"/>
              </a:spcAft>
              <a:defRPr/>
            </a:pPr>
            <a:endParaRPr lang="en-US" dirty="0"/>
          </a:p>
        </p:txBody>
      </p:sp>
      <p:sp>
        <p:nvSpPr>
          <p:cNvPr id="33" name="Left Arrow 32"/>
          <p:cNvSpPr/>
          <p:nvPr/>
        </p:nvSpPr>
        <p:spPr bwMode="auto">
          <a:xfrm>
            <a:off x="2514601" y="3026712"/>
            <a:ext cx="1295400" cy="762000"/>
          </a:xfrm>
          <a:prstGeom prst="leftArrow">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2" tIns="45696" rIns="91392" bIns="45696" anchor="ctr"/>
          <a:lstStyle/>
          <a:p>
            <a:pPr algn="ctr" defTabSz="913916" fontAlgn="auto">
              <a:spcBef>
                <a:spcPts val="0"/>
              </a:spcBef>
              <a:spcAft>
                <a:spcPts val="0"/>
              </a:spcAft>
              <a:defRPr/>
            </a:pPr>
            <a:r>
              <a:rPr lang="en-US" sz="1400" b="1" dirty="0" err="1">
                <a:latin typeface="+mn-lt"/>
                <a:ea typeface="Lucida Sans Unicode" pitchFamily="34" charset="0"/>
                <a:cs typeface="Lucida Sans Unicode" pitchFamily="34" charset="0"/>
              </a:rPr>
              <a:t>Rifampicin</a:t>
            </a:r>
            <a:endParaRPr lang="en-US" sz="1400" b="1" dirty="0">
              <a:latin typeface="+mn-lt"/>
              <a:ea typeface="Lucida Sans Unicode" pitchFamily="34" charset="0"/>
              <a:cs typeface="Lucida Sans Unicode" pitchFamily="34" charset="0"/>
            </a:endParaRPr>
          </a:p>
          <a:p>
            <a:pPr algn="ctr" defTabSz="913916" fontAlgn="auto">
              <a:spcBef>
                <a:spcPts val="0"/>
              </a:spcBef>
              <a:spcAft>
                <a:spcPts val="0"/>
              </a:spcAft>
              <a:defRPr/>
            </a:pPr>
            <a:r>
              <a:rPr lang="en-US" sz="1400" b="1" dirty="0">
                <a:latin typeface="+mn-lt"/>
                <a:ea typeface="Lucida Sans Unicode" pitchFamily="34" charset="0"/>
                <a:cs typeface="Lucida Sans Unicode" pitchFamily="34" charset="0"/>
              </a:rPr>
              <a:t>resistant</a:t>
            </a:r>
          </a:p>
        </p:txBody>
      </p:sp>
      <p:sp>
        <p:nvSpPr>
          <p:cNvPr id="35" name="Rounded Rectangle 34"/>
          <p:cNvSpPr/>
          <p:nvPr/>
        </p:nvSpPr>
        <p:spPr>
          <a:xfrm>
            <a:off x="647700" y="4933987"/>
            <a:ext cx="2362200" cy="609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57150"/>
        </p:spPr>
        <p:style>
          <a:lnRef idx="2">
            <a:schemeClr val="accent1"/>
          </a:lnRef>
          <a:fillRef idx="1">
            <a:schemeClr val="lt1"/>
          </a:fillRef>
          <a:effectRef idx="0">
            <a:schemeClr val="accent1"/>
          </a:effectRef>
          <a:fontRef idx="minor">
            <a:schemeClr val="dk1"/>
          </a:fontRef>
        </p:style>
        <p:txBody>
          <a:bodyPr lIns="91392" tIns="45696" rIns="91392" bIns="45696" anchor="ctr"/>
          <a:lstStyle/>
          <a:p>
            <a:pPr algn="ctr" defTabSz="913916" fontAlgn="auto">
              <a:spcBef>
                <a:spcPts val="0"/>
              </a:spcBef>
              <a:spcAft>
                <a:spcPts val="0"/>
              </a:spcAft>
              <a:defRPr/>
            </a:pPr>
            <a:r>
              <a:rPr lang="en-US" b="1" dirty="0">
                <a:solidFill>
                  <a:srgbClr val="FF0000"/>
                </a:solidFill>
                <a:latin typeface="Arial" charset="0"/>
              </a:rPr>
              <a:t>Bacteriologically confirmed RR-TB</a:t>
            </a:r>
          </a:p>
        </p:txBody>
      </p:sp>
      <p:pic>
        <p:nvPicPr>
          <p:cNvPr id="38" name="Picture 9" descr="ubo ubo.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688" y="2717800"/>
            <a:ext cx="623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40"/>
          <p:cNvSpPr/>
          <p:nvPr/>
        </p:nvSpPr>
        <p:spPr>
          <a:xfrm>
            <a:off x="6705600" y="1600200"/>
            <a:ext cx="19812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anchor="ctr"/>
          <a:lstStyle/>
          <a:p>
            <a:pPr algn="ctr" defTabSz="913916" fontAlgn="auto">
              <a:spcBef>
                <a:spcPts val="0"/>
              </a:spcBef>
              <a:spcAft>
                <a:spcPts val="0"/>
              </a:spcAft>
              <a:defRPr/>
            </a:pPr>
            <a:r>
              <a:rPr lang="en-US" sz="2100" b="1" dirty="0">
                <a:solidFill>
                  <a:schemeClr val="tx1"/>
                </a:solidFill>
              </a:rPr>
              <a:t>PMDT Facility</a:t>
            </a:r>
          </a:p>
        </p:txBody>
      </p:sp>
      <p:sp>
        <p:nvSpPr>
          <p:cNvPr id="42" name="Rounded Rectangle 41"/>
          <p:cNvSpPr>
            <a:spLocks noChangeArrowheads="1"/>
          </p:cNvSpPr>
          <p:nvPr/>
        </p:nvSpPr>
        <p:spPr bwMode="auto">
          <a:xfrm>
            <a:off x="6778802" y="4154160"/>
            <a:ext cx="2057400" cy="737440"/>
          </a:xfrm>
          <a:prstGeom prst="roundRect">
            <a:avLst>
              <a:gd name="adj" fmla="val 16667"/>
            </a:avLst>
          </a:prstGeom>
          <a:ln w="57150">
            <a:headEnd/>
            <a:tailEnd/>
          </a:ln>
        </p:spPr>
        <p:style>
          <a:lnRef idx="1">
            <a:schemeClr val="accent1"/>
          </a:lnRef>
          <a:fillRef idx="2">
            <a:schemeClr val="accent1"/>
          </a:fillRef>
          <a:effectRef idx="1">
            <a:schemeClr val="accent1"/>
          </a:effectRef>
          <a:fontRef idx="minor">
            <a:schemeClr val="dk1"/>
          </a:fontRef>
        </p:style>
        <p:txBody>
          <a:bodyPr lIns="91392" tIns="45696" rIns="91392" bIns="45696" anchor="ctr"/>
          <a:lstStyle/>
          <a:p>
            <a:pPr algn="ctr" defTabSz="913916" fontAlgn="auto">
              <a:spcBef>
                <a:spcPts val="0"/>
              </a:spcBef>
              <a:spcAft>
                <a:spcPts val="0"/>
              </a:spcAft>
              <a:defRPr/>
            </a:pPr>
            <a:r>
              <a:rPr lang="en-US" b="1" dirty="0">
                <a:solidFill>
                  <a:srgbClr val="000000"/>
                </a:solidFill>
                <a:ea typeface="Lucida Sans Unicode" pitchFamily="34" charset="0"/>
                <a:cs typeface="Arial" charset="0"/>
              </a:rPr>
              <a:t>Treatment</a:t>
            </a:r>
          </a:p>
        </p:txBody>
      </p:sp>
    </p:spTree>
    <p:extLst>
      <p:ext uri="{BB962C8B-B14F-4D97-AF65-F5344CB8AC3E}">
        <p14:creationId xmlns:p14="http://schemas.microsoft.com/office/powerpoint/2010/main" val="3990778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4.72222E-6 1.85185E-6 L 0.3283 0.00509 " pathEditMode="relative" rAng="0" ptsTypes="AA">
                                      <p:cBhvr>
                                        <p:cTn id="24" dur="2000" fill="hold"/>
                                        <p:tgtEl>
                                          <p:spTgt spid="21"/>
                                        </p:tgtEl>
                                        <p:attrNameLst>
                                          <p:attrName>ppt_x</p:attrName>
                                          <p:attrName>ppt_y</p:attrName>
                                        </p:attrNameLst>
                                      </p:cBhvr>
                                      <p:rCtr x="16406" y="255"/>
                                    </p:animMotion>
                                  </p:childTnLst>
                                </p:cTn>
                              </p:par>
                              <p:par>
                                <p:cTn id="25" presetID="63" presetClass="path" presetSubtype="0" accel="50000" decel="50000" fill="hold" nodeType="withEffect">
                                  <p:stCondLst>
                                    <p:cond delay="0"/>
                                  </p:stCondLst>
                                  <p:childTnLst>
                                    <p:animMotion origin="layout" path="M 2.5E-6 -1.11111E-6 L 0.31128 -0.0037 " pathEditMode="relative" rAng="0" ptsTypes="AA">
                                      <p:cBhvr>
                                        <p:cTn id="26" dur="2000" fill="hold"/>
                                        <p:tgtEl>
                                          <p:spTgt spid="31"/>
                                        </p:tgtEl>
                                        <p:attrNameLst>
                                          <p:attrName>ppt_x</p:attrName>
                                          <p:attrName>ppt_y</p:attrName>
                                        </p:attrNameLst>
                                      </p:cBhvr>
                                      <p:rCtr x="15556" y="-185"/>
                                    </p:animMotion>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strips(down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nodeType="clickEffect">
                                  <p:stCondLst>
                                    <p:cond delay="0"/>
                                  </p:stCondLst>
                                  <p:childTnLst>
                                    <p:animMotion origin="layout" path="M -1.38889E-6 -3.7037E-7 L 0.6283 -0.01713 " pathEditMode="relative" rAng="0" ptsTypes="AA">
                                      <p:cBhvr>
                                        <p:cTn id="53" dur="2000" fill="hold"/>
                                        <p:tgtEl>
                                          <p:spTgt spid="38"/>
                                        </p:tgtEl>
                                        <p:attrNameLst>
                                          <p:attrName>ppt_x</p:attrName>
                                          <p:attrName>ppt_y</p:attrName>
                                        </p:attrNameLst>
                                      </p:cBhvr>
                                      <p:rCtr x="31406" y="-856"/>
                                    </p:animMotion>
                                  </p:childTnLst>
                                </p:cTn>
                              </p:par>
                              <p:par>
                                <p:cTn id="54" presetID="1" presetClass="exit"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26" grpId="0" animBg="1"/>
      <p:bldP spid="33" grpId="0" animBg="1"/>
      <p:bldP spid="33" grpId="1" animBg="1"/>
      <p:bldP spid="35" grpId="0" animBg="1"/>
      <p:bldP spid="41" grpId="0"/>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ln w="38100">
            <a:solidFill>
              <a:srgbClr val="336600"/>
            </a:solidFill>
          </a:ln>
        </p:spPr>
        <p:txBody>
          <a:bodyPr/>
          <a:lstStyle/>
          <a:p>
            <a:r>
              <a:rPr lang="en-US" sz="3600" b="1" dirty="0">
                <a:latin typeface="+mn-lt"/>
              </a:rPr>
              <a:t>PMDT Treatment Facilities and Rapid           TB Diagnostic Laboratories in the Region</a:t>
            </a:r>
          </a:p>
        </p:txBody>
      </p:sp>
      <p:sp>
        <p:nvSpPr>
          <p:cNvPr id="23554" name="Content Placeholder 5"/>
          <p:cNvSpPr>
            <a:spLocks noGrp="1"/>
          </p:cNvSpPr>
          <p:nvPr>
            <p:ph idx="1"/>
          </p:nvPr>
        </p:nvSpPr>
        <p:spPr>
          <a:xfrm>
            <a:off x="457200" y="2133600"/>
            <a:ext cx="8229600" cy="3733800"/>
          </a:xfrm>
        </p:spPr>
        <p:txBody>
          <a:bodyPr/>
          <a:lstStyle/>
          <a:p>
            <a:pPr marL="0" lvl="1" indent="0" algn="ctr">
              <a:buFont typeface="Arial" charset="0"/>
              <a:buNone/>
            </a:pPr>
            <a:r>
              <a:rPr lang="en-US" altLang="en-US" b="1" dirty="0"/>
              <a:t>Provide the following in this slide:</a:t>
            </a:r>
          </a:p>
          <a:p>
            <a:pPr marL="0" lvl="1" indent="0" algn="ctr">
              <a:buFont typeface="Arial" charset="0"/>
              <a:buNone/>
            </a:pPr>
            <a:r>
              <a:rPr lang="en-US" altLang="en-US" dirty="0">
                <a:solidFill>
                  <a:srgbClr val="FF0000"/>
                </a:solidFill>
              </a:rPr>
              <a:t>Name and picture of PMDT treatment facility(</a:t>
            </a:r>
            <a:r>
              <a:rPr lang="en-US" altLang="en-US" dirty="0" err="1">
                <a:solidFill>
                  <a:srgbClr val="FF0000"/>
                </a:solidFill>
              </a:rPr>
              <a:t>ies</a:t>
            </a:r>
            <a:r>
              <a:rPr lang="en-US" altLang="en-US" dirty="0">
                <a:solidFill>
                  <a:srgbClr val="FF0000"/>
                </a:solidFill>
              </a:rPr>
              <a:t>) and rapid TB diagnostic laboratories (RTDLs) in the Region</a:t>
            </a:r>
          </a:p>
          <a:p>
            <a:pPr marL="0" lvl="1" indent="0" algn="ctr">
              <a:buFont typeface="Arial" charset="0"/>
              <a:buNone/>
            </a:pPr>
            <a:r>
              <a:rPr lang="en-US" altLang="en-US" dirty="0">
                <a:solidFill>
                  <a:srgbClr val="FF0000"/>
                </a:solidFill>
              </a:rPr>
              <a:t>Operating hours or schedule for receiving referrals</a:t>
            </a:r>
          </a:p>
          <a:p>
            <a:pPr marL="0" lvl="1" indent="0" algn="ctr">
              <a:buFont typeface="Arial" charset="0"/>
              <a:buNone/>
            </a:pPr>
            <a:r>
              <a:rPr lang="en-US" altLang="en-US" dirty="0">
                <a:solidFill>
                  <a:srgbClr val="FF0000"/>
                </a:solidFill>
              </a:rPr>
              <a:t>Complete Address</a:t>
            </a:r>
          </a:p>
          <a:p>
            <a:pPr marL="0" lvl="1" indent="0" algn="ctr">
              <a:buFont typeface="Arial" charset="0"/>
              <a:buNone/>
            </a:pPr>
            <a:r>
              <a:rPr lang="en-US" altLang="en-US" dirty="0">
                <a:solidFill>
                  <a:srgbClr val="FF0000"/>
                </a:solidFill>
              </a:rPr>
              <a:t>Contact Information</a:t>
            </a:r>
          </a:p>
          <a:p>
            <a:pPr marL="0" lvl="1" indent="0" algn="ctr">
              <a:buFont typeface="Arial" charset="0"/>
              <a:buNone/>
            </a:pPr>
            <a:r>
              <a:rPr lang="en-US" altLang="en-US" dirty="0">
                <a:solidFill>
                  <a:srgbClr val="FF0000"/>
                </a:solidFill>
              </a:rPr>
              <a:t>Name of PMDT treatment facility head/physician</a:t>
            </a:r>
          </a:p>
        </p:txBody>
      </p:sp>
      <p:sp>
        <p:nvSpPr>
          <p:cNvPr id="4" name="Rectangle 3"/>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Straight Connector 8"/>
          <p:cNvCxnSpPr>
            <a:cxnSpLocks noChangeShapeType="1"/>
          </p:cNvCxnSpPr>
          <p:nvPr/>
        </p:nvCxnSpPr>
        <p:spPr bwMode="auto">
          <a:xfrm>
            <a:off x="533400" y="2187575"/>
            <a:ext cx="8077200" cy="1588"/>
          </a:xfrm>
          <a:prstGeom prst="line">
            <a:avLst/>
          </a:prstGeom>
          <a:noFill/>
          <a:ln w="76200" algn="ctr">
            <a:solidFill>
              <a:srgbClr val="336600"/>
            </a:solidFill>
            <a:round/>
            <a:headEnd/>
            <a:tailEnd/>
          </a:ln>
          <a:extLst>
            <a:ext uri="{909E8E84-426E-40DD-AFC4-6F175D3DCCD1}">
              <a14:hiddenFill xmlns:a14="http://schemas.microsoft.com/office/drawing/2010/main">
                <a:noFill/>
              </a14:hiddenFill>
            </a:ext>
          </a:extLst>
        </p:spPr>
      </p:cxnSp>
      <p:cxnSp>
        <p:nvCxnSpPr>
          <p:cNvPr id="21507" name="Straight Connector 9"/>
          <p:cNvCxnSpPr>
            <a:cxnSpLocks noChangeShapeType="1"/>
          </p:cNvCxnSpPr>
          <p:nvPr/>
        </p:nvCxnSpPr>
        <p:spPr bwMode="auto">
          <a:xfrm>
            <a:off x="533400" y="3656013"/>
            <a:ext cx="8077200" cy="1587"/>
          </a:xfrm>
          <a:prstGeom prst="line">
            <a:avLst/>
          </a:prstGeom>
          <a:noFill/>
          <a:ln w="76200" algn="ctr">
            <a:solidFill>
              <a:srgbClr val="336600"/>
            </a:solidFill>
            <a:round/>
            <a:headEnd/>
            <a:tailEnd/>
          </a:ln>
          <a:extLst>
            <a:ext uri="{909E8E84-426E-40DD-AFC4-6F175D3DCCD1}">
              <a14:hiddenFill xmlns:a14="http://schemas.microsoft.com/office/drawing/2010/main">
                <a:noFill/>
              </a14:hiddenFill>
            </a:ext>
          </a:extLst>
        </p:spPr>
      </p:cxnSp>
      <p:sp>
        <p:nvSpPr>
          <p:cNvPr id="11" name="Title 1"/>
          <p:cNvSpPr txBox="1">
            <a:spLocks/>
          </p:cNvSpPr>
          <p:nvPr/>
        </p:nvSpPr>
        <p:spPr bwMode="auto">
          <a:xfrm>
            <a:off x="0" y="2187575"/>
            <a:ext cx="9144000" cy="1470025"/>
          </a:xfrm>
          <a:prstGeom prst="rect">
            <a:avLst/>
          </a:prstGeom>
          <a:noFill/>
          <a:ln w="9525">
            <a:noFill/>
            <a:round/>
            <a:headEnd/>
            <a:tailEnd/>
          </a:ln>
        </p:spPr>
        <p:txBody>
          <a:bodyPr lIns="89952" tIns="46776" rIns="89952" bIns="46776" anchor="ctr"/>
          <a:lstStyle/>
          <a:p>
            <a:pPr algn="ctr" defTabSz="913916" fontAlgn="auto">
              <a:spcBef>
                <a:spcPts val="0"/>
              </a:spcBef>
              <a:spcAft>
                <a:spcPts val="0"/>
              </a:spcAft>
              <a:defRPr/>
            </a:pPr>
            <a:r>
              <a:rPr lang="en-US" sz="4000" b="1" kern="0" dirty="0">
                <a:effectLst>
                  <a:outerShdw blurRad="50800" dist="38100" dir="18900000" algn="bl" rotWithShape="0">
                    <a:prstClr val="black">
                      <a:alpha val="40000"/>
                    </a:prstClr>
                  </a:outerShdw>
                </a:effectLst>
                <a:latin typeface="+mj-lt"/>
                <a:ea typeface="+mj-ea"/>
                <a:cs typeface="+mj-cs"/>
              </a:rPr>
              <a:t>PROCEDURES FOR REFERRING PRESUMPTIVE DRTB </a:t>
            </a:r>
            <a:endParaRPr lang="en-US" sz="4000" b="1" kern="0" dirty="0">
              <a:solidFill>
                <a:srgbClr val="000000"/>
              </a:solidFill>
              <a:effectLst>
                <a:outerShdw blurRad="50800" dist="38100" dir="18900000" algn="bl" rotWithShape="0">
                  <a:prstClr val="black">
                    <a:alpha val="40000"/>
                  </a:prstClr>
                </a:outerShdw>
              </a:effectLst>
              <a:latin typeface="+mj-lt"/>
              <a:ea typeface="+mj-ea"/>
              <a:cs typeface="+mj-cs"/>
            </a:endParaRPr>
          </a:p>
        </p:txBody>
      </p:sp>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idx="4294967295"/>
          </p:nvPr>
        </p:nvSpPr>
        <p:spPr>
          <a:xfrm>
            <a:off x="144439" y="1470444"/>
            <a:ext cx="8839200" cy="1093787"/>
          </a:xfrm>
        </p:spPr>
        <p:txBody>
          <a:bodyPr/>
          <a:lstStyle/>
          <a:p>
            <a:pPr marL="1665288" indent="-1665288">
              <a:buFont typeface="Arial" charset="0"/>
              <a:buNone/>
              <a:defRPr/>
            </a:pPr>
            <a:r>
              <a:rPr lang="en-US" sz="2800" b="1" u="sng" dirty="0"/>
              <a:t>Option 1</a:t>
            </a:r>
            <a:r>
              <a:rPr lang="en-US" sz="2800" dirty="0"/>
              <a:t>:   </a:t>
            </a:r>
            <a:r>
              <a:rPr lang="en-US" sz="2400" dirty="0"/>
              <a:t>Presumptive DRTB identified can be referred directly to the PMDT treatment facility for diagnosis and treatment</a:t>
            </a:r>
          </a:p>
          <a:p>
            <a:pPr marL="514350" indent="-514350">
              <a:buFont typeface="Arial" charset="0"/>
              <a:buNone/>
              <a:defRPr/>
            </a:pPr>
            <a:endParaRPr lang="en-US" sz="2800" dirty="0"/>
          </a:p>
        </p:txBody>
      </p:sp>
      <p:sp>
        <p:nvSpPr>
          <p:cNvPr id="24579" name="TextBox 9"/>
          <p:cNvSpPr txBox="1">
            <a:spLocks noChangeArrowheads="1"/>
          </p:cNvSpPr>
          <p:nvPr/>
        </p:nvSpPr>
        <p:spPr bwMode="auto">
          <a:xfrm>
            <a:off x="152400" y="5257800"/>
            <a:ext cx="6019800" cy="1062038"/>
          </a:xfrm>
          <a:prstGeom prst="rect">
            <a:avLst/>
          </a:prstGeom>
          <a:gradFill rotWithShape="1">
            <a:gsLst>
              <a:gs pos="0">
                <a:srgbClr val="9C9CFF"/>
              </a:gs>
              <a:gs pos="35001">
                <a:srgbClr val="BABAFF"/>
              </a:gs>
              <a:gs pos="100000">
                <a:srgbClr val="E4E4FF"/>
              </a:gs>
            </a:gsLst>
            <a:lin ang="16200000" scaled="1"/>
          </a:gradFill>
          <a:ln w="57150" algn="ctr">
            <a:solidFill>
              <a:srgbClr val="2828B8"/>
            </a:solidFill>
            <a:miter lim="800000"/>
            <a:headEnd/>
            <a:tailEnd/>
          </a:ln>
          <a:effectLst>
            <a:outerShdw dist="20000" dir="5400000" rotWithShape="0">
              <a:srgbClr val="808080">
                <a:alpha val="37999"/>
              </a:srgbClr>
            </a:outerShdw>
          </a:effec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PH" altLang="en-US" sz="2100" dirty="0">
                <a:latin typeface="Arial" charset="0"/>
                <a:ea typeface="Lucida Sans Unicode" pitchFamily="34" charset="0"/>
                <a:cs typeface="Lucida Sans Unicode" pitchFamily="34" charset="0"/>
              </a:rPr>
              <a:t>Assess identified Presumptive DRTB.</a:t>
            </a:r>
          </a:p>
          <a:p>
            <a:pPr eaLnBrk="1" hangingPunct="1">
              <a:spcBef>
                <a:spcPct val="0"/>
              </a:spcBef>
              <a:buFontTx/>
              <a:buAutoNum type="arabicPeriod"/>
            </a:pPr>
            <a:r>
              <a:rPr lang="en-PH" altLang="en-US" sz="2100" dirty="0">
                <a:latin typeface="Arial" charset="0"/>
                <a:ea typeface="Lucida Sans Unicode" pitchFamily="34" charset="0"/>
                <a:cs typeface="Lucida Sans Unicode" pitchFamily="34" charset="0"/>
              </a:rPr>
              <a:t>Accomplish Form 7. NTP Referral Form.</a:t>
            </a:r>
          </a:p>
          <a:p>
            <a:pPr eaLnBrk="1" hangingPunct="1">
              <a:spcBef>
                <a:spcPct val="0"/>
              </a:spcBef>
              <a:buFontTx/>
              <a:buAutoNum type="arabicPeriod"/>
            </a:pPr>
            <a:r>
              <a:rPr lang="en-PH" altLang="en-US" sz="2100" dirty="0">
                <a:latin typeface="Arial" charset="0"/>
                <a:ea typeface="Lucida Sans Unicode" pitchFamily="34" charset="0"/>
                <a:cs typeface="Lucida Sans Unicode" pitchFamily="34" charset="0"/>
              </a:rPr>
              <a:t>Instruct patient to report to the PMDT facility.</a:t>
            </a:r>
          </a:p>
        </p:txBody>
      </p:sp>
      <p:sp>
        <p:nvSpPr>
          <p:cNvPr id="14" name="Rounded Rectangle 13"/>
          <p:cNvSpPr/>
          <p:nvPr/>
        </p:nvSpPr>
        <p:spPr>
          <a:xfrm>
            <a:off x="762000" y="4572000"/>
            <a:ext cx="2667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TS, DOTS facilities, PPMDs, hospitals, clinics</a:t>
            </a:r>
          </a:p>
        </p:txBody>
      </p:sp>
      <p:sp>
        <p:nvSpPr>
          <p:cNvPr id="16" name="Rounded Rectangle 15"/>
          <p:cNvSpPr/>
          <p:nvPr/>
        </p:nvSpPr>
        <p:spPr>
          <a:xfrm>
            <a:off x="6400800" y="5181600"/>
            <a:ext cx="16002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PMDT Facility</a:t>
            </a:r>
          </a:p>
        </p:txBody>
      </p:sp>
      <p:sp>
        <p:nvSpPr>
          <p:cNvPr id="17" name="Striped Right Arrow 16"/>
          <p:cNvSpPr/>
          <p:nvPr/>
        </p:nvSpPr>
        <p:spPr bwMode="auto">
          <a:xfrm>
            <a:off x="3657600" y="3733800"/>
            <a:ext cx="1828800" cy="8382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bg1"/>
              </a:solidFill>
              <a:latin typeface="Arial" charset="0"/>
              <a:cs typeface="Arial" charset="0"/>
            </a:endParaRPr>
          </a:p>
        </p:txBody>
      </p:sp>
      <p:pic>
        <p:nvPicPr>
          <p:cNvPr id="26636"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453001">
            <a:off x="1090613" y="3340100"/>
            <a:ext cx="700087" cy="1212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6637"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2700" y="3810000"/>
            <a:ext cx="558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3440113"/>
            <a:ext cx="12192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3975" y="3276600"/>
            <a:ext cx="1546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304800" y="40338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1</a:t>
            </a:r>
          </a:p>
        </p:txBody>
      </p:sp>
      <p:sp>
        <p:nvSpPr>
          <p:cNvPr id="18" name="TextBox 17"/>
          <p:cNvSpPr txBox="1">
            <a:spLocks noChangeArrowheads="1"/>
          </p:cNvSpPr>
          <p:nvPr/>
        </p:nvSpPr>
        <p:spPr bwMode="auto">
          <a:xfrm>
            <a:off x="228600" y="29670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2</a:t>
            </a:r>
          </a:p>
        </p:txBody>
      </p:sp>
      <p:sp>
        <p:nvSpPr>
          <p:cNvPr id="19" name="TextBox 18"/>
          <p:cNvSpPr txBox="1">
            <a:spLocks noChangeArrowheads="1"/>
          </p:cNvSpPr>
          <p:nvPr/>
        </p:nvSpPr>
        <p:spPr bwMode="auto">
          <a:xfrm>
            <a:off x="5029200" y="29670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3</a:t>
            </a:r>
          </a:p>
        </p:txBody>
      </p:sp>
      <p:sp>
        <p:nvSpPr>
          <p:cNvPr id="20"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400" b="1" dirty="0">
                <a:latin typeface="+mj-lt"/>
                <a:ea typeface="+mj-ea"/>
                <a:cs typeface="+mj-cs"/>
              </a:rPr>
              <a:t>Referring Presumptive DRTB</a:t>
            </a:r>
            <a:endParaRPr lang="en-US" sz="5400" b="1" dirty="0">
              <a:latin typeface="+mj-lt"/>
              <a:ea typeface="+mj-ea"/>
              <a:cs typeface="+mj-cs"/>
            </a:endParaRPr>
          </a:p>
        </p:txBody>
      </p:sp>
      <p:sp>
        <p:nvSpPr>
          <p:cNvPr id="21" name="Rectangle 20"/>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1856970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7"/>
                                        </p:tgtEl>
                                        <p:attrNameLst>
                                          <p:attrName>style.visibility</p:attrName>
                                        </p:attrNameLst>
                                      </p:cBhvr>
                                      <p:to>
                                        <p:strVal val="visible"/>
                                      </p:to>
                                    </p:set>
                                  </p:childTnLst>
                                </p:cTn>
                              </p:par>
                              <p:par>
                                <p:cTn id="7" presetID="34"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from="(-#ppt_w/2)" to="(#ppt_x)" calcmode="lin" valueType="num">
                                      <p:cBhvr>
                                        <p:cTn id="9" dur="600" fill="hold">
                                          <p:stCondLst>
                                            <p:cond delay="0"/>
                                          </p:stCondLst>
                                        </p:cTn>
                                        <p:tgtEl>
                                          <p:spTgt spid="15"/>
                                        </p:tgtEl>
                                        <p:attrNameLst>
                                          <p:attrName>ppt_x</p:attrName>
                                        </p:attrNameLst>
                                      </p:cBhvr>
                                    </p:anim>
                                    <p:anim from="0" to="-1.0" calcmode="lin" valueType="num">
                                      <p:cBhvr>
                                        <p:cTn id="10" dur="200" decel="50000" autoRev="1" fill="hold">
                                          <p:stCondLst>
                                            <p:cond delay="600"/>
                                          </p:stCondLst>
                                        </p:cTn>
                                        <p:tgtEl>
                                          <p:spTgt spid="15"/>
                                        </p:tgtEl>
                                        <p:attrNameLst>
                                          <p:attrName>xshear</p:attrName>
                                        </p:attrNameLst>
                                      </p:cBhvr>
                                    </p:anim>
                                    <p:animScale>
                                      <p:cBhvr>
                                        <p:cTn id="11" dur="200" decel="100000" autoRev="1" fill="hold">
                                          <p:stCondLst>
                                            <p:cond delay="600"/>
                                          </p:stCondLst>
                                        </p:cTn>
                                        <p:tgtEl>
                                          <p:spTgt spid="15"/>
                                        </p:tgtEl>
                                      </p:cBhvr>
                                      <p:from x="100000" y="100000"/>
                                      <p:to x="80000" y="100000"/>
                                    </p:animScale>
                                    <p:anim by="(#ppt_h/3+#ppt_w*0.1)" calcmode="lin" valueType="num">
                                      <p:cBhvr additive="sum">
                                        <p:cTn id="12" dur="200" decel="100000" autoRev="1" fill="hold">
                                          <p:stCondLst>
                                            <p:cond delay="600"/>
                                          </p:stCondLst>
                                        </p:cTn>
                                        <p:tgtEl>
                                          <p:spTgt spid="15"/>
                                        </p:tgtEl>
                                        <p:attrNameLst>
                                          <p:attrName>ppt_x</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3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34"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from="(-#ppt_w/2)" to="(#ppt_x)" calcmode="lin" valueType="num">
                                      <p:cBhvr>
                                        <p:cTn id="21" dur="600" fill="hold">
                                          <p:stCondLst>
                                            <p:cond delay="0"/>
                                          </p:stCondLst>
                                        </p:cTn>
                                        <p:tgtEl>
                                          <p:spTgt spid="18"/>
                                        </p:tgtEl>
                                        <p:attrNameLst>
                                          <p:attrName>ppt_x</p:attrName>
                                        </p:attrNameLst>
                                      </p:cBhvr>
                                    </p:anim>
                                    <p:anim from="0" to="-1.0" calcmode="lin" valueType="num">
                                      <p:cBhvr>
                                        <p:cTn id="22" dur="200" decel="50000" autoRev="1" fill="hold">
                                          <p:stCondLst>
                                            <p:cond delay="600"/>
                                          </p:stCondLst>
                                        </p:cTn>
                                        <p:tgtEl>
                                          <p:spTgt spid="18"/>
                                        </p:tgtEl>
                                        <p:attrNameLst>
                                          <p:attrName>xshear</p:attrName>
                                        </p:attrNameLst>
                                      </p:cBhvr>
                                    </p:anim>
                                    <p:animScale>
                                      <p:cBhvr>
                                        <p:cTn id="23" dur="200" decel="100000" autoRev="1" fill="hold">
                                          <p:stCondLst>
                                            <p:cond delay="600"/>
                                          </p:stCondLst>
                                        </p:cTn>
                                        <p:tgtEl>
                                          <p:spTgt spid="18"/>
                                        </p:tgtEl>
                                      </p:cBhvr>
                                      <p:from x="100000" y="100000"/>
                                      <p:to x="80000" y="100000"/>
                                    </p:animScale>
                                    <p:anim by="(#ppt_h/3+#ppt_w*0.1)" calcmode="lin" valueType="num">
                                      <p:cBhvr additive="sum">
                                        <p:cTn id="24" dur="200" decel="100000" autoRev="1" fill="hold">
                                          <p:stCondLst>
                                            <p:cond delay="600"/>
                                          </p:stCondLst>
                                        </p:cTn>
                                        <p:tgtEl>
                                          <p:spTgt spid="18"/>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80">
                                          <p:stCondLst>
                                            <p:cond delay="0"/>
                                          </p:stCondLst>
                                        </p:cTn>
                                        <p:tgtEl>
                                          <p:spTgt spid="17"/>
                                        </p:tgtEl>
                                      </p:cBhvr>
                                    </p:animEffect>
                                    <p:anim calcmode="lin" valueType="num">
                                      <p:cBhvr>
                                        <p:cTn id="3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5" dur="26">
                                          <p:stCondLst>
                                            <p:cond delay="650"/>
                                          </p:stCondLst>
                                        </p:cTn>
                                        <p:tgtEl>
                                          <p:spTgt spid="17"/>
                                        </p:tgtEl>
                                      </p:cBhvr>
                                      <p:to x="100000" y="60000"/>
                                    </p:animScale>
                                    <p:animScale>
                                      <p:cBhvr>
                                        <p:cTn id="36" dur="166" decel="50000">
                                          <p:stCondLst>
                                            <p:cond delay="676"/>
                                          </p:stCondLst>
                                        </p:cTn>
                                        <p:tgtEl>
                                          <p:spTgt spid="17"/>
                                        </p:tgtEl>
                                      </p:cBhvr>
                                      <p:to x="100000" y="100000"/>
                                    </p:animScale>
                                    <p:animScale>
                                      <p:cBhvr>
                                        <p:cTn id="37" dur="26">
                                          <p:stCondLst>
                                            <p:cond delay="1312"/>
                                          </p:stCondLst>
                                        </p:cTn>
                                        <p:tgtEl>
                                          <p:spTgt spid="17"/>
                                        </p:tgtEl>
                                      </p:cBhvr>
                                      <p:to x="100000" y="80000"/>
                                    </p:animScale>
                                    <p:animScale>
                                      <p:cBhvr>
                                        <p:cTn id="38" dur="166" decel="50000">
                                          <p:stCondLst>
                                            <p:cond delay="1338"/>
                                          </p:stCondLst>
                                        </p:cTn>
                                        <p:tgtEl>
                                          <p:spTgt spid="17"/>
                                        </p:tgtEl>
                                      </p:cBhvr>
                                      <p:to x="100000" y="100000"/>
                                    </p:animScale>
                                    <p:animScale>
                                      <p:cBhvr>
                                        <p:cTn id="39" dur="26">
                                          <p:stCondLst>
                                            <p:cond delay="1642"/>
                                          </p:stCondLst>
                                        </p:cTn>
                                        <p:tgtEl>
                                          <p:spTgt spid="17"/>
                                        </p:tgtEl>
                                      </p:cBhvr>
                                      <p:to x="100000" y="90000"/>
                                    </p:animScale>
                                    <p:animScale>
                                      <p:cBhvr>
                                        <p:cTn id="40" dur="166" decel="50000">
                                          <p:stCondLst>
                                            <p:cond delay="1668"/>
                                          </p:stCondLst>
                                        </p:cTn>
                                        <p:tgtEl>
                                          <p:spTgt spid="17"/>
                                        </p:tgtEl>
                                      </p:cBhvr>
                                      <p:to x="100000" y="100000"/>
                                    </p:animScale>
                                    <p:animScale>
                                      <p:cBhvr>
                                        <p:cTn id="41" dur="26">
                                          <p:stCondLst>
                                            <p:cond delay="1808"/>
                                          </p:stCondLst>
                                        </p:cTn>
                                        <p:tgtEl>
                                          <p:spTgt spid="17"/>
                                        </p:tgtEl>
                                      </p:cBhvr>
                                      <p:to x="100000" y="95000"/>
                                    </p:animScale>
                                    <p:animScale>
                                      <p:cBhvr>
                                        <p:cTn id="42" dur="166" decel="50000">
                                          <p:stCondLst>
                                            <p:cond delay="1834"/>
                                          </p:stCondLst>
                                        </p:cTn>
                                        <p:tgtEl>
                                          <p:spTgt spid="17"/>
                                        </p:tgtEl>
                                      </p:cBhvr>
                                      <p:to x="100000" y="100000"/>
                                    </p:animScale>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63" presetClass="path" presetSubtype="0" accel="50000" decel="50000" fill="hold" nodeType="withEffect">
                                  <p:stCondLst>
                                    <p:cond delay="0"/>
                                  </p:stCondLst>
                                  <p:childTnLst>
                                    <p:animMotion origin="layout" path="M 4.72222E-6 -2.96296E-6 L 0.51753 0.00232 " pathEditMode="relative" rAng="0" ptsTypes="AA">
                                      <p:cBhvr>
                                        <p:cTn id="46" dur="2000" fill="hold"/>
                                        <p:tgtEl>
                                          <p:spTgt spid="26636"/>
                                        </p:tgtEl>
                                        <p:attrNameLst>
                                          <p:attrName>ppt_x</p:attrName>
                                          <p:attrName>ppt_y</p:attrName>
                                        </p:attrNameLst>
                                      </p:cBhvr>
                                      <p:rCtr x="25868" y="116"/>
                                    </p:animMotion>
                                  </p:childTnLst>
                                </p:cTn>
                              </p:par>
                              <p:par>
                                <p:cTn id="47" presetID="63" presetClass="path" presetSubtype="0" accel="50000" decel="50000" fill="hold" nodeType="withEffect">
                                  <p:stCondLst>
                                    <p:cond delay="0"/>
                                  </p:stCondLst>
                                  <p:childTnLst>
                                    <p:animMotion origin="layout" path="M -0.00087 4.44444E-6 L 0.50746 -0.00556 " pathEditMode="relative" rAng="0" ptsTypes="AA">
                                      <p:cBhvr>
                                        <p:cTn id="48" dur="2000" fill="hold"/>
                                        <p:tgtEl>
                                          <p:spTgt spid="26637"/>
                                        </p:tgtEl>
                                        <p:attrNameLst>
                                          <p:attrName>ppt_x</p:attrName>
                                          <p:attrName>ppt_y</p:attrName>
                                        </p:attrNameLst>
                                      </p:cBhvr>
                                      <p:rCtr x="25417" y="-278"/>
                                    </p:animMotion>
                                  </p:childTnLst>
                                </p:cTn>
                              </p:par>
                              <p:par>
                                <p:cTn id="49" presetID="34"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from="(-#ppt_w/2)" to="(#ppt_x)" calcmode="lin" valueType="num">
                                      <p:cBhvr>
                                        <p:cTn id="51" dur="1200" fill="hold">
                                          <p:stCondLst>
                                            <p:cond delay="0"/>
                                          </p:stCondLst>
                                        </p:cTn>
                                        <p:tgtEl>
                                          <p:spTgt spid="19"/>
                                        </p:tgtEl>
                                        <p:attrNameLst>
                                          <p:attrName>ppt_x</p:attrName>
                                        </p:attrNameLst>
                                      </p:cBhvr>
                                    </p:anim>
                                    <p:anim from="0" to="-1.0" calcmode="lin" valueType="num">
                                      <p:cBhvr>
                                        <p:cTn id="52" dur="400" decel="50000" autoRev="1" fill="hold">
                                          <p:stCondLst>
                                            <p:cond delay="1200"/>
                                          </p:stCondLst>
                                        </p:cTn>
                                        <p:tgtEl>
                                          <p:spTgt spid="19"/>
                                        </p:tgtEl>
                                        <p:attrNameLst>
                                          <p:attrName>xshear</p:attrName>
                                        </p:attrNameLst>
                                      </p:cBhvr>
                                    </p:anim>
                                    <p:animScale>
                                      <p:cBhvr>
                                        <p:cTn id="53" dur="400" decel="100000" autoRev="1" fill="hold">
                                          <p:stCondLst>
                                            <p:cond delay="1200"/>
                                          </p:stCondLst>
                                        </p:cTn>
                                        <p:tgtEl>
                                          <p:spTgt spid="19"/>
                                        </p:tgtEl>
                                      </p:cBhvr>
                                      <p:from x="100000" y="100000"/>
                                      <p:to x="80000" y="100000"/>
                                    </p:animScale>
                                    <p:anim by="(#ppt_h/3+#ppt_w*0.1)" calcmode="lin" valueType="num">
                                      <p:cBhvr additive="sum">
                                        <p:cTn id="54" dur="400" decel="100000" autoRev="1" fill="hold">
                                          <p:stCondLst>
                                            <p:cond delay="12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8" grpId="0"/>
      <p:bldP spid="18" grpId="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04800" y="304800"/>
            <a:ext cx="8534400" cy="9906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800" b="1" dirty="0">
                <a:latin typeface="+mj-lt"/>
                <a:ea typeface="+mj-ea"/>
                <a:cs typeface="+mj-cs"/>
              </a:rPr>
              <a:t>Objectives</a:t>
            </a:r>
          </a:p>
        </p:txBody>
      </p:sp>
      <p:sp>
        <p:nvSpPr>
          <p:cNvPr id="8" name="Rectangle 7"/>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9" name="Content Placeholder 2"/>
          <p:cNvSpPr txBox="1">
            <a:spLocks/>
          </p:cNvSpPr>
          <p:nvPr/>
        </p:nvSpPr>
        <p:spPr bwMode="auto">
          <a:xfrm>
            <a:off x="3048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marL="0" indent="0" algn="ctr" defTabSz="911225"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6958" indent="0" algn="ctr" defTabSz="911225"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3916" indent="0" algn="ctr" defTabSz="911225"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0874" indent="0" algn="ctr" defTabSz="911225"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7832" indent="0" algn="ctr" defTabSz="911225"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4789" indent="0" algn="ctr" defTabSz="91391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1748" indent="0" algn="ctr" defTabSz="91391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8706" indent="0" algn="ctr" defTabSz="91391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5663" indent="0" algn="ctr" defTabSz="91391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PH" altLang="en-US" sz="2800" dirty="0">
                <a:solidFill>
                  <a:schemeClr val="tx1"/>
                </a:solidFill>
              </a:rPr>
              <a:t>At the end of the presentation, the participants will be able to:</a:t>
            </a:r>
          </a:p>
          <a:p>
            <a:pPr algn="l" eaLnBrk="1" hangingPunct="1">
              <a:defRPr/>
            </a:pPr>
            <a:endParaRPr lang="en-PH" altLang="en-US" sz="1400" dirty="0">
              <a:solidFill>
                <a:schemeClr val="tx1"/>
              </a:solidFill>
            </a:endParaRPr>
          </a:p>
          <a:p>
            <a:pPr marL="457200" indent="-457200" algn="l" eaLnBrk="1" hangingPunct="1">
              <a:buFont typeface="Arial" panose="020B0604020202020204" pitchFamily="34" charset="0"/>
              <a:buChar char="•"/>
              <a:defRPr/>
            </a:pPr>
            <a:r>
              <a:rPr lang="en-PH" altLang="en-US" sz="2400" dirty="0">
                <a:solidFill>
                  <a:schemeClr val="tx1"/>
                </a:solidFill>
              </a:rPr>
              <a:t>identify their roles and tasks  related to DRTB case finding; </a:t>
            </a:r>
          </a:p>
          <a:p>
            <a:pPr marL="457200" indent="-457200" algn="l" eaLnBrk="1" hangingPunct="1">
              <a:buFont typeface="Arial" panose="020B0604020202020204" pitchFamily="34" charset="0"/>
              <a:buChar char="•"/>
              <a:defRPr/>
            </a:pPr>
            <a:r>
              <a:rPr lang="en-PH" altLang="en-US" sz="2400" dirty="0">
                <a:solidFill>
                  <a:schemeClr val="tx1"/>
                </a:solidFill>
              </a:rPr>
              <a:t>identify  presumptive TB and DRTB cases;</a:t>
            </a:r>
          </a:p>
          <a:p>
            <a:pPr marL="457200" indent="-457200" algn="l" eaLnBrk="1" hangingPunct="1">
              <a:buFont typeface="Arial" panose="020B0604020202020204" pitchFamily="34" charset="0"/>
              <a:buChar char="•"/>
              <a:defRPr/>
            </a:pPr>
            <a:r>
              <a:rPr lang="en-PH" altLang="en-US" sz="2400" dirty="0">
                <a:solidFill>
                  <a:schemeClr val="tx1"/>
                </a:solidFill>
              </a:rPr>
              <a:t>refer presumptive TB and DRTB cases;</a:t>
            </a:r>
          </a:p>
          <a:p>
            <a:pPr marL="457200" indent="-457200" algn="l" eaLnBrk="1" hangingPunct="1">
              <a:buFont typeface="Arial" panose="020B0604020202020204" pitchFamily="34" charset="0"/>
              <a:buChar char="•"/>
              <a:defRPr/>
            </a:pPr>
            <a:r>
              <a:rPr lang="en-PH" altLang="en-US" sz="2400" dirty="0">
                <a:solidFill>
                  <a:schemeClr val="tx1"/>
                </a:solidFill>
              </a:rPr>
              <a:t>perform proper collection, handling and storage of quality specimens for </a:t>
            </a:r>
            <a:r>
              <a:rPr lang="en-PH" altLang="en-US" sz="2400" dirty="0" err="1">
                <a:solidFill>
                  <a:schemeClr val="tx1"/>
                </a:solidFill>
              </a:rPr>
              <a:t>Xpert</a:t>
            </a:r>
            <a:r>
              <a:rPr lang="en-PH" altLang="en-US" sz="2400" dirty="0">
                <a:solidFill>
                  <a:schemeClr val="tx1"/>
                </a:solidFill>
              </a:rPr>
              <a:t> MTB/RIF testing;</a:t>
            </a:r>
          </a:p>
          <a:p>
            <a:pPr marL="457200" indent="-457200" algn="l" eaLnBrk="1" hangingPunct="1">
              <a:buFont typeface="Arial" panose="020B0604020202020204" pitchFamily="34" charset="0"/>
              <a:buChar char="•"/>
              <a:defRPr/>
            </a:pPr>
            <a:r>
              <a:rPr lang="en-PH" altLang="en-US" sz="2400" dirty="0">
                <a:solidFill>
                  <a:schemeClr val="tx1"/>
                </a:solidFill>
              </a:rPr>
              <a:t>understand the result of </a:t>
            </a:r>
            <a:r>
              <a:rPr lang="en-PH" altLang="en-US" sz="2400" dirty="0" err="1">
                <a:solidFill>
                  <a:schemeClr val="tx1"/>
                </a:solidFill>
              </a:rPr>
              <a:t>Xpert</a:t>
            </a:r>
            <a:r>
              <a:rPr lang="en-PH" altLang="en-US" sz="2400" dirty="0">
                <a:solidFill>
                  <a:schemeClr val="tx1"/>
                </a:solidFill>
              </a:rPr>
              <a:t> MTB/RIF testing; and</a:t>
            </a:r>
          </a:p>
          <a:p>
            <a:pPr marL="457200" indent="-457200" algn="l" eaLnBrk="1" hangingPunct="1">
              <a:buFont typeface="Arial" panose="020B0604020202020204" pitchFamily="34" charset="0"/>
              <a:buChar char="•"/>
              <a:defRPr/>
            </a:pPr>
            <a:r>
              <a:rPr lang="en-PH" altLang="en-US" sz="2400" dirty="0">
                <a:solidFill>
                  <a:schemeClr val="tx1"/>
                </a:solidFill>
              </a:rPr>
              <a:t>understand the procedures of referring presumptive DRTB</a:t>
            </a:r>
          </a:p>
          <a:p>
            <a:pPr marL="457200" indent="-457200" algn="l" eaLnBrk="1" hangingPunct="1">
              <a:buFont typeface="Arial" panose="020B0604020202020204" pitchFamily="34" charset="0"/>
              <a:buChar char="•"/>
              <a:defRPr/>
            </a:pPr>
            <a:endParaRPr lang="en-PH" altLang="en-US" sz="2400" dirty="0">
              <a:solidFill>
                <a:schemeClr val="tx1"/>
              </a:solidFill>
            </a:endParaRPr>
          </a:p>
          <a:p>
            <a:pPr marL="457200" indent="-457200" algn="l" eaLnBrk="1" hangingPunct="1">
              <a:buFont typeface="Arial" panose="020B0604020202020204" pitchFamily="34" charset="0"/>
              <a:buChar char="•"/>
              <a:defRPr/>
            </a:pPr>
            <a:endParaRPr lang="en-PH" altLang="en-US" sz="2800" dirty="0">
              <a:solidFill>
                <a:schemeClr val="tx1"/>
              </a:solidFill>
            </a:endParaRPr>
          </a:p>
          <a:p>
            <a:pPr algn="l" eaLnBrk="1" hangingPunct="1">
              <a:defRPr/>
            </a:pPr>
            <a:endParaRPr lang="en-PH" altLang="en-US" sz="2400" dirty="0">
              <a:solidFill>
                <a:schemeClr val="tx1"/>
              </a:solidFill>
            </a:endParaRPr>
          </a:p>
          <a:p>
            <a:pPr marL="457200" indent="-457200" algn="l" eaLnBrk="1" hangingPunct="1">
              <a:buFont typeface="Arial" panose="020B0604020202020204" pitchFamily="34" charset="0"/>
              <a:buChar char="•"/>
              <a:defRPr/>
            </a:pPr>
            <a:endParaRPr lang="en-PH" altLang="en-US" sz="2800" dirty="0">
              <a:solidFill>
                <a:schemeClr val="tx1"/>
              </a:solidFill>
            </a:endParaRPr>
          </a:p>
          <a:p>
            <a:pPr marL="457200" indent="-457200" algn="l" eaLnBrk="1" hangingPunct="1">
              <a:buFont typeface="Arial" panose="020B0604020202020204" pitchFamily="34" charset="0"/>
              <a:buChar char="•"/>
              <a:defRPr/>
            </a:pPr>
            <a:endParaRPr lang="en-PH" altLang="en-US" sz="2800" dirty="0">
              <a:solidFill>
                <a:schemeClr val="tx1"/>
              </a:solidFill>
            </a:endParaRPr>
          </a:p>
          <a:p>
            <a:pPr marL="457200" indent="-457200" algn="l" eaLnBrk="1" hangingPunct="1">
              <a:buFont typeface="Arial" panose="020B0604020202020204" pitchFamily="34" charset="0"/>
              <a:buChar char="•"/>
              <a:defRPr/>
            </a:pPr>
            <a:endParaRPr lang="en-PH" altLang="en-US" sz="2800" dirty="0">
              <a:solidFill>
                <a:schemeClr val="tx1"/>
              </a:solidFill>
            </a:endParaRPr>
          </a:p>
          <a:p>
            <a:pPr algn="l" eaLnBrk="1" hangingPunct="1">
              <a:defRPr/>
            </a:pPr>
            <a:endParaRPr lang="en-PH" altLang="en-US" sz="2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2122"/>
            <a:ext cx="9144000" cy="16002000"/>
          </a:xfrm>
          <a:prstGeom prst="rect">
            <a:avLst/>
          </a:prstGeom>
        </p:spPr>
      </p:pic>
      <p:sp>
        <p:nvSpPr>
          <p:cNvPr id="5" name="Rectangle 4"/>
          <p:cNvSpPr/>
          <p:nvPr/>
        </p:nvSpPr>
        <p:spPr>
          <a:xfrm>
            <a:off x="77652" y="1672590"/>
            <a:ext cx="8839200" cy="175260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dirty="0"/>
          </a:p>
        </p:txBody>
      </p:sp>
      <p:sp>
        <p:nvSpPr>
          <p:cNvPr id="6" name="Rectangle 5"/>
          <p:cNvSpPr/>
          <p:nvPr/>
        </p:nvSpPr>
        <p:spPr>
          <a:xfrm>
            <a:off x="99060" y="3390900"/>
            <a:ext cx="8839200" cy="190500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dirty="0"/>
          </a:p>
        </p:txBody>
      </p:sp>
      <p:sp>
        <p:nvSpPr>
          <p:cNvPr id="7" name="Rectangle 6"/>
          <p:cNvSpPr/>
          <p:nvPr/>
        </p:nvSpPr>
        <p:spPr>
          <a:xfrm>
            <a:off x="68368" y="5381172"/>
            <a:ext cx="8839200" cy="609600"/>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dirty="0"/>
          </a:p>
        </p:txBody>
      </p:sp>
      <p:sp>
        <p:nvSpPr>
          <p:cNvPr id="8" name="TextBox 7"/>
          <p:cNvSpPr txBox="1">
            <a:spLocks noChangeArrowheads="1"/>
          </p:cNvSpPr>
          <p:nvPr/>
        </p:nvSpPr>
        <p:spPr bwMode="auto">
          <a:xfrm>
            <a:off x="6019800" y="-3817"/>
            <a:ext cx="3657600" cy="11080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200" b="1" dirty="0">
                <a:latin typeface="Arial" charset="0"/>
                <a:ea typeface="Lucida Sans Unicode" pitchFamily="34" charset="0"/>
                <a:cs typeface="Lucida Sans Unicode" pitchFamily="34" charset="0"/>
              </a:rPr>
              <a:t>Ensure COMPLETENESS and CORRECTNESS of information!!!</a:t>
            </a:r>
          </a:p>
        </p:txBody>
      </p:sp>
      <p:sp>
        <p:nvSpPr>
          <p:cNvPr id="9" name="TextBox 7"/>
          <p:cNvSpPr txBox="1">
            <a:spLocks noChangeArrowheads="1"/>
          </p:cNvSpPr>
          <p:nvPr/>
        </p:nvSpPr>
        <p:spPr bwMode="auto">
          <a:xfrm>
            <a:off x="66023" y="5389964"/>
            <a:ext cx="7772400" cy="1446550"/>
          </a:xfrm>
          <a:prstGeom prst="rect">
            <a:avLst/>
          </a:prstGeom>
          <a:solidFill>
            <a:srgbClr val="FFFF00"/>
          </a:solidFill>
          <a:ln>
            <a:noFill/>
          </a:ln>
        </p:spPr>
        <p:txBody>
          <a:bodyPr>
            <a:spAutoFit/>
          </a:bodyP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a:defRPr/>
            </a:pPr>
            <a:r>
              <a:rPr lang="en-US" sz="2200" i="1" dirty="0">
                <a:solidFill>
                  <a:schemeClr val="tx1"/>
                </a:solidFill>
              </a:rPr>
              <a:t>Please attach copy of:</a:t>
            </a:r>
          </a:p>
          <a:p>
            <a:pPr marL="457200" indent="-457200">
              <a:buFontTx/>
              <a:buAutoNum type="arabicPeriod"/>
              <a:defRPr/>
            </a:pPr>
            <a:r>
              <a:rPr lang="en-US" sz="2200" i="1" dirty="0">
                <a:solidFill>
                  <a:schemeClr val="tx1"/>
                </a:solidFill>
              </a:rPr>
              <a:t>NTP treatment card/s of previous treatment/s</a:t>
            </a:r>
          </a:p>
          <a:p>
            <a:pPr marL="457200" indent="-457200">
              <a:buFontTx/>
              <a:buAutoNum type="arabicPeriod"/>
              <a:defRPr/>
            </a:pPr>
            <a:r>
              <a:rPr lang="en-US" sz="2200" i="1" dirty="0">
                <a:solidFill>
                  <a:schemeClr val="tx1"/>
                </a:solidFill>
              </a:rPr>
              <a:t>Latest DSSM results</a:t>
            </a:r>
          </a:p>
          <a:p>
            <a:pPr marL="457200" indent="-457200">
              <a:buFontTx/>
              <a:buAutoNum type="arabicPeriod"/>
              <a:defRPr/>
            </a:pPr>
            <a:r>
              <a:rPr lang="en-US" sz="2200" i="1" dirty="0">
                <a:solidFill>
                  <a:schemeClr val="tx1"/>
                </a:solidFill>
              </a:rPr>
              <a:t>Other laboratory results (CXR, TBDC, blood chemistry)</a:t>
            </a:r>
            <a:endParaRPr lang="en-US" sz="2200" dirty="0"/>
          </a:p>
        </p:txBody>
      </p:sp>
    </p:spTree>
    <p:extLst>
      <p:ext uri="{BB962C8B-B14F-4D97-AF65-F5344CB8AC3E}">
        <p14:creationId xmlns:p14="http://schemas.microsoft.com/office/powerpoint/2010/main" val="15172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00556 L 0 -0.40324 " pathEditMode="relative" rAng="0" ptsTypes="AA">
                                      <p:cBhvr>
                                        <p:cTn id="6" dur="2000" fill="hold"/>
                                        <p:tgtEl>
                                          <p:spTgt spid="3"/>
                                        </p:tgtEl>
                                        <p:attrNameLst>
                                          <p:attrName>ppt_x</p:attrName>
                                          <p:attrName>ppt_y</p:attrName>
                                        </p:attrNameLst>
                                      </p:cBhvr>
                                      <p:rCtr x="0" y="-1988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0 -0.40324 L 0 -1.39213 " pathEditMode="relative" rAng="0" ptsTypes="AA">
                                      <p:cBhvr>
                                        <p:cTn id="30" dur="2000" fill="hold"/>
                                        <p:tgtEl>
                                          <p:spTgt spid="3"/>
                                        </p:tgtEl>
                                        <p:attrNameLst>
                                          <p:attrName>ppt_x</p:attrName>
                                          <p:attrName>ppt_y</p:attrName>
                                        </p:attrNameLst>
                                      </p:cBhvr>
                                      <p:rCtr x="0" y="-49444"/>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453001">
            <a:off x="898525" y="3330575"/>
            <a:ext cx="708025" cy="12271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315" name="Rectangle 5"/>
          <p:cNvSpPr>
            <a:spLocks noGrp="1" noChangeArrowheads="1"/>
          </p:cNvSpPr>
          <p:nvPr>
            <p:ph idx="4294967295"/>
          </p:nvPr>
        </p:nvSpPr>
        <p:spPr>
          <a:xfrm>
            <a:off x="384175" y="1600200"/>
            <a:ext cx="8455025" cy="1246188"/>
          </a:xfrm>
        </p:spPr>
        <p:txBody>
          <a:bodyPr/>
          <a:lstStyle/>
          <a:p>
            <a:pPr marL="1665288" indent="-1665288">
              <a:buFont typeface="Arial" charset="0"/>
              <a:buNone/>
              <a:defRPr/>
            </a:pPr>
            <a:r>
              <a:rPr lang="en-US" sz="2400" b="1" u="sng" dirty="0"/>
              <a:t>Option 2</a:t>
            </a:r>
            <a:r>
              <a:rPr lang="en-US" sz="2400" dirty="0"/>
              <a:t>:       Request for </a:t>
            </a:r>
            <a:r>
              <a:rPr lang="en-US" sz="2400" dirty="0" err="1"/>
              <a:t>Xpert</a:t>
            </a:r>
            <a:r>
              <a:rPr lang="en-US" sz="2400" dirty="0"/>
              <a:t> test directly at </a:t>
            </a:r>
            <a:r>
              <a:rPr lang="en-US" sz="2400" dirty="0" err="1"/>
              <a:t>Xpert</a:t>
            </a:r>
            <a:r>
              <a:rPr lang="en-US" sz="2400" dirty="0"/>
              <a:t> site (if with access) and refer confirmed RR-TB to PMDT treatment facility</a:t>
            </a:r>
            <a:endParaRPr lang="en-US" sz="2000" dirty="0"/>
          </a:p>
          <a:p>
            <a:pPr marL="514350" indent="-514350">
              <a:buFont typeface="Arial" charset="0"/>
              <a:buNone/>
              <a:defRPr/>
            </a:pPr>
            <a:endParaRPr lang="en-US" sz="2400" dirty="0"/>
          </a:p>
        </p:txBody>
      </p:sp>
      <p:sp>
        <p:nvSpPr>
          <p:cNvPr id="29700" name="TextBox 9"/>
          <p:cNvSpPr txBox="1">
            <a:spLocks noChangeArrowheads="1"/>
          </p:cNvSpPr>
          <p:nvPr/>
        </p:nvSpPr>
        <p:spPr bwMode="auto">
          <a:xfrm>
            <a:off x="152400" y="5105400"/>
            <a:ext cx="6400800" cy="1323975"/>
          </a:xfrm>
          <a:prstGeom prst="rect">
            <a:avLst/>
          </a:prstGeom>
          <a:gradFill rotWithShape="1">
            <a:gsLst>
              <a:gs pos="0">
                <a:srgbClr val="9C9CFF"/>
              </a:gs>
              <a:gs pos="35001">
                <a:srgbClr val="BABAFF"/>
              </a:gs>
              <a:gs pos="100000">
                <a:srgbClr val="E4E4FF"/>
              </a:gs>
            </a:gsLst>
            <a:lin ang="16200000" scaled="1"/>
          </a:gradFill>
          <a:ln w="57150" algn="ctr">
            <a:solidFill>
              <a:srgbClr val="2828B8"/>
            </a:solidFill>
            <a:miter lim="800000"/>
            <a:headEnd/>
            <a:tailEnd/>
          </a:ln>
          <a:effectLst>
            <a:outerShdw dist="20000" dir="5400000" rotWithShape="0">
              <a:srgbClr val="808080">
                <a:alpha val="37999"/>
              </a:srgbClr>
            </a:outerShdw>
          </a:effec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PH" altLang="en-US" sz="1600" dirty="0">
                <a:latin typeface="Arial" charset="0"/>
                <a:ea typeface="Lucida Sans Unicode" pitchFamily="34" charset="0"/>
                <a:cs typeface="Lucida Sans Unicode" pitchFamily="34" charset="0"/>
              </a:rPr>
              <a:t>Assess identified presumptive DRTB, collect sputum specimen, and fill out Form 2a. NTP Laboratory Request Form.</a:t>
            </a:r>
          </a:p>
          <a:p>
            <a:pPr eaLnBrk="1" hangingPunct="1">
              <a:spcBef>
                <a:spcPct val="0"/>
              </a:spcBef>
              <a:buFontTx/>
              <a:buAutoNum type="arabicPeriod"/>
            </a:pPr>
            <a:r>
              <a:rPr lang="en-PH" altLang="en-US" sz="1600" dirty="0">
                <a:latin typeface="Arial" charset="0"/>
                <a:ea typeface="Lucida Sans Unicode" pitchFamily="34" charset="0"/>
                <a:cs typeface="Lucida Sans Unicode" pitchFamily="34" charset="0"/>
              </a:rPr>
              <a:t>Send collected specimen and request form to </a:t>
            </a:r>
            <a:r>
              <a:rPr lang="en-PH" altLang="en-US" sz="1600" dirty="0" err="1">
                <a:latin typeface="Arial" charset="0"/>
                <a:ea typeface="Lucida Sans Unicode" pitchFamily="34" charset="0"/>
                <a:cs typeface="Lucida Sans Unicode" pitchFamily="34" charset="0"/>
              </a:rPr>
              <a:t>Xpert</a:t>
            </a:r>
            <a:r>
              <a:rPr lang="en-PH" altLang="en-US" sz="1600" dirty="0">
                <a:latin typeface="Arial" charset="0"/>
                <a:ea typeface="Lucida Sans Unicode" pitchFamily="34" charset="0"/>
                <a:cs typeface="Lucida Sans Unicode" pitchFamily="34" charset="0"/>
              </a:rPr>
              <a:t> site.</a:t>
            </a:r>
          </a:p>
          <a:p>
            <a:pPr eaLnBrk="1" hangingPunct="1">
              <a:spcBef>
                <a:spcPct val="0"/>
              </a:spcBef>
              <a:buFontTx/>
              <a:buAutoNum type="arabicPeriod"/>
            </a:pPr>
            <a:r>
              <a:rPr lang="en-PH" altLang="en-US" sz="1600" dirty="0">
                <a:latin typeface="Arial" charset="0"/>
                <a:ea typeface="Lucida Sans Unicode" pitchFamily="34" charset="0"/>
                <a:cs typeface="Lucida Sans Unicode" pitchFamily="34" charset="0"/>
              </a:rPr>
              <a:t>Fill out Form 7. NTP Referral Form and refer confirmed RR-TB case to the PMDT facility (with the DSSM and </a:t>
            </a:r>
            <a:r>
              <a:rPr lang="en-PH" altLang="en-US" sz="1600" dirty="0" err="1">
                <a:latin typeface="Arial" charset="0"/>
                <a:ea typeface="Lucida Sans Unicode" pitchFamily="34" charset="0"/>
                <a:cs typeface="Lucida Sans Unicode" pitchFamily="34" charset="0"/>
              </a:rPr>
              <a:t>Xpert</a:t>
            </a:r>
            <a:r>
              <a:rPr lang="en-PH" altLang="en-US" sz="1600" dirty="0">
                <a:latin typeface="Arial" charset="0"/>
                <a:ea typeface="Lucida Sans Unicode" pitchFamily="34" charset="0"/>
                <a:cs typeface="Lucida Sans Unicode" pitchFamily="34" charset="0"/>
              </a:rPr>
              <a:t> results).</a:t>
            </a:r>
          </a:p>
        </p:txBody>
      </p:sp>
      <p:sp>
        <p:nvSpPr>
          <p:cNvPr id="14" name="Rounded Rectangle 13"/>
          <p:cNvSpPr/>
          <p:nvPr/>
        </p:nvSpPr>
        <p:spPr>
          <a:xfrm>
            <a:off x="762000" y="4446588"/>
            <a:ext cx="2667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TS, DOTS facilities, PPMDs, hospitals, clinics</a:t>
            </a:r>
          </a:p>
        </p:txBody>
      </p:sp>
      <p:sp>
        <p:nvSpPr>
          <p:cNvPr id="17" name="Striped Right Arrow 16"/>
          <p:cNvSpPr/>
          <p:nvPr/>
        </p:nvSpPr>
        <p:spPr bwMode="auto">
          <a:xfrm>
            <a:off x="3657600" y="3657600"/>
            <a:ext cx="1828800" cy="8382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endParaRPr lang="en-US" sz="2400" b="1" dirty="0">
              <a:solidFill>
                <a:schemeClr val="bg1"/>
              </a:solidFill>
              <a:latin typeface="Arial" charset="0"/>
              <a:cs typeface="Arial" charset="0"/>
            </a:endParaRPr>
          </a:p>
        </p:txBody>
      </p:sp>
      <p:pic>
        <p:nvPicPr>
          <p:cNvPr id="28686"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453001">
            <a:off x="1098550" y="3189288"/>
            <a:ext cx="698500" cy="12779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8687"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0638" y="3684588"/>
            <a:ext cx="5508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3314700"/>
            <a:ext cx="1219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2900" y="3151188"/>
            <a:ext cx="1546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025" y="4025900"/>
            <a:ext cx="460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304800" y="27384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1</a:t>
            </a:r>
          </a:p>
        </p:txBody>
      </p:sp>
      <p:sp>
        <p:nvSpPr>
          <p:cNvPr id="19" name="TextBox 18"/>
          <p:cNvSpPr txBox="1">
            <a:spLocks noChangeArrowheads="1"/>
          </p:cNvSpPr>
          <p:nvPr/>
        </p:nvSpPr>
        <p:spPr bwMode="auto">
          <a:xfrm>
            <a:off x="4343400" y="33147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2</a:t>
            </a:r>
          </a:p>
        </p:txBody>
      </p:sp>
      <p:sp>
        <p:nvSpPr>
          <p:cNvPr id="20" name="TextBox 19"/>
          <p:cNvSpPr txBox="1">
            <a:spLocks noChangeArrowheads="1"/>
          </p:cNvSpPr>
          <p:nvPr/>
        </p:nvSpPr>
        <p:spPr bwMode="auto">
          <a:xfrm>
            <a:off x="304800" y="2667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3</a:t>
            </a:r>
          </a:p>
        </p:txBody>
      </p:sp>
      <p:sp>
        <p:nvSpPr>
          <p:cNvPr id="21" name="Rounded Rectangle 20"/>
          <p:cNvSpPr/>
          <p:nvPr/>
        </p:nvSpPr>
        <p:spPr>
          <a:xfrm>
            <a:off x="6675438" y="5068888"/>
            <a:ext cx="16002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PMDT Facility</a:t>
            </a:r>
          </a:p>
        </p:txBody>
      </p:sp>
      <p:sp>
        <p:nvSpPr>
          <p:cNvPr id="22"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400" b="1" dirty="0">
                <a:latin typeface="+mj-lt"/>
                <a:ea typeface="+mj-ea"/>
                <a:cs typeface="+mj-cs"/>
              </a:rPr>
              <a:t>Referring Presumptive DRTB</a:t>
            </a:r>
            <a:endParaRPr lang="en-US" sz="5400" b="1" dirty="0">
              <a:latin typeface="+mj-lt"/>
              <a:ea typeface="+mj-ea"/>
              <a:cs typeface="+mj-cs"/>
            </a:endParaRPr>
          </a:p>
        </p:txBody>
      </p:sp>
      <p:sp>
        <p:nvSpPr>
          <p:cNvPr id="23" name="Rectangle 22"/>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pic>
        <p:nvPicPr>
          <p:cNvPr id="26"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9024" r="5122" b="26978"/>
          <a:stretch>
            <a:fillRect/>
          </a:stretch>
        </p:blipFill>
        <p:spPr bwMode="auto">
          <a:xfrm>
            <a:off x="6865938" y="3200400"/>
            <a:ext cx="1219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eft Arrow 26"/>
          <p:cNvSpPr/>
          <p:nvPr/>
        </p:nvSpPr>
        <p:spPr bwMode="auto">
          <a:xfrm>
            <a:off x="4191000" y="3581400"/>
            <a:ext cx="2705100" cy="1020763"/>
          </a:xfrm>
          <a:prstGeom prst="leftArrow">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2" tIns="45696" rIns="91392" bIns="45696" anchor="ctr"/>
          <a:lstStyle/>
          <a:p>
            <a:pPr algn="ctr" defTabSz="913916" fontAlgn="auto">
              <a:spcBef>
                <a:spcPts val="0"/>
              </a:spcBef>
              <a:spcAft>
                <a:spcPts val="0"/>
              </a:spcAft>
              <a:defRPr/>
            </a:pPr>
            <a:r>
              <a:rPr lang="en-US" sz="1600" b="1" dirty="0">
                <a:latin typeface="+mn-lt"/>
                <a:ea typeface="Lucida Sans Unicode" pitchFamily="34" charset="0"/>
                <a:cs typeface="Lucida Sans Unicode" pitchFamily="34" charset="0"/>
              </a:rPr>
              <a:t>MTB detected, Rifampicin</a:t>
            </a:r>
          </a:p>
          <a:p>
            <a:pPr algn="ctr" defTabSz="913916" fontAlgn="auto">
              <a:spcBef>
                <a:spcPts val="0"/>
              </a:spcBef>
              <a:spcAft>
                <a:spcPts val="0"/>
              </a:spcAft>
              <a:defRPr/>
            </a:pPr>
            <a:r>
              <a:rPr lang="en-US" sz="1600" b="1" dirty="0">
                <a:latin typeface="+mn-lt"/>
                <a:ea typeface="Lucida Sans Unicode" pitchFamily="34" charset="0"/>
                <a:cs typeface="Lucida Sans Unicode" pitchFamily="34" charset="0"/>
              </a:rPr>
              <a:t>resistance detected</a:t>
            </a:r>
          </a:p>
        </p:txBody>
      </p:sp>
      <p:sp>
        <p:nvSpPr>
          <p:cNvPr id="28" name="Rounded Rectangle 27"/>
          <p:cNvSpPr/>
          <p:nvPr/>
        </p:nvSpPr>
        <p:spPr>
          <a:xfrm>
            <a:off x="6642100" y="4754563"/>
            <a:ext cx="16002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Xpert</a:t>
            </a:r>
            <a:r>
              <a:rPr lang="en-US" dirty="0">
                <a:solidFill>
                  <a:schemeClr val="tx1"/>
                </a:solidFill>
              </a:rPr>
              <a:t> Site</a:t>
            </a:r>
          </a:p>
        </p:txBody>
      </p:sp>
      <p:sp>
        <p:nvSpPr>
          <p:cNvPr id="29" name="Rounded Rectangle 28"/>
          <p:cNvSpPr/>
          <p:nvPr/>
        </p:nvSpPr>
        <p:spPr>
          <a:xfrm>
            <a:off x="1905000" y="4419600"/>
            <a:ext cx="2362200" cy="609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57150"/>
        </p:spPr>
        <p:style>
          <a:lnRef idx="2">
            <a:schemeClr val="accent1"/>
          </a:lnRef>
          <a:fillRef idx="1">
            <a:schemeClr val="lt1"/>
          </a:fillRef>
          <a:effectRef idx="0">
            <a:schemeClr val="accent1"/>
          </a:effectRef>
          <a:fontRef idx="minor">
            <a:schemeClr val="dk1"/>
          </a:fontRef>
        </p:style>
        <p:txBody>
          <a:bodyPr lIns="91392" tIns="45696" rIns="91392" bIns="45696" anchor="ctr"/>
          <a:lstStyle/>
          <a:p>
            <a:pPr algn="ctr" defTabSz="913916" fontAlgn="auto">
              <a:spcBef>
                <a:spcPts val="0"/>
              </a:spcBef>
              <a:spcAft>
                <a:spcPts val="0"/>
              </a:spcAft>
              <a:defRPr/>
            </a:pPr>
            <a:r>
              <a:rPr lang="en-US" b="1" dirty="0">
                <a:solidFill>
                  <a:srgbClr val="FF0000"/>
                </a:solidFill>
                <a:latin typeface="Arial" charset="0"/>
              </a:rPr>
              <a:t>Bacteriologically confirmed RR-TB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87"/>
                                        </p:tgtEl>
                                        <p:attrNameLst>
                                          <p:attrName>style.visibility</p:attrName>
                                        </p:attrNameLst>
                                      </p:cBhvr>
                                      <p:to>
                                        <p:strVal val="visible"/>
                                      </p:to>
                                    </p:set>
                                  </p:childTnLst>
                                </p:cTn>
                              </p:par>
                              <p:par>
                                <p:cTn id="7" presetID="34"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 from="(-#ppt_w/2)" to="(#ppt_x)" calcmode="lin" valueType="num">
                                      <p:cBhvr>
                                        <p:cTn id="9" dur="600" fill="hold">
                                          <p:stCondLst>
                                            <p:cond delay="0"/>
                                          </p:stCondLst>
                                        </p:cTn>
                                        <p:tgtEl>
                                          <p:spTgt spid="18"/>
                                        </p:tgtEl>
                                        <p:attrNameLst>
                                          <p:attrName>ppt_x</p:attrName>
                                        </p:attrNameLst>
                                      </p:cBhvr>
                                    </p:anim>
                                    <p:anim from="0" to="-1.0" calcmode="lin" valueType="num">
                                      <p:cBhvr>
                                        <p:cTn id="10" dur="200" decel="50000" autoRev="1" fill="hold">
                                          <p:stCondLst>
                                            <p:cond delay="600"/>
                                          </p:stCondLst>
                                        </p:cTn>
                                        <p:tgtEl>
                                          <p:spTgt spid="18"/>
                                        </p:tgtEl>
                                        <p:attrNameLst>
                                          <p:attrName>xshear</p:attrName>
                                        </p:attrNameLst>
                                      </p:cBhvr>
                                    </p:anim>
                                    <p:animScale>
                                      <p:cBhvr>
                                        <p:cTn id="11" dur="200" decel="100000" autoRev="1" fill="hold">
                                          <p:stCondLst>
                                            <p:cond delay="600"/>
                                          </p:stCondLst>
                                        </p:cTn>
                                        <p:tgtEl>
                                          <p:spTgt spid="18"/>
                                        </p:tgtEl>
                                      </p:cBhvr>
                                      <p:from x="100000" y="100000"/>
                                      <p:to x="80000" y="100000"/>
                                    </p:animScale>
                                    <p:anim by="(#ppt_h/3+#ppt_w*0.1)" calcmode="lin" valueType="num">
                                      <p:cBhvr additive="sum">
                                        <p:cTn id="12" dur="200" decel="100000" autoRev="1" fill="hold">
                                          <p:stCondLst>
                                            <p:cond delay="600"/>
                                          </p:stCondLst>
                                        </p:cTn>
                                        <p:tgtEl>
                                          <p:spTgt spid="18"/>
                                        </p:tgtEl>
                                        <p:attrNameLst>
                                          <p:attrName>ppt_x</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91"/>
                                        </p:tgtEl>
                                        <p:attrNameLst>
                                          <p:attrName>style.visibility</p:attrName>
                                        </p:attrNameLst>
                                      </p:cBhvr>
                                      <p:to>
                                        <p:strVal val="visible"/>
                                      </p:to>
                                    </p:set>
                                    <p:animEffect transition="in" filter="fade">
                                      <p:cBhvr>
                                        <p:cTn id="17" dur="1000"/>
                                        <p:tgtEl>
                                          <p:spTgt spid="28691"/>
                                        </p:tgtEl>
                                      </p:cBhvr>
                                    </p:animEffect>
                                  </p:childTnLst>
                                </p:cTn>
                              </p:par>
                              <p:par>
                                <p:cTn id="18" presetID="1" presetClass="entr" presetSubtype="0" fill="hold" nodeType="withEffect">
                                  <p:stCondLst>
                                    <p:cond delay="500"/>
                                  </p:stCondLst>
                                  <p:childTnLst>
                                    <p:set>
                                      <p:cBhvr>
                                        <p:cTn id="19" dur="1" fill="hold">
                                          <p:stCondLst>
                                            <p:cond delay="0"/>
                                          </p:stCondLst>
                                        </p:cTn>
                                        <p:tgtEl>
                                          <p:spTgt spid="2868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63" presetClass="path" presetSubtype="0" accel="50000" decel="50000" fill="hold" nodeType="clickEffect">
                                  <p:stCondLst>
                                    <p:cond delay="0"/>
                                  </p:stCondLst>
                                  <p:childTnLst>
                                    <p:animMotion origin="layout" path="M -3.05556E-6 -3.33333E-6 L 0.59184 -3.33333E-6 " pathEditMode="relative" rAng="0" ptsTypes="AA">
                                      <p:cBhvr>
                                        <p:cTn id="23" dur="2000" fill="hold"/>
                                        <p:tgtEl>
                                          <p:spTgt spid="28691"/>
                                        </p:tgtEl>
                                        <p:attrNameLst>
                                          <p:attrName>ppt_x</p:attrName>
                                          <p:attrName>ppt_y</p:attrName>
                                        </p:attrNameLst>
                                      </p:cBhvr>
                                      <p:rCtr x="29583" y="0"/>
                                    </p:animMotion>
                                  </p:childTnLst>
                                </p:cTn>
                              </p:par>
                              <p:par>
                                <p:cTn id="24" presetID="63" presetClass="path" presetSubtype="0" accel="50000" decel="50000" fill="hold" nodeType="withEffect">
                                  <p:stCondLst>
                                    <p:cond delay="0"/>
                                  </p:stCondLst>
                                  <p:childTnLst>
                                    <p:animMotion origin="layout" path="M 4.72222E-6 4.07407E-6 L 0.55086 -0.00162 " pathEditMode="relative" rAng="0" ptsTypes="AA">
                                      <p:cBhvr>
                                        <p:cTn id="25" dur="2000" fill="hold"/>
                                        <p:tgtEl>
                                          <p:spTgt spid="28686"/>
                                        </p:tgtEl>
                                        <p:attrNameLst>
                                          <p:attrName>ppt_x</p:attrName>
                                          <p:attrName>ppt_y</p:attrName>
                                        </p:attrNameLst>
                                      </p:cBhvr>
                                      <p:rCtr x="27535" y="-93"/>
                                    </p:animMotion>
                                  </p:childTnLst>
                                </p:cTn>
                              </p:par>
                              <p:par>
                                <p:cTn id="26" presetID="1" presetClass="exit" presetSubtype="0" fill="hold" grpId="1" nodeType="withEffect">
                                  <p:stCondLst>
                                    <p:cond delay="0"/>
                                  </p:stCondLst>
                                  <p:childTnLst>
                                    <p:set>
                                      <p:cBhvr>
                                        <p:cTn id="27" dur="1" fill="hold">
                                          <p:stCondLst>
                                            <p:cond delay="0"/>
                                          </p:stCondLst>
                                        </p:cTn>
                                        <p:tgtEl>
                                          <p:spTgt spid="18"/>
                                        </p:tgtEl>
                                        <p:attrNameLst>
                                          <p:attrName>style.visibility</p:attrName>
                                        </p:attrNameLst>
                                      </p:cBhvr>
                                      <p:to>
                                        <p:strVal val="hidden"/>
                                      </p:to>
                                    </p:set>
                                  </p:childTnLst>
                                </p:cTn>
                              </p:par>
                              <p:par>
                                <p:cTn id="28" presetID="34"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from="(-#ppt_w/2)" to="(#ppt_x)" calcmode="lin" valueType="num">
                                      <p:cBhvr>
                                        <p:cTn id="30" dur="600" fill="hold">
                                          <p:stCondLst>
                                            <p:cond delay="0"/>
                                          </p:stCondLst>
                                        </p:cTn>
                                        <p:tgtEl>
                                          <p:spTgt spid="19"/>
                                        </p:tgtEl>
                                        <p:attrNameLst>
                                          <p:attrName>ppt_x</p:attrName>
                                        </p:attrNameLst>
                                      </p:cBhvr>
                                    </p:anim>
                                    <p:anim from="0" to="-1.0" calcmode="lin" valueType="num">
                                      <p:cBhvr>
                                        <p:cTn id="31" dur="200" decel="50000" autoRev="1" fill="hold">
                                          <p:stCondLst>
                                            <p:cond delay="600"/>
                                          </p:stCondLst>
                                        </p:cTn>
                                        <p:tgtEl>
                                          <p:spTgt spid="19"/>
                                        </p:tgtEl>
                                        <p:attrNameLst>
                                          <p:attrName>xshear</p:attrName>
                                        </p:attrNameLst>
                                      </p:cBhvr>
                                    </p:anim>
                                    <p:animScale>
                                      <p:cBhvr>
                                        <p:cTn id="32" dur="200" decel="100000" autoRev="1" fill="hold">
                                          <p:stCondLst>
                                            <p:cond delay="600"/>
                                          </p:stCondLst>
                                        </p:cTn>
                                        <p:tgtEl>
                                          <p:spTgt spid="19"/>
                                        </p:tgtEl>
                                      </p:cBhvr>
                                      <p:from x="100000" y="100000"/>
                                      <p:to x="80000" y="100000"/>
                                    </p:animScale>
                                    <p:anim by="(#ppt_h/3+#ppt_w*0.1)" calcmode="lin" valueType="num">
                                      <p:cBhvr additive="sum">
                                        <p:cTn id="33" dur="200" decel="100000" autoRev="1" fill="hold">
                                          <p:stCondLst>
                                            <p:cond delay="600"/>
                                          </p:stCondLst>
                                        </p:cTn>
                                        <p:tgtEl>
                                          <p:spTgt spid="19"/>
                                        </p:tgtEl>
                                        <p:attrNameLst>
                                          <p:attrName>ppt_x</p:attrName>
                                        </p:attrNameLst>
                                      </p:cBhvr>
                                    </p:anim>
                                  </p:childTnLst>
                                </p:cTn>
                              </p:par>
                              <p:par>
                                <p:cTn id="34" presetID="26"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80">
                                          <p:stCondLst>
                                            <p:cond delay="0"/>
                                          </p:stCondLst>
                                        </p:cTn>
                                        <p:tgtEl>
                                          <p:spTgt spid="17"/>
                                        </p:tgtEl>
                                      </p:cBhvr>
                                    </p:animEffect>
                                    <p:anim calcmode="lin" valueType="num">
                                      <p:cBhvr>
                                        <p:cTn id="3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2" dur="26">
                                          <p:stCondLst>
                                            <p:cond delay="650"/>
                                          </p:stCondLst>
                                        </p:cTn>
                                        <p:tgtEl>
                                          <p:spTgt spid="17"/>
                                        </p:tgtEl>
                                      </p:cBhvr>
                                      <p:to x="100000" y="60000"/>
                                    </p:animScale>
                                    <p:animScale>
                                      <p:cBhvr>
                                        <p:cTn id="43" dur="166" decel="50000">
                                          <p:stCondLst>
                                            <p:cond delay="676"/>
                                          </p:stCondLst>
                                        </p:cTn>
                                        <p:tgtEl>
                                          <p:spTgt spid="17"/>
                                        </p:tgtEl>
                                      </p:cBhvr>
                                      <p:to x="100000" y="100000"/>
                                    </p:animScale>
                                    <p:animScale>
                                      <p:cBhvr>
                                        <p:cTn id="44" dur="26">
                                          <p:stCondLst>
                                            <p:cond delay="1312"/>
                                          </p:stCondLst>
                                        </p:cTn>
                                        <p:tgtEl>
                                          <p:spTgt spid="17"/>
                                        </p:tgtEl>
                                      </p:cBhvr>
                                      <p:to x="100000" y="80000"/>
                                    </p:animScale>
                                    <p:animScale>
                                      <p:cBhvr>
                                        <p:cTn id="45" dur="166" decel="50000">
                                          <p:stCondLst>
                                            <p:cond delay="1338"/>
                                          </p:stCondLst>
                                        </p:cTn>
                                        <p:tgtEl>
                                          <p:spTgt spid="17"/>
                                        </p:tgtEl>
                                      </p:cBhvr>
                                      <p:to x="100000" y="100000"/>
                                    </p:animScale>
                                    <p:animScale>
                                      <p:cBhvr>
                                        <p:cTn id="46" dur="26">
                                          <p:stCondLst>
                                            <p:cond delay="1642"/>
                                          </p:stCondLst>
                                        </p:cTn>
                                        <p:tgtEl>
                                          <p:spTgt spid="17"/>
                                        </p:tgtEl>
                                      </p:cBhvr>
                                      <p:to x="100000" y="90000"/>
                                    </p:animScale>
                                    <p:animScale>
                                      <p:cBhvr>
                                        <p:cTn id="47" dur="166" decel="50000">
                                          <p:stCondLst>
                                            <p:cond delay="1668"/>
                                          </p:stCondLst>
                                        </p:cTn>
                                        <p:tgtEl>
                                          <p:spTgt spid="17"/>
                                        </p:tgtEl>
                                      </p:cBhvr>
                                      <p:to x="100000" y="100000"/>
                                    </p:animScale>
                                    <p:animScale>
                                      <p:cBhvr>
                                        <p:cTn id="48" dur="26">
                                          <p:stCondLst>
                                            <p:cond delay="1808"/>
                                          </p:stCondLst>
                                        </p:cTn>
                                        <p:tgtEl>
                                          <p:spTgt spid="17"/>
                                        </p:tgtEl>
                                      </p:cBhvr>
                                      <p:to x="100000" y="95000"/>
                                    </p:animScale>
                                    <p:animScale>
                                      <p:cBhvr>
                                        <p:cTn id="49" dur="166" decel="50000">
                                          <p:stCondLst>
                                            <p:cond delay="1834"/>
                                          </p:stCondLst>
                                        </p:cTn>
                                        <p:tgtEl>
                                          <p:spTgt spid="17"/>
                                        </p:tgtEl>
                                      </p:cBhvr>
                                      <p:to x="100000" y="100000"/>
                                    </p:animScale>
                                  </p:childTnLst>
                                </p:cTn>
                              </p:par>
                              <p:par>
                                <p:cTn id="50" presetID="47" presetClass="entr" presetSubtype="0" fill="hold" nodeType="withEffect">
                                  <p:stCondLst>
                                    <p:cond delay="50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750"/>
                                        <p:tgtEl>
                                          <p:spTgt spid="26"/>
                                        </p:tgtEl>
                                      </p:cBhvr>
                                    </p:animEffect>
                                    <p:anim calcmode="lin" valueType="num">
                                      <p:cBhvr>
                                        <p:cTn id="53" dur="750" fill="hold"/>
                                        <p:tgtEl>
                                          <p:spTgt spid="26"/>
                                        </p:tgtEl>
                                        <p:attrNameLst>
                                          <p:attrName>ppt_x</p:attrName>
                                        </p:attrNameLst>
                                      </p:cBhvr>
                                      <p:tavLst>
                                        <p:tav tm="0">
                                          <p:val>
                                            <p:strVal val="#ppt_x"/>
                                          </p:val>
                                        </p:tav>
                                        <p:tav tm="100000">
                                          <p:val>
                                            <p:strVal val="#ppt_x"/>
                                          </p:val>
                                        </p:tav>
                                      </p:tavLst>
                                    </p:anim>
                                    <p:anim calcmode="lin" valueType="num">
                                      <p:cBhvr>
                                        <p:cTn id="54" dur="750" fill="hold"/>
                                        <p:tgtEl>
                                          <p:spTgt spid="2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50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750"/>
                                        <p:tgtEl>
                                          <p:spTgt spid="28"/>
                                        </p:tgtEl>
                                      </p:cBhvr>
                                    </p:animEffect>
                                    <p:anim calcmode="lin" valueType="num">
                                      <p:cBhvr>
                                        <p:cTn id="58" dur="750" fill="hold"/>
                                        <p:tgtEl>
                                          <p:spTgt spid="28"/>
                                        </p:tgtEl>
                                        <p:attrNameLst>
                                          <p:attrName>ppt_x</p:attrName>
                                        </p:attrNameLst>
                                      </p:cBhvr>
                                      <p:tavLst>
                                        <p:tav tm="0">
                                          <p:val>
                                            <p:strVal val="#ppt_x"/>
                                          </p:val>
                                        </p:tav>
                                        <p:tav tm="100000">
                                          <p:val>
                                            <p:strVal val="#ppt_x"/>
                                          </p:val>
                                        </p:tav>
                                      </p:tavLst>
                                    </p:anim>
                                    <p:anim calcmode="lin" valueType="num">
                                      <p:cBhvr>
                                        <p:cTn id="59" dur="750" fill="hold"/>
                                        <p:tgtEl>
                                          <p:spTgt spid="28"/>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2000"/>
                            </p:stCondLst>
                            <p:childTnLst>
                              <p:par>
                                <p:cTn id="61" presetID="10" presetClass="exit" presetSubtype="0" fill="hold" nodeType="afterEffect">
                                  <p:stCondLst>
                                    <p:cond delay="0"/>
                                  </p:stCondLst>
                                  <p:childTnLst>
                                    <p:animEffect transition="out" filter="fade">
                                      <p:cBhvr>
                                        <p:cTn id="62" dur="500"/>
                                        <p:tgtEl>
                                          <p:spTgt spid="28691"/>
                                        </p:tgtEl>
                                      </p:cBhvr>
                                    </p:animEffect>
                                    <p:set>
                                      <p:cBhvr>
                                        <p:cTn id="63" dur="1" fill="hold">
                                          <p:stCondLst>
                                            <p:cond delay="499"/>
                                          </p:stCondLst>
                                        </p:cTn>
                                        <p:tgtEl>
                                          <p:spTgt spid="2869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8686"/>
                                        </p:tgtEl>
                                      </p:cBhvr>
                                    </p:animEffect>
                                    <p:set>
                                      <p:cBhvr>
                                        <p:cTn id="66" dur="1" fill="hold">
                                          <p:stCondLst>
                                            <p:cond delay="499"/>
                                          </p:stCondLst>
                                        </p:cTn>
                                        <p:tgtEl>
                                          <p:spTgt spid="2868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9"/>
                                        </p:tgtEl>
                                        <p:attrNameLst>
                                          <p:attrName>style.visibility</p:attrName>
                                        </p:attrNameLst>
                                      </p:cBhvr>
                                      <p:to>
                                        <p:strVal val="hidden"/>
                                      </p:to>
                                    </p:set>
                                  </p:childTnLst>
                                </p:cTn>
                              </p:par>
                              <p:par>
                                <p:cTn id="73" presetID="41" presetClass="entr" presetSubtype="0" fill="hold" nodeType="withEffect">
                                  <p:stCondLst>
                                    <p:cond delay="0"/>
                                  </p:stCondLst>
                                  <p:iterate type="lt">
                                    <p:tmPct val="10000"/>
                                  </p:iterate>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7"/>
                                        </p:tgtEl>
                                        <p:attrNameLst>
                                          <p:attrName>ppt_y</p:attrName>
                                        </p:attrNameLst>
                                      </p:cBhvr>
                                      <p:tavLst>
                                        <p:tav tm="0">
                                          <p:val>
                                            <p:strVal val="#ppt_y"/>
                                          </p:val>
                                        </p:tav>
                                        <p:tav tm="100000">
                                          <p:val>
                                            <p:strVal val="#ppt_y"/>
                                          </p:val>
                                        </p:tav>
                                      </p:tavLst>
                                    </p:anim>
                                    <p:anim calcmode="lin" valueType="num">
                                      <p:cBhvr>
                                        <p:cTn id="7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5" presetClass="path" presetSubtype="0" accel="50000" decel="50000" fill="hold" nodeType="clickEffect">
                                  <p:stCondLst>
                                    <p:cond delay="0"/>
                                  </p:stCondLst>
                                  <p:iterate type="lt">
                                    <p:tmPct val="0"/>
                                  </p:iterate>
                                  <p:childTnLst>
                                    <p:animMotion origin="layout" path="M 0 0 L -0.25 0 E" pathEditMode="relative" ptsTypes="">
                                      <p:cBhvr>
                                        <p:cTn id="83" dur="2000" fill="hold"/>
                                        <p:tgtEl>
                                          <p:spTgt spid="27"/>
                                        </p:tgtEl>
                                        <p:attrNameLst>
                                          <p:attrName>ppt_x</p:attrName>
                                          <p:attrName>ppt_y</p:attrName>
                                        </p:attrNameLst>
                                      </p:cBhvr>
                                    </p:animMotion>
                                  </p:childTnLst>
                                </p:cTn>
                              </p:par>
                            </p:childTnLst>
                          </p:cTn>
                        </p:par>
                        <p:par>
                          <p:cTn id="84" fill="hold" nodeType="afterGroup">
                            <p:stCondLst>
                              <p:cond delay="2000"/>
                            </p:stCondLst>
                            <p:childTnLst>
                              <p:par>
                                <p:cTn id="85" presetID="10" presetClass="exit" presetSubtype="0" fill="hold" nodeType="afterEffect">
                                  <p:stCondLst>
                                    <p:cond delay="0"/>
                                  </p:stCondLst>
                                  <p:iterate type="lt">
                                    <p:tmPct val="0"/>
                                  </p:iterate>
                                  <p:childTnLst>
                                    <p:animEffect transition="out" filter="fade">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0"/>
                                          </p:stCondLst>
                                        </p:cTn>
                                        <p:tgtEl>
                                          <p:spTgt spid="28674"/>
                                        </p:tgtEl>
                                        <p:attrNameLst>
                                          <p:attrName>style.visibility</p:attrName>
                                        </p:attrNameLst>
                                      </p:cBhvr>
                                      <p:to>
                                        <p:strVal val="visible"/>
                                      </p:to>
                                    </p:set>
                                  </p:childTnLst>
                                </p:cTn>
                              </p:par>
                              <p:par>
                                <p:cTn id="94" presetID="34"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 from="(-#ppt_w/2)" to="(#ppt_x)" calcmode="lin" valueType="num">
                                      <p:cBhvr>
                                        <p:cTn id="96" dur="600" fill="hold">
                                          <p:stCondLst>
                                            <p:cond delay="0"/>
                                          </p:stCondLst>
                                        </p:cTn>
                                        <p:tgtEl>
                                          <p:spTgt spid="20"/>
                                        </p:tgtEl>
                                        <p:attrNameLst>
                                          <p:attrName>ppt_x</p:attrName>
                                        </p:attrNameLst>
                                      </p:cBhvr>
                                    </p:anim>
                                    <p:anim from="0" to="-1.0" calcmode="lin" valueType="num">
                                      <p:cBhvr>
                                        <p:cTn id="97" dur="200" decel="50000" autoRev="1" fill="hold">
                                          <p:stCondLst>
                                            <p:cond delay="600"/>
                                          </p:stCondLst>
                                        </p:cTn>
                                        <p:tgtEl>
                                          <p:spTgt spid="20"/>
                                        </p:tgtEl>
                                        <p:attrNameLst>
                                          <p:attrName>xshear</p:attrName>
                                        </p:attrNameLst>
                                      </p:cBhvr>
                                    </p:anim>
                                    <p:animScale>
                                      <p:cBhvr>
                                        <p:cTn id="98" dur="200" decel="100000" autoRev="1" fill="hold">
                                          <p:stCondLst>
                                            <p:cond delay="600"/>
                                          </p:stCondLst>
                                        </p:cTn>
                                        <p:tgtEl>
                                          <p:spTgt spid="20"/>
                                        </p:tgtEl>
                                      </p:cBhvr>
                                      <p:from x="100000" y="100000"/>
                                      <p:to x="80000" y="100000"/>
                                    </p:animScale>
                                    <p:anim by="(#ppt_h/3+#ppt_w*0.1)" calcmode="lin" valueType="num">
                                      <p:cBhvr additive="sum">
                                        <p:cTn id="99" dur="200" decel="100000" autoRev="1" fill="hold">
                                          <p:stCondLst>
                                            <p:cond delay="600"/>
                                          </p:stCondLst>
                                        </p:cTn>
                                        <p:tgtEl>
                                          <p:spTgt spid="20"/>
                                        </p:tgtEl>
                                        <p:attrNameLst>
                                          <p:attrName>ppt_x</p:attrName>
                                        </p:attrNameLst>
                                      </p:cBhvr>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63" presetClass="path" presetSubtype="0" accel="50000" decel="50000" fill="hold" nodeType="clickEffect">
                                  <p:stCondLst>
                                    <p:cond delay="0"/>
                                  </p:stCondLst>
                                  <p:childTnLst>
                                    <p:animMotion origin="layout" path="M -4.44444E-6 -3.7037E-7 L 0.54931 -0.00231 " pathEditMode="relative" rAng="0" ptsTypes="AA">
                                      <p:cBhvr>
                                        <p:cTn id="103" dur="1700" fill="hold"/>
                                        <p:tgtEl>
                                          <p:spTgt spid="28674"/>
                                        </p:tgtEl>
                                        <p:attrNameLst>
                                          <p:attrName>ppt_x</p:attrName>
                                          <p:attrName>ppt_y</p:attrName>
                                        </p:attrNameLst>
                                      </p:cBhvr>
                                      <p:rCtr x="27465" y="-116"/>
                                    </p:animMotion>
                                  </p:childTnLst>
                                </p:cTn>
                              </p:par>
                              <p:par>
                                <p:cTn id="104" presetID="63" presetClass="path" presetSubtype="0" accel="50000" decel="50000" fill="hold" grpId="1" nodeType="withEffect">
                                  <p:stCondLst>
                                    <p:cond delay="0"/>
                                  </p:stCondLst>
                                  <p:childTnLst>
                                    <p:animMotion origin="layout" path="M -3.33333E-6 -4.10405E-6 L 0.55417 -4.10405E-6 " pathEditMode="relative" rAng="0" ptsTypes="AA">
                                      <p:cBhvr>
                                        <p:cTn id="105" dur="2000" fill="hold"/>
                                        <p:tgtEl>
                                          <p:spTgt spid="20"/>
                                        </p:tgtEl>
                                        <p:attrNameLst>
                                          <p:attrName>ppt_x</p:attrName>
                                          <p:attrName>ppt_y</p:attrName>
                                        </p:attrNameLst>
                                      </p:cBhvr>
                                      <p:rCtr x="27708" y="0"/>
                                    </p:animMotion>
                                  </p:childTnLst>
                                </p:cTn>
                              </p:par>
                              <p:par>
                                <p:cTn id="106" presetID="1" presetClass="exit" presetSubtype="0" fill="hold" nodeType="withEffect">
                                  <p:stCondLst>
                                    <p:cond delay="0"/>
                                  </p:stCondLst>
                                  <p:childTnLst>
                                    <p:set>
                                      <p:cBhvr>
                                        <p:cTn id="107" dur="1" fill="hold">
                                          <p:stCondLst>
                                            <p:cond delay="0"/>
                                          </p:stCondLst>
                                        </p:cTn>
                                        <p:tgtEl>
                                          <p:spTgt spid="26"/>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28"/>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hidden"/>
                                      </p:to>
                                    </p:set>
                                  </p:childTnLst>
                                </p:cTn>
                              </p:par>
                              <p:par>
                                <p:cTn id="112" presetID="63" presetClass="path" presetSubtype="0" accel="50000" decel="50000" fill="hold" nodeType="withEffect">
                                  <p:stCondLst>
                                    <p:cond delay="0"/>
                                  </p:stCondLst>
                                  <p:childTnLst>
                                    <p:animMotion origin="layout" path="M -5.55556E-7 3.06358E-6 L 0.53715 0.0037 " pathEditMode="relative" rAng="0" ptsTypes="AA">
                                      <p:cBhvr>
                                        <p:cTn id="113" dur="2000" fill="hold"/>
                                        <p:tgtEl>
                                          <p:spTgt spid="28687"/>
                                        </p:tgtEl>
                                        <p:attrNameLst>
                                          <p:attrName>ppt_x</p:attrName>
                                          <p:attrName>ppt_y</p:attrName>
                                        </p:attrNameLst>
                                      </p:cBhvr>
                                      <p:rCtr x="26858" y="185"/>
                                    </p:animMotion>
                                  </p:childTnLst>
                                </p:cTn>
                              </p:par>
                              <p:par>
                                <p:cTn id="114" presetID="47" presetClass="entr" presetSubtype="0" fill="hold" nodeType="withEffect">
                                  <p:stCondLst>
                                    <p:cond delay="0"/>
                                  </p:stCondLst>
                                  <p:childTnLst>
                                    <p:set>
                                      <p:cBhvr>
                                        <p:cTn id="115" dur="1" fill="hold">
                                          <p:stCondLst>
                                            <p:cond delay="0"/>
                                          </p:stCondLst>
                                        </p:cTn>
                                        <p:tgtEl>
                                          <p:spTgt spid="34829"/>
                                        </p:tgtEl>
                                        <p:attrNameLst>
                                          <p:attrName>style.visibility</p:attrName>
                                        </p:attrNameLst>
                                      </p:cBhvr>
                                      <p:to>
                                        <p:strVal val="visible"/>
                                      </p:to>
                                    </p:set>
                                    <p:animEffect transition="in" filter="fade">
                                      <p:cBhvr>
                                        <p:cTn id="116" dur="1000"/>
                                        <p:tgtEl>
                                          <p:spTgt spid="34829"/>
                                        </p:tgtEl>
                                      </p:cBhvr>
                                    </p:animEffect>
                                    <p:anim calcmode="lin" valueType="num">
                                      <p:cBhvr>
                                        <p:cTn id="117" dur="1000" fill="hold"/>
                                        <p:tgtEl>
                                          <p:spTgt spid="34829"/>
                                        </p:tgtEl>
                                        <p:attrNameLst>
                                          <p:attrName>ppt_x</p:attrName>
                                        </p:attrNameLst>
                                      </p:cBhvr>
                                      <p:tavLst>
                                        <p:tav tm="0">
                                          <p:val>
                                            <p:strVal val="#ppt_x"/>
                                          </p:val>
                                        </p:tav>
                                        <p:tav tm="100000">
                                          <p:val>
                                            <p:strVal val="#ppt_x"/>
                                          </p:val>
                                        </p:tav>
                                      </p:tavLst>
                                    </p:anim>
                                    <p:anim calcmode="lin" valueType="num">
                                      <p:cBhvr>
                                        <p:cTn id="118" dur="1000" fill="hold"/>
                                        <p:tgtEl>
                                          <p:spTgt spid="34829"/>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fade">
                                      <p:cBhvr>
                                        <p:cTn id="121" dur="1000"/>
                                        <p:tgtEl>
                                          <p:spTgt spid="21"/>
                                        </p:tgtEl>
                                      </p:cBhvr>
                                    </p:animEffect>
                                    <p:anim calcmode="lin" valueType="num">
                                      <p:cBhvr>
                                        <p:cTn id="122" dur="1000" fill="hold"/>
                                        <p:tgtEl>
                                          <p:spTgt spid="21"/>
                                        </p:tgtEl>
                                        <p:attrNameLst>
                                          <p:attrName>ppt_x</p:attrName>
                                        </p:attrNameLst>
                                      </p:cBhvr>
                                      <p:tavLst>
                                        <p:tav tm="0">
                                          <p:val>
                                            <p:strVal val="#ppt_x"/>
                                          </p:val>
                                        </p:tav>
                                        <p:tav tm="100000">
                                          <p:val>
                                            <p:strVal val="#ppt_x"/>
                                          </p:val>
                                        </p:tav>
                                      </p:tavLst>
                                    </p:anim>
                                    <p:anim calcmode="lin" valueType="num">
                                      <p:cBhvr>
                                        <p:cTn id="1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8" grpId="0"/>
      <p:bldP spid="28" grpId="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453001">
            <a:off x="879475" y="3330575"/>
            <a:ext cx="744538" cy="12271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315" name="Rectangle 5"/>
          <p:cNvSpPr>
            <a:spLocks noGrp="1" noChangeArrowheads="1"/>
          </p:cNvSpPr>
          <p:nvPr>
            <p:ph idx="4294967295"/>
          </p:nvPr>
        </p:nvSpPr>
        <p:spPr>
          <a:xfrm>
            <a:off x="384175" y="1600200"/>
            <a:ext cx="8226425" cy="1093788"/>
          </a:xfrm>
        </p:spPr>
        <p:txBody>
          <a:bodyPr/>
          <a:lstStyle/>
          <a:p>
            <a:pPr marL="1665288" indent="-1665288">
              <a:buFont typeface="Arial" charset="0"/>
              <a:buNone/>
              <a:defRPr/>
            </a:pPr>
            <a:r>
              <a:rPr lang="en-US" b="1" u="sng" dirty="0"/>
              <a:t>Option 3</a:t>
            </a:r>
            <a:r>
              <a:rPr lang="en-US" dirty="0"/>
              <a:t>: </a:t>
            </a:r>
            <a:r>
              <a:rPr lang="en-US" sz="2800" dirty="0"/>
              <a:t>Send accomplished PMDT documents and collected specimen</a:t>
            </a:r>
            <a:endParaRPr lang="en-US" sz="2400" dirty="0"/>
          </a:p>
          <a:p>
            <a:pPr marL="514350" indent="-514350">
              <a:buFont typeface="Arial" charset="0"/>
              <a:buNone/>
              <a:defRPr/>
            </a:pPr>
            <a:endParaRPr lang="en-US" dirty="0"/>
          </a:p>
        </p:txBody>
      </p:sp>
      <p:sp>
        <p:nvSpPr>
          <p:cNvPr id="26628" name="TextBox 9"/>
          <p:cNvSpPr txBox="1">
            <a:spLocks noChangeArrowheads="1"/>
          </p:cNvSpPr>
          <p:nvPr/>
        </p:nvSpPr>
        <p:spPr bwMode="auto">
          <a:xfrm>
            <a:off x="152400" y="5105400"/>
            <a:ext cx="6400800" cy="1323975"/>
          </a:xfrm>
          <a:prstGeom prst="rect">
            <a:avLst/>
          </a:prstGeom>
          <a:gradFill rotWithShape="1">
            <a:gsLst>
              <a:gs pos="0">
                <a:srgbClr val="9C9CFF"/>
              </a:gs>
              <a:gs pos="35001">
                <a:srgbClr val="BABAFF"/>
              </a:gs>
              <a:gs pos="100000">
                <a:srgbClr val="E4E4FF"/>
              </a:gs>
            </a:gsLst>
            <a:lin ang="16200000" scaled="1"/>
          </a:gradFill>
          <a:ln w="57150" algn="ctr">
            <a:solidFill>
              <a:srgbClr val="2828B8"/>
            </a:solidFill>
            <a:miter lim="800000"/>
            <a:headEnd/>
            <a:tailEnd/>
          </a:ln>
          <a:effectLst>
            <a:outerShdw dist="20000" dir="5400000" rotWithShape="0">
              <a:srgbClr val="808080">
                <a:alpha val="37999"/>
              </a:srgbClr>
            </a:outerShdw>
          </a:effec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PH" altLang="en-US" sz="1600" dirty="0">
                <a:latin typeface="Arial" charset="0"/>
                <a:ea typeface="Lucida Sans Unicode" pitchFamily="34" charset="0"/>
                <a:cs typeface="Lucida Sans Unicode" pitchFamily="34" charset="0"/>
              </a:rPr>
              <a:t>Assess identified presumptive DRTB and fill up the DRTB Screening Form and Suspects Referral Form.</a:t>
            </a:r>
          </a:p>
          <a:p>
            <a:pPr eaLnBrk="1" hangingPunct="1">
              <a:spcBef>
                <a:spcPct val="0"/>
              </a:spcBef>
              <a:buFontTx/>
              <a:buAutoNum type="arabicPeriod"/>
            </a:pPr>
            <a:r>
              <a:rPr lang="en-PH" altLang="en-US" sz="1600" dirty="0">
                <a:latin typeface="Arial" charset="0"/>
                <a:ea typeface="Lucida Sans Unicode" pitchFamily="34" charset="0"/>
                <a:cs typeface="Lucida Sans Unicode" pitchFamily="34" charset="0"/>
              </a:rPr>
              <a:t>Collect 1 sputum specimen (preferably early morning specimen).</a:t>
            </a:r>
          </a:p>
          <a:p>
            <a:pPr eaLnBrk="1" hangingPunct="1">
              <a:spcBef>
                <a:spcPct val="0"/>
              </a:spcBef>
              <a:buFontTx/>
              <a:buAutoNum type="arabicPeriod"/>
            </a:pPr>
            <a:r>
              <a:rPr lang="en-PH" altLang="en-US" sz="1600" dirty="0">
                <a:latin typeface="Arial" charset="0"/>
                <a:ea typeface="Lucida Sans Unicode" pitchFamily="34" charset="0"/>
                <a:cs typeface="Lucida Sans Unicode" pitchFamily="34" charset="0"/>
              </a:rPr>
              <a:t>Send documents and collected specimen to the PMDT facility via courier.</a:t>
            </a:r>
          </a:p>
        </p:txBody>
      </p:sp>
      <p:sp>
        <p:nvSpPr>
          <p:cNvPr id="14" name="Rounded Rectangle 13"/>
          <p:cNvSpPr/>
          <p:nvPr/>
        </p:nvSpPr>
        <p:spPr>
          <a:xfrm>
            <a:off x="762000" y="4446588"/>
            <a:ext cx="2667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TS, DOTS facilities, PPMDs, hospitals, clinics</a:t>
            </a:r>
          </a:p>
        </p:txBody>
      </p:sp>
      <p:sp>
        <p:nvSpPr>
          <p:cNvPr id="17" name="Striped Right Arrow 16"/>
          <p:cNvSpPr/>
          <p:nvPr/>
        </p:nvSpPr>
        <p:spPr bwMode="auto">
          <a:xfrm>
            <a:off x="3657600" y="3657600"/>
            <a:ext cx="1828800" cy="8382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r>
              <a:rPr lang="en-US" sz="2400" b="1" dirty="0">
                <a:solidFill>
                  <a:schemeClr val="bg1"/>
                </a:solidFill>
                <a:latin typeface="Arial" charset="0"/>
                <a:cs typeface="Arial" charset="0"/>
              </a:rPr>
              <a:t>courier</a:t>
            </a:r>
          </a:p>
        </p:txBody>
      </p:sp>
      <p:pic>
        <p:nvPicPr>
          <p:cNvPr id="28686"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453001">
            <a:off x="1090613" y="3214688"/>
            <a:ext cx="700087" cy="1212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8687"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0638" y="3684588"/>
            <a:ext cx="5508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3314700"/>
            <a:ext cx="1219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2900" y="3151188"/>
            <a:ext cx="1546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025" y="4025900"/>
            <a:ext cx="460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304800" y="27384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1</a:t>
            </a:r>
          </a:p>
        </p:txBody>
      </p:sp>
      <p:sp>
        <p:nvSpPr>
          <p:cNvPr id="19" name="TextBox 18"/>
          <p:cNvSpPr txBox="1">
            <a:spLocks noChangeArrowheads="1"/>
          </p:cNvSpPr>
          <p:nvPr/>
        </p:nvSpPr>
        <p:spPr bwMode="auto">
          <a:xfrm>
            <a:off x="76200" y="36528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2</a:t>
            </a:r>
          </a:p>
        </p:txBody>
      </p:sp>
      <p:sp>
        <p:nvSpPr>
          <p:cNvPr id="20" name="TextBox 19"/>
          <p:cNvSpPr txBox="1">
            <a:spLocks noChangeArrowheads="1"/>
          </p:cNvSpPr>
          <p:nvPr/>
        </p:nvSpPr>
        <p:spPr bwMode="auto">
          <a:xfrm>
            <a:off x="5257800" y="2667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3</a:t>
            </a:r>
          </a:p>
        </p:txBody>
      </p:sp>
      <p:sp>
        <p:nvSpPr>
          <p:cNvPr id="21" name="Rounded Rectangle 20"/>
          <p:cNvSpPr/>
          <p:nvPr/>
        </p:nvSpPr>
        <p:spPr>
          <a:xfrm>
            <a:off x="6781800" y="5105400"/>
            <a:ext cx="16002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PMDT Facility</a:t>
            </a:r>
          </a:p>
        </p:txBody>
      </p:sp>
      <p:sp>
        <p:nvSpPr>
          <p:cNvPr id="22"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400" b="1" dirty="0">
                <a:latin typeface="+mj-lt"/>
                <a:ea typeface="+mj-ea"/>
                <a:cs typeface="+mj-cs"/>
              </a:rPr>
              <a:t>Referring Presumptive DRTB</a:t>
            </a:r>
            <a:endParaRPr lang="en-US" sz="5400" b="1" dirty="0">
              <a:latin typeface="+mj-lt"/>
              <a:ea typeface="+mj-ea"/>
              <a:cs typeface="+mj-cs"/>
            </a:endParaRPr>
          </a:p>
        </p:txBody>
      </p:sp>
      <p:sp>
        <p:nvSpPr>
          <p:cNvPr id="23" name="Rectangle 22"/>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24" name="Left Arrow 23"/>
          <p:cNvSpPr/>
          <p:nvPr/>
        </p:nvSpPr>
        <p:spPr bwMode="auto">
          <a:xfrm>
            <a:off x="4191000" y="3581400"/>
            <a:ext cx="2705100" cy="1020763"/>
          </a:xfrm>
          <a:prstGeom prst="leftArrow">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2" tIns="45696" rIns="91392" bIns="45696" anchor="ctr"/>
          <a:lstStyle/>
          <a:p>
            <a:pPr algn="ctr" defTabSz="913916" fontAlgn="auto">
              <a:spcBef>
                <a:spcPts val="0"/>
              </a:spcBef>
              <a:spcAft>
                <a:spcPts val="0"/>
              </a:spcAft>
              <a:defRPr/>
            </a:pPr>
            <a:r>
              <a:rPr lang="en-US" sz="1600" b="1" dirty="0">
                <a:latin typeface="+mn-lt"/>
                <a:ea typeface="Lucida Sans Unicode" pitchFamily="34" charset="0"/>
                <a:cs typeface="Lucida Sans Unicode" pitchFamily="34" charset="0"/>
              </a:rPr>
              <a:t>MTB detected, Rifampicin</a:t>
            </a:r>
          </a:p>
          <a:p>
            <a:pPr algn="ctr" defTabSz="913916" fontAlgn="auto">
              <a:spcBef>
                <a:spcPts val="0"/>
              </a:spcBef>
              <a:spcAft>
                <a:spcPts val="0"/>
              </a:spcAft>
              <a:defRPr/>
            </a:pPr>
            <a:r>
              <a:rPr lang="en-US" sz="1600" b="1" dirty="0">
                <a:latin typeface="+mn-lt"/>
                <a:ea typeface="Lucida Sans Unicode" pitchFamily="34" charset="0"/>
                <a:cs typeface="Lucida Sans Unicode" pitchFamily="34" charset="0"/>
              </a:rPr>
              <a:t>resistance detected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87"/>
                                        </p:tgtEl>
                                        <p:attrNameLst>
                                          <p:attrName>style.visibility</p:attrName>
                                        </p:attrNameLst>
                                      </p:cBhvr>
                                      <p:to>
                                        <p:strVal val="visible"/>
                                      </p:to>
                                    </p:set>
                                  </p:childTnLst>
                                </p:cTn>
                              </p:par>
                              <p:par>
                                <p:cTn id="7" presetID="34"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 from="(-#ppt_w/2)" to="(#ppt_x)" calcmode="lin" valueType="num">
                                      <p:cBhvr>
                                        <p:cTn id="9" dur="600" fill="hold">
                                          <p:stCondLst>
                                            <p:cond delay="0"/>
                                          </p:stCondLst>
                                        </p:cTn>
                                        <p:tgtEl>
                                          <p:spTgt spid="18"/>
                                        </p:tgtEl>
                                        <p:attrNameLst>
                                          <p:attrName>ppt_x</p:attrName>
                                        </p:attrNameLst>
                                      </p:cBhvr>
                                    </p:anim>
                                    <p:anim from="0" to="-1.0" calcmode="lin" valueType="num">
                                      <p:cBhvr>
                                        <p:cTn id="10" dur="200" decel="50000" autoRev="1" fill="hold">
                                          <p:stCondLst>
                                            <p:cond delay="600"/>
                                          </p:stCondLst>
                                        </p:cTn>
                                        <p:tgtEl>
                                          <p:spTgt spid="18"/>
                                        </p:tgtEl>
                                        <p:attrNameLst>
                                          <p:attrName>xshear</p:attrName>
                                        </p:attrNameLst>
                                      </p:cBhvr>
                                    </p:anim>
                                    <p:animScale>
                                      <p:cBhvr>
                                        <p:cTn id="11" dur="200" decel="100000" autoRev="1" fill="hold">
                                          <p:stCondLst>
                                            <p:cond delay="600"/>
                                          </p:stCondLst>
                                        </p:cTn>
                                        <p:tgtEl>
                                          <p:spTgt spid="18"/>
                                        </p:tgtEl>
                                      </p:cBhvr>
                                      <p:from x="100000" y="100000"/>
                                      <p:to x="80000" y="100000"/>
                                    </p:animScale>
                                    <p:anim by="(#ppt_h/3+#ppt_w*0.1)" calcmode="lin" valueType="num">
                                      <p:cBhvr additive="sum">
                                        <p:cTn id="12" dur="200" decel="100000" autoRev="1" fill="hold">
                                          <p:stCondLst>
                                            <p:cond delay="600"/>
                                          </p:stCondLst>
                                        </p:cTn>
                                        <p:tgtEl>
                                          <p:spTgt spid="18"/>
                                        </p:tgtEl>
                                        <p:attrNameLst>
                                          <p:attrName>ppt_x</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86"/>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1000"/>
                                  </p:stCondLst>
                                  <p:childTnLst>
                                    <p:set>
                                      <p:cBhvr>
                                        <p:cTn id="19" dur="1" fill="hold">
                                          <p:stCondLst>
                                            <p:cond delay="0"/>
                                          </p:stCondLst>
                                        </p:cTn>
                                        <p:tgtEl>
                                          <p:spTgt spid="2867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8691"/>
                                        </p:tgtEl>
                                        <p:attrNameLst>
                                          <p:attrName>style.visibility</p:attrName>
                                        </p:attrNameLst>
                                      </p:cBhvr>
                                      <p:to>
                                        <p:strVal val="visible"/>
                                      </p:to>
                                    </p:set>
                                    <p:animEffect transition="in" filter="fade">
                                      <p:cBhvr>
                                        <p:cTn id="24" dur="1000"/>
                                        <p:tgtEl>
                                          <p:spTgt spid="28691"/>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34"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from="(-#ppt_w/2)" to="(#ppt_x)" calcmode="lin" valueType="num">
                                      <p:cBhvr>
                                        <p:cTn id="29" dur="600" fill="hold">
                                          <p:stCondLst>
                                            <p:cond delay="0"/>
                                          </p:stCondLst>
                                        </p:cTn>
                                        <p:tgtEl>
                                          <p:spTgt spid="19"/>
                                        </p:tgtEl>
                                        <p:attrNameLst>
                                          <p:attrName>ppt_x</p:attrName>
                                        </p:attrNameLst>
                                      </p:cBhvr>
                                    </p:anim>
                                    <p:anim from="0" to="-1.0" calcmode="lin" valueType="num">
                                      <p:cBhvr>
                                        <p:cTn id="30" dur="200" decel="50000" autoRev="1" fill="hold">
                                          <p:stCondLst>
                                            <p:cond delay="600"/>
                                          </p:stCondLst>
                                        </p:cTn>
                                        <p:tgtEl>
                                          <p:spTgt spid="19"/>
                                        </p:tgtEl>
                                        <p:attrNameLst>
                                          <p:attrName>xshear</p:attrName>
                                        </p:attrNameLst>
                                      </p:cBhvr>
                                    </p:anim>
                                    <p:animScale>
                                      <p:cBhvr>
                                        <p:cTn id="31" dur="200" decel="100000" autoRev="1" fill="hold">
                                          <p:stCondLst>
                                            <p:cond delay="600"/>
                                          </p:stCondLst>
                                        </p:cTn>
                                        <p:tgtEl>
                                          <p:spTgt spid="19"/>
                                        </p:tgtEl>
                                      </p:cBhvr>
                                      <p:from x="100000" y="100000"/>
                                      <p:to x="80000" y="100000"/>
                                    </p:animScale>
                                    <p:anim by="(#ppt_h/3+#ppt_w*0.1)" calcmode="lin" valueType="num">
                                      <p:cBhvr additive="sum">
                                        <p:cTn id="32" dur="200" decel="100000" autoRev="1" fill="hold">
                                          <p:stCondLst>
                                            <p:cond delay="600"/>
                                          </p:stCondLst>
                                        </p:cTn>
                                        <p:tgtEl>
                                          <p:spTgt spid="19"/>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80">
                                          <p:stCondLst>
                                            <p:cond delay="0"/>
                                          </p:stCondLst>
                                        </p:cTn>
                                        <p:tgtEl>
                                          <p:spTgt spid="17"/>
                                        </p:tgtEl>
                                      </p:cBhvr>
                                    </p:animEffect>
                                    <p:anim calcmode="lin" valueType="num">
                                      <p:cBhvr>
                                        <p:cTn id="3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3" dur="26">
                                          <p:stCondLst>
                                            <p:cond delay="650"/>
                                          </p:stCondLst>
                                        </p:cTn>
                                        <p:tgtEl>
                                          <p:spTgt spid="17"/>
                                        </p:tgtEl>
                                      </p:cBhvr>
                                      <p:to x="100000" y="60000"/>
                                    </p:animScale>
                                    <p:animScale>
                                      <p:cBhvr>
                                        <p:cTn id="44" dur="166" decel="50000">
                                          <p:stCondLst>
                                            <p:cond delay="676"/>
                                          </p:stCondLst>
                                        </p:cTn>
                                        <p:tgtEl>
                                          <p:spTgt spid="17"/>
                                        </p:tgtEl>
                                      </p:cBhvr>
                                      <p:to x="100000" y="100000"/>
                                    </p:animScale>
                                    <p:animScale>
                                      <p:cBhvr>
                                        <p:cTn id="45" dur="26">
                                          <p:stCondLst>
                                            <p:cond delay="1312"/>
                                          </p:stCondLst>
                                        </p:cTn>
                                        <p:tgtEl>
                                          <p:spTgt spid="17"/>
                                        </p:tgtEl>
                                      </p:cBhvr>
                                      <p:to x="100000" y="80000"/>
                                    </p:animScale>
                                    <p:animScale>
                                      <p:cBhvr>
                                        <p:cTn id="46" dur="166" decel="50000">
                                          <p:stCondLst>
                                            <p:cond delay="1338"/>
                                          </p:stCondLst>
                                        </p:cTn>
                                        <p:tgtEl>
                                          <p:spTgt spid="17"/>
                                        </p:tgtEl>
                                      </p:cBhvr>
                                      <p:to x="100000" y="100000"/>
                                    </p:animScale>
                                    <p:animScale>
                                      <p:cBhvr>
                                        <p:cTn id="47" dur="26">
                                          <p:stCondLst>
                                            <p:cond delay="1642"/>
                                          </p:stCondLst>
                                        </p:cTn>
                                        <p:tgtEl>
                                          <p:spTgt spid="17"/>
                                        </p:tgtEl>
                                      </p:cBhvr>
                                      <p:to x="100000" y="90000"/>
                                    </p:animScale>
                                    <p:animScale>
                                      <p:cBhvr>
                                        <p:cTn id="48" dur="166" decel="50000">
                                          <p:stCondLst>
                                            <p:cond delay="1668"/>
                                          </p:stCondLst>
                                        </p:cTn>
                                        <p:tgtEl>
                                          <p:spTgt spid="17"/>
                                        </p:tgtEl>
                                      </p:cBhvr>
                                      <p:to x="100000" y="100000"/>
                                    </p:animScale>
                                    <p:animScale>
                                      <p:cBhvr>
                                        <p:cTn id="49" dur="26">
                                          <p:stCondLst>
                                            <p:cond delay="1808"/>
                                          </p:stCondLst>
                                        </p:cTn>
                                        <p:tgtEl>
                                          <p:spTgt spid="17"/>
                                        </p:tgtEl>
                                      </p:cBhvr>
                                      <p:to x="100000" y="95000"/>
                                    </p:animScale>
                                    <p:animScale>
                                      <p:cBhvr>
                                        <p:cTn id="50" dur="166" decel="50000">
                                          <p:stCondLst>
                                            <p:cond delay="1834"/>
                                          </p:stCondLst>
                                        </p:cTn>
                                        <p:tgtEl>
                                          <p:spTgt spid="17"/>
                                        </p:tgtEl>
                                      </p:cBhvr>
                                      <p:to x="100000" y="100000"/>
                                    </p:animScale>
                                  </p:childTnLst>
                                </p:cTn>
                              </p:par>
                              <p:par>
                                <p:cTn id="51" presetID="1" presetClass="exit" presetSubtype="0" fill="hold" grpId="1"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34"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from="(-#ppt_w/2)" to="(#ppt_x)" calcmode="lin" valueType="num">
                                      <p:cBhvr>
                                        <p:cTn id="55" dur="1200" fill="hold">
                                          <p:stCondLst>
                                            <p:cond delay="0"/>
                                          </p:stCondLst>
                                        </p:cTn>
                                        <p:tgtEl>
                                          <p:spTgt spid="20"/>
                                        </p:tgtEl>
                                        <p:attrNameLst>
                                          <p:attrName>ppt_x</p:attrName>
                                        </p:attrNameLst>
                                      </p:cBhvr>
                                    </p:anim>
                                    <p:anim from="0" to="-1.0" calcmode="lin" valueType="num">
                                      <p:cBhvr>
                                        <p:cTn id="56" dur="400" decel="50000" autoRev="1" fill="hold">
                                          <p:stCondLst>
                                            <p:cond delay="1200"/>
                                          </p:stCondLst>
                                        </p:cTn>
                                        <p:tgtEl>
                                          <p:spTgt spid="20"/>
                                        </p:tgtEl>
                                        <p:attrNameLst>
                                          <p:attrName>xshear</p:attrName>
                                        </p:attrNameLst>
                                      </p:cBhvr>
                                    </p:anim>
                                    <p:animScale>
                                      <p:cBhvr>
                                        <p:cTn id="57" dur="400" decel="100000" autoRev="1" fill="hold">
                                          <p:stCondLst>
                                            <p:cond delay="1200"/>
                                          </p:stCondLst>
                                        </p:cTn>
                                        <p:tgtEl>
                                          <p:spTgt spid="20"/>
                                        </p:tgtEl>
                                      </p:cBhvr>
                                      <p:from x="100000" y="100000"/>
                                      <p:to x="80000" y="100000"/>
                                    </p:animScale>
                                    <p:anim by="(#ppt_h/3+#ppt_w*0.1)" calcmode="lin" valueType="num">
                                      <p:cBhvr additive="sum">
                                        <p:cTn id="58" dur="400" decel="100000" autoRev="1" fill="hold">
                                          <p:stCondLst>
                                            <p:cond delay="1200"/>
                                          </p:stCondLst>
                                        </p:cTn>
                                        <p:tgtEl>
                                          <p:spTgt spid="20"/>
                                        </p:tgtEl>
                                        <p:attrNameLst>
                                          <p:attrName>ppt_x</p:attrName>
                                        </p:attrNameLst>
                                      </p:cBhvr>
                                    </p:anim>
                                  </p:childTnLst>
                                </p:cTn>
                              </p:par>
                              <p:par>
                                <p:cTn id="59" presetID="63" presetClass="path" presetSubtype="0" accel="50000" decel="50000" fill="hold" nodeType="withEffect">
                                  <p:stCondLst>
                                    <p:cond delay="0"/>
                                  </p:stCondLst>
                                  <p:childTnLst>
                                    <p:animMotion origin="layout" path="M 4.72222E-6 4.07407E-6 L 0.55086 -0.00162 " pathEditMode="relative" rAng="0" ptsTypes="AA">
                                      <p:cBhvr>
                                        <p:cTn id="60" dur="2000" fill="hold"/>
                                        <p:tgtEl>
                                          <p:spTgt spid="28686"/>
                                        </p:tgtEl>
                                        <p:attrNameLst>
                                          <p:attrName>ppt_x</p:attrName>
                                          <p:attrName>ppt_y</p:attrName>
                                        </p:attrNameLst>
                                      </p:cBhvr>
                                      <p:rCtr x="27535" y="-93"/>
                                    </p:animMotion>
                                  </p:childTnLst>
                                </p:cTn>
                              </p:par>
                              <p:par>
                                <p:cTn id="61" presetID="63" presetClass="path" presetSubtype="0" accel="50000" decel="50000" fill="hold" nodeType="withEffect">
                                  <p:stCondLst>
                                    <p:cond delay="0"/>
                                  </p:stCondLst>
                                  <p:childTnLst>
                                    <p:animMotion origin="layout" path="M -4.44444E-6 -3.7037E-7 L 0.54931 -0.00231 " pathEditMode="relative" rAng="0" ptsTypes="AA">
                                      <p:cBhvr>
                                        <p:cTn id="62" dur="2000" fill="hold"/>
                                        <p:tgtEl>
                                          <p:spTgt spid="28674"/>
                                        </p:tgtEl>
                                        <p:attrNameLst>
                                          <p:attrName>ppt_x</p:attrName>
                                          <p:attrName>ppt_y</p:attrName>
                                        </p:attrNameLst>
                                      </p:cBhvr>
                                      <p:rCtr x="27465" y="-116"/>
                                    </p:animMotion>
                                  </p:childTnLst>
                                </p:cTn>
                              </p:par>
                              <p:par>
                                <p:cTn id="63" presetID="63" presetClass="path" presetSubtype="0" accel="50000" decel="50000" fill="hold" nodeType="withEffect">
                                  <p:stCondLst>
                                    <p:cond delay="0"/>
                                  </p:stCondLst>
                                  <p:childTnLst>
                                    <p:animMotion origin="layout" path="M -3.05556E-6 -3.33333E-6 L 0.59184 -3.33333E-6 " pathEditMode="relative" rAng="0" ptsTypes="AA">
                                      <p:cBhvr>
                                        <p:cTn id="64" dur="2000" fill="hold"/>
                                        <p:tgtEl>
                                          <p:spTgt spid="28691"/>
                                        </p:tgtEl>
                                        <p:attrNameLst>
                                          <p:attrName>ppt_x</p:attrName>
                                          <p:attrName>ppt_y</p:attrName>
                                        </p:attrNameLst>
                                      </p:cBhvr>
                                      <p:rCtr x="29583" y="0"/>
                                    </p:animMotion>
                                  </p:childTnLst>
                                </p:cTn>
                              </p:par>
                              <p:par>
                                <p:cTn id="65" presetID="41" presetClass="entr" presetSubtype="0" fill="hold" nodeType="withEffect">
                                  <p:stCondLst>
                                    <p:cond delay="0"/>
                                  </p:stCondLst>
                                  <p:iterate type="lt">
                                    <p:tmPct val="10000"/>
                                  </p:iterate>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4"/>
                                        </p:tgtEl>
                                        <p:attrNameLst>
                                          <p:attrName>ppt_y</p:attrName>
                                        </p:attrNameLst>
                                      </p:cBhvr>
                                      <p:tavLst>
                                        <p:tav tm="0">
                                          <p:val>
                                            <p:strVal val="#ppt_y"/>
                                          </p:val>
                                        </p:tav>
                                        <p:tav tm="100000">
                                          <p:val>
                                            <p:strVal val="#ppt_y"/>
                                          </p:val>
                                        </p:tav>
                                      </p:tavLst>
                                    </p:anim>
                                    <p:anim calcmode="lin" valueType="num">
                                      <p:cBhvr>
                                        <p:cTn id="6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35" presetClass="path" presetSubtype="0" accel="50000" decel="50000" fill="hold" nodeType="clickEffect">
                                  <p:stCondLst>
                                    <p:cond delay="0"/>
                                  </p:stCondLst>
                                  <p:iterate type="lt">
                                    <p:tmPct val="0"/>
                                  </p:iterate>
                                  <p:childTnLst>
                                    <p:animMotion origin="layout" path="M 0 0 L -0.25 0 E" pathEditMode="relative" ptsTypes="">
                                      <p:cBhvr>
                                        <p:cTn id="75" dur="2000" fill="hold"/>
                                        <p:tgtEl>
                                          <p:spTgt spid="24"/>
                                        </p:tgtEl>
                                        <p:attrNameLst>
                                          <p:attrName>ppt_x</p:attrName>
                                          <p:attrName>ppt_y</p:attrName>
                                        </p:attrNameLst>
                                      </p:cBhvr>
                                    </p:animMotion>
                                  </p:childTnLst>
                                </p:cTn>
                              </p:par>
                            </p:childTnLst>
                          </p:cTn>
                        </p:par>
                        <p:par>
                          <p:cTn id="76" fill="hold">
                            <p:stCondLst>
                              <p:cond delay="2000"/>
                            </p:stCondLst>
                            <p:childTnLst>
                              <p:par>
                                <p:cTn id="77" presetID="10" presetClass="exit" presetSubtype="0" fill="hold" nodeType="afterEffect">
                                  <p:stCondLst>
                                    <p:cond delay="0"/>
                                  </p:stCondLst>
                                  <p:iterate type="lt">
                                    <p:tmPct val="0"/>
                                  </p:iterate>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453001">
            <a:off x="879475" y="3330575"/>
            <a:ext cx="744538" cy="12271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315" name="Rectangle 5"/>
          <p:cNvSpPr>
            <a:spLocks noGrp="1" noChangeArrowheads="1"/>
          </p:cNvSpPr>
          <p:nvPr>
            <p:ph idx="4294967295"/>
          </p:nvPr>
        </p:nvSpPr>
        <p:spPr>
          <a:xfrm>
            <a:off x="384175" y="1600200"/>
            <a:ext cx="8226425" cy="1093788"/>
          </a:xfrm>
        </p:spPr>
        <p:txBody>
          <a:bodyPr/>
          <a:lstStyle/>
          <a:p>
            <a:pPr marL="1665288" indent="-1665288">
              <a:buFont typeface="Arial" charset="0"/>
              <a:buNone/>
              <a:defRPr/>
            </a:pPr>
            <a:r>
              <a:rPr lang="en-US" b="1" u="sng" dirty="0"/>
              <a:t>Option 4</a:t>
            </a:r>
            <a:r>
              <a:rPr lang="en-US" dirty="0"/>
              <a:t>: </a:t>
            </a:r>
            <a:r>
              <a:rPr lang="en-US" sz="2800" dirty="0"/>
              <a:t>Send accomplished laboratory request form and collected specimen</a:t>
            </a:r>
            <a:endParaRPr lang="en-US" sz="2400" dirty="0"/>
          </a:p>
          <a:p>
            <a:pPr marL="514350" indent="-514350">
              <a:buFont typeface="Arial" charset="0"/>
              <a:buNone/>
              <a:defRPr/>
            </a:pPr>
            <a:endParaRPr lang="en-US" dirty="0"/>
          </a:p>
        </p:txBody>
      </p:sp>
      <p:sp>
        <p:nvSpPr>
          <p:cNvPr id="26628" name="TextBox 9"/>
          <p:cNvSpPr txBox="1">
            <a:spLocks noChangeArrowheads="1"/>
          </p:cNvSpPr>
          <p:nvPr/>
        </p:nvSpPr>
        <p:spPr bwMode="auto">
          <a:xfrm>
            <a:off x="152400" y="5105400"/>
            <a:ext cx="6400800" cy="1077218"/>
          </a:xfrm>
          <a:prstGeom prst="rect">
            <a:avLst/>
          </a:prstGeom>
          <a:gradFill rotWithShape="1">
            <a:gsLst>
              <a:gs pos="0">
                <a:srgbClr val="9C9CFF"/>
              </a:gs>
              <a:gs pos="35001">
                <a:srgbClr val="BABAFF"/>
              </a:gs>
              <a:gs pos="100000">
                <a:srgbClr val="E4E4FF"/>
              </a:gs>
            </a:gsLst>
            <a:lin ang="16200000" scaled="1"/>
          </a:gradFill>
          <a:ln w="57150" algn="ctr">
            <a:solidFill>
              <a:srgbClr val="2828B8"/>
            </a:solidFill>
            <a:miter lim="800000"/>
            <a:headEnd/>
            <a:tailEnd/>
          </a:ln>
          <a:effectLst>
            <a:outerShdw dist="20000" dir="5400000" rotWithShape="0">
              <a:srgbClr val="808080">
                <a:alpha val="37999"/>
              </a:srgbClr>
            </a:outerShdw>
          </a:effec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PH" altLang="en-US" sz="1600" dirty="0">
                <a:latin typeface="Arial" charset="0"/>
                <a:ea typeface="Lucida Sans Unicode" pitchFamily="34" charset="0"/>
                <a:cs typeface="Lucida Sans Unicode" pitchFamily="34" charset="0"/>
              </a:rPr>
              <a:t>Assess identified presumptive DRTB and fill-up the DRTB Screening Form and Suspects Referral Form.</a:t>
            </a:r>
          </a:p>
          <a:p>
            <a:pPr eaLnBrk="1" hangingPunct="1">
              <a:spcBef>
                <a:spcPct val="0"/>
              </a:spcBef>
              <a:buFontTx/>
              <a:buAutoNum type="arabicPeriod"/>
            </a:pPr>
            <a:r>
              <a:rPr lang="en-PH" altLang="en-US" sz="1600" dirty="0">
                <a:latin typeface="Arial" charset="0"/>
                <a:ea typeface="Lucida Sans Unicode" pitchFamily="34" charset="0"/>
                <a:cs typeface="Lucida Sans Unicode" pitchFamily="34" charset="0"/>
              </a:rPr>
              <a:t>Collect 1 sputum specimen (preferably early morning specimen).</a:t>
            </a:r>
          </a:p>
          <a:p>
            <a:pPr eaLnBrk="1" hangingPunct="1">
              <a:spcBef>
                <a:spcPct val="0"/>
              </a:spcBef>
              <a:buFontTx/>
              <a:buAutoNum type="arabicPeriod"/>
            </a:pPr>
            <a:r>
              <a:rPr lang="en-PH" altLang="en-US" sz="1600" dirty="0">
                <a:latin typeface="Arial" charset="0"/>
                <a:ea typeface="Lucida Sans Unicode" pitchFamily="34" charset="0"/>
                <a:cs typeface="Lucida Sans Unicode" pitchFamily="34" charset="0"/>
              </a:rPr>
              <a:t>Send documents and collected specimen to RTDL via courier.</a:t>
            </a:r>
          </a:p>
        </p:txBody>
      </p:sp>
      <p:sp>
        <p:nvSpPr>
          <p:cNvPr id="14" name="Rounded Rectangle 13"/>
          <p:cNvSpPr/>
          <p:nvPr/>
        </p:nvSpPr>
        <p:spPr>
          <a:xfrm>
            <a:off x="762000" y="4446588"/>
            <a:ext cx="2667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TS, DOTS facilities, PPMDs, hospitals, clinics</a:t>
            </a:r>
          </a:p>
        </p:txBody>
      </p:sp>
      <p:sp>
        <p:nvSpPr>
          <p:cNvPr id="17" name="Striped Right Arrow 16"/>
          <p:cNvSpPr/>
          <p:nvPr/>
        </p:nvSpPr>
        <p:spPr bwMode="auto">
          <a:xfrm>
            <a:off x="3657600" y="3657600"/>
            <a:ext cx="1828800" cy="838200"/>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r>
              <a:rPr lang="en-US" sz="2400" b="1" dirty="0">
                <a:solidFill>
                  <a:schemeClr val="bg1"/>
                </a:solidFill>
                <a:latin typeface="Arial" charset="0"/>
                <a:cs typeface="Arial" charset="0"/>
              </a:rPr>
              <a:t>courier</a:t>
            </a:r>
          </a:p>
        </p:txBody>
      </p:sp>
      <p:pic>
        <p:nvPicPr>
          <p:cNvPr id="28686"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453001">
            <a:off x="1090613" y="3214688"/>
            <a:ext cx="700087" cy="1212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8687"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0638" y="3684588"/>
            <a:ext cx="5508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3314700"/>
            <a:ext cx="1219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025" y="4025900"/>
            <a:ext cx="4603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304800" y="27384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1</a:t>
            </a:r>
          </a:p>
        </p:txBody>
      </p:sp>
      <p:sp>
        <p:nvSpPr>
          <p:cNvPr id="19" name="TextBox 18"/>
          <p:cNvSpPr txBox="1">
            <a:spLocks noChangeArrowheads="1"/>
          </p:cNvSpPr>
          <p:nvPr/>
        </p:nvSpPr>
        <p:spPr bwMode="auto">
          <a:xfrm>
            <a:off x="76200" y="36528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2</a:t>
            </a:r>
          </a:p>
        </p:txBody>
      </p:sp>
      <p:sp>
        <p:nvSpPr>
          <p:cNvPr id="20" name="TextBox 19"/>
          <p:cNvSpPr txBox="1">
            <a:spLocks noChangeArrowheads="1"/>
          </p:cNvSpPr>
          <p:nvPr/>
        </p:nvSpPr>
        <p:spPr bwMode="auto">
          <a:xfrm>
            <a:off x="5257800" y="2667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2400" b="1">
                <a:latin typeface="Arial" charset="0"/>
                <a:ea typeface="Lucida Sans Unicode" pitchFamily="34" charset="0"/>
                <a:cs typeface="Lucida Sans Unicode" pitchFamily="34" charset="0"/>
              </a:rPr>
              <a:t>Step 3</a:t>
            </a:r>
          </a:p>
        </p:txBody>
      </p:sp>
      <p:sp>
        <p:nvSpPr>
          <p:cNvPr id="21" name="Rounded Rectangle 20"/>
          <p:cNvSpPr/>
          <p:nvPr/>
        </p:nvSpPr>
        <p:spPr>
          <a:xfrm>
            <a:off x="6851330" y="4864642"/>
            <a:ext cx="16002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RTDL</a:t>
            </a:r>
          </a:p>
        </p:txBody>
      </p:sp>
      <p:sp>
        <p:nvSpPr>
          <p:cNvPr id="22"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400" b="1" dirty="0">
                <a:latin typeface="+mj-lt"/>
                <a:ea typeface="+mj-ea"/>
                <a:cs typeface="+mj-cs"/>
              </a:rPr>
              <a:t>Referring Presumptive DRTB</a:t>
            </a:r>
            <a:endParaRPr lang="en-US" sz="5400" b="1" dirty="0">
              <a:latin typeface="+mj-lt"/>
              <a:ea typeface="+mj-ea"/>
              <a:cs typeface="+mj-cs"/>
            </a:endParaRPr>
          </a:p>
        </p:txBody>
      </p:sp>
      <p:sp>
        <p:nvSpPr>
          <p:cNvPr id="23" name="Rectangle 22"/>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24" name="Left Arrow 23"/>
          <p:cNvSpPr/>
          <p:nvPr/>
        </p:nvSpPr>
        <p:spPr bwMode="auto">
          <a:xfrm>
            <a:off x="4191000" y="3581400"/>
            <a:ext cx="2705100" cy="1020763"/>
          </a:xfrm>
          <a:prstGeom prst="leftArrow">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2" tIns="45696" rIns="91392" bIns="45696" anchor="ctr"/>
          <a:lstStyle/>
          <a:p>
            <a:pPr algn="ctr" defTabSz="913916" fontAlgn="auto">
              <a:spcBef>
                <a:spcPts val="0"/>
              </a:spcBef>
              <a:spcAft>
                <a:spcPts val="0"/>
              </a:spcAft>
              <a:defRPr/>
            </a:pPr>
            <a:r>
              <a:rPr lang="en-US" sz="1600" b="1" dirty="0">
                <a:latin typeface="+mn-lt"/>
                <a:ea typeface="Lucida Sans Unicode" pitchFamily="34" charset="0"/>
                <a:cs typeface="Lucida Sans Unicode" pitchFamily="34" charset="0"/>
              </a:rPr>
              <a:t>MTB detected, Rifampicin</a:t>
            </a:r>
          </a:p>
          <a:p>
            <a:pPr algn="ctr" defTabSz="913916" fontAlgn="auto">
              <a:spcBef>
                <a:spcPts val="0"/>
              </a:spcBef>
              <a:spcAft>
                <a:spcPts val="0"/>
              </a:spcAft>
              <a:defRPr/>
            </a:pPr>
            <a:r>
              <a:rPr lang="en-US" sz="1600" b="1" dirty="0">
                <a:latin typeface="+mn-lt"/>
                <a:ea typeface="Lucida Sans Unicode" pitchFamily="34" charset="0"/>
                <a:cs typeface="Lucida Sans Unicode" pitchFamily="34" charset="0"/>
              </a:rPr>
              <a:t>resistance detected</a:t>
            </a:r>
          </a:p>
        </p:txBody>
      </p:sp>
      <p:pic>
        <p:nvPicPr>
          <p:cNvPr id="2" name="Picture 1"/>
          <p:cNvPicPr>
            <a:picLocks noChangeAspect="1"/>
          </p:cNvPicPr>
          <p:nvPr/>
        </p:nvPicPr>
        <p:blipFill>
          <a:blip r:embed="rId8"/>
          <a:stretch>
            <a:fillRect/>
          </a:stretch>
        </p:blipFill>
        <p:spPr>
          <a:xfrm>
            <a:off x="7041777" y="3517759"/>
            <a:ext cx="1219306" cy="1408298"/>
          </a:xfrm>
          <a:prstGeom prst="rect">
            <a:avLst/>
          </a:prstGeom>
        </p:spPr>
      </p:pic>
    </p:spTree>
    <p:extLst>
      <p:ext uri="{BB962C8B-B14F-4D97-AF65-F5344CB8AC3E}">
        <p14:creationId xmlns:p14="http://schemas.microsoft.com/office/powerpoint/2010/main" val="2243477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87"/>
                                        </p:tgtEl>
                                        <p:attrNameLst>
                                          <p:attrName>style.visibility</p:attrName>
                                        </p:attrNameLst>
                                      </p:cBhvr>
                                      <p:to>
                                        <p:strVal val="visible"/>
                                      </p:to>
                                    </p:set>
                                  </p:childTnLst>
                                </p:cTn>
                              </p:par>
                              <p:par>
                                <p:cTn id="7" presetID="34"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 from="(-#ppt_w/2)" to="(#ppt_x)" calcmode="lin" valueType="num">
                                      <p:cBhvr>
                                        <p:cTn id="9" dur="600" fill="hold">
                                          <p:stCondLst>
                                            <p:cond delay="0"/>
                                          </p:stCondLst>
                                        </p:cTn>
                                        <p:tgtEl>
                                          <p:spTgt spid="18"/>
                                        </p:tgtEl>
                                        <p:attrNameLst>
                                          <p:attrName>ppt_x</p:attrName>
                                        </p:attrNameLst>
                                      </p:cBhvr>
                                    </p:anim>
                                    <p:anim from="0" to="-1.0" calcmode="lin" valueType="num">
                                      <p:cBhvr>
                                        <p:cTn id="10" dur="200" decel="50000" autoRev="1" fill="hold">
                                          <p:stCondLst>
                                            <p:cond delay="600"/>
                                          </p:stCondLst>
                                        </p:cTn>
                                        <p:tgtEl>
                                          <p:spTgt spid="18"/>
                                        </p:tgtEl>
                                        <p:attrNameLst>
                                          <p:attrName>xshear</p:attrName>
                                        </p:attrNameLst>
                                      </p:cBhvr>
                                    </p:anim>
                                    <p:animScale>
                                      <p:cBhvr>
                                        <p:cTn id="11" dur="200" decel="100000" autoRev="1" fill="hold">
                                          <p:stCondLst>
                                            <p:cond delay="600"/>
                                          </p:stCondLst>
                                        </p:cTn>
                                        <p:tgtEl>
                                          <p:spTgt spid="18"/>
                                        </p:tgtEl>
                                      </p:cBhvr>
                                      <p:from x="100000" y="100000"/>
                                      <p:to x="80000" y="100000"/>
                                    </p:animScale>
                                    <p:anim by="(#ppt_h/3+#ppt_w*0.1)" calcmode="lin" valueType="num">
                                      <p:cBhvr additive="sum">
                                        <p:cTn id="12" dur="200" decel="100000" autoRev="1" fill="hold">
                                          <p:stCondLst>
                                            <p:cond delay="600"/>
                                          </p:stCondLst>
                                        </p:cTn>
                                        <p:tgtEl>
                                          <p:spTgt spid="18"/>
                                        </p:tgtEl>
                                        <p:attrNameLst>
                                          <p:attrName>ppt_x</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86"/>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1000"/>
                                  </p:stCondLst>
                                  <p:childTnLst>
                                    <p:set>
                                      <p:cBhvr>
                                        <p:cTn id="19" dur="1" fill="hold">
                                          <p:stCondLst>
                                            <p:cond delay="0"/>
                                          </p:stCondLst>
                                        </p:cTn>
                                        <p:tgtEl>
                                          <p:spTgt spid="2867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8691"/>
                                        </p:tgtEl>
                                        <p:attrNameLst>
                                          <p:attrName>style.visibility</p:attrName>
                                        </p:attrNameLst>
                                      </p:cBhvr>
                                      <p:to>
                                        <p:strVal val="visible"/>
                                      </p:to>
                                    </p:set>
                                    <p:animEffect transition="in" filter="fade">
                                      <p:cBhvr>
                                        <p:cTn id="24" dur="1000"/>
                                        <p:tgtEl>
                                          <p:spTgt spid="28691"/>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34"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from="(-#ppt_w/2)" to="(#ppt_x)" calcmode="lin" valueType="num">
                                      <p:cBhvr>
                                        <p:cTn id="29" dur="600" fill="hold">
                                          <p:stCondLst>
                                            <p:cond delay="0"/>
                                          </p:stCondLst>
                                        </p:cTn>
                                        <p:tgtEl>
                                          <p:spTgt spid="19"/>
                                        </p:tgtEl>
                                        <p:attrNameLst>
                                          <p:attrName>ppt_x</p:attrName>
                                        </p:attrNameLst>
                                      </p:cBhvr>
                                    </p:anim>
                                    <p:anim from="0" to="-1.0" calcmode="lin" valueType="num">
                                      <p:cBhvr>
                                        <p:cTn id="30" dur="200" decel="50000" autoRev="1" fill="hold">
                                          <p:stCondLst>
                                            <p:cond delay="600"/>
                                          </p:stCondLst>
                                        </p:cTn>
                                        <p:tgtEl>
                                          <p:spTgt spid="19"/>
                                        </p:tgtEl>
                                        <p:attrNameLst>
                                          <p:attrName>xshear</p:attrName>
                                        </p:attrNameLst>
                                      </p:cBhvr>
                                    </p:anim>
                                    <p:animScale>
                                      <p:cBhvr>
                                        <p:cTn id="31" dur="200" decel="100000" autoRev="1" fill="hold">
                                          <p:stCondLst>
                                            <p:cond delay="600"/>
                                          </p:stCondLst>
                                        </p:cTn>
                                        <p:tgtEl>
                                          <p:spTgt spid="19"/>
                                        </p:tgtEl>
                                      </p:cBhvr>
                                      <p:from x="100000" y="100000"/>
                                      <p:to x="80000" y="100000"/>
                                    </p:animScale>
                                    <p:anim by="(#ppt_h/3+#ppt_w*0.1)" calcmode="lin" valueType="num">
                                      <p:cBhvr additive="sum">
                                        <p:cTn id="32" dur="200" decel="100000" autoRev="1" fill="hold">
                                          <p:stCondLst>
                                            <p:cond delay="600"/>
                                          </p:stCondLst>
                                        </p:cTn>
                                        <p:tgtEl>
                                          <p:spTgt spid="19"/>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80">
                                          <p:stCondLst>
                                            <p:cond delay="0"/>
                                          </p:stCondLst>
                                        </p:cTn>
                                        <p:tgtEl>
                                          <p:spTgt spid="17"/>
                                        </p:tgtEl>
                                      </p:cBhvr>
                                    </p:animEffect>
                                    <p:anim calcmode="lin" valueType="num">
                                      <p:cBhvr>
                                        <p:cTn id="3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3" dur="26">
                                          <p:stCondLst>
                                            <p:cond delay="650"/>
                                          </p:stCondLst>
                                        </p:cTn>
                                        <p:tgtEl>
                                          <p:spTgt spid="17"/>
                                        </p:tgtEl>
                                      </p:cBhvr>
                                      <p:to x="100000" y="60000"/>
                                    </p:animScale>
                                    <p:animScale>
                                      <p:cBhvr>
                                        <p:cTn id="44" dur="166" decel="50000">
                                          <p:stCondLst>
                                            <p:cond delay="676"/>
                                          </p:stCondLst>
                                        </p:cTn>
                                        <p:tgtEl>
                                          <p:spTgt spid="17"/>
                                        </p:tgtEl>
                                      </p:cBhvr>
                                      <p:to x="100000" y="100000"/>
                                    </p:animScale>
                                    <p:animScale>
                                      <p:cBhvr>
                                        <p:cTn id="45" dur="26">
                                          <p:stCondLst>
                                            <p:cond delay="1312"/>
                                          </p:stCondLst>
                                        </p:cTn>
                                        <p:tgtEl>
                                          <p:spTgt spid="17"/>
                                        </p:tgtEl>
                                      </p:cBhvr>
                                      <p:to x="100000" y="80000"/>
                                    </p:animScale>
                                    <p:animScale>
                                      <p:cBhvr>
                                        <p:cTn id="46" dur="166" decel="50000">
                                          <p:stCondLst>
                                            <p:cond delay="1338"/>
                                          </p:stCondLst>
                                        </p:cTn>
                                        <p:tgtEl>
                                          <p:spTgt spid="17"/>
                                        </p:tgtEl>
                                      </p:cBhvr>
                                      <p:to x="100000" y="100000"/>
                                    </p:animScale>
                                    <p:animScale>
                                      <p:cBhvr>
                                        <p:cTn id="47" dur="26">
                                          <p:stCondLst>
                                            <p:cond delay="1642"/>
                                          </p:stCondLst>
                                        </p:cTn>
                                        <p:tgtEl>
                                          <p:spTgt spid="17"/>
                                        </p:tgtEl>
                                      </p:cBhvr>
                                      <p:to x="100000" y="90000"/>
                                    </p:animScale>
                                    <p:animScale>
                                      <p:cBhvr>
                                        <p:cTn id="48" dur="166" decel="50000">
                                          <p:stCondLst>
                                            <p:cond delay="1668"/>
                                          </p:stCondLst>
                                        </p:cTn>
                                        <p:tgtEl>
                                          <p:spTgt spid="17"/>
                                        </p:tgtEl>
                                      </p:cBhvr>
                                      <p:to x="100000" y="100000"/>
                                    </p:animScale>
                                    <p:animScale>
                                      <p:cBhvr>
                                        <p:cTn id="49" dur="26">
                                          <p:stCondLst>
                                            <p:cond delay="1808"/>
                                          </p:stCondLst>
                                        </p:cTn>
                                        <p:tgtEl>
                                          <p:spTgt spid="17"/>
                                        </p:tgtEl>
                                      </p:cBhvr>
                                      <p:to x="100000" y="95000"/>
                                    </p:animScale>
                                    <p:animScale>
                                      <p:cBhvr>
                                        <p:cTn id="50" dur="166" decel="50000">
                                          <p:stCondLst>
                                            <p:cond delay="1834"/>
                                          </p:stCondLst>
                                        </p:cTn>
                                        <p:tgtEl>
                                          <p:spTgt spid="17"/>
                                        </p:tgtEl>
                                      </p:cBhvr>
                                      <p:to x="100000" y="100000"/>
                                    </p:animScale>
                                  </p:childTnLst>
                                </p:cTn>
                              </p:par>
                              <p:par>
                                <p:cTn id="51" presetID="1" presetClass="exit" presetSubtype="0" fill="hold" grpId="1"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34"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from="(-#ppt_w/2)" to="(#ppt_x)" calcmode="lin" valueType="num">
                                      <p:cBhvr>
                                        <p:cTn id="55" dur="1200" fill="hold">
                                          <p:stCondLst>
                                            <p:cond delay="0"/>
                                          </p:stCondLst>
                                        </p:cTn>
                                        <p:tgtEl>
                                          <p:spTgt spid="20"/>
                                        </p:tgtEl>
                                        <p:attrNameLst>
                                          <p:attrName>ppt_x</p:attrName>
                                        </p:attrNameLst>
                                      </p:cBhvr>
                                    </p:anim>
                                    <p:anim from="0" to="-1.0" calcmode="lin" valueType="num">
                                      <p:cBhvr>
                                        <p:cTn id="56" dur="400" decel="50000" autoRev="1" fill="hold">
                                          <p:stCondLst>
                                            <p:cond delay="1200"/>
                                          </p:stCondLst>
                                        </p:cTn>
                                        <p:tgtEl>
                                          <p:spTgt spid="20"/>
                                        </p:tgtEl>
                                        <p:attrNameLst>
                                          <p:attrName>xshear</p:attrName>
                                        </p:attrNameLst>
                                      </p:cBhvr>
                                    </p:anim>
                                    <p:animScale>
                                      <p:cBhvr>
                                        <p:cTn id="57" dur="400" decel="100000" autoRev="1" fill="hold">
                                          <p:stCondLst>
                                            <p:cond delay="1200"/>
                                          </p:stCondLst>
                                        </p:cTn>
                                        <p:tgtEl>
                                          <p:spTgt spid="20"/>
                                        </p:tgtEl>
                                      </p:cBhvr>
                                      <p:from x="100000" y="100000"/>
                                      <p:to x="80000" y="100000"/>
                                    </p:animScale>
                                    <p:anim by="(#ppt_h/3+#ppt_w*0.1)" calcmode="lin" valueType="num">
                                      <p:cBhvr additive="sum">
                                        <p:cTn id="58" dur="400" decel="100000" autoRev="1" fill="hold">
                                          <p:stCondLst>
                                            <p:cond delay="1200"/>
                                          </p:stCondLst>
                                        </p:cTn>
                                        <p:tgtEl>
                                          <p:spTgt spid="20"/>
                                        </p:tgtEl>
                                        <p:attrNameLst>
                                          <p:attrName>ppt_x</p:attrName>
                                        </p:attrNameLst>
                                      </p:cBhvr>
                                    </p:anim>
                                  </p:childTnLst>
                                </p:cTn>
                              </p:par>
                              <p:par>
                                <p:cTn id="59" presetID="63" presetClass="path" presetSubtype="0" accel="50000" decel="50000" fill="hold" nodeType="withEffect">
                                  <p:stCondLst>
                                    <p:cond delay="0"/>
                                  </p:stCondLst>
                                  <p:childTnLst>
                                    <p:animMotion origin="layout" path="M 4.72222E-6 4.07407E-6 L 0.55086 -0.00162 " pathEditMode="relative" rAng="0" ptsTypes="AA">
                                      <p:cBhvr>
                                        <p:cTn id="60" dur="2000" fill="hold"/>
                                        <p:tgtEl>
                                          <p:spTgt spid="28686"/>
                                        </p:tgtEl>
                                        <p:attrNameLst>
                                          <p:attrName>ppt_x</p:attrName>
                                          <p:attrName>ppt_y</p:attrName>
                                        </p:attrNameLst>
                                      </p:cBhvr>
                                      <p:rCtr x="27535" y="-93"/>
                                    </p:animMotion>
                                  </p:childTnLst>
                                </p:cTn>
                              </p:par>
                              <p:par>
                                <p:cTn id="61" presetID="63" presetClass="path" presetSubtype="0" accel="50000" decel="50000" fill="hold" nodeType="withEffect">
                                  <p:stCondLst>
                                    <p:cond delay="0"/>
                                  </p:stCondLst>
                                  <p:childTnLst>
                                    <p:animMotion origin="layout" path="M -4.44444E-6 -3.7037E-7 L 0.54931 -0.00231 " pathEditMode="relative" rAng="0" ptsTypes="AA">
                                      <p:cBhvr>
                                        <p:cTn id="62" dur="2000" fill="hold"/>
                                        <p:tgtEl>
                                          <p:spTgt spid="28674"/>
                                        </p:tgtEl>
                                        <p:attrNameLst>
                                          <p:attrName>ppt_x</p:attrName>
                                          <p:attrName>ppt_y</p:attrName>
                                        </p:attrNameLst>
                                      </p:cBhvr>
                                      <p:rCtr x="27465" y="-116"/>
                                    </p:animMotion>
                                  </p:childTnLst>
                                </p:cTn>
                              </p:par>
                              <p:par>
                                <p:cTn id="63" presetID="63" presetClass="path" presetSubtype="0" accel="50000" decel="50000" fill="hold" nodeType="withEffect">
                                  <p:stCondLst>
                                    <p:cond delay="0"/>
                                  </p:stCondLst>
                                  <p:childTnLst>
                                    <p:animMotion origin="layout" path="M -3.05556E-6 -3.33333E-6 L 0.59184 -3.33333E-6 " pathEditMode="relative" rAng="0" ptsTypes="AA">
                                      <p:cBhvr>
                                        <p:cTn id="64" dur="2000" fill="hold"/>
                                        <p:tgtEl>
                                          <p:spTgt spid="28691"/>
                                        </p:tgtEl>
                                        <p:attrNameLst>
                                          <p:attrName>ppt_x</p:attrName>
                                          <p:attrName>ppt_y</p:attrName>
                                        </p:attrNameLst>
                                      </p:cBhvr>
                                      <p:rCtr x="29583" y="0"/>
                                    </p:animMotion>
                                  </p:childTnLst>
                                </p:cTn>
                              </p:par>
                              <p:par>
                                <p:cTn id="65" presetID="41" presetClass="entr" presetSubtype="0" fill="hold" nodeType="withEffect">
                                  <p:stCondLst>
                                    <p:cond delay="1750"/>
                                  </p:stCondLst>
                                  <p:iterate type="lt">
                                    <p:tmPct val="10000"/>
                                  </p:iterate>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4"/>
                                        </p:tgtEl>
                                        <p:attrNameLst>
                                          <p:attrName>ppt_y</p:attrName>
                                        </p:attrNameLst>
                                      </p:cBhvr>
                                      <p:tavLst>
                                        <p:tav tm="0">
                                          <p:val>
                                            <p:strVal val="#ppt_y"/>
                                          </p:val>
                                        </p:tav>
                                        <p:tav tm="100000">
                                          <p:val>
                                            <p:strVal val="#ppt_y"/>
                                          </p:val>
                                        </p:tav>
                                      </p:tavLst>
                                    </p:anim>
                                    <p:anim calcmode="lin" valueType="num">
                                      <p:cBhvr>
                                        <p:cTn id="6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35" presetClass="path" presetSubtype="0" accel="50000" decel="50000" fill="hold" nodeType="clickEffect">
                                  <p:stCondLst>
                                    <p:cond delay="1750"/>
                                  </p:stCondLst>
                                  <p:iterate type="lt">
                                    <p:tmPct val="0"/>
                                  </p:iterate>
                                  <p:childTnLst>
                                    <p:animMotion origin="layout" path="M 0 0 L -0.25 0 E" pathEditMode="relative" ptsTypes="">
                                      <p:cBhvr>
                                        <p:cTn id="75" dur="2000" fill="hold"/>
                                        <p:tgtEl>
                                          <p:spTgt spid="24"/>
                                        </p:tgtEl>
                                        <p:attrNameLst>
                                          <p:attrName>ppt_x</p:attrName>
                                          <p:attrName>ppt_y</p:attrName>
                                        </p:attrNameLst>
                                      </p:cBhvr>
                                    </p:animMotion>
                                  </p:childTnLst>
                                </p:cTn>
                              </p:par>
                            </p:childTnLst>
                          </p:cTn>
                        </p:par>
                        <p:par>
                          <p:cTn id="76" fill="hold">
                            <p:stCondLst>
                              <p:cond delay="3750"/>
                            </p:stCondLst>
                            <p:childTnLst>
                              <p:par>
                                <p:cTn id="77" presetID="10" presetClass="exit" presetSubtype="0" fill="hold" nodeType="afterEffect">
                                  <p:stCondLst>
                                    <p:cond delay="1750"/>
                                  </p:stCondLst>
                                  <p:iterate type="lt">
                                    <p:tmPct val="0"/>
                                  </p:iterate>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148" y="1981200"/>
            <a:ext cx="6858000" cy="4876800"/>
          </a:xfrm>
        </p:spPr>
        <p:txBody>
          <a:bodyPr/>
          <a:lstStyle/>
          <a:p>
            <a:pPr>
              <a:defRPr/>
            </a:pPr>
            <a:r>
              <a:rPr lang="en-PH" sz="3000" dirty="0"/>
              <a:t>Use</a:t>
            </a:r>
            <a:r>
              <a:rPr lang="en-PH" dirty="0"/>
              <a:t> </a:t>
            </a:r>
            <a:r>
              <a:rPr lang="en-PH" sz="3000" dirty="0"/>
              <a:t>wide-mouthed sputum cup or             50 ml conical tube</a:t>
            </a:r>
          </a:p>
          <a:p>
            <a:pPr>
              <a:defRPr/>
            </a:pPr>
            <a:endParaRPr lang="en-PH" sz="1600" dirty="0"/>
          </a:p>
          <a:p>
            <a:pPr>
              <a:defRPr/>
            </a:pPr>
            <a:r>
              <a:rPr lang="en-PH" sz="3000" dirty="0"/>
              <a:t>Label the body of the sputum cup/ conical tube, indicating patient’s complete name and that specimen is       for </a:t>
            </a:r>
            <a:r>
              <a:rPr lang="en-PH" sz="3000" dirty="0" err="1"/>
              <a:t>Xpert</a:t>
            </a:r>
            <a:r>
              <a:rPr lang="en-PH" sz="3000" dirty="0"/>
              <a:t> MTB/RIF test</a:t>
            </a:r>
          </a:p>
        </p:txBody>
      </p:sp>
      <p:sp>
        <p:nvSpPr>
          <p:cNvPr id="5" name="Rectangle 4"/>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1981200"/>
            <a:ext cx="1235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6" descr="http://www.globallabware.com/plastic/50a.jpg"/>
          <p:cNvPicPr>
            <a:picLocks noChangeAspect="1" noChangeArrowheads="1"/>
          </p:cNvPicPr>
          <p:nvPr/>
        </p:nvPicPr>
        <p:blipFill>
          <a:blip r:embed="rId4">
            <a:extLst>
              <a:ext uri="{28A0092B-C50C-407E-A947-70E740481C1C}">
                <a14:useLocalDpi xmlns:a14="http://schemas.microsoft.com/office/drawing/2010/main" val="0"/>
              </a:ext>
            </a:extLst>
          </a:blip>
          <a:srcRect l="13152" t="6415" b="9058"/>
          <a:stretch>
            <a:fillRect/>
          </a:stretch>
        </p:blipFill>
        <p:spPr bwMode="auto">
          <a:xfrm>
            <a:off x="7192963" y="3814763"/>
            <a:ext cx="1722437"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000" b="1" dirty="0">
                <a:latin typeface="+mj-lt"/>
                <a:ea typeface="+mj-ea"/>
                <a:cs typeface="+mj-cs"/>
              </a:rPr>
              <a:t>Sputum Collection for                                     </a:t>
            </a:r>
            <a:r>
              <a:rPr lang="en-US" sz="4000" b="1" dirty="0" err="1">
                <a:latin typeface="+mj-lt"/>
                <a:ea typeface="+mj-ea"/>
                <a:cs typeface="+mj-cs"/>
              </a:rPr>
              <a:t>Xpert</a:t>
            </a:r>
            <a:r>
              <a:rPr lang="en-US" sz="4000" b="1" dirty="0">
                <a:latin typeface="+mj-lt"/>
                <a:ea typeface="+mj-ea"/>
                <a:cs typeface="+mj-cs"/>
              </a:rPr>
              <a:t> MTB/RIF Test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111620"/>
                                        </p:tgtEl>
                                        <p:attrNameLst>
                                          <p:attrName>style.visibility</p:attrName>
                                        </p:attrNameLst>
                                      </p:cBhvr>
                                      <p:to>
                                        <p:strVal val="visible"/>
                                      </p:to>
                                    </p:set>
                                    <p:animEffect transition="in" filter="fade">
                                      <p:cBhvr>
                                        <p:cTn id="10" dur="1000"/>
                                        <p:tgtEl>
                                          <p:spTgt spid="111620"/>
                                        </p:tgtEl>
                                      </p:cBhvr>
                                    </p:animEffec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1622"/>
                                        </p:tgtEl>
                                        <p:attrNameLst>
                                          <p:attrName>style.visibility</p:attrName>
                                        </p:attrNameLst>
                                      </p:cBhvr>
                                      <p:to>
                                        <p:strVal val="visible"/>
                                      </p:to>
                                    </p:set>
                                    <p:animEffect transition="in" filter="fade">
                                      <p:cBhvr>
                                        <p:cTn id="14" dur="1000"/>
                                        <p:tgtEl>
                                          <p:spTgt spid="1116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15" y="1981200"/>
            <a:ext cx="6858000" cy="3657600"/>
          </a:xfrm>
        </p:spPr>
        <p:txBody>
          <a:bodyPr/>
          <a:lstStyle/>
          <a:p>
            <a:pPr>
              <a:defRPr/>
            </a:pPr>
            <a:endParaRPr lang="en-PH" sz="2900" dirty="0"/>
          </a:p>
          <a:p>
            <a:pPr>
              <a:buFont typeface="Arial" panose="020B0604020202020204" pitchFamily="34" charset="0"/>
              <a:buChar char="•"/>
              <a:defRPr/>
            </a:pPr>
            <a:r>
              <a:rPr lang="en-PH" sz="3000" dirty="0"/>
              <a:t>Only ONE specimen (</a:t>
            </a:r>
            <a:r>
              <a:rPr lang="en-PH" sz="3000" u="sng" dirty="0"/>
              <a:t>&gt;</a:t>
            </a:r>
            <a:r>
              <a:rPr lang="en-PH" sz="3000" dirty="0"/>
              <a:t> 1ml) </a:t>
            </a:r>
          </a:p>
          <a:p>
            <a:pPr>
              <a:spcBef>
                <a:spcPts val="0"/>
              </a:spcBef>
              <a:buClr>
                <a:srgbClr val="00B050"/>
              </a:buClr>
              <a:buFont typeface="Arial" panose="020B0604020202020204" pitchFamily="34" charset="0"/>
              <a:buChar char="•"/>
            </a:pPr>
            <a:r>
              <a:rPr lang="en-US" altLang="ja-JP" sz="3000" dirty="0">
                <a:ea typeface="MS Mincho" pitchFamily="49" charset="-128"/>
                <a:cs typeface="MS Mincho" pitchFamily="49" charset="-128"/>
              </a:rPr>
              <a:t>Solid or purulent particles, coughed out deeply from the lungs</a:t>
            </a:r>
          </a:p>
          <a:p>
            <a:pPr>
              <a:spcBef>
                <a:spcPts val="0"/>
              </a:spcBef>
              <a:buClr>
                <a:srgbClr val="00B050"/>
              </a:buClr>
              <a:buFont typeface="Arial" panose="020B0604020202020204" pitchFamily="34" charset="0"/>
              <a:buChar char="•"/>
            </a:pPr>
            <a:r>
              <a:rPr lang="en-US" altLang="ja-JP" sz="3000" dirty="0">
                <a:ea typeface="MS Mincho" pitchFamily="49" charset="-128"/>
                <a:cs typeface="MS Mincho" pitchFamily="49" charset="-128"/>
              </a:rPr>
              <a:t>Non-salivary</a:t>
            </a:r>
          </a:p>
          <a:p>
            <a:pPr>
              <a:spcBef>
                <a:spcPts val="0"/>
              </a:spcBef>
              <a:buClr>
                <a:srgbClr val="00B050"/>
              </a:buClr>
              <a:buFont typeface="Arial" panose="020B0604020202020204" pitchFamily="34" charset="0"/>
              <a:buChar char="•"/>
            </a:pPr>
            <a:r>
              <a:rPr lang="en-US" altLang="ja-JP" sz="3000" dirty="0">
                <a:ea typeface="MS Mincho" pitchFamily="49" charset="-128"/>
                <a:cs typeface="MS Mincho" pitchFamily="49" charset="-128"/>
              </a:rPr>
              <a:t>No food particles</a:t>
            </a:r>
          </a:p>
          <a:p>
            <a:pPr>
              <a:spcBef>
                <a:spcPts val="0"/>
              </a:spcBef>
              <a:buClr>
                <a:srgbClr val="00B050"/>
              </a:buClr>
              <a:buFont typeface="Arial" panose="020B0604020202020204" pitchFamily="34" charset="0"/>
              <a:buChar char="•"/>
            </a:pPr>
            <a:r>
              <a:rPr lang="en-US" altLang="ja-JP" sz="3000" dirty="0">
                <a:ea typeface="MS Mincho" pitchFamily="49" charset="-128"/>
                <a:cs typeface="MS Mincho" pitchFamily="49" charset="-128"/>
              </a:rPr>
              <a:t>Not blood stained</a:t>
            </a:r>
          </a:p>
        </p:txBody>
      </p:sp>
      <p:sp>
        <p:nvSpPr>
          <p:cNvPr id="5" name="Rectangle 4"/>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438" y="1981200"/>
            <a:ext cx="1235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6" descr="http://www.globallabware.com/plastic/50a.jpg"/>
          <p:cNvPicPr>
            <a:picLocks noChangeAspect="1" noChangeArrowheads="1"/>
          </p:cNvPicPr>
          <p:nvPr/>
        </p:nvPicPr>
        <p:blipFill>
          <a:blip r:embed="rId4">
            <a:extLst>
              <a:ext uri="{28A0092B-C50C-407E-A947-70E740481C1C}">
                <a14:useLocalDpi xmlns:a14="http://schemas.microsoft.com/office/drawing/2010/main" val="0"/>
              </a:ext>
            </a:extLst>
          </a:blip>
          <a:srcRect l="13152" t="6415" b="9058"/>
          <a:stretch>
            <a:fillRect/>
          </a:stretch>
        </p:blipFill>
        <p:spPr bwMode="auto">
          <a:xfrm>
            <a:off x="7192963" y="3814763"/>
            <a:ext cx="1722437"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000" b="1" dirty="0">
                <a:latin typeface="+mn-lt"/>
                <a:ea typeface="+mj-ea"/>
                <a:cs typeface="+mj-cs"/>
              </a:rPr>
              <a:t>Amount and Quality of                            Specimen for </a:t>
            </a:r>
            <a:r>
              <a:rPr lang="en-US" sz="4000" b="1" dirty="0" err="1">
                <a:latin typeface="+mn-lt"/>
                <a:ea typeface="+mj-ea"/>
                <a:cs typeface="+mj-cs"/>
              </a:rPr>
              <a:t>Xpert</a:t>
            </a:r>
            <a:r>
              <a:rPr lang="en-US" sz="4000" b="1" dirty="0">
                <a:latin typeface="+mn-lt"/>
                <a:ea typeface="+mj-ea"/>
                <a:cs typeface="+mj-cs"/>
              </a:rPr>
              <a:t> MTB/RIF Test</a:t>
            </a:r>
          </a:p>
        </p:txBody>
      </p:sp>
    </p:spTree>
    <p:extLst>
      <p:ext uri="{BB962C8B-B14F-4D97-AF65-F5344CB8AC3E}">
        <p14:creationId xmlns:p14="http://schemas.microsoft.com/office/powerpoint/2010/main" val="253897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fade">
                                      <p:cBhvr>
                                        <p:cTn id="7" dur="1000"/>
                                        <p:tgtEl>
                                          <p:spTgt spid="11162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11622"/>
                                        </p:tgtEl>
                                        <p:attrNameLst>
                                          <p:attrName>style.visibility</p:attrName>
                                        </p:attrNameLst>
                                      </p:cBhvr>
                                      <p:to>
                                        <p:strVal val="visible"/>
                                      </p:to>
                                    </p:set>
                                    <p:animEffect transition="in" filter="fade">
                                      <p:cBhvr>
                                        <p:cTn id="11" dur="1000"/>
                                        <p:tgtEl>
                                          <p:spTgt spid="1116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39" y="2286000"/>
            <a:ext cx="8686800" cy="2925762"/>
          </a:xfrm>
        </p:spPr>
        <p:txBody>
          <a:bodyPr/>
          <a:lstStyle/>
          <a:p>
            <a:r>
              <a:rPr lang="en-US" dirty="0"/>
              <a:t>If the sputum cannot be processed immediately, the specimen can be stored:</a:t>
            </a:r>
          </a:p>
          <a:p>
            <a:pPr lvl="1">
              <a:lnSpc>
                <a:spcPct val="100000"/>
              </a:lnSpc>
              <a:buClr>
                <a:srgbClr val="00B050"/>
              </a:buClr>
              <a:buFont typeface="Wingdings" panose="05000000000000000000" pitchFamily="2" charset="2"/>
              <a:buChar char="Ø"/>
            </a:pPr>
            <a:r>
              <a:rPr lang="en-US" dirty="0"/>
              <a:t> 35°C maximum of  3 days </a:t>
            </a:r>
          </a:p>
          <a:p>
            <a:pPr lvl="1">
              <a:lnSpc>
                <a:spcPct val="100000"/>
              </a:lnSpc>
              <a:buClr>
                <a:srgbClr val="00B050"/>
              </a:buClr>
              <a:buFont typeface="Wingdings" panose="05000000000000000000" pitchFamily="2" charset="2"/>
              <a:buChar char="Ø"/>
            </a:pPr>
            <a:r>
              <a:rPr lang="en-US" dirty="0"/>
              <a:t> 4°C maximum of  &lt;10 days</a:t>
            </a:r>
          </a:p>
          <a:p>
            <a:endParaRPr lang="en-US" dirty="0"/>
          </a:p>
        </p:txBody>
      </p:sp>
      <p:sp>
        <p:nvSpPr>
          <p:cNvPr id="4" name="Title 1"/>
          <p:cNvSpPr txBox="1">
            <a:spLocks/>
          </p:cNvSpPr>
          <p:nvPr/>
        </p:nvSpPr>
        <p:spPr bwMode="auto">
          <a:xfrm>
            <a:off x="304800" y="2286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400" b="1" dirty="0">
                <a:latin typeface="+mj-lt"/>
                <a:ea typeface="+mj-ea"/>
                <a:cs typeface="+mj-cs"/>
              </a:rPr>
              <a:t>Storage of Specimen</a:t>
            </a:r>
          </a:p>
        </p:txBody>
      </p:sp>
      <p:sp>
        <p:nvSpPr>
          <p:cNvPr id="5" name="Rectangle 4"/>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190626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38E3-4FCF-4E42-B6CA-3A22D0DA6595}"/>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33A1348F-8CF2-4B0A-B671-2495569499D8}"/>
              </a:ext>
            </a:extLst>
          </p:cNvPr>
          <p:cNvSpPr>
            <a:spLocks noGrp="1"/>
          </p:cNvSpPr>
          <p:nvPr>
            <p:ph idx="1"/>
          </p:nvPr>
        </p:nvSpPr>
        <p:spPr/>
        <p:txBody>
          <a:bodyPr/>
          <a:lstStyle/>
          <a:p>
            <a:pPr marL="0" indent="0" algn="ctr">
              <a:buNone/>
            </a:pPr>
            <a:endParaRPr lang="en-PH" b="1" dirty="0"/>
          </a:p>
          <a:p>
            <a:pPr marL="0" indent="0" algn="ctr">
              <a:buNone/>
            </a:pPr>
            <a:endParaRPr lang="en-PH" b="1" dirty="0"/>
          </a:p>
          <a:p>
            <a:pPr marL="0" indent="0" algn="ctr">
              <a:buNone/>
            </a:pPr>
            <a:endParaRPr lang="en-PH" b="1" dirty="0"/>
          </a:p>
          <a:p>
            <a:pPr marL="0" indent="0" algn="ctr">
              <a:buNone/>
            </a:pPr>
            <a:r>
              <a:rPr lang="en-PH" b="1" dirty="0"/>
              <a:t>END OF PRESENTATION</a:t>
            </a:r>
          </a:p>
        </p:txBody>
      </p:sp>
    </p:spTree>
    <p:extLst>
      <p:ext uri="{BB962C8B-B14F-4D97-AF65-F5344CB8AC3E}">
        <p14:creationId xmlns:p14="http://schemas.microsoft.com/office/powerpoint/2010/main" val="311006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000" b="1" dirty="0">
                <a:latin typeface="+mj-lt"/>
                <a:ea typeface="+mj-ea"/>
                <a:cs typeface="+mj-cs"/>
              </a:rPr>
              <a:t>Roles of Public and Private                            Health Workers in PMDT</a:t>
            </a:r>
            <a:endParaRPr lang="en-US" sz="4800" b="1" dirty="0">
              <a:latin typeface="+mj-lt"/>
              <a:ea typeface="+mj-ea"/>
              <a:cs typeface="+mj-cs"/>
            </a:endParaRPr>
          </a:p>
        </p:txBody>
      </p:sp>
      <p:sp>
        <p:nvSpPr>
          <p:cNvPr id="8" name="Rectangle 7"/>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9" name="Content Placeholder 2"/>
          <p:cNvSpPr txBox="1">
            <a:spLocks/>
          </p:cNvSpPr>
          <p:nvPr/>
        </p:nvSpPr>
        <p:spPr bwMode="auto">
          <a:xfrm>
            <a:off x="457200" y="1843016"/>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marL="0" indent="0" algn="ctr" defTabSz="911225"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6958" indent="0" algn="ctr" defTabSz="911225"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3916" indent="0" algn="ctr" defTabSz="911225"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0874" indent="0" algn="ctr" defTabSz="911225"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7832" indent="0" algn="ctr" defTabSz="911225"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4789" indent="0" algn="ctr" defTabSz="91391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1748" indent="0" algn="ctr" defTabSz="91391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8706" indent="0" algn="ctr" defTabSz="91391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5663" indent="0" algn="ctr" defTabSz="91391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altLang="en-US" sz="2800" b="1" dirty="0">
                <a:solidFill>
                  <a:schemeClr val="tx1"/>
                </a:solidFill>
              </a:rPr>
              <a:t>CASE FINDING </a:t>
            </a:r>
          </a:p>
          <a:p>
            <a:pPr algn="l">
              <a:defRPr/>
            </a:pPr>
            <a:endParaRPr lang="en-US" altLang="en-US" sz="1400" dirty="0">
              <a:solidFill>
                <a:schemeClr val="tx1"/>
              </a:solidFill>
            </a:endParaRPr>
          </a:p>
          <a:p>
            <a:pPr marL="514350" indent="-514350" algn="l">
              <a:buFont typeface="+mj-lt"/>
              <a:buAutoNum type="arabicPeriod"/>
              <a:defRPr/>
            </a:pPr>
            <a:r>
              <a:rPr lang="en-US" altLang="en-US" sz="2400" dirty="0">
                <a:solidFill>
                  <a:schemeClr val="tx1"/>
                </a:solidFill>
              </a:rPr>
              <a:t>Identify presumptive DRTB and refer them to:</a:t>
            </a:r>
          </a:p>
          <a:p>
            <a:pPr marL="914158" lvl="1" indent="-457200" algn="l">
              <a:buFont typeface="Arial" panose="020B0604020202020204" pitchFamily="34" charset="0"/>
              <a:buChar char="•"/>
              <a:defRPr/>
            </a:pPr>
            <a:r>
              <a:rPr lang="en-US" altLang="en-US" sz="2400" dirty="0">
                <a:solidFill>
                  <a:schemeClr val="tx1"/>
                </a:solidFill>
              </a:rPr>
              <a:t>PMDT  facilities (TC/STC/</a:t>
            </a:r>
            <a:r>
              <a:rPr lang="en-US" altLang="en-US" sz="2400" dirty="0" err="1">
                <a:solidFill>
                  <a:schemeClr val="tx1"/>
                </a:solidFill>
              </a:rPr>
              <a:t>iDOTs</a:t>
            </a:r>
            <a:r>
              <a:rPr lang="en-US" altLang="en-US" sz="2400" dirty="0">
                <a:solidFill>
                  <a:schemeClr val="tx1"/>
                </a:solidFill>
              </a:rPr>
              <a:t> using                                                       </a:t>
            </a:r>
            <a:r>
              <a:rPr lang="en-US" altLang="en-US" sz="2400" dirty="0">
                <a:solidFill>
                  <a:schemeClr val="tx1"/>
                </a:solidFill>
                <a:sym typeface="Symbol" panose="05050102010706020507" pitchFamily="18" charset="2"/>
              </a:rPr>
              <a:t>  </a:t>
            </a:r>
            <a:r>
              <a:rPr lang="en-US" altLang="en-US" sz="2400" dirty="0">
                <a:solidFill>
                  <a:schemeClr val="tx1"/>
                </a:solidFill>
              </a:rPr>
              <a:t>NTP Form 7: Referral Form (public)</a:t>
            </a:r>
          </a:p>
          <a:p>
            <a:pPr lvl="1" algn="l">
              <a:defRPr/>
            </a:pPr>
            <a:r>
              <a:rPr lang="en-US" altLang="en-US" sz="2400" dirty="0">
                <a:solidFill>
                  <a:schemeClr val="tx1"/>
                </a:solidFill>
              </a:rPr>
              <a:t>       </a:t>
            </a:r>
            <a:r>
              <a:rPr lang="en-US" altLang="en-US" sz="2400" dirty="0">
                <a:solidFill>
                  <a:schemeClr val="tx1"/>
                </a:solidFill>
                <a:sym typeface="Symbol" panose="05050102010706020507" pitchFamily="18" charset="2"/>
              </a:rPr>
              <a:t></a:t>
            </a:r>
            <a:r>
              <a:rPr lang="en-US" altLang="en-US" sz="2400" dirty="0">
                <a:solidFill>
                  <a:schemeClr val="tx1"/>
                </a:solidFill>
              </a:rPr>
              <a:t>  Referral letter if from private </a:t>
            </a:r>
          </a:p>
          <a:p>
            <a:pPr marL="514350" indent="-514350" algn="l">
              <a:buFont typeface="+mj-lt"/>
              <a:buAutoNum type="arabicPeriod"/>
              <a:defRPr/>
            </a:pPr>
            <a:r>
              <a:rPr lang="en-US" altLang="en-US" sz="2400" dirty="0">
                <a:solidFill>
                  <a:schemeClr val="tx1"/>
                </a:solidFill>
              </a:rPr>
              <a:t>Explain to patients and family what MDRTB means and the framework of management</a:t>
            </a:r>
          </a:p>
          <a:p>
            <a:pPr marL="514350" indent="-514350" algn="l">
              <a:buFont typeface="+mj-lt"/>
              <a:buAutoNum type="arabicPeriod"/>
              <a:defRPr/>
            </a:pPr>
            <a:r>
              <a:rPr lang="en-US" altLang="en-US" sz="2400" dirty="0">
                <a:solidFill>
                  <a:schemeClr val="tx1"/>
                </a:solidFill>
              </a:rPr>
              <a:t>Instruct and encourage patients to submit sputum specimens for </a:t>
            </a:r>
            <a:r>
              <a:rPr lang="en-US" altLang="en-US" sz="2400" dirty="0" err="1">
                <a:solidFill>
                  <a:schemeClr val="tx1"/>
                </a:solidFill>
              </a:rPr>
              <a:t>Xpert</a:t>
            </a:r>
            <a:r>
              <a:rPr lang="en-US" altLang="en-US" sz="2400" dirty="0">
                <a:solidFill>
                  <a:schemeClr val="tx1"/>
                </a:solidFill>
              </a:rPr>
              <a:t> MTB/RIF testing </a:t>
            </a:r>
          </a:p>
          <a:p>
            <a:pPr algn="l" eaLnBrk="1" hangingPunct="1">
              <a:defRPr/>
            </a:pPr>
            <a:endParaRPr lang="en-PH" altLang="en-US" dirty="0">
              <a:solidFill>
                <a:schemeClr val="tx1"/>
              </a:solidFill>
            </a:endParaRPr>
          </a:p>
        </p:txBody>
      </p:sp>
    </p:spTree>
    <p:extLst>
      <p:ext uri="{BB962C8B-B14F-4D97-AF65-F5344CB8AC3E}">
        <p14:creationId xmlns:p14="http://schemas.microsoft.com/office/powerpoint/2010/main" val="247346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Straight Connector 8"/>
          <p:cNvCxnSpPr>
            <a:cxnSpLocks noChangeShapeType="1"/>
          </p:cNvCxnSpPr>
          <p:nvPr/>
        </p:nvCxnSpPr>
        <p:spPr bwMode="auto">
          <a:xfrm>
            <a:off x="533400" y="2187575"/>
            <a:ext cx="8077200" cy="1588"/>
          </a:xfrm>
          <a:prstGeom prst="line">
            <a:avLst/>
          </a:prstGeom>
          <a:noFill/>
          <a:ln w="76200" algn="ctr">
            <a:solidFill>
              <a:srgbClr val="336600"/>
            </a:solidFill>
            <a:round/>
            <a:headEnd/>
            <a:tailEnd/>
          </a:ln>
          <a:extLst>
            <a:ext uri="{909E8E84-426E-40DD-AFC4-6F175D3DCCD1}">
              <a14:hiddenFill xmlns:a14="http://schemas.microsoft.com/office/drawing/2010/main">
                <a:noFill/>
              </a14:hiddenFill>
            </a:ext>
          </a:extLst>
        </p:spPr>
      </p:cxnSp>
      <p:cxnSp>
        <p:nvCxnSpPr>
          <p:cNvPr id="9219" name="Straight Connector 9"/>
          <p:cNvCxnSpPr>
            <a:cxnSpLocks noChangeShapeType="1"/>
          </p:cNvCxnSpPr>
          <p:nvPr/>
        </p:nvCxnSpPr>
        <p:spPr bwMode="auto">
          <a:xfrm>
            <a:off x="533400" y="3656013"/>
            <a:ext cx="8077200" cy="1587"/>
          </a:xfrm>
          <a:prstGeom prst="line">
            <a:avLst/>
          </a:prstGeom>
          <a:noFill/>
          <a:ln w="76200" algn="ctr">
            <a:solidFill>
              <a:srgbClr val="336600"/>
            </a:solidFill>
            <a:round/>
            <a:headEnd/>
            <a:tailEnd/>
          </a:ln>
          <a:extLst>
            <a:ext uri="{909E8E84-426E-40DD-AFC4-6F175D3DCCD1}">
              <a14:hiddenFill xmlns:a14="http://schemas.microsoft.com/office/drawing/2010/main">
                <a:noFill/>
              </a14:hiddenFill>
            </a:ext>
          </a:extLst>
        </p:spPr>
      </p:cxnSp>
      <p:sp>
        <p:nvSpPr>
          <p:cNvPr id="11" name="Title 1"/>
          <p:cNvSpPr txBox="1">
            <a:spLocks/>
          </p:cNvSpPr>
          <p:nvPr/>
        </p:nvSpPr>
        <p:spPr bwMode="auto">
          <a:xfrm>
            <a:off x="0" y="2187575"/>
            <a:ext cx="9144000" cy="1470025"/>
          </a:xfrm>
          <a:prstGeom prst="rect">
            <a:avLst/>
          </a:prstGeom>
          <a:noFill/>
          <a:ln w="9525">
            <a:noFill/>
            <a:round/>
            <a:headEnd/>
            <a:tailEnd/>
          </a:ln>
        </p:spPr>
        <p:txBody>
          <a:bodyPr lIns="89952" tIns="46776" rIns="89952" bIns="46776" anchor="ctr"/>
          <a:lstStyle/>
          <a:p>
            <a:pPr algn="ctr" defTabSz="913916" fontAlgn="auto">
              <a:spcBef>
                <a:spcPts val="0"/>
              </a:spcBef>
              <a:spcAft>
                <a:spcPts val="0"/>
              </a:spcAft>
              <a:defRPr/>
            </a:pPr>
            <a:r>
              <a:rPr lang="en-US" sz="4000" b="1" kern="0" dirty="0">
                <a:effectLst>
                  <a:outerShdw blurRad="50800" dist="38100" dir="18900000" algn="bl" rotWithShape="0">
                    <a:prstClr val="black">
                      <a:alpha val="40000"/>
                    </a:prstClr>
                  </a:outerShdw>
                </a:effectLst>
                <a:latin typeface="+mj-lt"/>
                <a:ea typeface="+mj-ea"/>
                <a:cs typeface="+mj-cs"/>
              </a:rPr>
              <a:t>IDENTIFICATION OF</a:t>
            </a:r>
          </a:p>
          <a:p>
            <a:pPr algn="ctr" defTabSz="913916" fontAlgn="auto">
              <a:spcBef>
                <a:spcPts val="0"/>
              </a:spcBef>
              <a:spcAft>
                <a:spcPts val="0"/>
              </a:spcAft>
              <a:defRPr/>
            </a:pPr>
            <a:r>
              <a:rPr lang="en-US" sz="4000" b="1" kern="0" dirty="0">
                <a:effectLst>
                  <a:outerShdw blurRad="50800" dist="38100" dir="18900000" algn="bl" rotWithShape="0">
                    <a:prstClr val="black">
                      <a:alpha val="40000"/>
                    </a:prstClr>
                  </a:outerShdw>
                </a:effectLst>
                <a:latin typeface="+mj-lt"/>
                <a:ea typeface="+mj-ea"/>
                <a:cs typeface="+mj-cs"/>
              </a:rPr>
              <a:t>PRESUMPTIVE DRTB </a:t>
            </a:r>
            <a:endParaRPr lang="en-US" sz="4000" b="1" kern="0" dirty="0">
              <a:solidFill>
                <a:srgbClr val="000000"/>
              </a:solidFill>
              <a:effectLst>
                <a:outerShdw blurRad="50800" dist="38100" dir="18900000" algn="bl" rotWithShape="0">
                  <a:prstClr val="black">
                    <a:alpha val="40000"/>
                  </a:prstClr>
                </a:outerShdw>
              </a:effectLst>
              <a:latin typeface="+mj-lt"/>
              <a:ea typeface="+mj-ea"/>
              <a:cs typeface="+mj-cs"/>
            </a:endParaRPr>
          </a:p>
        </p:txBody>
      </p:sp>
      <p:sp>
        <p:nvSpPr>
          <p:cNvPr id="7"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400" b="1" dirty="0">
                <a:latin typeface="+mj-lt"/>
                <a:ea typeface="+mj-ea"/>
                <a:cs typeface="+mj-cs"/>
              </a:rPr>
              <a:t>Case Finding for PMDT</a:t>
            </a:r>
            <a:endParaRPr lang="en-US" sz="5400" b="1" dirty="0">
              <a:latin typeface="+mj-lt"/>
              <a:ea typeface="+mj-ea"/>
              <a:cs typeface="+mj-cs"/>
            </a:endParaRPr>
          </a:p>
        </p:txBody>
      </p:sp>
      <p:sp>
        <p:nvSpPr>
          <p:cNvPr id="8" name="Rectangle 7"/>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2057400"/>
            <a:ext cx="8229600" cy="3962400"/>
          </a:xfrm>
        </p:spPr>
        <p:txBody>
          <a:bodyPr/>
          <a:lstStyle/>
          <a:p>
            <a:pPr eaLnBrk="1" hangingPunct="1"/>
            <a:r>
              <a:rPr lang="en-PH" altLang="en-US" dirty="0"/>
              <a:t>Presumptive TB (whether adult, adolescent or child) who belongs to any of the DRTB high-risk groups, such as: </a:t>
            </a:r>
          </a:p>
          <a:p>
            <a:pPr marL="457200" lvl="1" indent="0" eaLnBrk="1" hangingPunct="1">
              <a:buNone/>
            </a:pPr>
            <a:endParaRPr lang="en-PH" altLang="en-US" sz="1800" dirty="0"/>
          </a:p>
          <a:p>
            <a:pPr lvl="1" eaLnBrk="1" hangingPunct="1"/>
            <a:r>
              <a:rPr lang="en-PH" altLang="en-US" sz="2600" dirty="0"/>
              <a:t>Retreatment cases</a:t>
            </a:r>
          </a:p>
          <a:p>
            <a:pPr lvl="1" eaLnBrk="1" hangingPunct="1"/>
            <a:r>
              <a:rPr lang="en-PH" altLang="en-US" sz="2600" dirty="0"/>
              <a:t>New TB cases who are contacts of confirmed DRTB cases or non-converter of Category 1</a:t>
            </a:r>
          </a:p>
          <a:p>
            <a:pPr lvl="1" eaLnBrk="1" hangingPunct="1"/>
            <a:r>
              <a:rPr lang="en-PH" altLang="en-US" sz="2600" dirty="0"/>
              <a:t>People living with HIV with signs and symptoms of TB</a:t>
            </a:r>
          </a:p>
        </p:txBody>
      </p:sp>
      <p:sp>
        <p:nvSpPr>
          <p:cNvPr id="5"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400" b="1" dirty="0">
                <a:latin typeface="+mj-lt"/>
                <a:ea typeface="+mj-ea"/>
                <a:cs typeface="+mj-cs"/>
              </a:rPr>
              <a:t>Presumptive DRTB</a:t>
            </a:r>
            <a:endParaRPr lang="en-US" sz="5400" b="1" dirty="0">
              <a:latin typeface="+mj-lt"/>
              <a:ea typeface="+mj-ea"/>
              <a:cs typeface="+mj-cs"/>
            </a:endParaRPr>
          </a:p>
        </p:txBody>
      </p:sp>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p:cNvGraphicFramePr>
            <a:graphicFrameLocks noGrp="1"/>
          </p:cNvGraphicFramePr>
          <p:nvPr>
            <p:ph idx="1"/>
            <p:extLst>
              <p:ext uri="{D42A27DB-BD31-4B8C-83A1-F6EECF244321}">
                <p14:modId xmlns:p14="http://schemas.microsoft.com/office/powerpoint/2010/main" val="2962919828"/>
              </p:ext>
            </p:extLst>
          </p:nvPr>
        </p:nvGraphicFramePr>
        <p:xfrm>
          <a:off x="228600" y="1600200"/>
          <a:ext cx="8686800" cy="4754606"/>
        </p:xfrm>
        <a:graphic>
          <a:graphicData uri="http://schemas.openxmlformats.org/drawingml/2006/table">
            <a:tbl>
              <a:tblPr firstRow="1" bandRow="1">
                <a:tableStyleId>{5C22544A-7EE6-4342-B048-85BDC9FD1C3A}</a:tableStyleId>
              </a:tblPr>
              <a:tblGrid>
                <a:gridCol w="1608666">
                  <a:extLst>
                    <a:ext uri="{9D8B030D-6E8A-4147-A177-3AD203B41FA5}">
                      <a16:colId xmlns:a16="http://schemas.microsoft.com/office/drawing/2014/main" val="20000"/>
                    </a:ext>
                  </a:extLst>
                </a:gridCol>
                <a:gridCol w="7078134">
                  <a:extLst>
                    <a:ext uri="{9D8B030D-6E8A-4147-A177-3AD203B41FA5}">
                      <a16:colId xmlns:a16="http://schemas.microsoft.com/office/drawing/2014/main" val="20001"/>
                    </a:ext>
                  </a:extLst>
                </a:gridCol>
              </a:tblGrid>
              <a:tr h="441879">
                <a:tc gridSpan="2">
                  <a:txBody>
                    <a:bodyPr/>
                    <a:lstStyle/>
                    <a:p>
                      <a:r>
                        <a:rPr lang="en-PH" sz="2300" b="1" dirty="0"/>
                        <a:t>RETREATMENT CASES</a:t>
                      </a:r>
                    </a:p>
                  </a:txBody>
                  <a:tcPr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PH" dirty="0"/>
                    </a:p>
                  </a:txBody>
                  <a:tcPr/>
                </a:tc>
                <a:extLst>
                  <a:ext uri="{0D108BD9-81ED-4DB2-BD59-A6C34878D82A}">
                    <a16:rowId xmlns:a16="http://schemas.microsoft.com/office/drawing/2014/main" val="10000"/>
                  </a:ext>
                </a:extLst>
              </a:tr>
              <a:tr h="1767730">
                <a:tc>
                  <a:txBody>
                    <a:bodyPr/>
                    <a:lstStyle/>
                    <a:p>
                      <a:r>
                        <a:rPr lang="en-PH" sz="2200" b="1" dirty="0"/>
                        <a:t>RELAPSE</a:t>
                      </a:r>
                    </a:p>
                    <a:p>
                      <a:endParaRPr lang="en-PH" sz="2200" b="1" dirty="0"/>
                    </a:p>
                    <a:p>
                      <a:endParaRPr lang="en-PH" sz="2200" b="1" dirty="0"/>
                    </a:p>
                    <a:p>
                      <a:endParaRPr lang="en-PH" sz="2200" b="1" dirty="0"/>
                    </a:p>
                    <a:p>
                      <a:endParaRPr lang="en-PH" sz="2200" b="1" dirty="0"/>
                    </a:p>
                  </a:txBody>
                  <a:tcPr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PH" sz="2300" kern="1200" dirty="0">
                          <a:solidFill>
                            <a:schemeClr val="dk1"/>
                          </a:solidFill>
                          <a:latin typeface="+mn-lt"/>
                          <a:ea typeface="+mn-ea"/>
                          <a:cs typeface="+mn-cs"/>
                        </a:rPr>
                        <a:t> </a:t>
                      </a:r>
                      <a:endParaRPr lang="en-PH" sz="2300" dirty="0"/>
                    </a:p>
                  </a:txBody>
                  <a:tcPr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954">
                <a:tc>
                  <a:txBody>
                    <a:bodyPr/>
                    <a:lstStyle/>
                    <a:p>
                      <a:r>
                        <a:rPr lang="en-PH" sz="2200" b="1" dirty="0"/>
                        <a:t>TREATMENT AFTER FAILURE</a:t>
                      </a:r>
                    </a:p>
                  </a:txBody>
                  <a:tcPr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300" kern="1200" dirty="0">
                        <a:solidFill>
                          <a:schemeClr val="dk1"/>
                        </a:solidFill>
                        <a:latin typeface="+mn-lt"/>
                        <a:ea typeface="+mn-ea"/>
                        <a:cs typeface="+mn-cs"/>
                      </a:endParaRPr>
                    </a:p>
                    <a:p>
                      <a:endParaRPr lang="en-US" sz="2300" kern="1200" dirty="0">
                        <a:solidFill>
                          <a:schemeClr val="dk1"/>
                        </a:solidFill>
                        <a:latin typeface="+mn-lt"/>
                        <a:ea typeface="+mn-ea"/>
                        <a:cs typeface="+mn-cs"/>
                      </a:endParaRPr>
                    </a:p>
                    <a:p>
                      <a:endParaRPr lang="en-US" sz="2300" kern="1200" dirty="0">
                        <a:solidFill>
                          <a:schemeClr val="dk1"/>
                        </a:solidFill>
                        <a:latin typeface="+mn-lt"/>
                        <a:ea typeface="+mn-ea"/>
                        <a:cs typeface="+mn-cs"/>
                      </a:endParaRPr>
                    </a:p>
                    <a:p>
                      <a:r>
                        <a:rPr lang="en-US" sz="2300" b="1" kern="1200" dirty="0">
                          <a:solidFill>
                            <a:schemeClr val="dk1"/>
                          </a:solidFill>
                          <a:latin typeface="+mn-lt"/>
                          <a:ea typeface="+mn-ea"/>
                          <a:cs typeface="+mn-cs"/>
                        </a:rPr>
                        <a:t>OR</a:t>
                      </a:r>
                      <a:endParaRPr lang="en-PH" sz="2300" kern="1200" dirty="0">
                        <a:solidFill>
                          <a:schemeClr val="dk1"/>
                        </a:solidFill>
                        <a:latin typeface="+mn-lt"/>
                        <a:ea typeface="+mn-ea"/>
                        <a:cs typeface="+mn-cs"/>
                      </a:endParaRPr>
                    </a:p>
                    <a:p>
                      <a:endParaRPr lang="en-PH" sz="2300" kern="1200" dirty="0">
                        <a:solidFill>
                          <a:schemeClr val="dk1"/>
                        </a:solidFill>
                        <a:latin typeface="+mn-lt"/>
                        <a:ea typeface="+mn-ea"/>
                        <a:cs typeface="+mn-cs"/>
                      </a:endParaRPr>
                    </a:p>
                    <a:p>
                      <a:endParaRPr lang="en-PH" sz="2300" kern="1200" dirty="0">
                        <a:solidFill>
                          <a:schemeClr val="dk1"/>
                        </a:solidFill>
                        <a:latin typeface="+mn-lt"/>
                        <a:ea typeface="+mn-ea"/>
                        <a:cs typeface="+mn-cs"/>
                      </a:endParaRPr>
                    </a:p>
                  </a:txBody>
                  <a:tcPr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4" name="TextBox 13"/>
          <p:cNvSpPr txBox="1"/>
          <p:nvPr/>
        </p:nvSpPr>
        <p:spPr>
          <a:xfrm>
            <a:off x="1905000" y="1981200"/>
            <a:ext cx="7086600" cy="1862048"/>
          </a:xfrm>
          <a:prstGeom prst="rect">
            <a:avLst/>
          </a:prstGeom>
          <a:noFill/>
        </p:spPr>
        <p:txBody>
          <a:bodyPr>
            <a:spAutoFit/>
          </a:bodyPr>
          <a:lstStyle/>
          <a:p>
            <a:pPr>
              <a:defRPr/>
            </a:pPr>
            <a:r>
              <a:rPr lang="en-PH" sz="2300" dirty="0">
                <a:solidFill>
                  <a:schemeClr val="dk1"/>
                </a:solidFill>
                <a:latin typeface="+mn-lt"/>
              </a:rPr>
              <a:t>A patient previously treated for TB, who </a:t>
            </a:r>
            <a:r>
              <a:rPr lang="en-PH" sz="2300" b="1" dirty="0">
                <a:solidFill>
                  <a:schemeClr val="dk1"/>
                </a:solidFill>
                <a:latin typeface="+mn-lt"/>
              </a:rPr>
              <a:t>has been declared cured or treatment completed</a:t>
            </a:r>
            <a:r>
              <a:rPr lang="en-PH" sz="2300" dirty="0">
                <a:solidFill>
                  <a:schemeClr val="dk1"/>
                </a:solidFill>
                <a:latin typeface="+mn-lt"/>
              </a:rPr>
              <a:t> in his/her most recent treatment episode, and is </a:t>
            </a:r>
            <a:r>
              <a:rPr lang="en-PH" sz="2300" b="1" dirty="0">
                <a:solidFill>
                  <a:schemeClr val="dk1"/>
                </a:solidFill>
                <a:latin typeface="+mn-lt"/>
              </a:rPr>
              <a:t>currently diagnosed with bacteriologically confirmed or clinically diagnosed TB</a:t>
            </a:r>
            <a:endParaRPr lang="en-PH" sz="2300" dirty="0">
              <a:latin typeface="+mn-lt"/>
            </a:endParaRPr>
          </a:p>
        </p:txBody>
      </p:sp>
      <p:sp>
        <p:nvSpPr>
          <p:cNvPr id="15" name="TextBox 14"/>
          <p:cNvSpPr txBox="1"/>
          <p:nvPr/>
        </p:nvSpPr>
        <p:spPr>
          <a:xfrm>
            <a:off x="1905000" y="3798888"/>
            <a:ext cx="7086600" cy="1154112"/>
          </a:xfrm>
          <a:prstGeom prst="rect">
            <a:avLst/>
          </a:prstGeom>
          <a:noFill/>
        </p:spPr>
        <p:txBody>
          <a:bodyPr>
            <a:spAutoFit/>
          </a:bodyPr>
          <a:lstStyle/>
          <a:p>
            <a:pPr>
              <a:defRPr/>
            </a:pPr>
            <a:r>
              <a:rPr lang="en-US" sz="2300" dirty="0">
                <a:solidFill>
                  <a:schemeClr val="dk1"/>
                </a:solidFill>
                <a:latin typeface="+mn-lt"/>
              </a:rPr>
              <a:t>A patient who has been previously treated for TB and </a:t>
            </a:r>
            <a:r>
              <a:rPr lang="en-US" sz="2300" b="1" dirty="0">
                <a:solidFill>
                  <a:schemeClr val="dk1"/>
                </a:solidFill>
                <a:latin typeface="+mn-lt"/>
              </a:rPr>
              <a:t>whose treatment failed</a:t>
            </a:r>
            <a:r>
              <a:rPr lang="en-US" sz="2300" dirty="0">
                <a:solidFill>
                  <a:schemeClr val="dk1"/>
                </a:solidFill>
                <a:latin typeface="+mn-lt"/>
              </a:rPr>
              <a:t> at the end of his/her most recent course</a:t>
            </a:r>
            <a:endParaRPr lang="en-PH" sz="2300" dirty="0">
              <a:solidFill>
                <a:schemeClr val="dk1"/>
              </a:solidFill>
              <a:latin typeface="+mn-lt"/>
            </a:endParaRPr>
          </a:p>
        </p:txBody>
      </p:sp>
      <p:sp>
        <p:nvSpPr>
          <p:cNvPr id="16" name="TextBox 15"/>
          <p:cNvSpPr txBox="1"/>
          <p:nvPr/>
        </p:nvSpPr>
        <p:spPr>
          <a:xfrm>
            <a:off x="1905000" y="5257800"/>
            <a:ext cx="7086600" cy="1154113"/>
          </a:xfrm>
          <a:prstGeom prst="rect">
            <a:avLst/>
          </a:prstGeom>
          <a:noFill/>
        </p:spPr>
        <p:txBody>
          <a:bodyPr>
            <a:spAutoFit/>
          </a:bodyPr>
          <a:lstStyle/>
          <a:p>
            <a:pPr>
              <a:defRPr/>
            </a:pPr>
            <a:r>
              <a:rPr lang="en-PH" sz="2300" dirty="0">
                <a:solidFill>
                  <a:schemeClr val="dk1"/>
                </a:solidFill>
                <a:latin typeface="+mn-lt"/>
              </a:rPr>
              <a:t>A patient (child or EPTB) for whom sputum examination cannot be done and who did not show clinical improvement anytime during treatment </a:t>
            </a:r>
            <a:endParaRPr lang="en-PH" sz="2300" dirty="0">
              <a:latin typeface="+mn-lt"/>
            </a:endParaRPr>
          </a:p>
        </p:txBody>
      </p:sp>
      <p:sp>
        <p:nvSpPr>
          <p:cNvPr id="8"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000" b="1" dirty="0">
                <a:latin typeface="+mn-lt"/>
                <a:ea typeface="+mj-ea"/>
                <a:cs typeface="+mj-cs"/>
              </a:rPr>
              <a:t>Groups with </a:t>
            </a:r>
            <a:r>
              <a:rPr lang="en-US" sz="4000" b="1" dirty="0">
                <a:latin typeface="+mn-lt"/>
              </a:rPr>
              <a:t>High Risk </a:t>
            </a:r>
            <a:r>
              <a:rPr lang="en-US" sz="4000" b="1" dirty="0">
                <a:latin typeface="+mn-lt"/>
                <a:ea typeface="+mj-ea"/>
                <a:cs typeface="+mj-cs"/>
              </a:rPr>
              <a:t>for DRTB</a:t>
            </a:r>
          </a:p>
        </p:txBody>
      </p:sp>
      <p:sp>
        <p:nvSpPr>
          <p:cNvPr id="9" name="Rectangle 8"/>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noGrp="1"/>
          </p:cNvGraphicFramePr>
          <p:nvPr>
            <p:ph idx="1"/>
          </p:nvPr>
        </p:nvGraphicFramePr>
        <p:xfrm>
          <a:off x="228600" y="1600200"/>
          <a:ext cx="8686800" cy="4756151"/>
        </p:xfrm>
        <a:graphic>
          <a:graphicData uri="http://schemas.openxmlformats.org/drawingml/2006/table">
            <a:tbl>
              <a:tblPr firstRow="1" bandRow="1">
                <a:tableStyleId>{5C22544A-7EE6-4342-B048-85BDC9FD1C3A}</a:tableStyleId>
              </a:tblPr>
              <a:tblGrid>
                <a:gridCol w="1608666">
                  <a:extLst>
                    <a:ext uri="{9D8B030D-6E8A-4147-A177-3AD203B41FA5}">
                      <a16:colId xmlns:a16="http://schemas.microsoft.com/office/drawing/2014/main" val="20000"/>
                    </a:ext>
                  </a:extLst>
                </a:gridCol>
                <a:gridCol w="7078134">
                  <a:extLst>
                    <a:ext uri="{9D8B030D-6E8A-4147-A177-3AD203B41FA5}">
                      <a16:colId xmlns:a16="http://schemas.microsoft.com/office/drawing/2014/main" val="20001"/>
                    </a:ext>
                  </a:extLst>
                </a:gridCol>
              </a:tblGrid>
              <a:tr h="441936">
                <a:tc gridSpan="2">
                  <a:txBody>
                    <a:bodyPr/>
                    <a:lstStyle/>
                    <a:p>
                      <a:r>
                        <a:rPr lang="en-PH" sz="2300" b="1" dirty="0"/>
                        <a:t>RETREATMENT CASES</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PH" dirty="0"/>
                    </a:p>
                  </a:txBody>
                  <a:tcPr/>
                </a:tc>
                <a:extLst>
                  <a:ext uri="{0D108BD9-81ED-4DB2-BD59-A6C34878D82A}">
                    <a16:rowId xmlns:a16="http://schemas.microsoft.com/office/drawing/2014/main" val="10000"/>
                  </a:ext>
                </a:extLst>
              </a:tr>
              <a:tr h="1767816">
                <a:tc>
                  <a:txBody>
                    <a:bodyPr/>
                    <a:lstStyle/>
                    <a:p>
                      <a:pPr marL="0" marR="0" indent="0" algn="l" defTabSz="913916" rtl="0" eaLnBrk="1" fontAlgn="auto" latinLnBrk="0" hangingPunct="1">
                        <a:lnSpc>
                          <a:spcPct val="100000"/>
                        </a:lnSpc>
                        <a:spcBef>
                          <a:spcPts val="0"/>
                        </a:spcBef>
                        <a:spcAft>
                          <a:spcPts val="0"/>
                        </a:spcAft>
                        <a:buClrTx/>
                        <a:buSzTx/>
                        <a:buFontTx/>
                        <a:buNone/>
                        <a:tabLst/>
                        <a:defRPr/>
                      </a:pPr>
                      <a:r>
                        <a:rPr lang="en-PH" sz="2200" b="1" dirty="0"/>
                        <a:t>TREATMENT</a:t>
                      </a:r>
                      <a:r>
                        <a:rPr lang="en-PH" sz="2200" b="1" baseline="0" dirty="0"/>
                        <a:t> AFTER LOST TO FOLLOW-UP (TALF)</a:t>
                      </a:r>
                      <a:endParaRPr lang="en-PH" sz="2200" b="1" dirty="0"/>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PH" sz="2300" dirty="0"/>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12041">
                <a:tc>
                  <a:txBody>
                    <a:bodyPr/>
                    <a:lstStyle/>
                    <a:p>
                      <a:pPr marL="0" marR="0" indent="0" algn="l" defTabSz="913916" rtl="0" eaLnBrk="1" fontAlgn="auto" latinLnBrk="0" hangingPunct="1">
                        <a:lnSpc>
                          <a:spcPct val="100000"/>
                        </a:lnSpc>
                        <a:spcBef>
                          <a:spcPts val="0"/>
                        </a:spcBef>
                        <a:spcAft>
                          <a:spcPts val="0"/>
                        </a:spcAft>
                        <a:buClrTx/>
                        <a:buSzTx/>
                        <a:buFontTx/>
                        <a:buNone/>
                        <a:tabLst/>
                        <a:defRPr/>
                      </a:pPr>
                      <a:r>
                        <a:rPr lang="en-PH" sz="2200" b="1" dirty="0"/>
                        <a:t>PREVIOUS TREATMENT</a:t>
                      </a:r>
                      <a:r>
                        <a:rPr lang="en-PH" sz="2200" b="1" baseline="0" dirty="0"/>
                        <a:t> OUTCOME UNKNOWN</a:t>
                      </a:r>
                      <a:endParaRPr lang="en-PH" sz="2200" b="1" dirty="0"/>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PH" sz="2300" kern="1200" dirty="0">
                        <a:solidFill>
                          <a:schemeClr val="dk1"/>
                        </a:solidFill>
                        <a:latin typeface="+mn-lt"/>
                        <a:ea typeface="+mn-ea"/>
                        <a:cs typeface="+mn-cs"/>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34358">
                <a:tc>
                  <a:txBody>
                    <a:bodyPr/>
                    <a:lstStyle/>
                    <a:p>
                      <a:r>
                        <a:rPr lang="en-PH" sz="2300" b="1" dirty="0"/>
                        <a:t>OTHERS</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PH" sz="2300" dirty="0"/>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1828800" y="2057400"/>
            <a:ext cx="7086600" cy="1862138"/>
          </a:xfrm>
          <a:prstGeom prst="rect">
            <a:avLst/>
          </a:prstGeom>
          <a:noFill/>
        </p:spPr>
        <p:txBody>
          <a:bodyPr>
            <a:spAutoFit/>
          </a:bodyPr>
          <a:lstStyle/>
          <a:p>
            <a:pPr>
              <a:defRPr/>
            </a:pPr>
            <a:r>
              <a:rPr lang="en-PH" sz="2300" dirty="0">
                <a:solidFill>
                  <a:schemeClr val="dk1"/>
                </a:solidFill>
                <a:latin typeface="+mn-lt"/>
              </a:rPr>
              <a:t>A patient who was previously treated for TB but </a:t>
            </a:r>
            <a:r>
              <a:rPr lang="en-PH" sz="2300" b="1" dirty="0">
                <a:solidFill>
                  <a:schemeClr val="dk1"/>
                </a:solidFill>
                <a:latin typeface="+mn-lt"/>
              </a:rPr>
              <a:t>was lost to follow-up for two months or more</a:t>
            </a:r>
            <a:r>
              <a:rPr lang="en-PH" sz="2300" dirty="0">
                <a:solidFill>
                  <a:schemeClr val="dk1"/>
                </a:solidFill>
                <a:latin typeface="+mn-lt"/>
              </a:rPr>
              <a:t> in his/her most recent course of treatment and is currently diagnosed with either bacteriologically confirmed or clinically diagnosed TB</a:t>
            </a:r>
            <a:endParaRPr lang="en-PH" sz="2300" dirty="0">
              <a:latin typeface="+mn-lt"/>
            </a:endParaRPr>
          </a:p>
        </p:txBody>
      </p:sp>
      <p:sp>
        <p:nvSpPr>
          <p:cNvPr id="12" name="TextBox 11"/>
          <p:cNvSpPr txBox="1"/>
          <p:nvPr/>
        </p:nvSpPr>
        <p:spPr>
          <a:xfrm>
            <a:off x="1828800" y="3810000"/>
            <a:ext cx="7086600" cy="1154113"/>
          </a:xfrm>
          <a:prstGeom prst="rect">
            <a:avLst/>
          </a:prstGeom>
          <a:noFill/>
        </p:spPr>
        <p:txBody>
          <a:bodyPr>
            <a:spAutoFit/>
          </a:bodyPr>
          <a:lstStyle/>
          <a:p>
            <a:pPr>
              <a:defRPr/>
            </a:pPr>
            <a:r>
              <a:rPr lang="en-PH" sz="2300" dirty="0">
                <a:solidFill>
                  <a:schemeClr val="dk1"/>
                </a:solidFill>
                <a:latin typeface="+mn-lt"/>
              </a:rPr>
              <a:t>A patient who was previously treated for TB but </a:t>
            </a:r>
            <a:r>
              <a:rPr lang="en-PH" sz="2300" b="1" dirty="0">
                <a:solidFill>
                  <a:schemeClr val="dk1"/>
                </a:solidFill>
                <a:latin typeface="+mn-lt"/>
              </a:rPr>
              <a:t>whose outcome</a:t>
            </a:r>
            <a:r>
              <a:rPr lang="en-PH" sz="2300" dirty="0">
                <a:solidFill>
                  <a:schemeClr val="dk1"/>
                </a:solidFill>
                <a:latin typeface="+mn-lt"/>
              </a:rPr>
              <a:t> after his/her most recent course of treatment is </a:t>
            </a:r>
            <a:r>
              <a:rPr lang="en-PH" sz="2300" b="1" dirty="0">
                <a:solidFill>
                  <a:schemeClr val="dk1"/>
                </a:solidFill>
                <a:latin typeface="+mn-lt"/>
              </a:rPr>
              <a:t>unknown or undocumented</a:t>
            </a:r>
            <a:endParaRPr lang="en-PH" sz="2300" dirty="0">
              <a:latin typeface="+mn-lt"/>
            </a:endParaRPr>
          </a:p>
        </p:txBody>
      </p:sp>
      <p:sp>
        <p:nvSpPr>
          <p:cNvPr id="13" name="TextBox 12"/>
          <p:cNvSpPr txBox="1"/>
          <p:nvPr/>
        </p:nvSpPr>
        <p:spPr>
          <a:xfrm>
            <a:off x="1828800" y="5334000"/>
            <a:ext cx="6781800" cy="800100"/>
          </a:xfrm>
          <a:prstGeom prst="rect">
            <a:avLst/>
          </a:prstGeom>
          <a:noFill/>
        </p:spPr>
        <p:txBody>
          <a:bodyPr>
            <a:spAutoFit/>
          </a:bodyPr>
          <a:lstStyle/>
          <a:p>
            <a:pPr>
              <a:defRPr/>
            </a:pPr>
            <a:r>
              <a:rPr lang="en-PH" sz="2300" dirty="0">
                <a:solidFill>
                  <a:schemeClr val="dk1"/>
                </a:solidFill>
                <a:latin typeface="+mn-lt"/>
              </a:rPr>
              <a:t>Patients who do not fit in any of the categories listed above</a:t>
            </a:r>
            <a:endParaRPr lang="en-PH" sz="2300" dirty="0">
              <a:latin typeface="+mn-lt"/>
            </a:endParaRPr>
          </a:p>
        </p:txBody>
      </p:sp>
      <p:sp>
        <p:nvSpPr>
          <p:cNvPr id="8" name="Title 1"/>
          <p:cNvSpPr txBox="1">
            <a:spLocks/>
          </p:cNvSpPr>
          <p:nvPr/>
        </p:nvSpPr>
        <p:spPr bwMode="auto">
          <a:xfrm>
            <a:off x="304800" y="3048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000" b="1" dirty="0">
                <a:latin typeface="+mn-lt"/>
              </a:rPr>
              <a:t>Groups with High Risk for DRTB</a:t>
            </a:r>
          </a:p>
        </p:txBody>
      </p:sp>
      <p:sp>
        <p:nvSpPr>
          <p:cNvPr id="9" name="Rectangle 8"/>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p:cNvGraphicFramePr>
            <a:graphicFrameLocks noGrp="1"/>
          </p:cNvGraphicFramePr>
          <p:nvPr>
            <p:ph idx="1"/>
            <p:extLst>
              <p:ext uri="{D42A27DB-BD31-4B8C-83A1-F6EECF244321}">
                <p14:modId xmlns:p14="http://schemas.microsoft.com/office/powerpoint/2010/main" val="1432400341"/>
              </p:ext>
            </p:extLst>
          </p:nvPr>
        </p:nvGraphicFramePr>
        <p:xfrm>
          <a:off x="152400" y="1600200"/>
          <a:ext cx="8839200" cy="5150971"/>
        </p:xfrm>
        <a:graphic>
          <a:graphicData uri="http://schemas.openxmlformats.org/drawingml/2006/table">
            <a:tbl>
              <a:tblPr firstRow="1" bandRow="1">
                <a:tableStyleId>{5C22544A-7EE6-4342-B048-85BDC9FD1C3A}</a:tableStyleId>
              </a:tblPr>
              <a:tblGrid>
                <a:gridCol w="1608666">
                  <a:extLst>
                    <a:ext uri="{9D8B030D-6E8A-4147-A177-3AD203B41FA5}">
                      <a16:colId xmlns:a16="http://schemas.microsoft.com/office/drawing/2014/main" val="20000"/>
                    </a:ext>
                  </a:extLst>
                </a:gridCol>
                <a:gridCol w="7230534">
                  <a:extLst>
                    <a:ext uri="{9D8B030D-6E8A-4147-A177-3AD203B41FA5}">
                      <a16:colId xmlns:a16="http://schemas.microsoft.com/office/drawing/2014/main" val="20001"/>
                    </a:ext>
                  </a:extLst>
                </a:gridCol>
              </a:tblGrid>
              <a:tr h="441817">
                <a:tc gridSpan="2">
                  <a:txBody>
                    <a:bodyPr/>
                    <a:lstStyle/>
                    <a:p>
                      <a:r>
                        <a:rPr lang="en-PH" sz="2300" b="1" dirty="0"/>
                        <a:t>NEW CASES</a:t>
                      </a:r>
                    </a:p>
                  </a:txBody>
                  <a:tcPr marT="45611" marB="456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PH" dirty="0"/>
                    </a:p>
                  </a:txBody>
                  <a:tcPr/>
                </a:tc>
                <a:extLst>
                  <a:ext uri="{0D108BD9-81ED-4DB2-BD59-A6C34878D82A}">
                    <a16:rowId xmlns:a16="http://schemas.microsoft.com/office/drawing/2014/main" val="10000"/>
                  </a:ext>
                </a:extLst>
              </a:tr>
              <a:tr h="1371655">
                <a:tc>
                  <a:txBody>
                    <a:bodyPr/>
                    <a:lstStyle/>
                    <a:p>
                      <a:r>
                        <a:rPr lang="en-PH" sz="2100" b="1" dirty="0"/>
                        <a:t>NON-CONVERTER</a:t>
                      </a:r>
                      <a:r>
                        <a:rPr lang="en-PH" sz="2100" b="1" baseline="0" dirty="0"/>
                        <a:t>OF CATEGORY 1</a:t>
                      </a:r>
                      <a:endParaRPr lang="en-PH" sz="2100" b="1" dirty="0"/>
                    </a:p>
                  </a:txBody>
                  <a:tcPr marT="45611" marB="456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PH" sz="2300" dirty="0"/>
                    </a:p>
                  </a:txBody>
                  <a:tcPr marT="45611" marB="456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44197">
                <a:tc>
                  <a:txBody>
                    <a:bodyPr/>
                    <a:lstStyle/>
                    <a:p>
                      <a:r>
                        <a:rPr lang="en-PH" sz="2100" b="1" dirty="0"/>
                        <a:t>CONTACT</a:t>
                      </a:r>
                      <a:r>
                        <a:rPr lang="en-PH" sz="2100" b="1" baseline="0" dirty="0"/>
                        <a:t> OF CONFIRMED MDR-TB CASE</a:t>
                      </a:r>
                      <a:endParaRPr lang="en-PH" sz="2100" b="1" dirty="0"/>
                    </a:p>
                  </a:txBody>
                  <a:tcPr marT="45611" marB="456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PH" sz="2300" dirty="0"/>
                        <a:t>A person who shared an enclosed space, such as a house, a social gathering place, workplace or facility, for extended periods within the day with the index case during the             3 months before commencement of the current treatment episode</a:t>
                      </a:r>
                    </a:p>
                  </a:txBody>
                  <a:tcPr marT="45611" marB="456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71531">
                <a:tc>
                  <a:txBody>
                    <a:bodyPr/>
                    <a:lstStyle/>
                    <a:p>
                      <a:r>
                        <a:rPr lang="en-PH" sz="2100" b="1" dirty="0"/>
                        <a:t>PLHIV</a:t>
                      </a:r>
                      <a:r>
                        <a:rPr lang="en-PH" sz="2100" b="1" baseline="0" dirty="0"/>
                        <a:t> WITH SYMPTOMS OF TB</a:t>
                      </a:r>
                      <a:endParaRPr lang="en-PH" sz="2100" b="1" dirty="0"/>
                    </a:p>
                  </a:txBody>
                  <a:tcPr marT="45611" marB="456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PH" sz="2300" dirty="0"/>
                        <a:t>People living with HIV with chest X-ray suggestive of TB, or any of the four symptoms: cough, fever, weight loss, night sweats</a:t>
                      </a:r>
                    </a:p>
                    <a:p>
                      <a:endParaRPr lang="en-PH" sz="2300" dirty="0"/>
                    </a:p>
                  </a:txBody>
                  <a:tcPr marT="45611" marB="456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TextBox 6"/>
          <p:cNvSpPr txBox="1"/>
          <p:nvPr/>
        </p:nvSpPr>
        <p:spPr>
          <a:xfrm>
            <a:off x="1828800" y="2046288"/>
            <a:ext cx="7086600" cy="1154112"/>
          </a:xfrm>
          <a:prstGeom prst="rect">
            <a:avLst/>
          </a:prstGeom>
          <a:noFill/>
        </p:spPr>
        <p:txBody>
          <a:bodyPr>
            <a:spAutoFit/>
          </a:bodyPr>
          <a:lstStyle/>
          <a:p>
            <a:pPr>
              <a:defRPr/>
            </a:pPr>
            <a:r>
              <a:rPr lang="en-PH" sz="2300" dirty="0">
                <a:latin typeface="+mn-lt"/>
              </a:rPr>
              <a:t>A patient who is sputum smear positive at the end of the 3</a:t>
            </a:r>
            <a:r>
              <a:rPr lang="en-PH" sz="2300" baseline="30000" dirty="0">
                <a:latin typeface="+mn-lt"/>
              </a:rPr>
              <a:t>rd</a:t>
            </a:r>
            <a:r>
              <a:rPr lang="en-PH" sz="2300" dirty="0">
                <a:latin typeface="+mn-lt"/>
              </a:rPr>
              <a:t> month of treatment</a:t>
            </a:r>
          </a:p>
          <a:p>
            <a:pPr>
              <a:defRPr/>
            </a:pPr>
            <a:endParaRPr lang="en-PH" sz="2300" dirty="0">
              <a:latin typeface="+mn-lt"/>
            </a:endParaRPr>
          </a:p>
        </p:txBody>
      </p:sp>
      <p:sp>
        <p:nvSpPr>
          <p:cNvPr id="8" name="Rectangle 7"/>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9" name="Title 1"/>
          <p:cNvSpPr txBox="1">
            <a:spLocks/>
          </p:cNvSpPr>
          <p:nvPr/>
        </p:nvSpPr>
        <p:spPr bwMode="auto">
          <a:xfrm>
            <a:off x="228600" y="228600"/>
            <a:ext cx="8534400" cy="1143000"/>
          </a:xfrm>
          <a:prstGeom prst="rect">
            <a:avLst/>
          </a:prstGeom>
          <a:noFill/>
          <a:ln w="57150">
            <a:solidFill>
              <a:srgbClr val="336600"/>
            </a:solidFill>
            <a:miter lim="800000"/>
            <a:headEnd/>
            <a:tailEnd/>
          </a:ln>
        </p:spPr>
        <p:txBody>
          <a:bodyPr lIns="91392" tIns="45696" rIns="91392" bIns="45696" anchor="ctr"/>
          <a:lstStyle/>
          <a:p>
            <a:pPr algn="ctr" defTabSz="913916" fontAlgn="auto">
              <a:spcBef>
                <a:spcPts val="0"/>
              </a:spcBef>
              <a:spcAft>
                <a:spcPts val="0"/>
              </a:spcAft>
              <a:defRPr/>
            </a:pPr>
            <a:r>
              <a:rPr lang="en-US" sz="4000" b="1" dirty="0">
                <a:latin typeface="+mn-lt"/>
              </a:rPr>
              <a:t>Groups with High Risk for DRTB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marL="0" indent="0">
              <a:buFont typeface="Arial" charset="0"/>
              <a:buNone/>
            </a:pPr>
            <a:r>
              <a:rPr lang="en-PH" altLang="en-US" sz="2800" dirty="0"/>
              <a:t>Patient </a:t>
            </a:r>
            <a:r>
              <a:rPr lang="en-PH" altLang="en-US" sz="2800" b="1" dirty="0"/>
              <a:t>SSB</a:t>
            </a:r>
            <a:r>
              <a:rPr lang="en-PH" altLang="en-US" sz="2800" dirty="0"/>
              <a:t>, 34 </a:t>
            </a:r>
            <a:r>
              <a:rPr lang="en-PH" altLang="en-US" sz="2800" dirty="0" err="1"/>
              <a:t>yrs</a:t>
            </a:r>
            <a:r>
              <a:rPr lang="en-PH" altLang="en-US" sz="2800" dirty="0"/>
              <a:t> old, who took only 4 months of Category I treatment last year, sought consultation at your health facility.  She complains of persistent cough for the last 4 weeks, with back pain, hemoptysis, and weight loss.  </a:t>
            </a:r>
            <a:endParaRPr lang="en-US" altLang="en-US" sz="2800" dirty="0"/>
          </a:p>
        </p:txBody>
      </p:sp>
      <p:sp>
        <p:nvSpPr>
          <p:cNvPr id="15363" name="Title 1"/>
          <p:cNvSpPr>
            <a:spLocks noGrp="1"/>
          </p:cNvSpPr>
          <p:nvPr>
            <p:ph type="title"/>
          </p:nvPr>
        </p:nvSpPr>
        <p:spPr>
          <a:ln w="57150">
            <a:solidFill>
              <a:srgbClr val="336600"/>
            </a:solidFill>
            <a:miter lim="800000"/>
            <a:headEnd/>
            <a:tailEnd/>
          </a:ln>
        </p:spPr>
        <p:txBody>
          <a:bodyPr/>
          <a:lstStyle/>
          <a:p>
            <a:r>
              <a:rPr lang="en-PH" altLang="en-US" b="1" dirty="0"/>
              <a:t>Exercise</a:t>
            </a:r>
          </a:p>
        </p:txBody>
      </p:sp>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7" name="Content Placeholder 2"/>
          <p:cNvSpPr txBox="1">
            <a:spLocks/>
          </p:cNvSpPr>
          <p:nvPr/>
        </p:nvSpPr>
        <p:spPr bwMode="auto">
          <a:xfrm>
            <a:off x="457200" y="5181600"/>
            <a:ext cx="411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9725" indent="-339725"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Lucida Sans Unicode" pitchFamily="34" charset="0"/>
                <a:cs typeface="Lucida Sans Unicode" pitchFamily="34" charset="0"/>
              </a:defRPr>
            </a:lvl9pPr>
          </a:lstStyle>
          <a:p>
            <a:pPr>
              <a:spcBef>
                <a:spcPts val="800"/>
              </a:spcBef>
              <a:defRPr/>
            </a:pPr>
            <a:r>
              <a:rPr lang="en-US" altLang="en-US" sz="3200" b="1" dirty="0">
                <a:solidFill>
                  <a:schemeClr val="tx1"/>
                </a:solidFill>
                <a:latin typeface="+mn-lt"/>
              </a:rPr>
              <a:t>Presumptive DRTB?</a:t>
            </a:r>
          </a:p>
          <a:p>
            <a:pPr>
              <a:spcBef>
                <a:spcPts val="800"/>
              </a:spcBef>
              <a:defRPr/>
            </a:pPr>
            <a:r>
              <a:rPr lang="en-US" altLang="en-US" sz="3200" b="1" dirty="0">
                <a:solidFill>
                  <a:schemeClr val="tx1"/>
                </a:solidFill>
                <a:latin typeface="+mn-lt"/>
              </a:rPr>
              <a:t>High-risk group?</a:t>
            </a:r>
          </a:p>
        </p:txBody>
      </p:sp>
      <p:sp>
        <p:nvSpPr>
          <p:cNvPr id="9" name="Rectangle 8"/>
          <p:cNvSpPr/>
          <p:nvPr/>
        </p:nvSpPr>
        <p:spPr>
          <a:xfrm>
            <a:off x="4242647" y="5083314"/>
            <a:ext cx="1208985" cy="707886"/>
          </a:xfrm>
          <a:prstGeom prst="rect">
            <a:avLst/>
          </a:prstGeom>
          <a:noFill/>
        </p:spPr>
        <p:txBody>
          <a:bodyPr wrap="none">
            <a:spAutoFit/>
          </a:bodyPr>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a:t>
            </a:r>
          </a:p>
        </p:txBody>
      </p:sp>
      <p:sp>
        <p:nvSpPr>
          <p:cNvPr id="10" name="Rectangle 9"/>
          <p:cNvSpPr/>
          <p:nvPr/>
        </p:nvSpPr>
        <p:spPr>
          <a:xfrm>
            <a:off x="4260370" y="5692914"/>
            <a:ext cx="1454630" cy="707886"/>
          </a:xfrm>
          <a:prstGeom prst="rect">
            <a:avLst/>
          </a:prstGeom>
          <a:noFill/>
        </p:spPr>
        <p:txBody>
          <a:bodyPr wrap="none">
            <a:spAutoFit/>
          </a:bodyPr>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5586</TotalTime>
  <Words>1768</Words>
  <Application>Microsoft Office PowerPoint</Application>
  <PresentationFormat>On-screen Show (4:3)</PresentationFormat>
  <Paragraphs>261</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MS Mincho</vt:lpstr>
      <vt:lpstr>MS PGothic</vt:lpstr>
      <vt:lpstr>Arial</vt:lpstr>
      <vt:lpstr>Calibri</vt:lpstr>
      <vt:lpstr>Lucida Sans Unicode</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vt:lpstr>
      <vt:lpstr>Exercise</vt:lpstr>
      <vt:lpstr>Exercise</vt:lpstr>
      <vt:lpstr>Exercise</vt:lpstr>
      <vt:lpstr>Exercise</vt:lpstr>
      <vt:lpstr>Exercise</vt:lpstr>
      <vt:lpstr>Case-finding Procedure for PMDT</vt:lpstr>
      <vt:lpstr>Case-finding Procedure for PMDT</vt:lpstr>
      <vt:lpstr>PMDT Treatment Facilities and Rapid           TB Diagnostic Laboratories in the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TB Control Program: Programmatic Management of Drug-resistant TB</dc:title>
  <dc:creator>Stuart</dc:creator>
  <cp:lastModifiedBy>alio</cp:lastModifiedBy>
  <cp:revision>230</cp:revision>
  <dcterms:created xsi:type="dcterms:W3CDTF">2014-02-12T07:40:21Z</dcterms:created>
  <dcterms:modified xsi:type="dcterms:W3CDTF">2018-04-10T15:03:07Z</dcterms:modified>
</cp:coreProperties>
</file>