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3"/>
  </p:notesMasterIdLst>
  <p:sldIdLst>
    <p:sldId id="270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  <p:sldId id="27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15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266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F4EDDB-C925-430A-8BE7-3D8368D8B3F8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AC5721-A749-4433-B6F9-1D5D3B7FA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290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ftingforseeds.com/2011/12/roll-out-tbusiness.html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www.cepheidcares.com/tb/cepheid-vision.html" TargetMode="Externa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AC5721-A749-4433-B6F9-1D5D3B7FA87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3336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AC5721-A749-4433-B6F9-1D5D3B7FA87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050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PH" alt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12813">
              <a:defRPr/>
            </a:pPr>
            <a:fld id="{F084169B-E0F8-4885-9848-5A3453A97C93}" type="slidenum">
              <a:rPr lang="en-GB" smtClean="0">
                <a:solidFill>
                  <a:prstClr val="black"/>
                </a:solidFill>
              </a:rPr>
              <a:pPr defTabSz="912813">
                <a:defRPr/>
              </a:pPr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067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PH" altLang="en-US"/>
              <a:t>Photo on the left downloaded @ </a:t>
            </a:r>
            <a:r>
              <a:rPr lang="en-PH" altLang="en-US">
                <a:hlinkClick r:id="rId3"/>
              </a:rPr>
              <a:t>www.siftingforseeds.com</a:t>
            </a:r>
            <a:endParaRPr lang="en-PH" altLang="en-US"/>
          </a:p>
          <a:p>
            <a:r>
              <a:rPr lang="en-PH" altLang="en-US"/>
              <a:t>Photo on the right downloaded @ </a:t>
            </a:r>
            <a:r>
              <a:rPr lang="en-PH" altLang="en-US">
                <a:hlinkClick r:id="rId4"/>
              </a:rPr>
              <a:t>www.cepheidcares.com</a:t>
            </a:r>
            <a:endParaRPr lang="en-PH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1384B6-54D3-4337-AD8C-E0EE6011EE61}" type="slidenum">
              <a:rPr lang="en-PH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PH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603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AC5721-A749-4433-B6F9-1D5D3B7FA87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039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AC5721-A749-4433-B6F9-1D5D3B7FA87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3571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AC5721-A749-4433-B6F9-1D5D3B7FA87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1094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PH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65CF401-9AAE-44E5-A072-2DC88F7495B6}" type="slidenum">
              <a:rPr lang="en-PH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PH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8266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>
              <a:ea typeface="MS PGothic" pitchFamily="34" charset="-128"/>
            </a:endParaRPr>
          </a:p>
        </p:txBody>
      </p:sp>
      <p:sp>
        <p:nvSpPr>
          <p:cNvPr id="27652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 altLang="ko-KR" dirty="0">
                <a:solidFill>
                  <a:prstClr val="black"/>
                </a:solidFill>
                <a:ea typeface="Gulim" pitchFamily="34" charset="-127"/>
              </a:rPr>
              <a:t>World Health Organization</a:t>
            </a:r>
          </a:p>
        </p:txBody>
      </p:sp>
      <p:sp>
        <p:nvSpPr>
          <p:cNvPr id="27653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77C73CE-2760-4837-8F8D-ED25FB12693D}" type="datetime3">
              <a:rPr lang="en-GB" altLang="ko-KR" smtClean="0">
                <a:solidFill>
                  <a:prstClr val="black"/>
                </a:solidFill>
              </a:rPr>
              <a:pPr>
                <a:defRPr/>
              </a:pPr>
              <a:t>10 April, 2018</a:t>
            </a:fld>
            <a:endParaRPr lang="en-GB" altLang="ko-KR" dirty="0">
              <a:solidFill>
                <a:prstClr val="black"/>
              </a:solidFill>
            </a:endParaRP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A500741-33FD-4C3F-97D3-1A6F6BF855CF}" type="slidenum">
              <a:rPr lang="en-GB" altLang="ko-KR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n-GB" altLang="ko-K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1464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>
              <a:ea typeface="MS PGothic" pitchFamily="34" charset="-128"/>
            </a:endParaRPr>
          </a:p>
        </p:txBody>
      </p:sp>
      <p:sp>
        <p:nvSpPr>
          <p:cNvPr id="27652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 altLang="ko-KR" dirty="0">
                <a:solidFill>
                  <a:prstClr val="black"/>
                </a:solidFill>
                <a:ea typeface="Gulim" pitchFamily="34" charset="-127"/>
              </a:rPr>
              <a:t>World Health Organization</a:t>
            </a:r>
          </a:p>
        </p:txBody>
      </p:sp>
      <p:sp>
        <p:nvSpPr>
          <p:cNvPr id="27653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77C73CE-2760-4837-8F8D-ED25FB12693D}" type="datetime3">
              <a:rPr lang="en-GB" altLang="ko-KR" smtClean="0">
                <a:solidFill>
                  <a:prstClr val="black"/>
                </a:solidFill>
              </a:rPr>
              <a:pPr>
                <a:defRPr/>
              </a:pPr>
              <a:t>10 April, 2018</a:t>
            </a:fld>
            <a:endParaRPr lang="en-GB" altLang="ko-KR" dirty="0">
              <a:solidFill>
                <a:prstClr val="black"/>
              </a:solidFill>
            </a:endParaRP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4E590FF-3F88-4BA8-BE9B-C5979725E88E}" type="slidenum">
              <a:rPr lang="en-GB" altLang="ko-KR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n-GB" altLang="ko-K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014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3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9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7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720E0-8605-4667-AE1A-F002C0E97E4F}" type="datetimeFigureOut">
              <a:rPr lang="en-PH"/>
              <a:pPr>
                <a:defRPr/>
              </a:pPr>
              <a:t>10/04/2018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2FEC5-D86A-4DBA-9E16-6289DFEAB809}" type="slidenum">
              <a:rPr lang="en-PH"/>
              <a:pPr>
                <a:defRPr/>
              </a:pPr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26608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10BC5-A44E-4D2C-818A-8861955D0577}" type="datetimeFigureOut">
              <a:rPr lang="en-PH"/>
              <a:pPr>
                <a:defRPr/>
              </a:pPr>
              <a:t>10/04/2018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7A694-A1D6-4FF8-8514-E9992C9F4215}" type="slidenum">
              <a:rPr lang="en-PH"/>
              <a:pPr>
                <a:defRPr/>
              </a:pPr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193088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3C342-E578-4A9B-97BD-79628081D59B}" type="datetimeFigureOut">
              <a:rPr lang="en-PH"/>
              <a:pPr>
                <a:defRPr/>
              </a:pPr>
              <a:t>10/04/2018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CAFD6-65E0-4682-AD10-FA00CDF749FA}" type="slidenum">
              <a:rPr lang="en-PH"/>
              <a:pPr>
                <a:defRPr/>
              </a:pPr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808920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30113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348482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763184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4509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104678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059414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229409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2638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C56F5-872F-4512-9354-2DBF7A3E75F4}" type="datetimeFigureOut">
              <a:rPr lang="en-PH"/>
              <a:pPr>
                <a:defRPr/>
              </a:pPr>
              <a:t>10/04/2018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156D9-CBC3-4B9D-AAA0-5E272E32898A}" type="slidenum">
              <a:rPr lang="en-PH"/>
              <a:pPr>
                <a:defRPr/>
              </a:pPr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5167880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56366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15893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02383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5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9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8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8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7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7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7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6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B251A-90E0-4C4B-98EC-51FA55B4D0B7}" type="datetimeFigureOut">
              <a:rPr lang="en-PH"/>
              <a:pPr>
                <a:defRPr/>
              </a:pPr>
              <a:t>10/04/2018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3C10C-3115-408D-9740-9705738DC443}" type="slidenum">
              <a:rPr lang="en-PH"/>
              <a:pPr>
                <a:defRPr/>
              </a:pPr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081382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C10C4-3FDD-423B-A8A4-6D3931470BC7}" type="datetimeFigureOut">
              <a:rPr lang="en-PH"/>
              <a:pPr>
                <a:defRPr/>
              </a:pPr>
              <a:t>10/04/2018</a:t>
            </a:fld>
            <a:endParaRPr lang="en-P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PH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AD63F-B122-44F8-8FAB-B324FDFA51D7}" type="slidenum">
              <a:rPr lang="en-PH"/>
              <a:pPr>
                <a:defRPr/>
              </a:pPr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186539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58" indent="0">
              <a:buNone/>
              <a:defRPr sz="2000" b="1"/>
            </a:lvl2pPr>
            <a:lvl3pPr marL="913916" indent="0">
              <a:buNone/>
              <a:defRPr sz="1800" b="1"/>
            </a:lvl3pPr>
            <a:lvl4pPr marL="1370874" indent="0">
              <a:buNone/>
              <a:defRPr sz="1600" b="1"/>
            </a:lvl4pPr>
            <a:lvl5pPr marL="1827832" indent="0">
              <a:buNone/>
              <a:defRPr sz="1600" b="1"/>
            </a:lvl5pPr>
            <a:lvl6pPr marL="2284789" indent="0">
              <a:buNone/>
              <a:defRPr sz="1600" b="1"/>
            </a:lvl6pPr>
            <a:lvl7pPr marL="2741748" indent="0">
              <a:buNone/>
              <a:defRPr sz="1600" b="1"/>
            </a:lvl7pPr>
            <a:lvl8pPr marL="3198706" indent="0">
              <a:buNone/>
              <a:defRPr sz="1600" b="1"/>
            </a:lvl8pPr>
            <a:lvl9pPr marL="365566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58" indent="0">
              <a:buNone/>
              <a:defRPr sz="2000" b="1"/>
            </a:lvl2pPr>
            <a:lvl3pPr marL="913916" indent="0">
              <a:buNone/>
              <a:defRPr sz="1800" b="1"/>
            </a:lvl3pPr>
            <a:lvl4pPr marL="1370874" indent="0">
              <a:buNone/>
              <a:defRPr sz="1600" b="1"/>
            </a:lvl4pPr>
            <a:lvl5pPr marL="1827832" indent="0">
              <a:buNone/>
              <a:defRPr sz="1600" b="1"/>
            </a:lvl5pPr>
            <a:lvl6pPr marL="2284789" indent="0">
              <a:buNone/>
              <a:defRPr sz="1600" b="1"/>
            </a:lvl6pPr>
            <a:lvl7pPr marL="2741748" indent="0">
              <a:buNone/>
              <a:defRPr sz="1600" b="1"/>
            </a:lvl7pPr>
            <a:lvl8pPr marL="3198706" indent="0">
              <a:buNone/>
              <a:defRPr sz="1600" b="1"/>
            </a:lvl8pPr>
            <a:lvl9pPr marL="365566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8E86A-CC82-4AD3-BA12-D2195B75D6C8}" type="datetimeFigureOut">
              <a:rPr lang="en-PH"/>
              <a:pPr>
                <a:defRPr/>
              </a:pPr>
              <a:t>10/04/2018</a:t>
            </a:fld>
            <a:endParaRPr lang="en-P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PH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D1D9C-09C8-4F32-8153-9B3EFAC014E3}" type="slidenum">
              <a:rPr lang="en-PH"/>
              <a:pPr>
                <a:defRPr/>
              </a:pPr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654148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9532C-0DF4-42FB-8447-1ECA927B7C1B}" type="datetimeFigureOut">
              <a:rPr lang="en-PH"/>
              <a:pPr>
                <a:defRPr/>
              </a:pPr>
              <a:t>10/04/2018</a:t>
            </a:fld>
            <a:endParaRPr lang="en-P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PH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9D0D7-EEA4-4B8E-90AF-E5087E679F51}" type="slidenum">
              <a:rPr lang="en-PH"/>
              <a:pPr>
                <a:defRPr/>
              </a:pPr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799505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AB9FA-17E4-47C7-A4C8-B63A03AAAACE}" type="datetimeFigureOut">
              <a:rPr lang="en-PH"/>
              <a:pPr>
                <a:defRPr/>
              </a:pPr>
              <a:t>10/04/2018</a:t>
            </a:fld>
            <a:endParaRPr lang="en-P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PH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B0EEC-A57E-4FCB-A57A-7960E7F14732}" type="slidenum">
              <a:rPr lang="en-PH"/>
              <a:pPr>
                <a:defRPr/>
              </a:pPr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245623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958" indent="0">
              <a:buNone/>
              <a:defRPr sz="1200"/>
            </a:lvl2pPr>
            <a:lvl3pPr marL="913916" indent="0">
              <a:buNone/>
              <a:defRPr sz="1000"/>
            </a:lvl3pPr>
            <a:lvl4pPr marL="1370874" indent="0">
              <a:buNone/>
              <a:defRPr sz="900"/>
            </a:lvl4pPr>
            <a:lvl5pPr marL="1827832" indent="0">
              <a:buNone/>
              <a:defRPr sz="900"/>
            </a:lvl5pPr>
            <a:lvl6pPr marL="2284789" indent="0">
              <a:buNone/>
              <a:defRPr sz="900"/>
            </a:lvl6pPr>
            <a:lvl7pPr marL="2741748" indent="0">
              <a:buNone/>
              <a:defRPr sz="900"/>
            </a:lvl7pPr>
            <a:lvl8pPr marL="3198706" indent="0">
              <a:buNone/>
              <a:defRPr sz="900"/>
            </a:lvl8pPr>
            <a:lvl9pPr marL="365566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F53AE-DFE5-42C0-974D-EDFC8EA6A291}" type="datetimeFigureOut">
              <a:rPr lang="en-PH"/>
              <a:pPr>
                <a:defRPr/>
              </a:pPr>
              <a:t>10/04/2018</a:t>
            </a:fld>
            <a:endParaRPr lang="en-P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PH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97872-362C-4A1D-83EC-2E8139C8C434}" type="slidenum">
              <a:rPr lang="en-PH"/>
              <a:pPr>
                <a:defRPr/>
              </a:pPr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066803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6958" indent="0">
              <a:buNone/>
              <a:defRPr sz="2800"/>
            </a:lvl2pPr>
            <a:lvl3pPr marL="913916" indent="0">
              <a:buNone/>
              <a:defRPr sz="2400"/>
            </a:lvl3pPr>
            <a:lvl4pPr marL="1370874" indent="0">
              <a:buNone/>
              <a:defRPr sz="2000"/>
            </a:lvl4pPr>
            <a:lvl5pPr marL="1827832" indent="0">
              <a:buNone/>
              <a:defRPr sz="2000"/>
            </a:lvl5pPr>
            <a:lvl6pPr marL="2284789" indent="0">
              <a:buNone/>
              <a:defRPr sz="2000"/>
            </a:lvl6pPr>
            <a:lvl7pPr marL="2741748" indent="0">
              <a:buNone/>
              <a:defRPr sz="2000"/>
            </a:lvl7pPr>
            <a:lvl8pPr marL="3198706" indent="0">
              <a:buNone/>
              <a:defRPr sz="2000"/>
            </a:lvl8pPr>
            <a:lvl9pPr marL="3655663" indent="0">
              <a:buNone/>
              <a:defRPr sz="2000"/>
            </a:lvl9pPr>
          </a:lstStyle>
          <a:p>
            <a:pPr lvl="0"/>
            <a:endParaRPr lang="en-P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958" indent="0">
              <a:buNone/>
              <a:defRPr sz="1200"/>
            </a:lvl2pPr>
            <a:lvl3pPr marL="913916" indent="0">
              <a:buNone/>
              <a:defRPr sz="1000"/>
            </a:lvl3pPr>
            <a:lvl4pPr marL="1370874" indent="0">
              <a:buNone/>
              <a:defRPr sz="900"/>
            </a:lvl4pPr>
            <a:lvl5pPr marL="1827832" indent="0">
              <a:buNone/>
              <a:defRPr sz="900"/>
            </a:lvl5pPr>
            <a:lvl6pPr marL="2284789" indent="0">
              <a:buNone/>
              <a:defRPr sz="900"/>
            </a:lvl6pPr>
            <a:lvl7pPr marL="2741748" indent="0">
              <a:buNone/>
              <a:defRPr sz="900"/>
            </a:lvl7pPr>
            <a:lvl8pPr marL="3198706" indent="0">
              <a:buNone/>
              <a:defRPr sz="900"/>
            </a:lvl8pPr>
            <a:lvl9pPr marL="365566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412ED-E3FC-4102-AAFA-81B04F538924}" type="datetimeFigureOut">
              <a:rPr lang="en-PH"/>
              <a:pPr>
                <a:defRPr/>
              </a:pPr>
              <a:t>10/04/2018</a:t>
            </a:fld>
            <a:endParaRPr lang="en-P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PH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DCEB2-7142-445C-B248-D283053DD398}" type="slidenum">
              <a:rPr lang="en-PH"/>
              <a:pPr>
                <a:defRPr/>
              </a:pPr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319772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2" tIns="45696" rIns="91392" bIns="4569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PH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P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392" tIns="45696" rIns="91392" bIns="45696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 defTabSz="911225" fontAlgn="base">
              <a:spcBef>
                <a:spcPct val="0"/>
              </a:spcBef>
              <a:spcAft>
                <a:spcPct val="0"/>
              </a:spcAft>
              <a:defRPr/>
            </a:pPr>
            <a:fld id="{E03530EB-8C47-4AAC-9A68-8E4D9AB3B724}" type="datetimeFigureOut">
              <a:rPr lang="en-PH"/>
              <a:pPr defTabSz="911225" fontAlgn="base">
                <a:spcBef>
                  <a:spcPct val="0"/>
                </a:spcBef>
                <a:spcAft>
                  <a:spcPct val="0"/>
                </a:spcAft>
                <a:defRPr/>
              </a:pPr>
              <a:t>10/04/2018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392" tIns="45696" rIns="91392" bIns="45696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 defTabSz="911225" fontAlgn="base">
              <a:spcBef>
                <a:spcPct val="0"/>
              </a:spcBef>
              <a:spcAft>
                <a:spcPct val="0"/>
              </a:spcAft>
              <a:defRPr/>
            </a:pPr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392" tIns="45696" rIns="91392" bIns="45696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 defTabSz="911225" fontAlgn="base">
              <a:spcBef>
                <a:spcPct val="0"/>
              </a:spcBef>
              <a:spcAft>
                <a:spcPct val="0"/>
              </a:spcAft>
              <a:defRPr/>
            </a:pPr>
            <a:fld id="{CB5896A4-BCE0-4B57-8C52-908BEFA5D045}" type="slidenum">
              <a:rPr lang="en-PH"/>
              <a:pPr defTabSz="911225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019662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1225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122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91122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91122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91122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19" algn="ctr" defTabSz="912652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239" algn="ctr" defTabSz="912652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358" algn="ctr" defTabSz="912652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477" algn="ctr" defTabSz="912652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39725" indent="-339725" algn="l" defTabSz="9112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2575" algn="l" defTabSz="9112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39825" indent="-225425" algn="l" defTabSz="9112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225425" algn="l" defTabSz="9112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225" indent="-225425" algn="l" defTabSz="91122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269" indent="-228479" algn="l" defTabSz="91391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226" indent="-228479" algn="l" defTabSz="91391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185" indent="-228479" algn="l" defTabSz="91391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143" indent="-228479" algn="l" defTabSz="91391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9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58" algn="l" defTabSz="9139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16" algn="l" defTabSz="9139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74" algn="l" defTabSz="9139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832" algn="l" defTabSz="9139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89" algn="l" defTabSz="9139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748" algn="l" defTabSz="9139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706" algn="l" defTabSz="9139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663" algn="l" defTabSz="9139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3346481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6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4206B-F0F2-4E24-8FE8-F44722B43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89995"/>
            <a:ext cx="8534400" cy="1138030"/>
          </a:xfrm>
        </p:spPr>
        <p:txBody>
          <a:bodyPr/>
          <a:lstStyle/>
          <a:p>
            <a:endParaRPr lang="en-PH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878C1E-096D-49C6-A7E7-11FCCC4DCF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5400" indent="0" algn="ctr">
              <a:buNone/>
            </a:pPr>
            <a:endParaRPr lang="en-PH" sz="4000" b="1" dirty="0"/>
          </a:p>
          <a:p>
            <a:pPr marL="25400" indent="0" algn="ctr">
              <a:buNone/>
            </a:pPr>
            <a:endParaRPr lang="en-PH" sz="4000" b="1" dirty="0"/>
          </a:p>
          <a:p>
            <a:pPr marL="25400" indent="0" algn="ctr">
              <a:buNone/>
            </a:pPr>
            <a:r>
              <a:rPr lang="en-PH" sz="4000" b="1" dirty="0"/>
              <a:t>Other Indications for</a:t>
            </a:r>
          </a:p>
          <a:p>
            <a:pPr marL="25400" indent="0" algn="ctr">
              <a:buNone/>
            </a:pPr>
            <a:r>
              <a:rPr lang="en-PH" sz="4000" b="1" dirty="0" err="1"/>
              <a:t>Xpert</a:t>
            </a:r>
            <a:r>
              <a:rPr lang="en-PH" sz="4000" b="1" dirty="0"/>
              <a:t> MTB/RIF Test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1C3AF4C-DDED-46CF-BC91-7809D26B7E36}"/>
              </a:ext>
            </a:extLst>
          </p:cNvPr>
          <p:cNvCxnSpPr/>
          <p:nvPr/>
        </p:nvCxnSpPr>
        <p:spPr>
          <a:xfrm>
            <a:off x="2057400" y="2895600"/>
            <a:ext cx="51816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0AE1EEC-5905-4BAA-9914-31737FFC4F52}"/>
              </a:ext>
            </a:extLst>
          </p:cNvPr>
          <p:cNvCxnSpPr/>
          <p:nvPr/>
        </p:nvCxnSpPr>
        <p:spPr>
          <a:xfrm>
            <a:off x="2057400" y="4724400"/>
            <a:ext cx="51816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228600" y="460417"/>
            <a:ext cx="8349923" cy="1013856"/>
            <a:chOff x="861179" y="1032791"/>
            <a:chExt cx="10111622" cy="1204356"/>
          </a:xfrm>
        </p:grpSpPr>
        <p:pic>
          <p:nvPicPr>
            <p:cNvPr id="11" name="Picture 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3464"/>
            <a:stretch>
              <a:fillRect/>
            </a:stretch>
          </p:blipFill>
          <p:spPr bwMode="auto">
            <a:xfrm>
              <a:off x="4973780" y="1119126"/>
              <a:ext cx="3613045" cy="1031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179" y="1032791"/>
              <a:ext cx="3239555" cy="1151500"/>
            </a:xfrm>
            <a:prstGeom prst="rect">
              <a:avLst/>
            </a:prstGeom>
          </p:spPr>
        </p:pic>
        <p:pic>
          <p:nvPicPr>
            <p:cNvPr id="13" name="Picture 12" descr="PBSPlogo-transparent.png"/>
            <p:cNvPicPr>
              <a:picLocks noChangeAspect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9598417" y="1032791"/>
              <a:ext cx="1374384" cy="1204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3036575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4B6CE-5CB9-4236-ABCD-F97AFA512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789F8-29BA-47D7-BE4F-37E348116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242" y="141763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endParaRPr lang="en-PH" b="1" dirty="0"/>
          </a:p>
          <a:p>
            <a:pPr marL="0" indent="0" algn="ctr">
              <a:buNone/>
            </a:pPr>
            <a:endParaRPr lang="en-PH" b="1" dirty="0"/>
          </a:p>
          <a:p>
            <a:pPr marL="0" indent="0" algn="ctr">
              <a:buNone/>
            </a:pPr>
            <a:endParaRPr lang="en-PH" b="1" dirty="0"/>
          </a:p>
          <a:p>
            <a:pPr marL="0" indent="0" algn="ctr">
              <a:buNone/>
            </a:pPr>
            <a:r>
              <a:rPr lang="en-PH" b="1" dirty="0"/>
              <a:t>END OF PRESENTATION</a:t>
            </a:r>
          </a:p>
        </p:txBody>
      </p:sp>
    </p:spTree>
    <p:extLst>
      <p:ext uri="{BB962C8B-B14F-4D97-AF65-F5344CB8AC3E}">
        <p14:creationId xmlns:p14="http://schemas.microsoft.com/office/powerpoint/2010/main" val="703811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 bwMode="auto">
          <a:xfrm>
            <a:off x="304800" y="304800"/>
            <a:ext cx="8534400" cy="990600"/>
          </a:xfrm>
          <a:prstGeom prst="rect">
            <a:avLst/>
          </a:prstGeom>
          <a:noFill/>
          <a:ln w="57150">
            <a:solidFill>
              <a:srgbClr val="336600"/>
            </a:solidFill>
            <a:miter lim="800000"/>
            <a:headEnd/>
            <a:tailEnd/>
          </a:ln>
        </p:spPr>
        <p:txBody>
          <a:bodyPr lIns="91392" tIns="45696" rIns="91392" bIns="45696" anchor="ctr"/>
          <a:lstStyle/>
          <a:p>
            <a:pPr algn="ctr" defTabSz="913916">
              <a:defRPr/>
            </a:pPr>
            <a:r>
              <a:rPr lang="en-US" sz="5400" b="1" dirty="0">
                <a:solidFill>
                  <a:prstClr val="black"/>
                </a:solidFill>
                <a:cs typeface="Arial" charset="0"/>
              </a:rPr>
              <a:t>Objectives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0048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122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PH" b="1" dirty="0">
                <a:solidFill>
                  <a:srgbClr val="FFFF00"/>
                </a:solidFill>
              </a:rPr>
              <a:t>Department of Health – National TB Control Program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57200" y="1905000"/>
            <a:ext cx="82296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2" tIns="45696" rIns="91392" bIns="45696"/>
          <a:lstStyle>
            <a:lvl1pPr marL="0" indent="0" algn="ctr" defTabSz="911225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6958" indent="0" algn="ctr" defTabSz="911225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3916" indent="0" algn="ctr" defTabSz="911225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0874" indent="0" algn="ctr" defTabSz="911225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7832" indent="0" algn="ctr" defTabSz="911225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4789" indent="0" algn="ctr" defTabSz="913916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1748" indent="0" algn="ctr" defTabSz="913916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198706" indent="0" algn="ctr" defTabSz="913916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5663" indent="0" algn="ctr" defTabSz="913916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defRPr/>
            </a:pPr>
            <a:r>
              <a:rPr lang="en-PH" altLang="en-US" sz="2800" dirty="0">
                <a:solidFill>
                  <a:prstClr val="black"/>
                </a:solidFill>
              </a:rPr>
              <a:t>At the end of the presentation, the participants will be able to: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  <a:defRPr/>
            </a:pPr>
            <a:r>
              <a:rPr lang="en-PH" altLang="en-US" sz="2800" dirty="0">
                <a:solidFill>
                  <a:prstClr val="black"/>
                </a:solidFill>
              </a:rPr>
              <a:t>know other indications for </a:t>
            </a:r>
            <a:r>
              <a:rPr lang="en-PH" altLang="en-US" sz="2800" dirty="0" err="1">
                <a:solidFill>
                  <a:prstClr val="black"/>
                </a:solidFill>
              </a:rPr>
              <a:t>Xpert</a:t>
            </a:r>
            <a:r>
              <a:rPr lang="en-PH" altLang="en-US" sz="2800" dirty="0">
                <a:solidFill>
                  <a:prstClr val="black"/>
                </a:solidFill>
              </a:rPr>
              <a:t> MTB/RIF,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  <a:defRPr/>
            </a:pPr>
            <a:r>
              <a:rPr lang="en-PH" altLang="en-US" sz="2800" dirty="0">
                <a:solidFill>
                  <a:prstClr val="black"/>
                </a:solidFill>
              </a:rPr>
              <a:t>interpret the results of </a:t>
            </a:r>
            <a:r>
              <a:rPr lang="en-PH" altLang="en-US" sz="2800" dirty="0" err="1">
                <a:solidFill>
                  <a:prstClr val="black"/>
                </a:solidFill>
              </a:rPr>
              <a:t>Xpert</a:t>
            </a:r>
            <a:r>
              <a:rPr lang="en-PH" altLang="en-US" sz="2800" dirty="0">
                <a:solidFill>
                  <a:prstClr val="black"/>
                </a:solidFill>
              </a:rPr>
              <a:t> MTB/RIF, and 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  <a:defRPr/>
            </a:pPr>
            <a:r>
              <a:rPr lang="en-PH" altLang="en-US" sz="2800" dirty="0">
                <a:solidFill>
                  <a:prstClr val="black"/>
                </a:solidFill>
              </a:rPr>
              <a:t>follow the recommended algorithm on diagnosis using </a:t>
            </a:r>
            <a:r>
              <a:rPr lang="en-PH" altLang="en-US" sz="2800" dirty="0" err="1">
                <a:solidFill>
                  <a:prstClr val="black"/>
                </a:solidFill>
              </a:rPr>
              <a:t>Xpert</a:t>
            </a:r>
            <a:r>
              <a:rPr lang="en-PH" altLang="en-US" sz="2800" dirty="0">
                <a:solidFill>
                  <a:prstClr val="black"/>
                </a:solidFill>
              </a:rPr>
              <a:t> MTB/RIF and TB treatment 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  <a:defRPr/>
            </a:pPr>
            <a:endParaRPr lang="en-PH" altLang="en-US" sz="2800" dirty="0">
              <a:solidFill>
                <a:prstClr val="black"/>
              </a:solidFill>
            </a:endParaRPr>
          </a:p>
          <a:p>
            <a:pPr algn="l" eaLnBrk="1" hangingPunct="1">
              <a:defRPr/>
            </a:pPr>
            <a:endParaRPr lang="en-PH" altLang="en-US" sz="2400" dirty="0">
              <a:solidFill>
                <a:prstClr val="black"/>
              </a:solidFill>
            </a:endParaRPr>
          </a:p>
          <a:p>
            <a:pPr marL="457200" indent="-457200" algn="l" eaLnBrk="1" hangingPunct="1">
              <a:buFont typeface="Arial" panose="020B0604020202020204" pitchFamily="34" charset="0"/>
              <a:buChar char="•"/>
              <a:defRPr/>
            </a:pPr>
            <a:endParaRPr lang="en-PH" altLang="en-US" sz="2800" dirty="0">
              <a:solidFill>
                <a:prstClr val="black"/>
              </a:solidFill>
            </a:endParaRPr>
          </a:p>
          <a:p>
            <a:pPr marL="457200" indent="-457200" algn="l" eaLnBrk="1" hangingPunct="1">
              <a:buFont typeface="Arial" panose="020B0604020202020204" pitchFamily="34" charset="0"/>
              <a:buChar char="•"/>
              <a:defRPr/>
            </a:pPr>
            <a:endParaRPr lang="en-PH" altLang="en-US" sz="2800" dirty="0">
              <a:solidFill>
                <a:prstClr val="black"/>
              </a:solidFill>
            </a:endParaRPr>
          </a:p>
          <a:p>
            <a:pPr marL="457200" indent="-457200" algn="l" eaLnBrk="1" hangingPunct="1">
              <a:buFont typeface="Arial" panose="020B0604020202020204" pitchFamily="34" charset="0"/>
              <a:buChar char="•"/>
              <a:defRPr/>
            </a:pPr>
            <a:endParaRPr lang="en-PH" altLang="en-US" sz="2800" dirty="0">
              <a:solidFill>
                <a:prstClr val="black"/>
              </a:solidFill>
            </a:endParaRPr>
          </a:p>
          <a:p>
            <a:pPr algn="l" eaLnBrk="1" hangingPunct="1">
              <a:defRPr/>
            </a:pPr>
            <a:endParaRPr lang="en-PH" altLang="en-US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063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 bwMode="auto">
          <a:xfrm>
            <a:off x="457200" y="427038"/>
            <a:ext cx="8229600" cy="1143000"/>
          </a:xfrm>
          <a:prstGeom prst="rect">
            <a:avLst/>
          </a:prstGeom>
          <a:noFill/>
          <a:ln w="57150">
            <a:solidFill>
              <a:srgbClr val="336600"/>
            </a:solidFill>
            <a:miter lim="800000"/>
            <a:headEnd/>
            <a:tailEnd/>
          </a:ln>
        </p:spPr>
        <p:txBody>
          <a:bodyPr lIns="91392" tIns="45696" rIns="91392" bIns="45696" anchor="ctr"/>
          <a:lstStyle/>
          <a:p>
            <a:pPr algn="ctr" defTabSz="91265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400" b="1" dirty="0" err="1">
                <a:solidFill>
                  <a:prstClr val="black"/>
                </a:solidFill>
                <a:cs typeface="Arial" charset="0"/>
              </a:rPr>
              <a:t>Xpert</a:t>
            </a:r>
            <a:r>
              <a:rPr lang="en-US" sz="4400" b="1" dirty="0">
                <a:solidFill>
                  <a:prstClr val="black"/>
                </a:solidFill>
                <a:cs typeface="Arial" charset="0"/>
              </a:rPr>
              <a:t> MTB/RIF Test</a:t>
            </a:r>
          </a:p>
        </p:txBody>
      </p:sp>
      <p:pic>
        <p:nvPicPr>
          <p:cNvPr id="31747" name="Picture 2" descr="http://3.bp.blogspot.com/-J23UKWop-r0/TvCnwmwAJrI/AAAAAAAACH8/_lm-CEa_30Q/s640/20111220_Eldoret-1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08" t="9344" r="7292" b="23686"/>
          <a:stretch>
            <a:fillRect/>
          </a:stretch>
        </p:blipFill>
        <p:spPr bwMode="auto">
          <a:xfrm>
            <a:off x="457200" y="1676400"/>
            <a:ext cx="4886325" cy="291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8" name="Content Placeholder 5"/>
          <p:cNvSpPr>
            <a:spLocks noGrp="1"/>
          </p:cNvSpPr>
          <p:nvPr>
            <p:ph idx="1"/>
          </p:nvPr>
        </p:nvSpPr>
        <p:spPr>
          <a:xfrm>
            <a:off x="304800" y="4724400"/>
            <a:ext cx="8686800" cy="1752600"/>
          </a:xfrm>
        </p:spPr>
        <p:txBody>
          <a:bodyPr/>
          <a:lstStyle/>
          <a:p>
            <a:r>
              <a:rPr lang="en-PH" altLang="en-US" sz="2400" dirty="0"/>
              <a:t>Sensitive and fully automated </a:t>
            </a:r>
            <a:r>
              <a:rPr lang="en-PH" altLang="en-US" sz="2400" b="1" dirty="0"/>
              <a:t>rapid test</a:t>
            </a:r>
            <a:r>
              <a:rPr lang="en-PH" altLang="en-US" sz="2400" dirty="0"/>
              <a:t> that </a:t>
            </a:r>
            <a:r>
              <a:rPr lang="en-PH" altLang="en-US" sz="2400" b="1" dirty="0"/>
              <a:t>detects </a:t>
            </a:r>
            <a:r>
              <a:rPr lang="en-PH" altLang="en-US" sz="2400" b="1" i="1" dirty="0"/>
              <a:t>Mycobacterium tuberculosis</a:t>
            </a:r>
            <a:r>
              <a:rPr lang="en-PH" altLang="en-US" sz="2400" i="1" dirty="0"/>
              <a:t> </a:t>
            </a:r>
            <a:r>
              <a:rPr lang="en-PH" altLang="en-US" sz="2400" dirty="0"/>
              <a:t>and </a:t>
            </a:r>
            <a:r>
              <a:rPr lang="en-PH" altLang="en-US" sz="2400" b="1" dirty="0"/>
              <a:t>rifampicin resistance</a:t>
            </a:r>
          </a:p>
          <a:p>
            <a:r>
              <a:rPr lang="en-PH" altLang="en-US" sz="2400" dirty="0"/>
              <a:t>Needs </a:t>
            </a:r>
            <a:r>
              <a:rPr lang="en-PH" altLang="en-US" sz="2400" b="1" dirty="0"/>
              <a:t>minimum laboratory expertise</a:t>
            </a:r>
          </a:p>
          <a:p>
            <a:r>
              <a:rPr lang="en-US" altLang="en-US" sz="2400" dirty="0"/>
              <a:t>Biosafety requirements are </a:t>
            </a:r>
            <a:r>
              <a:rPr lang="en-US" altLang="en-US" sz="2400" b="1" dirty="0"/>
              <a:t>similar to sputum smear microscopy</a:t>
            </a:r>
            <a:endParaRPr lang="en-PH" altLang="en-US" sz="2400" b="1" dirty="0"/>
          </a:p>
        </p:txBody>
      </p:sp>
      <p:pic>
        <p:nvPicPr>
          <p:cNvPr id="31749" name="Picture 2" descr="http://www.cepheidcares.com/tb/images/mtb_cartridg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6" r="41667" b="27779"/>
          <a:stretch>
            <a:fillRect/>
          </a:stretch>
        </p:blipFill>
        <p:spPr bwMode="auto">
          <a:xfrm>
            <a:off x="6096000" y="1676400"/>
            <a:ext cx="21717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0048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122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PH" b="1" dirty="0">
                <a:solidFill>
                  <a:srgbClr val="FFFF00"/>
                </a:solidFill>
              </a:rPr>
              <a:t>Department of Health – National TB Control Program</a:t>
            </a:r>
          </a:p>
        </p:txBody>
      </p:sp>
    </p:spTree>
    <p:extLst>
      <p:ext uri="{BB962C8B-B14F-4D97-AF65-F5344CB8AC3E}">
        <p14:creationId xmlns:p14="http://schemas.microsoft.com/office/powerpoint/2010/main" val="1469671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itle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9600" cy="1143000"/>
          </a:xfrm>
          <a:ln w="57150">
            <a:solidFill>
              <a:srgbClr val="160CE4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b="1" dirty="0"/>
              <a:t>Who are qualified for GX testing?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0048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122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PH" b="1" dirty="0">
                <a:solidFill>
                  <a:srgbClr val="FFFF00"/>
                </a:solidFill>
              </a:rPr>
              <a:t>Department of Health – National TB Control Program</a:t>
            </a:r>
          </a:p>
        </p:txBody>
      </p:sp>
    </p:spTree>
    <p:extLst>
      <p:ext uri="{BB962C8B-B14F-4D97-AF65-F5344CB8AC3E}">
        <p14:creationId xmlns:p14="http://schemas.microsoft.com/office/powerpoint/2010/main" val="2197801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6067028"/>
              </p:ext>
            </p:extLst>
          </p:nvPr>
        </p:nvGraphicFramePr>
        <p:xfrm>
          <a:off x="457200" y="1600200"/>
          <a:ext cx="86106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52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753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r>
                        <a:rPr lang="en-PH" sz="2400" dirty="0">
                          <a:solidFill>
                            <a:schemeClr val="tx1"/>
                          </a:solidFill>
                        </a:rPr>
                        <a:t>History</a:t>
                      </a:r>
                      <a:r>
                        <a:rPr lang="en-PH" sz="2400" baseline="0" dirty="0">
                          <a:solidFill>
                            <a:schemeClr val="tx1"/>
                          </a:solidFill>
                        </a:rPr>
                        <a:t> of Treatment</a:t>
                      </a:r>
                      <a:endParaRPr lang="en-PH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sz="2400" dirty="0">
                          <a:solidFill>
                            <a:schemeClr val="tx1"/>
                          </a:solidFill>
                        </a:rPr>
                        <a:t>Definition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2824">
                <a:tc>
                  <a:txBody>
                    <a:bodyPr/>
                    <a:lstStyle/>
                    <a:p>
                      <a:endParaRPr lang="en-PH" dirty="0"/>
                    </a:p>
                    <a:p>
                      <a:r>
                        <a:rPr lang="en-PH" sz="2400" dirty="0"/>
                        <a:t>Retreatment</a:t>
                      </a:r>
                    </a:p>
                    <a:p>
                      <a:endParaRPr lang="en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dirty="0"/>
                        <a:t>A patient who had been previously treated with anti-TB drugs for at least one </a:t>
                      </a:r>
                      <a:r>
                        <a:rPr lang="en-PH" baseline="0" dirty="0"/>
                        <a:t>month in the past</a:t>
                      </a:r>
                    </a:p>
                    <a:p>
                      <a:r>
                        <a:rPr lang="en-PH" baseline="0" dirty="0"/>
                        <a:t>This includes: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PH" baseline="0" dirty="0"/>
                        <a:t>Relapse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PH" baseline="0" dirty="0"/>
                        <a:t>Treatment After Lost to Follow-up (TALF)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PH" baseline="0" dirty="0"/>
                        <a:t>Previous Treatment Outcome Unknown (PTOU)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PH" baseline="0" dirty="0"/>
                        <a:t>Non-Converter of Category II</a:t>
                      </a:r>
                      <a:endParaRPr lang="en-P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2824">
                <a:tc>
                  <a:txBody>
                    <a:bodyPr/>
                    <a:lstStyle/>
                    <a:p>
                      <a:pPr algn="l"/>
                      <a:r>
                        <a:rPr lang="en-PH" sz="2400" dirty="0"/>
                        <a:t>New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dirty="0"/>
                        <a:t>A patient who has never had treatment for TB, or who had taken anti-TB drugs for less than one </a:t>
                      </a:r>
                      <a:r>
                        <a:rPr lang="en-PH" baseline="0" dirty="0"/>
                        <a:t>month, and has the following: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PH" baseline="0" dirty="0"/>
                        <a:t>Contacts of confirmed DR-TB cases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PH" baseline="0" dirty="0"/>
                        <a:t>Non-converter of Category 1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PH" baseline="0" dirty="0"/>
                        <a:t>People living with HIV with CXR suggestive of TB or any of the four symptoms: cough of any duration, fever, weight loss, night sweats</a:t>
                      </a:r>
                      <a:endParaRPr lang="en-P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 bwMode="auto">
          <a:xfrm>
            <a:off x="304800" y="304800"/>
            <a:ext cx="8534400" cy="1143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160CE4"/>
            </a:solidFill>
            <a:miter lim="800000"/>
            <a:headEnd/>
            <a:tailEnd/>
          </a:ln>
        </p:spPr>
        <p:txBody>
          <a:bodyPr lIns="91392" tIns="45696" rIns="91392" bIns="45696" anchor="ctr"/>
          <a:lstStyle/>
          <a:p>
            <a:pPr algn="ctr" defTabSz="913916">
              <a:defRPr/>
            </a:pPr>
            <a:r>
              <a:rPr lang="en-US" sz="4000" b="1" dirty="0">
                <a:solidFill>
                  <a:prstClr val="black"/>
                </a:solidFill>
                <a:cs typeface="Arial" charset="0"/>
              </a:rPr>
              <a:t>Presumptive DRTB</a:t>
            </a:r>
            <a:endParaRPr lang="en-US" sz="4800" b="1" dirty="0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86" y="6428377"/>
            <a:ext cx="9175275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079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PH" altLang="en-US" dirty="0"/>
              <a:t> </a:t>
            </a:r>
            <a:r>
              <a:rPr lang="en-PH" altLang="en-US" sz="2800" dirty="0" err="1"/>
              <a:t>Xpert</a:t>
            </a:r>
            <a:r>
              <a:rPr lang="en-PH" altLang="en-US" sz="2800" dirty="0"/>
              <a:t> MTB/RIF test should also be performed for the following patients with presumptive DSTB:</a:t>
            </a:r>
          </a:p>
          <a:p>
            <a:pPr marL="0" indent="0" eaLnBrk="1" hangingPunct="1">
              <a:buNone/>
            </a:pPr>
            <a:r>
              <a:rPr lang="en-PH" altLang="en-US" dirty="0"/>
              <a:t>a)	Selected vulnerable populations</a:t>
            </a:r>
          </a:p>
          <a:p>
            <a:pPr marL="0" indent="0" eaLnBrk="1" hangingPunct="1">
              <a:buNone/>
            </a:pPr>
            <a:r>
              <a:rPr lang="en-PH" altLang="en-US" dirty="0"/>
              <a:t>    </a:t>
            </a:r>
            <a:r>
              <a:rPr lang="en-PH" altLang="en-US" dirty="0" err="1"/>
              <a:t>i</a:t>
            </a:r>
            <a:r>
              <a:rPr lang="en-PH" altLang="en-US" dirty="0"/>
              <a:t>.	Inmates in jails and prisons</a:t>
            </a:r>
          </a:p>
          <a:p>
            <a:pPr marL="0" indent="0" eaLnBrk="1" hangingPunct="1">
              <a:buNone/>
            </a:pPr>
            <a:r>
              <a:rPr lang="en-PH" altLang="en-US" dirty="0"/>
              <a:t>    ii.	Children (less than 15 years old)</a:t>
            </a:r>
          </a:p>
          <a:p>
            <a:pPr marL="0" indent="0" eaLnBrk="1" hangingPunct="1">
              <a:buNone/>
            </a:pPr>
            <a:r>
              <a:rPr lang="en-PH" altLang="en-US" dirty="0"/>
              <a:t>    iii.	Elderly (60 years old and above)</a:t>
            </a:r>
          </a:p>
          <a:p>
            <a:pPr marL="0" indent="0" eaLnBrk="1" hangingPunct="1">
              <a:buNone/>
            </a:pPr>
            <a:r>
              <a:rPr lang="en-PH" altLang="en-US" dirty="0"/>
              <a:t>b)	New cases who are presumptive EPTB</a:t>
            </a:r>
          </a:p>
          <a:p>
            <a:pPr marL="0" indent="0" eaLnBrk="1" hangingPunct="1">
              <a:buNone/>
            </a:pPr>
            <a:endParaRPr lang="en-PH" altLang="en-US" u="sng" dirty="0"/>
          </a:p>
          <a:p>
            <a:pPr eaLnBrk="1" hangingPunct="1"/>
            <a:endParaRPr lang="en-PH" alt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04800" y="304800"/>
            <a:ext cx="8534400" cy="1143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160CE4"/>
            </a:solidFill>
            <a:miter lim="800000"/>
            <a:headEnd/>
            <a:tailEnd/>
          </a:ln>
        </p:spPr>
        <p:txBody>
          <a:bodyPr lIns="91392" tIns="45696" rIns="91392" bIns="45696" anchor="ctr"/>
          <a:lstStyle/>
          <a:p>
            <a:pPr algn="ctr" defTabSz="913916">
              <a:defRPr/>
            </a:pPr>
            <a:r>
              <a:rPr lang="en-US" sz="4000" b="1" dirty="0">
                <a:solidFill>
                  <a:prstClr val="black"/>
                </a:solidFill>
                <a:cs typeface="Arial" charset="0"/>
              </a:rPr>
              <a:t>Presumptive DSTB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73371"/>
            <a:ext cx="9175275" cy="49991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9600" y="3775919"/>
            <a:ext cx="7467600" cy="1077218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pPr algn="ctr" defTabSz="911225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i="1" dirty="0">
                <a:solidFill>
                  <a:srgbClr val="FFFF00"/>
                </a:solidFill>
                <a:latin typeface="Arial" charset="0"/>
                <a:cs typeface="Arial" charset="0"/>
              </a:rPr>
              <a:t>These cases are included in the group with low risk for DR-TB </a:t>
            </a:r>
          </a:p>
        </p:txBody>
      </p:sp>
    </p:spTree>
    <p:extLst>
      <p:ext uri="{BB962C8B-B14F-4D97-AF65-F5344CB8AC3E}">
        <p14:creationId xmlns:p14="http://schemas.microsoft.com/office/powerpoint/2010/main" val="4228479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43000"/>
          </a:xfrm>
          <a:ln w="57150">
            <a:solidFill>
              <a:srgbClr val="336600"/>
            </a:solidFill>
          </a:ln>
        </p:spPr>
        <p:txBody>
          <a:bodyPr/>
          <a:lstStyle/>
          <a:p>
            <a:pPr>
              <a:defRPr/>
            </a:pPr>
            <a:r>
              <a:rPr lang="en-US" sz="3600" b="1" dirty="0">
                <a:latin typeface="+mn-lt"/>
                <a:cs typeface="Arial" charset="0"/>
              </a:rPr>
              <a:t>Official Results of  </a:t>
            </a:r>
            <a:r>
              <a:rPr lang="en-US" sz="3600" b="1" dirty="0" err="1">
                <a:latin typeface="+mn-lt"/>
                <a:cs typeface="Arial" charset="0"/>
              </a:rPr>
              <a:t>Xpert</a:t>
            </a:r>
            <a:r>
              <a:rPr lang="en-US" sz="3600" b="1" dirty="0">
                <a:latin typeface="+mn-lt"/>
                <a:cs typeface="Arial" charset="0"/>
              </a:rPr>
              <a:t> MTB/RIF Test</a:t>
            </a:r>
            <a:endParaRPr lang="en-GB" sz="3600" dirty="0">
              <a:latin typeface="+mn-lt"/>
              <a:cs typeface="Arial" charset="0"/>
            </a:endParaRPr>
          </a:p>
        </p:txBody>
      </p:sp>
      <p:sp>
        <p:nvSpPr>
          <p:cNvPr id="13" name="Content Placeholder 11"/>
          <p:cNvSpPr>
            <a:spLocks noGrp="1"/>
          </p:cNvSpPr>
          <p:nvPr>
            <p:ph idx="1"/>
          </p:nvPr>
        </p:nvSpPr>
        <p:spPr>
          <a:xfrm>
            <a:off x="228600" y="2133600"/>
            <a:ext cx="8915400" cy="4038600"/>
          </a:xfrm>
        </p:spPr>
        <p:txBody>
          <a:bodyPr/>
          <a:lstStyle/>
          <a:p>
            <a:r>
              <a:rPr lang="en-PH" altLang="en-US" dirty="0"/>
              <a:t>MTB detected, Rifampicin resistance not detected (T)</a:t>
            </a:r>
          </a:p>
          <a:p>
            <a:r>
              <a:rPr lang="en-PH" altLang="en-US" dirty="0"/>
              <a:t>MTB detected, Rifampicin resistance detected (RR)</a:t>
            </a:r>
          </a:p>
          <a:p>
            <a:r>
              <a:rPr lang="en-PH" altLang="en-US" dirty="0"/>
              <a:t>MTB detected, Rifampicin resistance indeterminate (TI)</a:t>
            </a:r>
          </a:p>
          <a:p>
            <a:r>
              <a:rPr lang="en-PH" altLang="en-US" dirty="0"/>
              <a:t>MTB not detected (N)</a:t>
            </a:r>
          </a:p>
          <a:p>
            <a:r>
              <a:rPr lang="en-PH" altLang="en-US" dirty="0"/>
              <a:t>Invalid/ no result/ error (I)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27874" y="3860512"/>
            <a:ext cx="2209800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defTabSz="91122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PH" sz="3200" b="1" spc="50" dirty="0">
                <a:ln w="11430">
                  <a:noFill/>
                </a:ln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Arial" charset="0"/>
              </a:rPr>
              <a:t>RE-TEST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0" y="5422629"/>
            <a:ext cx="2209800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defTabSz="91122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PH" sz="3200" b="1" spc="50" dirty="0">
                <a:ln w="11430">
                  <a:noFill/>
                </a:ln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Arial" charset="0"/>
              </a:rPr>
              <a:t>RE-TEST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0048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122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PH" b="1" dirty="0">
                <a:solidFill>
                  <a:srgbClr val="FFFF00"/>
                </a:solidFill>
              </a:rPr>
              <a:t>Department of Health – National TB Control Program</a:t>
            </a:r>
          </a:p>
        </p:txBody>
      </p:sp>
    </p:spTree>
    <p:extLst>
      <p:ext uri="{BB962C8B-B14F-4D97-AF65-F5344CB8AC3E}">
        <p14:creationId xmlns:p14="http://schemas.microsoft.com/office/powerpoint/2010/main" val="3047807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44562"/>
          </a:xfrm>
          <a:ln w="57150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altLang="en-US" sz="3200" b="1" dirty="0"/>
              <a:t>Current Diagnostic Algorithm Using                          </a:t>
            </a:r>
            <a:r>
              <a:rPr lang="en-GB" altLang="en-US" sz="3200" b="1" dirty="0" err="1"/>
              <a:t>Xpert</a:t>
            </a:r>
            <a:r>
              <a:rPr lang="en-GB" altLang="en-US" sz="3200" b="1" dirty="0"/>
              <a:t> MTB/RIF Test</a:t>
            </a:r>
            <a:endParaRPr lang="en-GB" altLang="en-US" b="1" dirty="0"/>
          </a:p>
        </p:txBody>
      </p:sp>
      <p:sp>
        <p:nvSpPr>
          <p:cNvPr id="4" name="Oval 3"/>
          <p:cNvSpPr/>
          <p:nvPr/>
        </p:nvSpPr>
        <p:spPr>
          <a:xfrm>
            <a:off x="3505199" y="4876800"/>
            <a:ext cx="2074723" cy="939685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1225" fontAlgn="base">
              <a:spcBef>
                <a:spcPct val="0"/>
              </a:spcBef>
              <a:spcAft>
                <a:spcPct val="0"/>
              </a:spcAft>
            </a:pPr>
            <a:r>
              <a:rPr lang="en-PH" b="1" dirty="0" err="1">
                <a:solidFill>
                  <a:prstClr val="white"/>
                </a:solidFill>
              </a:rPr>
              <a:t>Xpert</a:t>
            </a:r>
            <a:r>
              <a:rPr lang="en-PH" b="1" dirty="0">
                <a:solidFill>
                  <a:prstClr val="white"/>
                </a:solidFill>
              </a:rPr>
              <a:t> MTB/RIF Test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519152" y="4128606"/>
            <a:ext cx="1" cy="7576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362200" y="5346642"/>
            <a:ext cx="1142999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5579924" y="5346642"/>
            <a:ext cx="104947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4" idx="4"/>
          </p:cNvCxnSpPr>
          <p:nvPr/>
        </p:nvCxnSpPr>
        <p:spPr>
          <a:xfrm flipH="1">
            <a:off x="4533901" y="5816485"/>
            <a:ext cx="8660" cy="66051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Rounded Rectangle 1"/>
          <p:cNvSpPr/>
          <p:nvPr/>
        </p:nvSpPr>
        <p:spPr>
          <a:xfrm>
            <a:off x="975852" y="1477550"/>
            <a:ext cx="7086600" cy="272550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12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prstClr val="white"/>
                </a:solidFill>
              </a:rPr>
              <a:t>Presumptive DRTB</a:t>
            </a:r>
          </a:p>
          <a:p>
            <a:pPr defTabSz="911225" fontAlgn="base">
              <a:spcBef>
                <a:spcPct val="0"/>
              </a:spcBef>
              <a:spcAft>
                <a:spcPct val="0"/>
              </a:spcAft>
            </a:pPr>
            <a:endParaRPr lang="en-US" sz="2000" b="1" dirty="0">
              <a:solidFill>
                <a:prstClr val="white"/>
              </a:solidFill>
            </a:endParaRPr>
          </a:p>
          <a:p>
            <a:pPr defTabSz="9112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u="sng" dirty="0">
                <a:solidFill>
                  <a:prstClr val="white"/>
                </a:solidFill>
              </a:rPr>
              <a:t>Retreatment:</a:t>
            </a:r>
            <a:r>
              <a:rPr lang="en-US" sz="2000" b="1" dirty="0">
                <a:solidFill>
                  <a:prstClr val="white"/>
                </a:solidFill>
              </a:rPr>
              <a:t> </a:t>
            </a:r>
            <a:r>
              <a:rPr lang="en-CA" sz="2000" b="1" dirty="0">
                <a:solidFill>
                  <a:prstClr val="white"/>
                </a:solidFill>
              </a:rPr>
              <a:t>Relapse, TAF, TALF, PTOU, Non-converter of Category II</a:t>
            </a:r>
            <a:endParaRPr lang="en-US" sz="2000" b="1" dirty="0">
              <a:solidFill>
                <a:prstClr val="white"/>
              </a:solidFill>
              <a:ea typeface="PMingLiU"/>
              <a:cs typeface="Times New Roman"/>
            </a:endParaRPr>
          </a:p>
          <a:p>
            <a:pPr defTabSz="9112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u="sng" dirty="0">
                <a:solidFill>
                  <a:prstClr val="white"/>
                </a:solidFill>
              </a:rPr>
              <a:t>New:</a:t>
            </a:r>
            <a:r>
              <a:rPr lang="en-US" sz="2000" b="1" dirty="0">
                <a:solidFill>
                  <a:prstClr val="white"/>
                </a:solidFill>
              </a:rPr>
              <a:t> </a:t>
            </a:r>
            <a:r>
              <a:rPr lang="en-CA" sz="2000" b="1" dirty="0">
                <a:solidFill>
                  <a:prstClr val="white"/>
                </a:solidFill>
              </a:rPr>
              <a:t>Contacts of confirmed DR-TB cases, Non-converter of Category I, PLHIV with CXR suggestive of TB, or any of the four symptoms: cough of any duration, fever, weight loss, night sweats</a:t>
            </a:r>
            <a:endParaRPr lang="en-US" b="1" dirty="0">
              <a:solidFill>
                <a:prstClr val="white"/>
              </a:solidFill>
              <a:ea typeface="PMingLiU"/>
              <a:cs typeface="Times New Roman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634316" y="4343399"/>
            <a:ext cx="2209800" cy="17387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1225" fontAlgn="base">
              <a:spcBef>
                <a:spcPct val="0"/>
              </a:spcBef>
              <a:spcAft>
                <a:spcPct val="0"/>
              </a:spcAft>
            </a:pPr>
            <a:r>
              <a:rPr lang="en-US" b="1" u="sng" dirty="0">
                <a:solidFill>
                  <a:prstClr val="white"/>
                </a:solidFill>
              </a:rPr>
              <a:t>Selected Vulnerable Groups</a:t>
            </a:r>
            <a:r>
              <a:rPr lang="en-US" b="1" dirty="0">
                <a:solidFill>
                  <a:prstClr val="white"/>
                </a:solidFill>
              </a:rPr>
              <a:t> (Jail Inmates, Elderly, Children) and New Presumptive EPTB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142568" y="4431239"/>
            <a:ext cx="2209800" cy="165094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1225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prstClr val="white"/>
                </a:solidFill>
              </a:rPr>
              <a:t>New, DSSM(-),          CXR suggestive of TB with or without symptoms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82" y="6488412"/>
            <a:ext cx="9175275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2589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  <p:bldP spid="5" grpId="0" animBg="1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ln w="57150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altLang="en-US" sz="3200" b="1" dirty="0"/>
              <a:t>Current Diagnostic and Treatment Algorithm Using </a:t>
            </a:r>
            <a:r>
              <a:rPr lang="en-GB" altLang="en-US" sz="3200" b="1" dirty="0" err="1"/>
              <a:t>Xpert</a:t>
            </a:r>
            <a:r>
              <a:rPr lang="en-GB" altLang="en-US" sz="3200" b="1" dirty="0"/>
              <a:t> MTB/RIF Test</a:t>
            </a:r>
          </a:p>
        </p:txBody>
      </p:sp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3451915" y="1274762"/>
            <a:ext cx="2311379" cy="55403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80119" tIns="40060" rIns="80119" bIns="40060" anchor="ctr"/>
          <a:lstStyle/>
          <a:p>
            <a:pPr defTabSz="910004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GB" b="1" dirty="0">
              <a:solidFill>
                <a:prstClr val="white"/>
              </a:solidFill>
            </a:endParaRPr>
          </a:p>
          <a:p>
            <a:pPr defTabSz="910004" rtl="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prstClr val="white"/>
                </a:solidFill>
              </a:rPr>
              <a:t>   Xpert MTB/RIF Test </a:t>
            </a:r>
          </a:p>
          <a:p>
            <a:pPr defTabSz="910004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GB" b="1" dirty="0">
              <a:solidFill>
                <a:prstClr val="white"/>
              </a:solidFill>
            </a:endParaRPr>
          </a:p>
        </p:txBody>
      </p:sp>
      <p:sp>
        <p:nvSpPr>
          <p:cNvPr id="35844" name="Rectangle 3"/>
          <p:cNvSpPr>
            <a:spLocks noChangeArrowheads="1"/>
          </p:cNvSpPr>
          <p:nvPr/>
        </p:nvSpPr>
        <p:spPr bwMode="auto">
          <a:xfrm>
            <a:off x="46653" y="2512972"/>
            <a:ext cx="1553548" cy="57916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80119" tIns="40060" rIns="80119" bIns="40060" anchor="ctr"/>
          <a:lstStyle/>
          <a:p>
            <a:pPr algn="ctr" defTabSz="910004" rtl="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prstClr val="white"/>
                </a:solidFill>
              </a:rPr>
              <a:t>MTB Not Detected </a:t>
            </a:r>
          </a:p>
        </p:txBody>
      </p:sp>
      <p:sp>
        <p:nvSpPr>
          <p:cNvPr id="35845" name="Rectangle 31"/>
          <p:cNvSpPr>
            <a:spLocks noChangeArrowheads="1"/>
          </p:cNvSpPr>
          <p:nvPr/>
        </p:nvSpPr>
        <p:spPr bwMode="auto">
          <a:xfrm>
            <a:off x="1983118" y="2521016"/>
            <a:ext cx="2546907" cy="57112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80119" tIns="40060" rIns="80119" bIns="40060" anchor="ctr"/>
          <a:lstStyle/>
          <a:p>
            <a:pPr marL="862013" indent="-862013" algn="ctr" defTabSz="910004" rtl="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300" b="1" dirty="0">
                <a:solidFill>
                  <a:prstClr val="white"/>
                </a:solidFill>
              </a:rPr>
              <a:t>MTB Detected ,</a:t>
            </a:r>
          </a:p>
          <a:p>
            <a:pPr marL="862013" indent="-862013" algn="ctr" defTabSz="910004" rtl="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300" b="1" dirty="0">
                <a:solidFill>
                  <a:prstClr val="white"/>
                </a:solidFill>
              </a:rPr>
              <a:t>RIF Resistance Not Detected</a:t>
            </a:r>
          </a:p>
        </p:txBody>
      </p:sp>
      <p:sp>
        <p:nvSpPr>
          <p:cNvPr id="35849" name="Rectangle 46"/>
          <p:cNvSpPr>
            <a:spLocks noChangeArrowheads="1"/>
          </p:cNvSpPr>
          <p:nvPr/>
        </p:nvSpPr>
        <p:spPr bwMode="auto">
          <a:xfrm>
            <a:off x="131792" y="3818597"/>
            <a:ext cx="1468409" cy="46884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80119" tIns="40060" rIns="80119" bIns="40060" anchor="ctr"/>
          <a:lstStyle/>
          <a:p>
            <a:pPr algn="ctr" defTabSz="910004" rtl="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400" b="1" dirty="0">
                <a:solidFill>
                  <a:prstClr val="white"/>
                </a:solidFill>
              </a:rPr>
              <a:t>Reassessment</a:t>
            </a:r>
          </a:p>
        </p:txBody>
      </p:sp>
      <p:cxnSp>
        <p:nvCxnSpPr>
          <p:cNvPr id="35860" name="Straight Arrow Connector 15"/>
          <p:cNvCxnSpPr>
            <a:cxnSpLocks noChangeShapeType="1"/>
          </p:cNvCxnSpPr>
          <p:nvPr/>
        </p:nvCxnSpPr>
        <p:spPr bwMode="auto">
          <a:xfrm flipH="1">
            <a:off x="823913" y="3084513"/>
            <a:ext cx="0" cy="7397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8" name="Rectangle 31"/>
          <p:cNvSpPr>
            <a:spLocks noChangeArrowheads="1"/>
          </p:cNvSpPr>
          <p:nvPr/>
        </p:nvSpPr>
        <p:spPr bwMode="auto">
          <a:xfrm>
            <a:off x="4738891" y="2512972"/>
            <a:ext cx="2331208" cy="57916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80119" tIns="40060" rIns="80119" bIns="40060" anchor="ctr"/>
          <a:lstStyle/>
          <a:p>
            <a:pPr algn="ctr" defTabSz="910004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300" b="1" dirty="0">
              <a:solidFill>
                <a:prstClr val="white"/>
              </a:solidFill>
            </a:endParaRPr>
          </a:p>
          <a:p>
            <a:pPr algn="ctr" defTabSz="910004" rtl="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300" b="1" dirty="0">
                <a:solidFill>
                  <a:prstClr val="white"/>
                </a:solidFill>
              </a:rPr>
              <a:t>MTB Detected,</a:t>
            </a:r>
          </a:p>
          <a:p>
            <a:pPr algn="ctr" defTabSz="910004" rtl="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300" b="1" dirty="0">
                <a:solidFill>
                  <a:prstClr val="white"/>
                </a:solidFill>
              </a:rPr>
              <a:t>RIF Resistance DETECTED </a:t>
            </a:r>
          </a:p>
          <a:p>
            <a:pPr algn="ctr" defTabSz="910004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300" b="1" dirty="0">
              <a:solidFill>
                <a:prstClr val="white"/>
              </a:solidFill>
            </a:endParaRPr>
          </a:p>
        </p:txBody>
      </p:sp>
      <p:sp>
        <p:nvSpPr>
          <p:cNvPr id="90" name="Rectangle 46"/>
          <p:cNvSpPr>
            <a:spLocks noChangeArrowheads="1"/>
          </p:cNvSpPr>
          <p:nvPr/>
        </p:nvSpPr>
        <p:spPr bwMode="auto">
          <a:xfrm>
            <a:off x="7416445" y="2440286"/>
            <a:ext cx="1677853" cy="133934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80119" tIns="40060" rIns="80119" bIns="40060" anchor="ctr"/>
          <a:lstStyle/>
          <a:p>
            <a:pPr algn="ctr" defTabSz="910004" rtl="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300" b="1" dirty="0">
                <a:solidFill>
                  <a:prstClr val="white"/>
                </a:solidFill>
              </a:rPr>
              <a:t>MTB Detected,</a:t>
            </a:r>
          </a:p>
          <a:p>
            <a:pPr algn="ctr" defTabSz="910004" rtl="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300" b="1" dirty="0">
                <a:solidFill>
                  <a:prstClr val="white"/>
                </a:solidFill>
              </a:rPr>
              <a:t>RIF Resistance Indeterminate</a:t>
            </a:r>
          </a:p>
          <a:p>
            <a:pPr algn="ctr" defTabSz="910004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300" b="1" dirty="0">
              <a:solidFill>
                <a:prstClr val="white"/>
              </a:solidFill>
            </a:endParaRPr>
          </a:p>
          <a:p>
            <a:pPr algn="ctr" defTabSz="910004" rtl="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300" b="1" dirty="0">
                <a:solidFill>
                  <a:prstClr val="white"/>
                </a:solidFill>
              </a:rPr>
              <a:t>Invalid/Error</a:t>
            </a:r>
          </a:p>
        </p:txBody>
      </p:sp>
      <p:sp>
        <p:nvSpPr>
          <p:cNvPr id="91" name="Rectangle 26"/>
          <p:cNvSpPr>
            <a:spLocks noChangeArrowheads="1"/>
          </p:cNvSpPr>
          <p:nvPr/>
        </p:nvSpPr>
        <p:spPr bwMode="auto">
          <a:xfrm>
            <a:off x="4862562" y="3735717"/>
            <a:ext cx="1225807" cy="655169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80119" tIns="40060" rIns="80119" bIns="40060" anchor="ctr"/>
          <a:lstStyle/>
          <a:p>
            <a:pPr algn="ctr" defTabSz="910004" rtl="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dirty="0">
                <a:solidFill>
                  <a:prstClr val="white"/>
                </a:solidFill>
              </a:rPr>
              <a:t>High risk for MDR-TB</a:t>
            </a:r>
          </a:p>
        </p:txBody>
      </p:sp>
      <p:sp>
        <p:nvSpPr>
          <p:cNvPr id="93" name="Rectangle 28"/>
          <p:cNvSpPr>
            <a:spLocks noChangeArrowheads="1"/>
          </p:cNvSpPr>
          <p:nvPr/>
        </p:nvSpPr>
        <p:spPr bwMode="auto">
          <a:xfrm>
            <a:off x="1983118" y="3537750"/>
            <a:ext cx="888183" cy="39593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80119" tIns="40060" rIns="80119" bIns="40060" anchor="ctr"/>
          <a:lstStyle/>
          <a:p>
            <a:pPr algn="ctr" defTabSz="910004" rtl="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400" b="1" dirty="0">
                <a:solidFill>
                  <a:prstClr val="white"/>
                </a:solidFill>
              </a:rPr>
              <a:t>New</a:t>
            </a:r>
          </a:p>
        </p:txBody>
      </p:sp>
      <p:sp>
        <p:nvSpPr>
          <p:cNvPr id="94" name="Rectangle 29"/>
          <p:cNvSpPr>
            <a:spLocks noChangeArrowheads="1"/>
          </p:cNvSpPr>
          <p:nvPr/>
        </p:nvSpPr>
        <p:spPr bwMode="auto">
          <a:xfrm>
            <a:off x="6175078" y="3735717"/>
            <a:ext cx="1241367" cy="62255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80119" tIns="40060" rIns="80119" bIns="40060" anchor="ctr"/>
          <a:lstStyle/>
          <a:p>
            <a:pPr algn="ctr" defTabSz="910004" rtl="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400" b="1" dirty="0">
                <a:solidFill>
                  <a:prstClr val="white"/>
                </a:solidFill>
              </a:rPr>
              <a:t>Low</a:t>
            </a:r>
            <a:r>
              <a:rPr lang="en-GB" sz="1600" b="1" dirty="0">
                <a:solidFill>
                  <a:prstClr val="white"/>
                </a:solidFill>
              </a:rPr>
              <a:t> risk for MDR-TB</a:t>
            </a:r>
          </a:p>
        </p:txBody>
      </p:sp>
      <p:cxnSp>
        <p:nvCxnSpPr>
          <p:cNvPr id="99" name="Straight Arrow Connector 17"/>
          <p:cNvCxnSpPr>
            <a:cxnSpLocks noChangeShapeType="1"/>
          </p:cNvCxnSpPr>
          <p:nvPr/>
        </p:nvCxnSpPr>
        <p:spPr bwMode="auto">
          <a:xfrm>
            <a:off x="6934200" y="5521325"/>
            <a:ext cx="0" cy="31591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" name="Rectangle 37"/>
          <p:cNvSpPr/>
          <p:nvPr/>
        </p:nvSpPr>
        <p:spPr>
          <a:xfrm>
            <a:off x="6049169" y="4758025"/>
            <a:ext cx="1525588" cy="882650"/>
          </a:xfrm>
          <a:prstGeom prst="rect">
            <a:avLst/>
          </a:prstGeom>
          <a:noFill/>
          <a:ln w="762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anchor="ctr"/>
          <a:lstStyle/>
          <a:p>
            <a:pPr algn="ctr" defTabSz="912652" fontAlgn="base">
              <a:spcBef>
                <a:spcPct val="0"/>
              </a:spcBef>
              <a:spcAft>
                <a:spcPct val="0"/>
              </a:spcAft>
              <a:defRPr/>
            </a:pPr>
            <a:endParaRPr lang="en-PH" b="1" dirty="0">
              <a:solidFill>
                <a:prstClr val="white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002463" y="3433762"/>
            <a:ext cx="0" cy="2743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402" name="Straight Connector 59401"/>
          <p:cNvCxnSpPr/>
          <p:nvPr/>
        </p:nvCxnSpPr>
        <p:spPr>
          <a:xfrm>
            <a:off x="5548313" y="3435350"/>
            <a:ext cx="14541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405" name="Straight Connector 59404"/>
          <p:cNvCxnSpPr/>
          <p:nvPr/>
        </p:nvCxnSpPr>
        <p:spPr>
          <a:xfrm flipH="1">
            <a:off x="4100514" y="3335020"/>
            <a:ext cx="0" cy="2032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410" name="Straight Connector 59409"/>
          <p:cNvCxnSpPr/>
          <p:nvPr/>
        </p:nvCxnSpPr>
        <p:spPr>
          <a:xfrm flipH="1" flipV="1">
            <a:off x="2414588" y="3322638"/>
            <a:ext cx="170021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413" name="Straight Connector 59412"/>
          <p:cNvCxnSpPr/>
          <p:nvPr/>
        </p:nvCxnSpPr>
        <p:spPr>
          <a:xfrm>
            <a:off x="3124200" y="3084513"/>
            <a:ext cx="0" cy="2317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428240" y="3327400"/>
            <a:ext cx="0" cy="2103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58825" y="2065338"/>
            <a:ext cx="754221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606925" y="1828800"/>
            <a:ext cx="0" cy="2365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58825" y="2052638"/>
            <a:ext cx="0" cy="4572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3124200" y="2057400"/>
            <a:ext cx="0" cy="4572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6327775" y="2057400"/>
            <a:ext cx="0" cy="4572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2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511550"/>
            <a:ext cx="1543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857" name="TextBox 35856"/>
          <p:cNvSpPr txBox="1">
            <a:spLocks noChangeArrowheads="1"/>
          </p:cNvSpPr>
          <p:nvPr/>
        </p:nvSpPr>
        <p:spPr bwMode="auto">
          <a:xfrm>
            <a:off x="3178175" y="3602038"/>
            <a:ext cx="14351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defTabSz="911225" fontAlgn="base">
              <a:spcBef>
                <a:spcPct val="0"/>
              </a:spcBef>
              <a:spcAft>
                <a:spcPct val="0"/>
              </a:spcAft>
            </a:pPr>
            <a:r>
              <a:rPr lang="en-PH" altLang="en-US" sz="1400" b="1" dirty="0">
                <a:solidFill>
                  <a:prstClr val="white"/>
                </a:solidFill>
                <a:cs typeface="Arial" charset="0"/>
              </a:rPr>
              <a:t>Retreatment</a:t>
            </a:r>
          </a:p>
        </p:txBody>
      </p:sp>
      <p:pic>
        <p:nvPicPr>
          <p:cNvPr id="132101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122861"/>
            <a:ext cx="1686559" cy="736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6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3150" y="4868863"/>
            <a:ext cx="1390650" cy="722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9397" name="Straight Arrow Connector 59396"/>
          <p:cNvCxnSpPr/>
          <p:nvPr/>
        </p:nvCxnSpPr>
        <p:spPr>
          <a:xfrm>
            <a:off x="5429250" y="4418013"/>
            <a:ext cx="0" cy="43021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7645" name="Picture 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791200"/>
            <a:ext cx="2106613" cy="677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9400" name="Straight Connector 59399"/>
          <p:cNvCxnSpPr/>
          <p:nvPr/>
        </p:nvCxnSpPr>
        <p:spPr>
          <a:xfrm>
            <a:off x="6327775" y="3084512"/>
            <a:ext cx="0" cy="36576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406" name="TextBox 59405"/>
          <p:cNvSpPr txBox="1">
            <a:spLocks noChangeArrowheads="1"/>
          </p:cNvSpPr>
          <p:nvPr/>
        </p:nvSpPr>
        <p:spPr bwMode="auto">
          <a:xfrm>
            <a:off x="6130608" y="4906963"/>
            <a:ext cx="131555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1225" fontAlgn="base">
              <a:spcBef>
                <a:spcPct val="0"/>
              </a:spcBef>
              <a:spcAft>
                <a:spcPct val="0"/>
              </a:spcAft>
            </a:pPr>
            <a:r>
              <a:rPr lang="en-PH" altLang="en-US" sz="1600" b="1" dirty="0">
                <a:solidFill>
                  <a:prstClr val="white"/>
                </a:solidFill>
                <a:cs typeface="Arial" charset="0"/>
              </a:rPr>
              <a:t>Repeat Xpert</a:t>
            </a:r>
          </a:p>
          <a:p>
            <a:pPr defTabSz="911225" fontAlgn="base">
              <a:spcBef>
                <a:spcPct val="0"/>
              </a:spcBef>
              <a:spcAft>
                <a:spcPct val="0"/>
              </a:spcAft>
            </a:pPr>
            <a:r>
              <a:rPr lang="en-PH" altLang="en-US" sz="1600" b="1" dirty="0">
                <a:solidFill>
                  <a:prstClr val="white"/>
                </a:solidFill>
                <a:cs typeface="Arial" charset="0"/>
              </a:rPr>
              <a:t>MTB/RIF Test</a:t>
            </a:r>
          </a:p>
        </p:txBody>
      </p:sp>
      <p:pic>
        <p:nvPicPr>
          <p:cNvPr id="132106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1963" y="4391025"/>
            <a:ext cx="328612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9412" name="TextBox 59411"/>
          <p:cNvSpPr txBox="1">
            <a:spLocks noChangeArrowheads="1"/>
          </p:cNvSpPr>
          <p:nvPr/>
        </p:nvSpPr>
        <p:spPr bwMode="auto">
          <a:xfrm>
            <a:off x="6319482" y="5790663"/>
            <a:ext cx="1751609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911225" fontAlgn="base">
              <a:spcBef>
                <a:spcPct val="0"/>
              </a:spcBef>
              <a:spcAft>
                <a:spcPct val="0"/>
              </a:spcAft>
            </a:pPr>
            <a:r>
              <a:rPr lang="en-PH" altLang="en-US" sz="1600" b="1" dirty="0">
                <a:solidFill>
                  <a:prstClr val="white"/>
                </a:solidFill>
                <a:cs typeface="Arial" charset="0"/>
              </a:rPr>
              <a:t>Follow the result</a:t>
            </a:r>
          </a:p>
          <a:p>
            <a:pPr defTabSz="911225" fontAlgn="base">
              <a:spcBef>
                <a:spcPct val="0"/>
              </a:spcBef>
              <a:spcAft>
                <a:spcPct val="0"/>
              </a:spcAft>
            </a:pPr>
            <a:r>
              <a:rPr lang="en-PH" altLang="en-US" sz="1600" b="1" dirty="0">
                <a:solidFill>
                  <a:prstClr val="white"/>
                </a:solidFill>
                <a:cs typeface="Arial" charset="0"/>
              </a:rPr>
              <a:t>of the 2</a:t>
            </a:r>
            <a:r>
              <a:rPr lang="en-PH" altLang="en-US" sz="1600" b="1" baseline="30000" dirty="0">
                <a:solidFill>
                  <a:prstClr val="white"/>
                </a:solidFill>
                <a:cs typeface="Arial" charset="0"/>
              </a:rPr>
              <a:t>nd</a:t>
            </a:r>
            <a:r>
              <a:rPr lang="en-PH" altLang="en-US" sz="1600" b="1" dirty="0">
                <a:solidFill>
                  <a:prstClr val="white"/>
                </a:solidFill>
                <a:cs typeface="Arial" charset="0"/>
              </a:rPr>
              <a:t>  test</a:t>
            </a:r>
          </a:p>
        </p:txBody>
      </p:sp>
      <p:sp>
        <p:nvSpPr>
          <p:cNvPr id="59415" name="TextBox 59414"/>
          <p:cNvSpPr txBox="1">
            <a:spLocks noChangeArrowheads="1"/>
          </p:cNvSpPr>
          <p:nvPr/>
        </p:nvSpPr>
        <p:spPr bwMode="auto">
          <a:xfrm>
            <a:off x="4687892" y="4995040"/>
            <a:ext cx="137794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defTabSz="911225" fontAlgn="base">
              <a:spcBef>
                <a:spcPct val="0"/>
              </a:spcBef>
              <a:spcAft>
                <a:spcPct val="0"/>
              </a:spcAft>
            </a:pPr>
            <a:r>
              <a:rPr lang="en-PH" altLang="en-US" sz="2400" b="1" baseline="30000" dirty="0">
                <a:solidFill>
                  <a:prstClr val="white"/>
                </a:solidFill>
                <a:cs typeface="Arial" charset="0"/>
              </a:rPr>
              <a:t>Second-line</a:t>
            </a:r>
            <a:r>
              <a:rPr lang="en-PH" altLang="en-US" sz="2400" b="1" dirty="0">
                <a:solidFill>
                  <a:prstClr val="white"/>
                </a:solidFill>
                <a:cs typeface="Arial" charset="0"/>
              </a:rPr>
              <a:t> </a:t>
            </a:r>
            <a:r>
              <a:rPr lang="en-PH" altLang="en-US" sz="2400" b="1" baseline="30000" dirty="0">
                <a:solidFill>
                  <a:prstClr val="white"/>
                </a:solidFill>
                <a:cs typeface="Arial" charset="0"/>
              </a:rPr>
              <a:t>anti-TB</a:t>
            </a:r>
            <a:r>
              <a:rPr lang="en-PH" altLang="en-US" sz="2400" b="1" dirty="0">
                <a:solidFill>
                  <a:prstClr val="white"/>
                </a:solidFill>
                <a:cs typeface="Arial" charset="0"/>
              </a:rPr>
              <a:t> </a:t>
            </a:r>
            <a:r>
              <a:rPr lang="en-PH" altLang="en-US" sz="2400" b="1" baseline="30000" dirty="0" err="1">
                <a:solidFill>
                  <a:prstClr val="white"/>
                </a:solidFill>
                <a:cs typeface="Arial" charset="0"/>
              </a:rPr>
              <a:t>ment</a:t>
            </a:r>
            <a:endParaRPr lang="en-PH" altLang="en-US" sz="2400" b="1" dirty="0">
              <a:solidFill>
                <a:prstClr val="white"/>
              </a:solidFill>
              <a:cs typeface="Arial" charset="0"/>
            </a:endParaRPr>
          </a:p>
        </p:txBody>
      </p:sp>
      <p:cxnSp>
        <p:nvCxnSpPr>
          <p:cNvPr id="114" name="Straight Connector 113"/>
          <p:cNvCxnSpPr/>
          <p:nvPr/>
        </p:nvCxnSpPr>
        <p:spPr>
          <a:xfrm>
            <a:off x="8315325" y="2052638"/>
            <a:ext cx="0" cy="4111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420" name="Straight Connector 59419"/>
          <p:cNvCxnSpPr/>
          <p:nvPr/>
        </p:nvCxnSpPr>
        <p:spPr>
          <a:xfrm>
            <a:off x="8348663" y="3794760"/>
            <a:ext cx="0" cy="1463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423" name="Straight Arrow Connector 59422"/>
          <p:cNvCxnSpPr/>
          <p:nvPr/>
        </p:nvCxnSpPr>
        <p:spPr>
          <a:xfrm flipH="1" flipV="1">
            <a:off x="7805733" y="5257799"/>
            <a:ext cx="54864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5563235" y="3443604"/>
            <a:ext cx="0" cy="2743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8600" y="1695701"/>
            <a:ext cx="609653" cy="49991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853326" y="1634178"/>
            <a:ext cx="524301" cy="64623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984831" y="1619721"/>
            <a:ext cx="713294" cy="64623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071091" y="2160345"/>
            <a:ext cx="603556" cy="64623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714499" y="3300941"/>
            <a:ext cx="457240" cy="493819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2414588" y="3933687"/>
            <a:ext cx="0" cy="63831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4086862" y="3961921"/>
            <a:ext cx="0" cy="6100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414588" y="4572000"/>
            <a:ext cx="168592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178175" y="4572000"/>
            <a:ext cx="0" cy="56356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369229" y="5213460"/>
            <a:ext cx="16722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1225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prstClr val="white"/>
                </a:solidFill>
                <a:cs typeface="Arial" charset="0"/>
              </a:rPr>
              <a:t>First-line anti-TB treatment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6459375"/>
            <a:ext cx="9175275" cy="499915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4269972" y="4877049"/>
            <a:ext cx="1705461" cy="736740"/>
            <a:chOff x="4269972" y="4877049"/>
            <a:chExt cx="1705461" cy="736740"/>
          </a:xfrm>
        </p:grpSpPr>
        <p:pic>
          <p:nvPicPr>
            <p:cNvPr id="55" name="Picture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88874" y="4877049"/>
              <a:ext cx="1686559" cy="7367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6" name="TextBox 55"/>
            <p:cNvSpPr txBox="1"/>
            <p:nvPr/>
          </p:nvSpPr>
          <p:spPr>
            <a:xfrm>
              <a:off x="4269972" y="4966769"/>
              <a:ext cx="167227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1225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solidFill>
                    <a:prstClr val="white"/>
                  </a:solidFill>
                  <a:cs typeface="Arial" charset="0"/>
                </a:rPr>
                <a:t>Second-line anti-TB treatment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540014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9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0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8" grpId="1" animBg="1"/>
      <p:bldP spid="35857" grpId="0"/>
      <p:bldP spid="59406" grpId="0"/>
      <p:bldP spid="59412" grpId="0"/>
      <p:bldP spid="59415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539</Words>
  <Application>Microsoft Office PowerPoint</Application>
  <PresentationFormat>On-screen Show (4:3)</PresentationFormat>
  <Paragraphs>107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Gulim</vt:lpstr>
      <vt:lpstr>맑은 고딕</vt:lpstr>
      <vt:lpstr>MS PGothic</vt:lpstr>
      <vt:lpstr>PMingLiU</vt:lpstr>
      <vt:lpstr>Arial</vt:lpstr>
      <vt:lpstr>Calibri</vt:lpstr>
      <vt:lpstr>Times New Roman</vt:lpstr>
      <vt:lpstr>1_Office Theme</vt:lpstr>
      <vt:lpstr>Office Theme</vt:lpstr>
      <vt:lpstr>PowerPoint Presentation</vt:lpstr>
      <vt:lpstr>PowerPoint Presentation</vt:lpstr>
      <vt:lpstr>PowerPoint Presentation</vt:lpstr>
      <vt:lpstr>Who are qualified for GX testing?</vt:lpstr>
      <vt:lpstr>PowerPoint Presentation</vt:lpstr>
      <vt:lpstr>PowerPoint Presentation</vt:lpstr>
      <vt:lpstr>Official Results of  Xpert MTB/RIF Test</vt:lpstr>
      <vt:lpstr>Current Diagnostic Algorithm Using                          Xpert MTB/RIF Test</vt:lpstr>
      <vt:lpstr>Current Diagnostic and Treatment Algorithm Using Xpert MTB/RIF Test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Eden</dc:creator>
  <cp:lastModifiedBy>alio</cp:lastModifiedBy>
  <cp:revision>40</cp:revision>
  <dcterms:created xsi:type="dcterms:W3CDTF">2018-01-19T09:26:49Z</dcterms:created>
  <dcterms:modified xsi:type="dcterms:W3CDTF">2018-04-10T15:04:29Z</dcterms:modified>
</cp:coreProperties>
</file>