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404" r:id="rId2"/>
  </p:sldMasterIdLst>
  <p:notesMasterIdLst>
    <p:notesMasterId r:id="rId42"/>
  </p:notesMasterIdLst>
  <p:sldIdLst>
    <p:sldId id="1169" r:id="rId3"/>
    <p:sldId id="1067" r:id="rId4"/>
    <p:sldId id="1116" r:id="rId5"/>
    <p:sldId id="1066" r:id="rId6"/>
    <p:sldId id="1071" r:id="rId7"/>
    <p:sldId id="1070" r:id="rId8"/>
    <p:sldId id="1114" r:id="rId9"/>
    <p:sldId id="1115" r:id="rId10"/>
    <p:sldId id="1150" r:id="rId11"/>
    <p:sldId id="1118" r:id="rId12"/>
    <p:sldId id="1119" r:id="rId13"/>
    <p:sldId id="1141" r:id="rId14"/>
    <p:sldId id="1142" r:id="rId15"/>
    <p:sldId id="1121" r:id="rId16"/>
    <p:sldId id="1171" r:id="rId17"/>
    <p:sldId id="1145" r:id="rId18"/>
    <p:sldId id="1144" r:id="rId19"/>
    <p:sldId id="1123" r:id="rId20"/>
    <p:sldId id="1139" r:id="rId21"/>
    <p:sldId id="1138" r:id="rId22"/>
    <p:sldId id="1140" r:id="rId23"/>
    <p:sldId id="1151" r:id="rId24"/>
    <p:sldId id="1155" r:id="rId25"/>
    <p:sldId id="1156" r:id="rId26"/>
    <p:sldId id="1157" r:id="rId27"/>
    <p:sldId id="1158" r:id="rId28"/>
    <p:sldId id="1159" r:id="rId29"/>
    <p:sldId id="1160" r:id="rId30"/>
    <p:sldId id="1161" r:id="rId31"/>
    <p:sldId id="1162" r:id="rId32"/>
    <p:sldId id="1154" r:id="rId33"/>
    <p:sldId id="1146" r:id="rId34"/>
    <p:sldId id="1152" r:id="rId35"/>
    <p:sldId id="435" r:id="rId36"/>
    <p:sldId id="1164" r:id="rId37"/>
    <p:sldId id="1165" r:id="rId38"/>
    <p:sldId id="1163" r:id="rId39"/>
    <p:sldId id="1166" r:id="rId40"/>
    <p:sldId id="1170" r:id="rId41"/>
  </p:sldIdLst>
  <p:sldSz cx="9144000" cy="6858000" type="screen4x3"/>
  <p:notesSz cx="6858000" cy="9144000"/>
  <p:defaultTextStyle>
    <a:defPPr>
      <a:defRPr lang="en-US"/>
    </a:defPPr>
    <a:lvl1pPr algn="l" defTabSz="911225" rtl="0" fontAlgn="base">
      <a:spcBef>
        <a:spcPct val="0"/>
      </a:spcBef>
      <a:spcAft>
        <a:spcPct val="0"/>
      </a:spcAft>
      <a:defRPr kern="1200">
        <a:solidFill>
          <a:schemeClr val="tx1"/>
        </a:solidFill>
        <a:latin typeface="Arial" charset="0"/>
        <a:ea typeface="+mn-ea"/>
        <a:cs typeface="Arial" charset="0"/>
      </a:defRPr>
    </a:lvl1pPr>
    <a:lvl2pPr marL="454025" indent="3175" algn="l" defTabSz="911225" rtl="0" fontAlgn="base">
      <a:spcBef>
        <a:spcPct val="0"/>
      </a:spcBef>
      <a:spcAft>
        <a:spcPct val="0"/>
      </a:spcAft>
      <a:defRPr kern="1200">
        <a:solidFill>
          <a:schemeClr val="tx1"/>
        </a:solidFill>
        <a:latin typeface="Arial" charset="0"/>
        <a:ea typeface="+mn-ea"/>
        <a:cs typeface="Arial" charset="0"/>
      </a:defRPr>
    </a:lvl2pPr>
    <a:lvl3pPr marL="911225" indent="3175" algn="l" defTabSz="911225" rtl="0" fontAlgn="base">
      <a:spcBef>
        <a:spcPct val="0"/>
      </a:spcBef>
      <a:spcAft>
        <a:spcPct val="0"/>
      </a:spcAft>
      <a:defRPr kern="1200">
        <a:solidFill>
          <a:schemeClr val="tx1"/>
        </a:solidFill>
        <a:latin typeface="Arial" charset="0"/>
        <a:ea typeface="+mn-ea"/>
        <a:cs typeface="Arial" charset="0"/>
      </a:defRPr>
    </a:lvl3pPr>
    <a:lvl4pPr marL="1368425" indent="3175" algn="l" defTabSz="911225" rtl="0" fontAlgn="base">
      <a:spcBef>
        <a:spcPct val="0"/>
      </a:spcBef>
      <a:spcAft>
        <a:spcPct val="0"/>
      </a:spcAft>
      <a:defRPr kern="1200">
        <a:solidFill>
          <a:schemeClr val="tx1"/>
        </a:solidFill>
        <a:latin typeface="Arial" charset="0"/>
        <a:ea typeface="+mn-ea"/>
        <a:cs typeface="Arial" charset="0"/>
      </a:defRPr>
    </a:lvl4pPr>
    <a:lvl5pPr marL="1825625" indent="3175" algn="l" defTabSz="911225"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user" initials="a"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96633"/>
    <a:srgbClr val="663300"/>
    <a:srgbClr val="0000FF"/>
    <a:srgbClr val="C43CA7"/>
    <a:srgbClr val="FF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5434" autoAdjust="0"/>
    <p:restoredTop sz="86667" autoAdjust="0"/>
  </p:normalViewPr>
  <p:slideViewPr>
    <p:cSldViewPr>
      <p:cViewPr varScale="1">
        <p:scale>
          <a:sx n="69" d="100"/>
          <a:sy n="69" d="100"/>
        </p:scale>
        <p:origin x="930" y="72"/>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3216"/>
    </p:cViewPr>
  </p:sorterViewPr>
  <p:notesViewPr>
    <p:cSldViewPr>
      <p:cViewPr>
        <p:scale>
          <a:sx n="66" d="100"/>
          <a:sy n="66" d="100"/>
        </p:scale>
        <p:origin x="255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077" fontAlgn="auto">
              <a:spcBef>
                <a:spcPts val="0"/>
              </a:spcBef>
              <a:spcAft>
                <a:spcPts val="0"/>
              </a:spcAft>
              <a:defRPr sz="1200">
                <a:latin typeface="+mn-lt"/>
                <a:cs typeface="+mn-cs"/>
              </a:defRPr>
            </a:lvl1pPr>
          </a:lstStyle>
          <a:p>
            <a:pPr>
              <a:defRPr/>
            </a:pPr>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077" fontAlgn="auto">
              <a:spcBef>
                <a:spcPts val="0"/>
              </a:spcBef>
              <a:spcAft>
                <a:spcPts val="0"/>
              </a:spcAft>
              <a:defRPr sz="1200">
                <a:latin typeface="+mn-lt"/>
                <a:cs typeface="+mn-cs"/>
              </a:defRPr>
            </a:lvl1pPr>
          </a:lstStyle>
          <a:p>
            <a:pPr>
              <a:defRPr/>
            </a:pPr>
            <a:fld id="{6D9A4A38-23B0-4708-B7EE-06AB3BA8CD4E}" type="datetimeFigureOut">
              <a:rPr lang="en-PH"/>
              <a:pPr>
                <a:defRPr/>
              </a:pPr>
              <a:t>10/04/2018</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077" fontAlgn="auto">
              <a:spcBef>
                <a:spcPts val="0"/>
              </a:spcBef>
              <a:spcAft>
                <a:spcPts val="0"/>
              </a:spcAft>
              <a:defRPr sz="1200">
                <a:latin typeface="+mn-lt"/>
                <a:cs typeface="+mn-cs"/>
              </a:defRPr>
            </a:lvl1pPr>
          </a:lstStyle>
          <a:p>
            <a:pPr>
              <a:defRPr/>
            </a:pPr>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4077" fontAlgn="auto">
              <a:spcBef>
                <a:spcPts val="0"/>
              </a:spcBef>
              <a:spcAft>
                <a:spcPts val="0"/>
              </a:spcAft>
              <a:defRPr sz="1200">
                <a:latin typeface="+mn-lt"/>
                <a:cs typeface="+mn-cs"/>
              </a:defRPr>
            </a:lvl1pPr>
          </a:lstStyle>
          <a:p>
            <a:pPr>
              <a:defRPr/>
            </a:pPr>
            <a:fld id="{F2E2FE0A-C45F-4378-9F74-7BDCBADD5334}" type="slidenum">
              <a:rPr lang="en-PH"/>
              <a:pPr>
                <a:defRPr/>
              </a:pPr>
              <a:t>‹#›</a:t>
            </a:fld>
            <a:endParaRPr lang="en-PH"/>
          </a:p>
        </p:txBody>
      </p:sp>
    </p:spTree>
    <p:extLst>
      <p:ext uri="{BB962C8B-B14F-4D97-AF65-F5344CB8AC3E}">
        <p14:creationId xmlns:p14="http://schemas.microsoft.com/office/powerpoint/2010/main" val="6948497"/>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mn-lt"/>
        <a:ea typeface="+mn-ea"/>
        <a:cs typeface="+mn-cs"/>
      </a:defRPr>
    </a:lvl1pPr>
    <a:lvl2pPr marL="454025" algn="l" defTabSz="911225" rtl="0" eaLnBrk="0" fontAlgn="base" hangingPunct="0">
      <a:spcBef>
        <a:spcPct val="30000"/>
      </a:spcBef>
      <a:spcAft>
        <a:spcPct val="0"/>
      </a:spcAft>
      <a:defRPr sz="1200" kern="1200">
        <a:solidFill>
          <a:schemeClr val="tx1"/>
        </a:solidFill>
        <a:latin typeface="+mn-lt"/>
        <a:ea typeface="+mn-ea"/>
        <a:cs typeface="+mn-cs"/>
      </a:defRPr>
    </a:lvl2pPr>
    <a:lvl3pPr marL="911225" algn="l" defTabSz="911225" rtl="0" eaLnBrk="0" fontAlgn="base" hangingPunct="0">
      <a:spcBef>
        <a:spcPct val="30000"/>
      </a:spcBef>
      <a:spcAft>
        <a:spcPct val="0"/>
      </a:spcAft>
      <a:defRPr sz="1200" kern="1200">
        <a:solidFill>
          <a:schemeClr val="tx1"/>
        </a:solidFill>
        <a:latin typeface="+mn-lt"/>
        <a:ea typeface="+mn-ea"/>
        <a:cs typeface="+mn-cs"/>
      </a:defRPr>
    </a:lvl3pPr>
    <a:lvl4pPr marL="1368425" algn="l" defTabSz="911225" rtl="0" eaLnBrk="0" fontAlgn="base" hangingPunct="0">
      <a:spcBef>
        <a:spcPct val="30000"/>
      </a:spcBef>
      <a:spcAft>
        <a:spcPct val="0"/>
      </a:spcAft>
      <a:defRPr sz="1200" kern="1200">
        <a:solidFill>
          <a:schemeClr val="tx1"/>
        </a:solidFill>
        <a:latin typeface="+mn-lt"/>
        <a:ea typeface="+mn-ea"/>
        <a:cs typeface="+mn-cs"/>
      </a:defRPr>
    </a:lvl4pPr>
    <a:lvl5pPr marL="1825625" algn="l" defTabSz="911225" rtl="0" eaLnBrk="0" fontAlgn="base" hangingPunct="0">
      <a:spcBef>
        <a:spcPct val="30000"/>
      </a:spcBef>
      <a:spcAft>
        <a:spcPct val="0"/>
      </a:spcAft>
      <a:defRPr sz="1200" kern="1200">
        <a:solidFill>
          <a:schemeClr val="tx1"/>
        </a:solidFill>
        <a:latin typeface="+mn-lt"/>
        <a:ea typeface="+mn-ea"/>
        <a:cs typeface="+mn-cs"/>
      </a:defRPr>
    </a:lvl5pPr>
    <a:lvl6pPr marL="2284789" algn="l" defTabSz="913916" rtl="0" eaLnBrk="1" latinLnBrk="0" hangingPunct="1">
      <a:defRPr sz="1200" kern="1200">
        <a:solidFill>
          <a:schemeClr val="tx1"/>
        </a:solidFill>
        <a:latin typeface="+mn-lt"/>
        <a:ea typeface="+mn-ea"/>
        <a:cs typeface="+mn-cs"/>
      </a:defRPr>
    </a:lvl6pPr>
    <a:lvl7pPr marL="2741748" algn="l" defTabSz="913916" rtl="0" eaLnBrk="1" latinLnBrk="0" hangingPunct="1">
      <a:defRPr sz="1200" kern="1200">
        <a:solidFill>
          <a:schemeClr val="tx1"/>
        </a:solidFill>
        <a:latin typeface="+mn-lt"/>
        <a:ea typeface="+mn-ea"/>
        <a:cs typeface="+mn-cs"/>
      </a:defRPr>
    </a:lvl7pPr>
    <a:lvl8pPr marL="3198706" algn="l" defTabSz="913916" rtl="0" eaLnBrk="1" latinLnBrk="0" hangingPunct="1">
      <a:defRPr sz="1200" kern="1200">
        <a:solidFill>
          <a:schemeClr val="tx1"/>
        </a:solidFill>
        <a:latin typeface="+mn-lt"/>
        <a:ea typeface="+mn-ea"/>
        <a:cs typeface="+mn-cs"/>
      </a:defRPr>
    </a:lvl8pPr>
    <a:lvl9pPr marL="3655663" algn="l" defTabSz="9139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1</a:t>
            </a:fld>
            <a:endParaRPr lang="en-PH"/>
          </a:p>
        </p:txBody>
      </p:sp>
    </p:spTree>
    <p:extLst>
      <p:ext uri="{BB962C8B-B14F-4D97-AF65-F5344CB8AC3E}">
        <p14:creationId xmlns:p14="http://schemas.microsoft.com/office/powerpoint/2010/main" val="2760769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10</a:t>
            </a:fld>
            <a:endParaRPr lang="en-PH"/>
          </a:p>
        </p:txBody>
      </p:sp>
    </p:spTree>
    <p:extLst>
      <p:ext uri="{BB962C8B-B14F-4D97-AF65-F5344CB8AC3E}">
        <p14:creationId xmlns:p14="http://schemas.microsoft.com/office/powerpoint/2010/main" val="407356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11</a:t>
            </a:fld>
            <a:endParaRPr lang="en-PH"/>
          </a:p>
        </p:txBody>
      </p:sp>
    </p:spTree>
    <p:extLst>
      <p:ext uri="{BB962C8B-B14F-4D97-AF65-F5344CB8AC3E}">
        <p14:creationId xmlns:p14="http://schemas.microsoft.com/office/powerpoint/2010/main" val="392454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12</a:t>
            </a:fld>
            <a:endParaRPr lang="en-PH"/>
          </a:p>
        </p:txBody>
      </p:sp>
    </p:spTree>
    <p:extLst>
      <p:ext uri="{BB962C8B-B14F-4D97-AF65-F5344CB8AC3E}">
        <p14:creationId xmlns:p14="http://schemas.microsoft.com/office/powerpoint/2010/main" val="4176953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13</a:t>
            </a:fld>
            <a:endParaRPr lang="en-PH"/>
          </a:p>
        </p:txBody>
      </p:sp>
    </p:spTree>
    <p:extLst>
      <p:ext uri="{BB962C8B-B14F-4D97-AF65-F5344CB8AC3E}">
        <p14:creationId xmlns:p14="http://schemas.microsoft.com/office/powerpoint/2010/main" val="1558076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14</a:t>
            </a:fld>
            <a:endParaRPr lang="en-PH"/>
          </a:p>
        </p:txBody>
      </p:sp>
    </p:spTree>
    <p:extLst>
      <p:ext uri="{BB962C8B-B14F-4D97-AF65-F5344CB8AC3E}">
        <p14:creationId xmlns:p14="http://schemas.microsoft.com/office/powerpoint/2010/main" val="1679973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15</a:t>
            </a:fld>
            <a:endParaRPr lang="en-PH"/>
          </a:p>
        </p:txBody>
      </p:sp>
    </p:spTree>
    <p:extLst>
      <p:ext uri="{BB962C8B-B14F-4D97-AF65-F5344CB8AC3E}">
        <p14:creationId xmlns:p14="http://schemas.microsoft.com/office/powerpoint/2010/main" val="2737197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16</a:t>
            </a:fld>
            <a:endParaRPr lang="en-PH"/>
          </a:p>
        </p:txBody>
      </p:sp>
    </p:spTree>
    <p:extLst>
      <p:ext uri="{BB962C8B-B14F-4D97-AF65-F5344CB8AC3E}">
        <p14:creationId xmlns:p14="http://schemas.microsoft.com/office/powerpoint/2010/main" val="252634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17</a:t>
            </a:fld>
            <a:endParaRPr lang="en-PH"/>
          </a:p>
        </p:txBody>
      </p:sp>
    </p:spTree>
    <p:extLst>
      <p:ext uri="{BB962C8B-B14F-4D97-AF65-F5344CB8AC3E}">
        <p14:creationId xmlns:p14="http://schemas.microsoft.com/office/powerpoint/2010/main" val="4056599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18</a:t>
            </a:fld>
            <a:endParaRPr lang="en-PH"/>
          </a:p>
        </p:txBody>
      </p:sp>
    </p:spTree>
    <p:extLst>
      <p:ext uri="{BB962C8B-B14F-4D97-AF65-F5344CB8AC3E}">
        <p14:creationId xmlns:p14="http://schemas.microsoft.com/office/powerpoint/2010/main" val="2574430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19</a:t>
            </a:fld>
            <a:endParaRPr lang="en-PH"/>
          </a:p>
        </p:txBody>
      </p:sp>
    </p:spTree>
    <p:extLst>
      <p:ext uri="{BB962C8B-B14F-4D97-AF65-F5344CB8AC3E}">
        <p14:creationId xmlns:p14="http://schemas.microsoft.com/office/powerpoint/2010/main" val="267088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2</a:t>
            </a:fld>
            <a:endParaRPr lang="en-PH"/>
          </a:p>
        </p:txBody>
      </p:sp>
    </p:spTree>
    <p:extLst>
      <p:ext uri="{BB962C8B-B14F-4D97-AF65-F5344CB8AC3E}">
        <p14:creationId xmlns:p14="http://schemas.microsoft.com/office/powerpoint/2010/main" val="1749061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20</a:t>
            </a:fld>
            <a:endParaRPr lang="en-PH"/>
          </a:p>
        </p:txBody>
      </p:sp>
    </p:spTree>
    <p:extLst>
      <p:ext uri="{BB962C8B-B14F-4D97-AF65-F5344CB8AC3E}">
        <p14:creationId xmlns:p14="http://schemas.microsoft.com/office/powerpoint/2010/main" val="1633302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PH" sz="1100" b="1" i="0" u="none" strike="noStrike" kern="1200" baseline="0" dirty="0">
              <a:solidFill>
                <a:schemeClr val="dk1"/>
              </a:solidFill>
              <a:latin typeface="+mn-lt"/>
              <a:ea typeface="+mn-ea"/>
              <a:cs typeface="+mn-cs"/>
            </a:endParaRPr>
          </a:p>
          <a:p>
            <a:r>
              <a:rPr lang="en-PH" sz="900" b="1" i="0" u="none" strike="noStrike" kern="1200" baseline="0" dirty="0">
                <a:solidFill>
                  <a:schemeClr val="dk1"/>
                </a:solidFill>
                <a:latin typeface="+mn-lt"/>
                <a:ea typeface="+mn-ea"/>
                <a:cs typeface="+mn-cs"/>
              </a:rPr>
              <a:t>Step 1: Review patient’s clinical history and DST. </a:t>
            </a:r>
            <a:endParaRPr lang="en-PH" sz="900" b="0" i="0" u="none" strike="noStrike" kern="1200" baseline="0" dirty="0">
              <a:solidFill>
                <a:schemeClr val="dk1"/>
              </a:solidFill>
              <a:latin typeface="+mn-lt"/>
              <a:ea typeface="+mn-ea"/>
              <a:cs typeface="+mn-cs"/>
            </a:endParaRPr>
          </a:p>
          <a:p>
            <a:r>
              <a:rPr lang="en-PH" sz="900" b="0" i="0" u="none" strike="noStrike" kern="1200" baseline="0" dirty="0">
                <a:solidFill>
                  <a:schemeClr val="dk1"/>
                </a:solidFill>
                <a:latin typeface="+mn-lt"/>
                <a:ea typeface="+mn-ea"/>
                <a:cs typeface="+mn-cs"/>
              </a:rPr>
              <a:t>Review patient’s DST and confirm the patient’s history of anti-TB treatment to determine if a drug has certain or almost certain effectiveness. If evidence about the effectiveness of a drug is unclear, the drug may be included in the regimen but it should not be counted as one of the four core drugs. </a:t>
            </a:r>
          </a:p>
          <a:p>
            <a:r>
              <a:rPr lang="en-PH" sz="1200" b="1" i="0" u="none" strike="noStrike" kern="1200" baseline="0" dirty="0">
                <a:solidFill>
                  <a:schemeClr val="dk1"/>
                </a:solidFill>
                <a:latin typeface="+mn-lt"/>
                <a:ea typeface="+mn-ea"/>
                <a:cs typeface="+mn-cs"/>
              </a:rPr>
              <a:t>Step 2: Select one later – generation fluoroquinolone from Group A. </a:t>
            </a:r>
            <a:endParaRPr lang="en-PH" sz="1200" b="0" i="0" u="none" strike="noStrike" kern="1200" baseline="0" dirty="0">
              <a:solidFill>
                <a:schemeClr val="dk1"/>
              </a:solidFill>
              <a:latin typeface="+mn-lt"/>
              <a:ea typeface="+mn-ea"/>
              <a:cs typeface="+mn-cs"/>
            </a:endParaRPr>
          </a:p>
          <a:p>
            <a:r>
              <a:rPr lang="en-PH" sz="1200" b="0" i="0" u="none" strike="noStrike" kern="1200" baseline="0" dirty="0">
                <a:solidFill>
                  <a:schemeClr val="dk1"/>
                </a:solidFill>
                <a:latin typeface="+mn-lt"/>
                <a:ea typeface="+mn-ea"/>
                <a:cs typeface="+mn-cs"/>
              </a:rPr>
              <a:t>For MDRTB, this is will be considered as one of the effective drugs. For XDR-TB, fluoroquinolones will not be counted as one of the effective drugs due to possibility of cross-resistance. 	</a:t>
            </a:r>
          </a:p>
          <a:p>
            <a:r>
              <a:rPr lang="en-PH" sz="1200" b="1" i="0" u="none" strike="noStrike" kern="1200" baseline="0" dirty="0">
                <a:solidFill>
                  <a:schemeClr val="dk1"/>
                </a:solidFill>
                <a:latin typeface="+mn-lt"/>
                <a:ea typeface="+mn-ea"/>
                <a:cs typeface="+mn-cs"/>
              </a:rPr>
              <a:t>Step 3: Select one injectable agent from Group B. </a:t>
            </a:r>
            <a:endParaRPr lang="en-PH" sz="1200" b="0" i="0" u="none" strike="noStrike" kern="1200" baseline="0" dirty="0">
              <a:solidFill>
                <a:schemeClr val="dk1"/>
              </a:solidFill>
              <a:latin typeface="+mn-lt"/>
              <a:ea typeface="+mn-ea"/>
              <a:cs typeface="+mn-cs"/>
            </a:endParaRPr>
          </a:p>
          <a:p>
            <a:r>
              <a:rPr lang="en-PH" sz="1200" b="0" i="0" u="none" strike="noStrike" kern="1200" baseline="0" dirty="0">
                <a:solidFill>
                  <a:schemeClr val="dk1"/>
                </a:solidFill>
                <a:latin typeface="+mn-lt"/>
                <a:ea typeface="+mn-ea"/>
                <a:cs typeface="+mn-cs"/>
              </a:rPr>
              <a:t>Always use one (1) group B agent during the intensive phase which should last 4-6 months for SSTR and about 8 months for the conventional treatment regimen (CTR). For MDRTB, this is considered as one of the effective drugs but not in XDR-TB due to possibility of cross-resistance.</a:t>
            </a:r>
            <a:endParaRPr lang="en-PH" dirty="0"/>
          </a:p>
          <a:p>
            <a:r>
              <a:rPr lang="en-PH" sz="1200" b="1" i="0" u="none" strike="noStrike" kern="1200" baseline="0" dirty="0">
                <a:solidFill>
                  <a:schemeClr val="dk1"/>
                </a:solidFill>
                <a:latin typeface="+mn-lt"/>
                <a:ea typeface="+mn-ea"/>
                <a:cs typeface="+mn-cs"/>
              </a:rPr>
              <a:t>Step 4: Select other SL drugs from Group C. </a:t>
            </a:r>
            <a:endParaRPr lang="en-PH" sz="1200" b="0" i="0" u="none" strike="noStrike" kern="1200" baseline="0" dirty="0">
              <a:solidFill>
                <a:schemeClr val="dk1"/>
              </a:solidFill>
              <a:latin typeface="+mn-lt"/>
              <a:ea typeface="+mn-ea"/>
              <a:cs typeface="+mn-cs"/>
            </a:endParaRPr>
          </a:p>
          <a:p>
            <a:r>
              <a:rPr lang="en-PH" sz="1200" b="0" i="0" u="none" strike="noStrike" kern="1200" baseline="0" dirty="0">
                <a:solidFill>
                  <a:schemeClr val="dk1"/>
                </a:solidFill>
                <a:latin typeface="+mn-lt"/>
                <a:ea typeface="+mn-ea"/>
                <a:cs typeface="+mn-cs"/>
              </a:rPr>
              <a:t>Add two (2) or more anti-TB drugs among Group C. </a:t>
            </a:r>
          </a:p>
          <a:p>
            <a:r>
              <a:rPr lang="en-PH" sz="1200" b="1" i="0" u="none" strike="noStrike" kern="1200" baseline="0" dirty="0">
                <a:solidFill>
                  <a:schemeClr val="dk1"/>
                </a:solidFill>
                <a:latin typeface="+mn-lt"/>
                <a:ea typeface="+mn-ea"/>
                <a:cs typeface="+mn-cs"/>
              </a:rPr>
              <a:t>Step 5: Select add-on agents from Group D. </a:t>
            </a:r>
            <a:endParaRPr lang="en-PH" sz="1200" b="0" i="0" u="none" strike="noStrike" kern="1200" baseline="0" dirty="0">
              <a:solidFill>
                <a:schemeClr val="dk1"/>
              </a:solidFill>
              <a:latin typeface="+mn-lt"/>
              <a:ea typeface="+mn-ea"/>
              <a:cs typeface="+mn-cs"/>
            </a:endParaRPr>
          </a:p>
          <a:p>
            <a:r>
              <a:rPr lang="en-PH" sz="1200" b="0" i="0" u="none" strike="noStrike" kern="1200" baseline="0" dirty="0">
                <a:solidFill>
                  <a:schemeClr val="dk1"/>
                </a:solidFill>
                <a:latin typeface="+mn-lt"/>
                <a:ea typeface="+mn-ea"/>
                <a:cs typeface="+mn-cs"/>
              </a:rPr>
              <a:t>Select additional anti-TB drugs among group D only if the core regimen of four reliable anti-TB drugs cannot be formed from Group A-C because of resistance, previous use, or adverse events. For group D1, use Pyrazinamide and evaluate the use of Ethambutol but neither should be considered as one of the four effective drugs. </a:t>
            </a:r>
            <a:endParaRPr lang="en-PH" dirty="0"/>
          </a:p>
          <a:p>
            <a:r>
              <a:rPr lang="en-PH" sz="1200" b="0" i="0" u="none" strike="noStrike" kern="1200" baseline="0" dirty="0">
                <a:solidFill>
                  <a:schemeClr val="dk1"/>
                </a:solidFill>
                <a:latin typeface="+mn-lt"/>
                <a:ea typeface="+mn-ea"/>
                <a:cs typeface="+mn-cs"/>
              </a:rPr>
              <a:t>You have at least four (4) second line anti-TB drugs likely to be effective. 	</a:t>
            </a:r>
          </a:p>
          <a:p>
            <a:endParaRPr lang="en-PH" sz="1200" b="0" i="0" u="none" strike="noStrike" kern="1200" baseline="0" dirty="0">
              <a:solidFill>
                <a:schemeClr val="dk1"/>
              </a:solidFill>
              <a:latin typeface="+mn-lt"/>
              <a:ea typeface="+mn-ea"/>
              <a:cs typeface="+mn-cs"/>
            </a:endParaRPr>
          </a:p>
          <a:p>
            <a:endParaRPr lang="en-PH" sz="1200" b="0" i="0" u="none" strike="noStrike" kern="1200" baseline="0" dirty="0">
              <a:solidFill>
                <a:schemeClr val="dk1"/>
              </a:solidFill>
              <a:latin typeface="+mn-lt"/>
              <a:ea typeface="+mn-ea"/>
              <a:cs typeface="+mn-cs"/>
            </a:endParaRPr>
          </a:p>
          <a:p>
            <a:endParaRPr lang="en-US" dirty="0"/>
          </a:p>
          <a:p>
            <a:r>
              <a:rPr lang="en-PH" sz="1200" b="0" i="0" u="none" strike="noStrike" kern="1200" baseline="0" dirty="0">
                <a:solidFill>
                  <a:schemeClr val="dk1"/>
                </a:solidFill>
                <a:latin typeface="+mn-lt"/>
                <a:ea typeface="+mn-ea"/>
                <a:cs typeface="+mn-cs"/>
              </a:rPr>
              <a:t>	</a:t>
            </a:r>
          </a:p>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21</a:t>
            </a:fld>
            <a:endParaRPr lang="en-PH"/>
          </a:p>
        </p:txBody>
      </p:sp>
    </p:spTree>
    <p:extLst>
      <p:ext uri="{BB962C8B-B14F-4D97-AF65-F5344CB8AC3E}">
        <p14:creationId xmlns:p14="http://schemas.microsoft.com/office/powerpoint/2010/main" val="1355693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dirty="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18262872-6504-4D72-9DE8-924D4704A7C2}" type="slidenum">
              <a:rPr lang="en-GB" smtClean="0"/>
              <a:pPr defTabSz="912813" fontAlgn="base">
                <a:spcBef>
                  <a:spcPct val="0"/>
                </a:spcBef>
                <a:spcAft>
                  <a:spcPct val="0"/>
                </a:spcAft>
                <a:defRPr/>
              </a:pPr>
              <a:t>22</a:t>
            </a:fld>
            <a:endParaRPr lang="en-GB" dirty="0"/>
          </a:p>
        </p:txBody>
      </p:sp>
    </p:spTree>
    <p:extLst>
      <p:ext uri="{BB962C8B-B14F-4D97-AF65-F5344CB8AC3E}">
        <p14:creationId xmlns:p14="http://schemas.microsoft.com/office/powerpoint/2010/main" val="251276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dirty="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CB208BF-5DD4-4D0A-854E-919933FC5E50}" type="slidenum">
              <a:rPr lang="en-GB" smtClean="0"/>
              <a:pPr defTabSz="912813" fontAlgn="base">
                <a:spcBef>
                  <a:spcPct val="0"/>
                </a:spcBef>
                <a:spcAft>
                  <a:spcPct val="0"/>
                </a:spcAft>
                <a:defRPr/>
              </a:pPr>
              <a:t>23</a:t>
            </a:fld>
            <a:endParaRPr lang="en-GB" dirty="0"/>
          </a:p>
        </p:txBody>
      </p:sp>
    </p:spTree>
    <p:extLst>
      <p:ext uri="{BB962C8B-B14F-4D97-AF65-F5344CB8AC3E}">
        <p14:creationId xmlns:p14="http://schemas.microsoft.com/office/powerpoint/2010/main" val="2184082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24</a:t>
            </a:fld>
            <a:endParaRPr lang="en-PH"/>
          </a:p>
        </p:txBody>
      </p:sp>
    </p:spTree>
    <p:extLst>
      <p:ext uri="{BB962C8B-B14F-4D97-AF65-F5344CB8AC3E}">
        <p14:creationId xmlns:p14="http://schemas.microsoft.com/office/powerpoint/2010/main" val="1817250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25</a:t>
            </a:fld>
            <a:endParaRPr lang="en-PH"/>
          </a:p>
        </p:txBody>
      </p:sp>
    </p:spTree>
    <p:extLst>
      <p:ext uri="{BB962C8B-B14F-4D97-AF65-F5344CB8AC3E}">
        <p14:creationId xmlns:p14="http://schemas.microsoft.com/office/powerpoint/2010/main" val="3309050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26</a:t>
            </a:fld>
            <a:endParaRPr lang="en-PH"/>
          </a:p>
        </p:txBody>
      </p:sp>
    </p:spTree>
    <p:extLst>
      <p:ext uri="{BB962C8B-B14F-4D97-AF65-F5344CB8AC3E}">
        <p14:creationId xmlns:p14="http://schemas.microsoft.com/office/powerpoint/2010/main" val="777386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27</a:t>
            </a:fld>
            <a:endParaRPr lang="en-PH"/>
          </a:p>
        </p:txBody>
      </p:sp>
    </p:spTree>
    <p:extLst>
      <p:ext uri="{BB962C8B-B14F-4D97-AF65-F5344CB8AC3E}">
        <p14:creationId xmlns:p14="http://schemas.microsoft.com/office/powerpoint/2010/main" val="1108246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28</a:t>
            </a:fld>
            <a:endParaRPr lang="en-PH"/>
          </a:p>
        </p:txBody>
      </p:sp>
    </p:spTree>
    <p:extLst>
      <p:ext uri="{BB962C8B-B14F-4D97-AF65-F5344CB8AC3E}">
        <p14:creationId xmlns:p14="http://schemas.microsoft.com/office/powerpoint/2010/main" val="304195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29</a:t>
            </a:fld>
            <a:endParaRPr lang="en-PH"/>
          </a:p>
        </p:txBody>
      </p:sp>
    </p:spTree>
    <p:extLst>
      <p:ext uri="{BB962C8B-B14F-4D97-AF65-F5344CB8AC3E}">
        <p14:creationId xmlns:p14="http://schemas.microsoft.com/office/powerpoint/2010/main" val="146545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3</a:t>
            </a:fld>
            <a:endParaRPr lang="en-PH"/>
          </a:p>
        </p:txBody>
      </p:sp>
    </p:spTree>
    <p:extLst>
      <p:ext uri="{BB962C8B-B14F-4D97-AF65-F5344CB8AC3E}">
        <p14:creationId xmlns:p14="http://schemas.microsoft.com/office/powerpoint/2010/main" val="1994791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dirty="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CB208BF-5DD4-4D0A-854E-919933FC5E50}" type="slidenum">
              <a:rPr lang="en-GB" smtClean="0"/>
              <a:pPr defTabSz="912813" fontAlgn="base">
                <a:spcBef>
                  <a:spcPct val="0"/>
                </a:spcBef>
                <a:spcAft>
                  <a:spcPct val="0"/>
                </a:spcAft>
                <a:defRPr/>
              </a:pPr>
              <a:t>30</a:t>
            </a:fld>
            <a:endParaRPr lang="en-GB" dirty="0"/>
          </a:p>
        </p:txBody>
      </p:sp>
    </p:spTree>
    <p:extLst>
      <p:ext uri="{BB962C8B-B14F-4D97-AF65-F5344CB8AC3E}">
        <p14:creationId xmlns:p14="http://schemas.microsoft.com/office/powerpoint/2010/main" val="3620519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dirty="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18262872-6504-4D72-9DE8-924D4704A7C2}" type="slidenum">
              <a:rPr lang="en-GB" smtClean="0"/>
              <a:pPr defTabSz="912813" fontAlgn="base">
                <a:spcBef>
                  <a:spcPct val="0"/>
                </a:spcBef>
                <a:spcAft>
                  <a:spcPct val="0"/>
                </a:spcAft>
                <a:defRPr/>
              </a:pPr>
              <a:t>31</a:t>
            </a:fld>
            <a:endParaRPr lang="en-GB" dirty="0"/>
          </a:p>
        </p:txBody>
      </p:sp>
    </p:spTree>
    <p:extLst>
      <p:ext uri="{BB962C8B-B14F-4D97-AF65-F5344CB8AC3E}">
        <p14:creationId xmlns:p14="http://schemas.microsoft.com/office/powerpoint/2010/main" val="2111672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32</a:t>
            </a:fld>
            <a:endParaRPr lang="en-PH"/>
          </a:p>
        </p:txBody>
      </p:sp>
    </p:spTree>
    <p:extLst>
      <p:ext uri="{BB962C8B-B14F-4D97-AF65-F5344CB8AC3E}">
        <p14:creationId xmlns:p14="http://schemas.microsoft.com/office/powerpoint/2010/main" val="2681282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already included in the PMDT Implementing Guidelines. There is a need to emphasize that the above examinations are necessary to ensure that patient is responding to treatment.</a:t>
            </a:r>
            <a:endParaRPr lang="en-US" dirty="0"/>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33</a:t>
            </a:fld>
            <a:endParaRPr lang="en-PH"/>
          </a:p>
        </p:txBody>
      </p:sp>
    </p:spTree>
    <p:extLst>
      <p:ext uri="{BB962C8B-B14F-4D97-AF65-F5344CB8AC3E}">
        <p14:creationId xmlns:p14="http://schemas.microsoft.com/office/powerpoint/2010/main" val="3826192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34</a:t>
            </a:fld>
            <a:endParaRPr lang="en-PH"/>
          </a:p>
        </p:txBody>
      </p:sp>
    </p:spTree>
    <p:extLst>
      <p:ext uri="{BB962C8B-B14F-4D97-AF65-F5344CB8AC3E}">
        <p14:creationId xmlns:p14="http://schemas.microsoft.com/office/powerpoint/2010/main" val="3693351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35</a:t>
            </a:fld>
            <a:endParaRPr lang="en-PH"/>
          </a:p>
        </p:txBody>
      </p:sp>
    </p:spTree>
    <p:extLst>
      <p:ext uri="{BB962C8B-B14F-4D97-AF65-F5344CB8AC3E}">
        <p14:creationId xmlns:p14="http://schemas.microsoft.com/office/powerpoint/2010/main" val="4203492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36</a:t>
            </a:fld>
            <a:endParaRPr lang="en-PH"/>
          </a:p>
        </p:txBody>
      </p:sp>
    </p:spTree>
    <p:extLst>
      <p:ext uri="{BB962C8B-B14F-4D97-AF65-F5344CB8AC3E}">
        <p14:creationId xmlns:p14="http://schemas.microsoft.com/office/powerpoint/2010/main" val="2904135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37</a:t>
            </a:fld>
            <a:endParaRPr lang="en-PH"/>
          </a:p>
        </p:txBody>
      </p:sp>
    </p:spTree>
    <p:extLst>
      <p:ext uri="{BB962C8B-B14F-4D97-AF65-F5344CB8AC3E}">
        <p14:creationId xmlns:p14="http://schemas.microsoft.com/office/powerpoint/2010/main" val="3835688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38</a:t>
            </a:fld>
            <a:endParaRPr lang="en-PH"/>
          </a:p>
        </p:txBody>
      </p:sp>
    </p:spTree>
    <p:extLst>
      <p:ext uri="{BB962C8B-B14F-4D97-AF65-F5344CB8AC3E}">
        <p14:creationId xmlns:p14="http://schemas.microsoft.com/office/powerpoint/2010/main" val="552682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39</a:t>
            </a:fld>
            <a:endParaRPr lang="en-PH"/>
          </a:p>
        </p:txBody>
      </p:sp>
    </p:spTree>
    <p:extLst>
      <p:ext uri="{BB962C8B-B14F-4D97-AF65-F5344CB8AC3E}">
        <p14:creationId xmlns:p14="http://schemas.microsoft.com/office/powerpoint/2010/main" val="248934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4</a:t>
            </a:fld>
            <a:endParaRPr lang="en-PH"/>
          </a:p>
        </p:txBody>
      </p:sp>
    </p:spTree>
    <p:extLst>
      <p:ext uri="{BB962C8B-B14F-4D97-AF65-F5344CB8AC3E}">
        <p14:creationId xmlns:p14="http://schemas.microsoft.com/office/powerpoint/2010/main" val="25310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5</a:t>
            </a:fld>
            <a:endParaRPr lang="en-PH"/>
          </a:p>
        </p:txBody>
      </p:sp>
    </p:spTree>
    <p:extLst>
      <p:ext uri="{BB962C8B-B14F-4D97-AF65-F5344CB8AC3E}">
        <p14:creationId xmlns:p14="http://schemas.microsoft.com/office/powerpoint/2010/main" val="68132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6</a:t>
            </a:fld>
            <a:endParaRPr lang="en-PH"/>
          </a:p>
        </p:txBody>
      </p:sp>
    </p:spTree>
    <p:extLst>
      <p:ext uri="{BB962C8B-B14F-4D97-AF65-F5344CB8AC3E}">
        <p14:creationId xmlns:p14="http://schemas.microsoft.com/office/powerpoint/2010/main" val="325446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7</a:t>
            </a:fld>
            <a:endParaRPr lang="en-PH"/>
          </a:p>
        </p:txBody>
      </p:sp>
    </p:spTree>
    <p:extLst>
      <p:ext uri="{BB962C8B-B14F-4D97-AF65-F5344CB8AC3E}">
        <p14:creationId xmlns:p14="http://schemas.microsoft.com/office/powerpoint/2010/main" val="347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8</a:t>
            </a:fld>
            <a:endParaRPr lang="en-PH"/>
          </a:p>
        </p:txBody>
      </p:sp>
    </p:spTree>
    <p:extLst>
      <p:ext uri="{BB962C8B-B14F-4D97-AF65-F5344CB8AC3E}">
        <p14:creationId xmlns:p14="http://schemas.microsoft.com/office/powerpoint/2010/main" val="255233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a:defRPr/>
            </a:pPr>
            <a:fld id="{F2E2FE0A-C45F-4378-9F74-7BDCBADD5334}" type="slidenum">
              <a:rPr lang="en-PH" smtClean="0"/>
              <a:pPr>
                <a:defRPr/>
              </a:pPr>
              <a:t>9</a:t>
            </a:fld>
            <a:endParaRPr lang="en-PH"/>
          </a:p>
        </p:txBody>
      </p:sp>
    </p:spTree>
    <p:extLst>
      <p:ext uri="{BB962C8B-B14F-4D97-AF65-F5344CB8AC3E}">
        <p14:creationId xmlns:p14="http://schemas.microsoft.com/office/powerpoint/2010/main" val="253581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en-PH"/>
          </a:p>
        </p:txBody>
      </p:sp>
      <p:sp>
        <p:nvSpPr>
          <p:cNvPr id="3" name="Subtitle 2"/>
          <p:cNvSpPr>
            <a:spLocks noGrp="1"/>
          </p:cNvSpPr>
          <p:nvPr>
            <p:ph type="subTitle" idx="1"/>
          </p:nvPr>
        </p:nvSpPr>
        <p:spPr>
          <a:xfrm>
            <a:off x="1371600" y="3886203"/>
            <a:ext cx="6400800" cy="1752600"/>
          </a:xfrm>
        </p:spPr>
        <p:txBody>
          <a:bodyPr/>
          <a:lstStyle>
            <a:lvl1pPr marL="0" indent="0" algn="ctr">
              <a:buNone/>
              <a:defRPr>
                <a:solidFill>
                  <a:schemeClr val="tx1">
                    <a:tint val="75000"/>
                  </a:schemeClr>
                </a:solidFill>
              </a:defRPr>
            </a:lvl1pPr>
            <a:lvl2pPr marL="456958" indent="0" algn="ctr">
              <a:buNone/>
              <a:defRPr>
                <a:solidFill>
                  <a:schemeClr val="tx1">
                    <a:tint val="75000"/>
                  </a:schemeClr>
                </a:solidFill>
              </a:defRPr>
            </a:lvl2pPr>
            <a:lvl3pPr marL="913916" indent="0" algn="ctr">
              <a:buNone/>
              <a:defRPr>
                <a:solidFill>
                  <a:schemeClr val="tx1">
                    <a:tint val="75000"/>
                  </a:schemeClr>
                </a:solidFill>
              </a:defRPr>
            </a:lvl3pPr>
            <a:lvl4pPr marL="1370874" indent="0" algn="ctr">
              <a:buNone/>
              <a:defRPr>
                <a:solidFill>
                  <a:schemeClr val="tx1">
                    <a:tint val="75000"/>
                  </a:schemeClr>
                </a:solidFill>
              </a:defRPr>
            </a:lvl4pPr>
            <a:lvl5pPr marL="1827832" indent="0" algn="ctr">
              <a:buNone/>
              <a:defRPr>
                <a:solidFill>
                  <a:schemeClr val="tx1">
                    <a:tint val="75000"/>
                  </a:schemeClr>
                </a:solidFill>
              </a:defRPr>
            </a:lvl5pPr>
            <a:lvl6pPr marL="2284789" indent="0" algn="ctr">
              <a:buNone/>
              <a:defRPr>
                <a:solidFill>
                  <a:schemeClr val="tx1">
                    <a:tint val="75000"/>
                  </a:schemeClr>
                </a:solidFill>
              </a:defRPr>
            </a:lvl6pPr>
            <a:lvl7pPr marL="2741748" indent="0" algn="ctr">
              <a:buNone/>
              <a:defRPr>
                <a:solidFill>
                  <a:schemeClr val="tx1">
                    <a:tint val="75000"/>
                  </a:schemeClr>
                </a:solidFill>
              </a:defRPr>
            </a:lvl7pPr>
            <a:lvl8pPr marL="3198706" indent="0" algn="ctr">
              <a:buNone/>
              <a:defRPr>
                <a:solidFill>
                  <a:schemeClr val="tx1">
                    <a:tint val="75000"/>
                  </a:schemeClr>
                </a:solidFill>
              </a:defRPr>
            </a:lvl8pPr>
            <a:lvl9pPr marL="3655663" indent="0" algn="ctr">
              <a:buNone/>
              <a:defRPr>
                <a:solidFill>
                  <a:schemeClr val="tx1">
                    <a:tint val="75000"/>
                  </a:schemeClr>
                </a:solidFill>
              </a:defRPr>
            </a:lvl9pPr>
          </a:lstStyle>
          <a:p>
            <a:r>
              <a:rPr lang="en-US"/>
              <a:t>Click to edit Master subtitle style</a:t>
            </a:r>
            <a:endParaRPr lang="en-PH"/>
          </a:p>
        </p:txBody>
      </p:sp>
      <p:sp>
        <p:nvSpPr>
          <p:cNvPr id="4" name="Date Placeholder 3"/>
          <p:cNvSpPr>
            <a:spLocks noGrp="1"/>
          </p:cNvSpPr>
          <p:nvPr>
            <p:ph type="dt" sz="half" idx="10"/>
          </p:nvPr>
        </p:nvSpPr>
        <p:spPr/>
        <p:txBody>
          <a:bodyPr/>
          <a:lstStyle>
            <a:lvl1pPr>
              <a:defRPr/>
            </a:lvl1pPr>
          </a:lstStyle>
          <a:p>
            <a:pPr>
              <a:defRPr/>
            </a:pPr>
            <a:fld id="{3155B3A8-2D97-4914-9E51-204665805A82}" type="datetimeFigureOut">
              <a:rPr lang="en-PH"/>
              <a:pPr>
                <a:defRPr/>
              </a:pPr>
              <a:t>10/04/2018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7D86AF05-8666-412C-8F54-59CC36755A40}" type="slidenum">
              <a:rPr lang="en-PH"/>
              <a:pPr>
                <a:defRPr/>
              </a:pPr>
              <a:t>‹#›</a:t>
            </a:fld>
            <a:endParaRPr lang="en-PH"/>
          </a:p>
        </p:txBody>
      </p:sp>
    </p:spTree>
    <p:extLst>
      <p:ext uri="{BB962C8B-B14F-4D97-AF65-F5344CB8AC3E}">
        <p14:creationId xmlns:p14="http://schemas.microsoft.com/office/powerpoint/2010/main" val="55669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lvl1pPr>
              <a:defRPr/>
            </a:lvl1pPr>
          </a:lstStyle>
          <a:p>
            <a:pPr>
              <a:defRPr/>
            </a:pPr>
            <a:fld id="{547AF32F-0243-47DF-9D38-2D33A54FE3AB}" type="datetimeFigureOut">
              <a:rPr lang="en-PH"/>
              <a:pPr>
                <a:defRPr/>
              </a:pPr>
              <a:t>10/04/2018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D6806CD0-B51E-4A2C-A127-8981099EE02C}" type="slidenum">
              <a:rPr lang="en-PH"/>
              <a:pPr>
                <a:defRPr/>
              </a:pPr>
              <a:t>‹#›</a:t>
            </a:fld>
            <a:endParaRPr lang="en-PH"/>
          </a:p>
        </p:txBody>
      </p:sp>
    </p:spTree>
    <p:extLst>
      <p:ext uri="{BB962C8B-B14F-4D97-AF65-F5344CB8AC3E}">
        <p14:creationId xmlns:p14="http://schemas.microsoft.com/office/powerpoint/2010/main" val="149738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lvl1pPr>
              <a:defRPr/>
            </a:lvl1pPr>
          </a:lstStyle>
          <a:p>
            <a:pPr>
              <a:defRPr/>
            </a:pPr>
            <a:fld id="{EE22A4A7-2800-4005-AA20-A5FA5F090BCE}" type="datetimeFigureOut">
              <a:rPr lang="en-PH"/>
              <a:pPr>
                <a:defRPr/>
              </a:pPr>
              <a:t>10/04/2018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2337E743-4FDC-4E9C-8E4D-B7E2B7F9A76B}" type="slidenum">
              <a:rPr lang="en-PH"/>
              <a:pPr>
                <a:defRPr/>
              </a:pPr>
              <a:t>‹#›</a:t>
            </a:fld>
            <a:endParaRPr lang="en-PH"/>
          </a:p>
        </p:txBody>
      </p:sp>
    </p:spTree>
    <p:extLst>
      <p:ext uri="{BB962C8B-B14F-4D97-AF65-F5344CB8AC3E}">
        <p14:creationId xmlns:p14="http://schemas.microsoft.com/office/powerpoint/2010/main" val="3932875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74874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4811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72519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8646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0377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1425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31232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6747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lvl1pPr>
              <a:defRPr/>
            </a:lvl1pPr>
          </a:lstStyle>
          <a:p>
            <a:pPr>
              <a:defRPr/>
            </a:pPr>
            <a:fld id="{26409C4F-6FBE-4037-94D0-F1AB85BBD19D}" type="datetimeFigureOut">
              <a:rPr lang="en-PH"/>
              <a:pPr>
                <a:defRPr/>
              </a:pPr>
              <a:t>10/04/2018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1C09B77A-31B1-4B83-83CD-A9E6F4C1C0E6}" type="slidenum">
              <a:rPr lang="en-PH"/>
              <a:pPr>
                <a:defRPr/>
              </a:pPr>
              <a:t>‹#›</a:t>
            </a:fld>
            <a:endParaRPr lang="en-PH"/>
          </a:p>
        </p:txBody>
      </p:sp>
    </p:spTree>
    <p:extLst>
      <p:ext uri="{BB962C8B-B14F-4D97-AF65-F5344CB8AC3E}">
        <p14:creationId xmlns:p14="http://schemas.microsoft.com/office/powerpoint/2010/main" val="3693748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21562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28866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8264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58" indent="0">
              <a:buNone/>
              <a:defRPr sz="1800">
                <a:solidFill>
                  <a:schemeClr val="tx1">
                    <a:tint val="75000"/>
                  </a:schemeClr>
                </a:solidFill>
              </a:defRPr>
            </a:lvl2pPr>
            <a:lvl3pPr marL="913916" indent="0">
              <a:buNone/>
              <a:defRPr sz="1600">
                <a:solidFill>
                  <a:schemeClr val="tx1">
                    <a:tint val="75000"/>
                  </a:schemeClr>
                </a:solidFill>
              </a:defRPr>
            </a:lvl3pPr>
            <a:lvl4pPr marL="1370874" indent="0">
              <a:buNone/>
              <a:defRPr sz="1400">
                <a:solidFill>
                  <a:schemeClr val="tx1">
                    <a:tint val="75000"/>
                  </a:schemeClr>
                </a:solidFill>
              </a:defRPr>
            </a:lvl4pPr>
            <a:lvl5pPr marL="1827832" indent="0">
              <a:buNone/>
              <a:defRPr sz="1400">
                <a:solidFill>
                  <a:schemeClr val="tx1">
                    <a:tint val="75000"/>
                  </a:schemeClr>
                </a:solidFill>
              </a:defRPr>
            </a:lvl5pPr>
            <a:lvl6pPr marL="2284789" indent="0">
              <a:buNone/>
              <a:defRPr sz="1400">
                <a:solidFill>
                  <a:schemeClr val="tx1">
                    <a:tint val="75000"/>
                  </a:schemeClr>
                </a:solidFill>
              </a:defRPr>
            </a:lvl6pPr>
            <a:lvl7pPr marL="2741748" indent="0">
              <a:buNone/>
              <a:defRPr sz="1400">
                <a:solidFill>
                  <a:schemeClr val="tx1">
                    <a:tint val="75000"/>
                  </a:schemeClr>
                </a:solidFill>
              </a:defRPr>
            </a:lvl7pPr>
            <a:lvl8pPr marL="3198706" indent="0">
              <a:buNone/>
              <a:defRPr sz="1400">
                <a:solidFill>
                  <a:schemeClr val="tx1">
                    <a:tint val="75000"/>
                  </a:schemeClr>
                </a:solidFill>
              </a:defRPr>
            </a:lvl8pPr>
            <a:lvl9pPr marL="365566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B09997-E931-4DA7-A0FD-7744B48D05DC}" type="datetimeFigureOut">
              <a:rPr lang="en-PH"/>
              <a:pPr>
                <a:defRPr/>
              </a:pPr>
              <a:t>10/04/2018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ADEE81E9-145A-42EE-97A1-10D5164C0DC6}" type="slidenum">
              <a:rPr lang="en-PH"/>
              <a:pPr>
                <a:defRPr/>
              </a:pPr>
              <a:t>‹#›</a:t>
            </a:fld>
            <a:endParaRPr lang="en-PH"/>
          </a:p>
        </p:txBody>
      </p:sp>
    </p:spTree>
    <p:extLst>
      <p:ext uri="{BB962C8B-B14F-4D97-AF65-F5344CB8AC3E}">
        <p14:creationId xmlns:p14="http://schemas.microsoft.com/office/powerpoint/2010/main" val="45826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p:cNvSpPr>
            <a:spLocks noGrp="1"/>
          </p:cNvSpPr>
          <p:nvPr>
            <p:ph type="dt" sz="half" idx="10"/>
          </p:nvPr>
        </p:nvSpPr>
        <p:spPr/>
        <p:txBody>
          <a:bodyPr/>
          <a:lstStyle>
            <a:lvl1pPr>
              <a:defRPr/>
            </a:lvl1pPr>
          </a:lstStyle>
          <a:p>
            <a:pPr>
              <a:defRPr/>
            </a:pPr>
            <a:fld id="{A746B02E-BB22-4DF8-B07D-AA0F7E49322A}" type="datetimeFigureOut">
              <a:rPr lang="en-PH"/>
              <a:pPr>
                <a:defRPr/>
              </a:pPr>
              <a:t>10/04/2018</a:t>
            </a:fld>
            <a:endParaRPr lang="en-PH"/>
          </a:p>
        </p:txBody>
      </p:sp>
      <p:sp>
        <p:nvSpPr>
          <p:cNvPr id="6" name="Footer Placeholder 4"/>
          <p:cNvSpPr>
            <a:spLocks noGrp="1"/>
          </p:cNvSpPr>
          <p:nvPr>
            <p:ph type="ftr" sz="quarter" idx="11"/>
          </p:nvPr>
        </p:nvSpPr>
        <p:spPr/>
        <p:txBody>
          <a:bodyPr/>
          <a:lstStyle>
            <a:lvl1pPr>
              <a:defRPr/>
            </a:lvl1pPr>
          </a:lstStyle>
          <a:p>
            <a:pPr>
              <a:defRPr/>
            </a:pPr>
            <a:endParaRPr lang="en-PH"/>
          </a:p>
        </p:txBody>
      </p:sp>
      <p:sp>
        <p:nvSpPr>
          <p:cNvPr id="7" name="Slide Number Placeholder 5"/>
          <p:cNvSpPr>
            <a:spLocks noGrp="1"/>
          </p:cNvSpPr>
          <p:nvPr>
            <p:ph type="sldNum" sz="quarter" idx="12"/>
          </p:nvPr>
        </p:nvSpPr>
        <p:spPr/>
        <p:txBody>
          <a:bodyPr/>
          <a:lstStyle>
            <a:lvl1pPr>
              <a:defRPr/>
            </a:lvl1pPr>
          </a:lstStyle>
          <a:p>
            <a:pPr>
              <a:defRPr/>
            </a:pPr>
            <a:fld id="{56F39AF1-DDF4-47AF-A403-CE8A67EDE336}" type="slidenum">
              <a:rPr lang="en-PH"/>
              <a:pPr>
                <a:defRPr/>
              </a:pPr>
              <a:t>‹#›</a:t>
            </a:fld>
            <a:endParaRPr lang="en-PH"/>
          </a:p>
        </p:txBody>
      </p:sp>
    </p:spTree>
    <p:extLst>
      <p:ext uri="{BB962C8B-B14F-4D97-AF65-F5344CB8AC3E}">
        <p14:creationId xmlns:p14="http://schemas.microsoft.com/office/powerpoint/2010/main" val="393423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8" indent="0">
              <a:buNone/>
              <a:defRPr sz="2000" b="1"/>
            </a:lvl2pPr>
            <a:lvl3pPr marL="913916" indent="0">
              <a:buNone/>
              <a:defRPr sz="1800" b="1"/>
            </a:lvl3pPr>
            <a:lvl4pPr marL="1370874" indent="0">
              <a:buNone/>
              <a:defRPr sz="1600" b="1"/>
            </a:lvl4pPr>
            <a:lvl5pPr marL="1827832" indent="0">
              <a:buNone/>
              <a:defRPr sz="1600" b="1"/>
            </a:lvl5pPr>
            <a:lvl6pPr marL="2284789" indent="0">
              <a:buNone/>
              <a:defRPr sz="1600" b="1"/>
            </a:lvl6pPr>
            <a:lvl7pPr marL="2741748" indent="0">
              <a:buNone/>
              <a:defRPr sz="1600" b="1"/>
            </a:lvl7pPr>
            <a:lvl8pPr marL="3198706" indent="0">
              <a:buNone/>
              <a:defRPr sz="1600" b="1"/>
            </a:lvl8pPr>
            <a:lvl9pPr marL="36556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6958" indent="0">
              <a:buNone/>
              <a:defRPr sz="2000" b="1"/>
            </a:lvl2pPr>
            <a:lvl3pPr marL="913916" indent="0">
              <a:buNone/>
              <a:defRPr sz="1800" b="1"/>
            </a:lvl3pPr>
            <a:lvl4pPr marL="1370874" indent="0">
              <a:buNone/>
              <a:defRPr sz="1600" b="1"/>
            </a:lvl4pPr>
            <a:lvl5pPr marL="1827832" indent="0">
              <a:buNone/>
              <a:defRPr sz="1600" b="1"/>
            </a:lvl5pPr>
            <a:lvl6pPr marL="2284789" indent="0">
              <a:buNone/>
              <a:defRPr sz="1600" b="1"/>
            </a:lvl6pPr>
            <a:lvl7pPr marL="2741748" indent="0">
              <a:buNone/>
              <a:defRPr sz="1600" b="1"/>
            </a:lvl7pPr>
            <a:lvl8pPr marL="3198706" indent="0">
              <a:buNone/>
              <a:defRPr sz="1600" b="1"/>
            </a:lvl8pPr>
            <a:lvl9pPr marL="36556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p:cNvSpPr>
            <a:spLocks noGrp="1"/>
          </p:cNvSpPr>
          <p:nvPr>
            <p:ph type="dt" sz="half" idx="10"/>
          </p:nvPr>
        </p:nvSpPr>
        <p:spPr/>
        <p:txBody>
          <a:bodyPr/>
          <a:lstStyle>
            <a:lvl1pPr>
              <a:defRPr/>
            </a:lvl1pPr>
          </a:lstStyle>
          <a:p>
            <a:pPr>
              <a:defRPr/>
            </a:pPr>
            <a:fld id="{DBB72D65-1FC6-486C-9B5B-893BF0EE19AD}" type="datetimeFigureOut">
              <a:rPr lang="en-PH"/>
              <a:pPr>
                <a:defRPr/>
              </a:pPr>
              <a:t>10/04/2018</a:t>
            </a:fld>
            <a:endParaRPr lang="en-PH"/>
          </a:p>
        </p:txBody>
      </p:sp>
      <p:sp>
        <p:nvSpPr>
          <p:cNvPr id="8" name="Footer Placeholder 4"/>
          <p:cNvSpPr>
            <a:spLocks noGrp="1"/>
          </p:cNvSpPr>
          <p:nvPr>
            <p:ph type="ftr" sz="quarter" idx="11"/>
          </p:nvPr>
        </p:nvSpPr>
        <p:spPr/>
        <p:txBody>
          <a:bodyPr/>
          <a:lstStyle>
            <a:lvl1pPr>
              <a:defRPr/>
            </a:lvl1pPr>
          </a:lstStyle>
          <a:p>
            <a:pPr>
              <a:defRPr/>
            </a:pPr>
            <a:endParaRPr lang="en-PH"/>
          </a:p>
        </p:txBody>
      </p:sp>
      <p:sp>
        <p:nvSpPr>
          <p:cNvPr id="9" name="Slide Number Placeholder 5"/>
          <p:cNvSpPr>
            <a:spLocks noGrp="1"/>
          </p:cNvSpPr>
          <p:nvPr>
            <p:ph type="sldNum" sz="quarter" idx="12"/>
          </p:nvPr>
        </p:nvSpPr>
        <p:spPr/>
        <p:txBody>
          <a:bodyPr/>
          <a:lstStyle>
            <a:lvl1pPr>
              <a:defRPr/>
            </a:lvl1pPr>
          </a:lstStyle>
          <a:p>
            <a:pPr>
              <a:defRPr/>
            </a:pPr>
            <a:fld id="{AB8C0D6A-F014-49C6-886A-294547D7F94E}" type="slidenum">
              <a:rPr lang="en-PH"/>
              <a:pPr>
                <a:defRPr/>
              </a:pPr>
              <a:t>‹#›</a:t>
            </a:fld>
            <a:endParaRPr lang="en-PH"/>
          </a:p>
        </p:txBody>
      </p:sp>
    </p:spTree>
    <p:extLst>
      <p:ext uri="{BB962C8B-B14F-4D97-AF65-F5344CB8AC3E}">
        <p14:creationId xmlns:p14="http://schemas.microsoft.com/office/powerpoint/2010/main" val="143778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p:cNvSpPr>
            <a:spLocks noGrp="1"/>
          </p:cNvSpPr>
          <p:nvPr>
            <p:ph type="dt" sz="half" idx="10"/>
          </p:nvPr>
        </p:nvSpPr>
        <p:spPr/>
        <p:txBody>
          <a:bodyPr/>
          <a:lstStyle>
            <a:lvl1pPr>
              <a:defRPr/>
            </a:lvl1pPr>
          </a:lstStyle>
          <a:p>
            <a:pPr>
              <a:defRPr/>
            </a:pPr>
            <a:fld id="{1AE60858-D27D-4B2A-BD99-6ABEB041F8D7}" type="datetimeFigureOut">
              <a:rPr lang="en-PH"/>
              <a:pPr>
                <a:defRPr/>
              </a:pPr>
              <a:t>10/04/2018</a:t>
            </a:fld>
            <a:endParaRPr lang="en-PH"/>
          </a:p>
        </p:txBody>
      </p:sp>
      <p:sp>
        <p:nvSpPr>
          <p:cNvPr id="4" name="Footer Placeholder 4"/>
          <p:cNvSpPr>
            <a:spLocks noGrp="1"/>
          </p:cNvSpPr>
          <p:nvPr>
            <p:ph type="ftr" sz="quarter" idx="11"/>
          </p:nvPr>
        </p:nvSpPr>
        <p:spPr/>
        <p:txBody>
          <a:bodyPr/>
          <a:lstStyle>
            <a:lvl1pPr>
              <a:defRPr/>
            </a:lvl1pPr>
          </a:lstStyle>
          <a:p>
            <a:pPr>
              <a:defRPr/>
            </a:pPr>
            <a:endParaRPr lang="en-PH"/>
          </a:p>
        </p:txBody>
      </p:sp>
      <p:sp>
        <p:nvSpPr>
          <p:cNvPr id="5" name="Slide Number Placeholder 5"/>
          <p:cNvSpPr>
            <a:spLocks noGrp="1"/>
          </p:cNvSpPr>
          <p:nvPr>
            <p:ph type="sldNum" sz="quarter" idx="12"/>
          </p:nvPr>
        </p:nvSpPr>
        <p:spPr/>
        <p:txBody>
          <a:bodyPr/>
          <a:lstStyle>
            <a:lvl1pPr>
              <a:defRPr/>
            </a:lvl1pPr>
          </a:lstStyle>
          <a:p>
            <a:pPr>
              <a:defRPr/>
            </a:pPr>
            <a:fld id="{98B4013A-2962-48FC-B784-C2E6A0DCD364}" type="slidenum">
              <a:rPr lang="en-PH"/>
              <a:pPr>
                <a:defRPr/>
              </a:pPr>
              <a:t>‹#›</a:t>
            </a:fld>
            <a:endParaRPr lang="en-PH"/>
          </a:p>
        </p:txBody>
      </p:sp>
    </p:spTree>
    <p:extLst>
      <p:ext uri="{BB962C8B-B14F-4D97-AF65-F5344CB8AC3E}">
        <p14:creationId xmlns:p14="http://schemas.microsoft.com/office/powerpoint/2010/main" val="230657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C6EB5E-8E78-4A64-BA6C-C1AAC9BDA6A5}" type="datetimeFigureOut">
              <a:rPr lang="en-PH"/>
              <a:pPr>
                <a:defRPr/>
              </a:pPr>
              <a:t>10/04/2018</a:t>
            </a:fld>
            <a:endParaRPr lang="en-PH"/>
          </a:p>
        </p:txBody>
      </p:sp>
      <p:sp>
        <p:nvSpPr>
          <p:cNvPr id="3" name="Footer Placeholder 4"/>
          <p:cNvSpPr>
            <a:spLocks noGrp="1"/>
          </p:cNvSpPr>
          <p:nvPr>
            <p:ph type="ftr" sz="quarter" idx="11"/>
          </p:nvPr>
        </p:nvSpPr>
        <p:spPr/>
        <p:txBody>
          <a:bodyPr/>
          <a:lstStyle>
            <a:lvl1pPr>
              <a:defRPr/>
            </a:lvl1pPr>
          </a:lstStyle>
          <a:p>
            <a:pPr>
              <a:defRPr/>
            </a:pPr>
            <a:endParaRPr lang="en-PH"/>
          </a:p>
        </p:txBody>
      </p:sp>
      <p:sp>
        <p:nvSpPr>
          <p:cNvPr id="4" name="Slide Number Placeholder 5"/>
          <p:cNvSpPr>
            <a:spLocks noGrp="1"/>
          </p:cNvSpPr>
          <p:nvPr>
            <p:ph type="sldNum" sz="quarter" idx="12"/>
          </p:nvPr>
        </p:nvSpPr>
        <p:spPr/>
        <p:txBody>
          <a:bodyPr/>
          <a:lstStyle>
            <a:lvl1pPr>
              <a:defRPr/>
            </a:lvl1pPr>
          </a:lstStyle>
          <a:p>
            <a:pPr>
              <a:defRPr/>
            </a:pPr>
            <a:fld id="{E142AD4B-7CF7-4FBC-8DE4-C636EF4BC65F}" type="slidenum">
              <a:rPr lang="en-PH"/>
              <a:pPr>
                <a:defRPr/>
              </a:pPr>
              <a:t>‹#›</a:t>
            </a:fld>
            <a:endParaRPr lang="en-PH"/>
          </a:p>
        </p:txBody>
      </p:sp>
    </p:spTree>
    <p:extLst>
      <p:ext uri="{BB962C8B-B14F-4D97-AF65-F5344CB8AC3E}">
        <p14:creationId xmlns:p14="http://schemas.microsoft.com/office/powerpoint/2010/main" val="298685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6958" indent="0">
              <a:buNone/>
              <a:defRPr sz="1200"/>
            </a:lvl2pPr>
            <a:lvl3pPr marL="913916" indent="0">
              <a:buNone/>
              <a:defRPr sz="1000"/>
            </a:lvl3pPr>
            <a:lvl4pPr marL="1370874" indent="0">
              <a:buNone/>
              <a:defRPr sz="900"/>
            </a:lvl4pPr>
            <a:lvl5pPr marL="1827832" indent="0">
              <a:buNone/>
              <a:defRPr sz="900"/>
            </a:lvl5pPr>
            <a:lvl6pPr marL="2284789" indent="0">
              <a:buNone/>
              <a:defRPr sz="900"/>
            </a:lvl6pPr>
            <a:lvl7pPr marL="2741748" indent="0">
              <a:buNone/>
              <a:defRPr sz="900"/>
            </a:lvl7pPr>
            <a:lvl8pPr marL="3198706" indent="0">
              <a:buNone/>
              <a:defRPr sz="900"/>
            </a:lvl8pPr>
            <a:lvl9pPr marL="365566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D6B4C0-7B0C-4BD5-A213-8480F991D908}" type="datetimeFigureOut">
              <a:rPr lang="en-PH"/>
              <a:pPr>
                <a:defRPr/>
              </a:pPr>
              <a:t>10/04/2018</a:t>
            </a:fld>
            <a:endParaRPr lang="en-PH"/>
          </a:p>
        </p:txBody>
      </p:sp>
      <p:sp>
        <p:nvSpPr>
          <p:cNvPr id="6" name="Footer Placeholder 4"/>
          <p:cNvSpPr>
            <a:spLocks noGrp="1"/>
          </p:cNvSpPr>
          <p:nvPr>
            <p:ph type="ftr" sz="quarter" idx="11"/>
          </p:nvPr>
        </p:nvSpPr>
        <p:spPr/>
        <p:txBody>
          <a:bodyPr/>
          <a:lstStyle>
            <a:lvl1pPr>
              <a:defRPr/>
            </a:lvl1pPr>
          </a:lstStyle>
          <a:p>
            <a:pPr>
              <a:defRPr/>
            </a:pPr>
            <a:endParaRPr lang="en-PH"/>
          </a:p>
        </p:txBody>
      </p:sp>
      <p:sp>
        <p:nvSpPr>
          <p:cNvPr id="7" name="Slide Number Placeholder 5"/>
          <p:cNvSpPr>
            <a:spLocks noGrp="1"/>
          </p:cNvSpPr>
          <p:nvPr>
            <p:ph type="sldNum" sz="quarter" idx="12"/>
          </p:nvPr>
        </p:nvSpPr>
        <p:spPr/>
        <p:txBody>
          <a:bodyPr/>
          <a:lstStyle>
            <a:lvl1pPr>
              <a:defRPr/>
            </a:lvl1pPr>
          </a:lstStyle>
          <a:p>
            <a:pPr>
              <a:defRPr/>
            </a:pPr>
            <a:fld id="{94DB0CF8-C7A9-48CC-BC38-2651F6D8DAAF}" type="slidenum">
              <a:rPr lang="en-PH"/>
              <a:pPr>
                <a:defRPr/>
              </a:pPr>
              <a:t>‹#›</a:t>
            </a:fld>
            <a:endParaRPr lang="en-PH"/>
          </a:p>
        </p:txBody>
      </p:sp>
    </p:spTree>
    <p:extLst>
      <p:ext uri="{BB962C8B-B14F-4D97-AF65-F5344CB8AC3E}">
        <p14:creationId xmlns:p14="http://schemas.microsoft.com/office/powerpoint/2010/main" val="125236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958" indent="0">
              <a:buNone/>
              <a:defRPr sz="2800"/>
            </a:lvl2pPr>
            <a:lvl3pPr marL="913916" indent="0">
              <a:buNone/>
              <a:defRPr sz="2400"/>
            </a:lvl3pPr>
            <a:lvl4pPr marL="1370874" indent="0">
              <a:buNone/>
              <a:defRPr sz="2000"/>
            </a:lvl4pPr>
            <a:lvl5pPr marL="1827832" indent="0">
              <a:buNone/>
              <a:defRPr sz="2000"/>
            </a:lvl5pPr>
            <a:lvl6pPr marL="2284789" indent="0">
              <a:buNone/>
              <a:defRPr sz="2000"/>
            </a:lvl6pPr>
            <a:lvl7pPr marL="2741748" indent="0">
              <a:buNone/>
              <a:defRPr sz="2000"/>
            </a:lvl7pPr>
            <a:lvl8pPr marL="3198706" indent="0">
              <a:buNone/>
              <a:defRPr sz="2000"/>
            </a:lvl8pPr>
            <a:lvl9pPr marL="3655663" indent="0">
              <a:buNone/>
              <a:defRPr sz="2000"/>
            </a:lvl9pPr>
          </a:lstStyle>
          <a:p>
            <a:pPr lvl="0"/>
            <a:endParaRPr lang="en-P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8" indent="0">
              <a:buNone/>
              <a:defRPr sz="1200"/>
            </a:lvl2pPr>
            <a:lvl3pPr marL="913916" indent="0">
              <a:buNone/>
              <a:defRPr sz="1000"/>
            </a:lvl3pPr>
            <a:lvl4pPr marL="1370874" indent="0">
              <a:buNone/>
              <a:defRPr sz="900"/>
            </a:lvl4pPr>
            <a:lvl5pPr marL="1827832" indent="0">
              <a:buNone/>
              <a:defRPr sz="900"/>
            </a:lvl5pPr>
            <a:lvl6pPr marL="2284789" indent="0">
              <a:buNone/>
              <a:defRPr sz="900"/>
            </a:lvl6pPr>
            <a:lvl7pPr marL="2741748" indent="0">
              <a:buNone/>
              <a:defRPr sz="900"/>
            </a:lvl7pPr>
            <a:lvl8pPr marL="3198706" indent="0">
              <a:buNone/>
              <a:defRPr sz="900"/>
            </a:lvl8pPr>
            <a:lvl9pPr marL="365566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F11689A-F324-475C-B0B3-EE5C36D7DDD0}" type="datetimeFigureOut">
              <a:rPr lang="en-PH"/>
              <a:pPr>
                <a:defRPr/>
              </a:pPr>
              <a:t>10/04/2018</a:t>
            </a:fld>
            <a:endParaRPr lang="en-PH"/>
          </a:p>
        </p:txBody>
      </p:sp>
      <p:sp>
        <p:nvSpPr>
          <p:cNvPr id="6" name="Footer Placeholder 4"/>
          <p:cNvSpPr>
            <a:spLocks noGrp="1"/>
          </p:cNvSpPr>
          <p:nvPr>
            <p:ph type="ftr" sz="quarter" idx="11"/>
          </p:nvPr>
        </p:nvSpPr>
        <p:spPr/>
        <p:txBody>
          <a:bodyPr/>
          <a:lstStyle>
            <a:lvl1pPr>
              <a:defRPr/>
            </a:lvl1pPr>
          </a:lstStyle>
          <a:p>
            <a:pPr>
              <a:defRPr/>
            </a:pPr>
            <a:endParaRPr lang="en-PH"/>
          </a:p>
        </p:txBody>
      </p:sp>
      <p:sp>
        <p:nvSpPr>
          <p:cNvPr id="7" name="Slide Number Placeholder 5"/>
          <p:cNvSpPr>
            <a:spLocks noGrp="1"/>
          </p:cNvSpPr>
          <p:nvPr>
            <p:ph type="sldNum" sz="quarter" idx="12"/>
          </p:nvPr>
        </p:nvSpPr>
        <p:spPr/>
        <p:txBody>
          <a:bodyPr/>
          <a:lstStyle>
            <a:lvl1pPr>
              <a:defRPr/>
            </a:lvl1pPr>
          </a:lstStyle>
          <a:p>
            <a:pPr>
              <a:defRPr/>
            </a:pPr>
            <a:fld id="{DF6B75CC-3604-4C80-AC2D-1009B016C267}" type="slidenum">
              <a:rPr lang="en-PH"/>
              <a:pPr>
                <a:defRPr/>
              </a:pPr>
              <a:t>‹#›</a:t>
            </a:fld>
            <a:endParaRPr lang="en-PH"/>
          </a:p>
        </p:txBody>
      </p:sp>
    </p:spTree>
    <p:extLst>
      <p:ext uri="{BB962C8B-B14F-4D97-AF65-F5344CB8AC3E}">
        <p14:creationId xmlns:p14="http://schemas.microsoft.com/office/powerpoint/2010/main" val="290378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ctr" anchorCtr="0" compatLnSpc="1">
            <a:prstTxWarp prst="textNoShape">
              <a:avLst/>
            </a:prstTxWarp>
          </a:bodyPr>
          <a:lstStyle/>
          <a:p>
            <a:pPr lvl="0"/>
            <a:r>
              <a:rPr lang="en-US" altLang="en-US"/>
              <a:t>Click to edit Master title style</a:t>
            </a:r>
            <a:endParaRPr lang="en-PH"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92" tIns="45696" rIns="91392" bIns="45696" numCol="1" anchor="ctr" anchorCtr="0" compatLnSpc="1">
            <a:prstTxWarp prst="textNoShape">
              <a:avLst/>
            </a:prstTxWarp>
          </a:bodyPr>
          <a:lstStyle>
            <a:lvl1pPr>
              <a:defRPr sz="1200">
                <a:solidFill>
                  <a:srgbClr val="898989"/>
                </a:solidFill>
                <a:latin typeface="Calibri" pitchFamily="34" charset="0"/>
              </a:defRPr>
            </a:lvl1pPr>
          </a:lstStyle>
          <a:p>
            <a:pPr>
              <a:defRPr/>
            </a:pPr>
            <a:fld id="{D2568224-BCC7-49A6-ACC3-E30EF0FBDA96}" type="datetimeFigureOut">
              <a:rPr lang="en-PH"/>
              <a:pPr>
                <a:defRPr/>
              </a:pPr>
              <a:t>10/04/2018</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92" tIns="45696" rIns="91392" bIns="45696"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92" tIns="45696" rIns="91392" bIns="45696"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421C55A-BDC4-4814-BE8D-B8E4119F036D}" type="slidenum">
              <a:rPr lang="en-PH"/>
              <a:pPr>
                <a:defRPr/>
              </a:pPr>
              <a:t>‹#›</a:t>
            </a:fld>
            <a:endParaRPr lang="en-PH"/>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Calibri" pitchFamily="34" charset="0"/>
        </a:defRPr>
      </a:lvl2pPr>
      <a:lvl3pPr algn="ctr" defTabSz="911225" rtl="0" eaLnBrk="0" fontAlgn="base" hangingPunct="0">
        <a:spcBef>
          <a:spcPct val="0"/>
        </a:spcBef>
        <a:spcAft>
          <a:spcPct val="0"/>
        </a:spcAft>
        <a:defRPr sz="4400">
          <a:solidFill>
            <a:schemeClr val="tx1"/>
          </a:solidFill>
          <a:latin typeface="Calibri" pitchFamily="34" charset="0"/>
        </a:defRPr>
      </a:lvl3pPr>
      <a:lvl4pPr algn="ctr" defTabSz="911225" rtl="0" eaLnBrk="0" fontAlgn="base" hangingPunct="0">
        <a:spcBef>
          <a:spcPct val="0"/>
        </a:spcBef>
        <a:spcAft>
          <a:spcPct val="0"/>
        </a:spcAft>
        <a:defRPr sz="4400">
          <a:solidFill>
            <a:schemeClr val="tx1"/>
          </a:solidFill>
          <a:latin typeface="Calibri" pitchFamily="34" charset="0"/>
        </a:defRPr>
      </a:lvl4pPr>
      <a:lvl5pPr algn="ctr" defTabSz="911225" rtl="0" eaLnBrk="0" fontAlgn="base" hangingPunct="0">
        <a:spcBef>
          <a:spcPct val="0"/>
        </a:spcBef>
        <a:spcAft>
          <a:spcPct val="0"/>
        </a:spcAft>
        <a:defRPr sz="4400">
          <a:solidFill>
            <a:schemeClr val="tx1"/>
          </a:solidFill>
          <a:latin typeface="Calibri" pitchFamily="34" charset="0"/>
        </a:defRPr>
      </a:lvl5pPr>
      <a:lvl6pPr marL="457119" algn="ctr" defTabSz="912652" rtl="0" fontAlgn="base">
        <a:spcBef>
          <a:spcPct val="0"/>
        </a:spcBef>
        <a:spcAft>
          <a:spcPct val="0"/>
        </a:spcAft>
        <a:defRPr sz="4400">
          <a:solidFill>
            <a:schemeClr val="tx1"/>
          </a:solidFill>
          <a:latin typeface="Calibri" pitchFamily="34" charset="0"/>
        </a:defRPr>
      </a:lvl6pPr>
      <a:lvl7pPr marL="914239" algn="ctr" defTabSz="912652" rtl="0" fontAlgn="base">
        <a:spcBef>
          <a:spcPct val="0"/>
        </a:spcBef>
        <a:spcAft>
          <a:spcPct val="0"/>
        </a:spcAft>
        <a:defRPr sz="4400">
          <a:solidFill>
            <a:schemeClr val="tx1"/>
          </a:solidFill>
          <a:latin typeface="Calibri" pitchFamily="34" charset="0"/>
        </a:defRPr>
      </a:lvl7pPr>
      <a:lvl8pPr marL="1371358" algn="ctr" defTabSz="912652" rtl="0" fontAlgn="base">
        <a:spcBef>
          <a:spcPct val="0"/>
        </a:spcBef>
        <a:spcAft>
          <a:spcPct val="0"/>
        </a:spcAft>
        <a:defRPr sz="4400">
          <a:solidFill>
            <a:schemeClr val="tx1"/>
          </a:solidFill>
          <a:latin typeface="Calibri" pitchFamily="34" charset="0"/>
        </a:defRPr>
      </a:lvl8pPr>
      <a:lvl9pPr marL="1828477" algn="ctr" defTabSz="912652" rtl="0" fontAlgn="base">
        <a:spcBef>
          <a:spcPct val="0"/>
        </a:spcBef>
        <a:spcAft>
          <a:spcPct val="0"/>
        </a:spcAft>
        <a:defRPr sz="4400">
          <a:solidFill>
            <a:schemeClr val="tx1"/>
          </a:solidFill>
          <a:latin typeface="Calibri" pitchFamily="34" charset="0"/>
        </a:defRPr>
      </a:lvl9pPr>
    </p:titleStyle>
    <p:bodyStyle>
      <a:lvl1pPr marL="339725" indent="-339725" algn="l" defTabSz="911225"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269"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26"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5"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3"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6" rtl="0" eaLnBrk="1" latinLnBrk="0" hangingPunct="1">
        <a:defRPr sz="1800" kern="1200">
          <a:solidFill>
            <a:schemeClr val="tx1"/>
          </a:solidFill>
          <a:latin typeface="+mn-lt"/>
          <a:ea typeface="+mn-ea"/>
          <a:cs typeface="+mn-cs"/>
        </a:defRPr>
      </a:lvl1pPr>
      <a:lvl2pPr marL="456958" algn="l" defTabSz="913916" rtl="0" eaLnBrk="1" latinLnBrk="0" hangingPunct="1">
        <a:defRPr sz="1800" kern="1200">
          <a:solidFill>
            <a:schemeClr val="tx1"/>
          </a:solidFill>
          <a:latin typeface="+mn-lt"/>
          <a:ea typeface="+mn-ea"/>
          <a:cs typeface="+mn-cs"/>
        </a:defRPr>
      </a:lvl2pPr>
      <a:lvl3pPr marL="913916" algn="l" defTabSz="913916" rtl="0" eaLnBrk="1" latinLnBrk="0" hangingPunct="1">
        <a:defRPr sz="1800" kern="1200">
          <a:solidFill>
            <a:schemeClr val="tx1"/>
          </a:solidFill>
          <a:latin typeface="+mn-lt"/>
          <a:ea typeface="+mn-ea"/>
          <a:cs typeface="+mn-cs"/>
        </a:defRPr>
      </a:lvl3pPr>
      <a:lvl4pPr marL="1370874" algn="l" defTabSz="913916" rtl="0" eaLnBrk="1" latinLnBrk="0" hangingPunct="1">
        <a:defRPr sz="1800" kern="1200">
          <a:solidFill>
            <a:schemeClr val="tx1"/>
          </a:solidFill>
          <a:latin typeface="+mn-lt"/>
          <a:ea typeface="+mn-ea"/>
          <a:cs typeface="+mn-cs"/>
        </a:defRPr>
      </a:lvl4pPr>
      <a:lvl5pPr marL="1827832" algn="l" defTabSz="913916" rtl="0" eaLnBrk="1" latinLnBrk="0" hangingPunct="1">
        <a:defRPr sz="1800" kern="1200">
          <a:solidFill>
            <a:schemeClr val="tx1"/>
          </a:solidFill>
          <a:latin typeface="+mn-lt"/>
          <a:ea typeface="+mn-ea"/>
          <a:cs typeface="+mn-cs"/>
        </a:defRPr>
      </a:lvl5pPr>
      <a:lvl6pPr marL="2284789" algn="l" defTabSz="913916" rtl="0" eaLnBrk="1" latinLnBrk="0" hangingPunct="1">
        <a:defRPr sz="1800" kern="1200">
          <a:solidFill>
            <a:schemeClr val="tx1"/>
          </a:solidFill>
          <a:latin typeface="+mn-lt"/>
          <a:ea typeface="+mn-ea"/>
          <a:cs typeface="+mn-cs"/>
        </a:defRPr>
      </a:lvl6pPr>
      <a:lvl7pPr marL="2741748" algn="l" defTabSz="913916" rtl="0" eaLnBrk="1" latinLnBrk="0" hangingPunct="1">
        <a:defRPr sz="1800" kern="1200">
          <a:solidFill>
            <a:schemeClr val="tx1"/>
          </a:solidFill>
          <a:latin typeface="+mn-lt"/>
          <a:ea typeface="+mn-ea"/>
          <a:cs typeface="+mn-cs"/>
        </a:defRPr>
      </a:lvl7pPr>
      <a:lvl8pPr marL="3198706" algn="l" defTabSz="913916" rtl="0" eaLnBrk="1" latinLnBrk="0" hangingPunct="1">
        <a:defRPr sz="1800" kern="1200">
          <a:solidFill>
            <a:schemeClr val="tx1"/>
          </a:solidFill>
          <a:latin typeface="+mn-lt"/>
          <a:ea typeface="+mn-ea"/>
          <a:cs typeface="+mn-cs"/>
        </a:defRPr>
      </a:lvl8pPr>
      <a:lvl9pPr marL="3655663" algn="l" defTabSz="91391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42632833"/>
      </p:ext>
    </p:extLst>
  </p:cSld>
  <p:clrMap bg1="lt1" tx1="dk1" bg2="dk2" tx2="lt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206B-F0F2-4E24-8FE8-F44722B43AAF}"/>
              </a:ext>
            </a:extLst>
          </p:cNvPr>
          <p:cNvSpPr>
            <a:spLocks noGrp="1"/>
          </p:cNvSpPr>
          <p:nvPr>
            <p:ph type="title"/>
          </p:nvPr>
        </p:nvSpPr>
        <p:spPr>
          <a:xfrm>
            <a:off x="457200" y="274638"/>
            <a:ext cx="8229600" cy="1138030"/>
          </a:xfrm>
        </p:spPr>
        <p:txBody>
          <a:bodyPr/>
          <a:lstStyle/>
          <a:p>
            <a:endParaRPr lang="en-PH" dirty="0"/>
          </a:p>
        </p:txBody>
      </p:sp>
      <p:sp>
        <p:nvSpPr>
          <p:cNvPr id="3" name="Text Placeholder 2">
            <a:extLst>
              <a:ext uri="{FF2B5EF4-FFF2-40B4-BE49-F238E27FC236}">
                <a16:creationId xmlns:a16="http://schemas.microsoft.com/office/drawing/2014/main" id="{22878C1E-096D-49C6-A7E7-11FCCC4DCF28}"/>
              </a:ext>
            </a:extLst>
          </p:cNvPr>
          <p:cNvSpPr>
            <a:spLocks noGrp="1"/>
          </p:cNvSpPr>
          <p:nvPr>
            <p:ph type="body" idx="1"/>
          </p:nvPr>
        </p:nvSpPr>
        <p:spPr/>
        <p:txBody>
          <a:bodyPr/>
          <a:lstStyle/>
          <a:p>
            <a:pPr marL="25400" indent="0" algn="ctr">
              <a:buNone/>
            </a:pPr>
            <a:endParaRPr lang="en-PH" sz="4000" b="1" dirty="0"/>
          </a:p>
          <a:p>
            <a:pPr marL="25400" indent="0" algn="ctr">
              <a:buNone/>
            </a:pPr>
            <a:endParaRPr lang="en-PH" sz="4000" b="1" dirty="0"/>
          </a:p>
          <a:p>
            <a:pPr marL="25400" indent="0" algn="ctr">
              <a:buNone/>
            </a:pPr>
            <a:r>
              <a:rPr lang="en-PH" sz="4000" b="1" dirty="0"/>
              <a:t>CASE HOLDING FOR PMDT</a:t>
            </a:r>
          </a:p>
        </p:txBody>
      </p:sp>
      <p:cxnSp>
        <p:nvCxnSpPr>
          <p:cNvPr id="8" name="Straight Connector 7">
            <a:extLst>
              <a:ext uri="{FF2B5EF4-FFF2-40B4-BE49-F238E27FC236}">
                <a16:creationId xmlns:a16="http://schemas.microsoft.com/office/drawing/2014/main" id="{53A11CD6-AC1F-4A5E-AA8A-3C6034016F8D}"/>
              </a:ext>
            </a:extLst>
          </p:cNvPr>
          <p:cNvCxnSpPr>
            <a:cxnSpLocks/>
          </p:cNvCxnSpPr>
          <p:nvPr/>
        </p:nvCxnSpPr>
        <p:spPr>
          <a:xfrm>
            <a:off x="1600200" y="3886200"/>
            <a:ext cx="5943600" cy="0"/>
          </a:xfrm>
          <a:prstGeom prst="line">
            <a:avLst/>
          </a:prstGeom>
          <a:ln w="5715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E62E96-D810-410F-97D1-8867C8AF3206}"/>
              </a:ext>
            </a:extLst>
          </p:cNvPr>
          <p:cNvCxnSpPr>
            <a:cxnSpLocks/>
          </p:cNvCxnSpPr>
          <p:nvPr/>
        </p:nvCxnSpPr>
        <p:spPr>
          <a:xfrm>
            <a:off x="1600200" y="3048000"/>
            <a:ext cx="5943600" cy="0"/>
          </a:xfrm>
          <a:prstGeom prst="line">
            <a:avLst/>
          </a:prstGeom>
          <a:ln w="57150">
            <a:solidFill>
              <a:srgbClr val="00330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04800" y="593034"/>
            <a:ext cx="8382000" cy="975755"/>
            <a:chOff x="861179" y="1032791"/>
            <a:chExt cx="10111622" cy="1204356"/>
          </a:xfrm>
        </p:grpSpPr>
        <p:pic>
          <p:nvPicPr>
            <p:cNvPr id="1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r="63464"/>
            <a:stretch>
              <a:fillRect/>
            </a:stretch>
          </p:blipFill>
          <p:spPr bwMode="auto">
            <a:xfrm>
              <a:off x="4973780" y="1119126"/>
              <a:ext cx="3613045" cy="103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179" y="1032791"/>
              <a:ext cx="3239555" cy="1151500"/>
            </a:xfrm>
            <a:prstGeom prst="rect">
              <a:avLst/>
            </a:prstGeom>
          </p:spPr>
        </p:pic>
        <p:pic>
          <p:nvPicPr>
            <p:cNvPr id="13" name="Picture 12" descr="PBSPlogo-transparent.png"/>
            <p:cNvPicPr>
              <a:picLocks noChangeAspect="1"/>
            </p:cNvPicPr>
            <p:nvPr/>
          </p:nvPicPr>
          <p:blipFill>
            <a:blip r:embed="rId5" cstate="print"/>
            <a:srcRect/>
            <a:stretch>
              <a:fillRect/>
            </a:stretch>
          </p:blipFill>
          <p:spPr bwMode="auto">
            <a:xfrm>
              <a:off x="9598417" y="1032791"/>
              <a:ext cx="1374384" cy="1204356"/>
            </a:xfrm>
            <a:prstGeom prst="rect">
              <a:avLst/>
            </a:prstGeom>
            <a:noFill/>
            <a:ln w="9525">
              <a:noFill/>
              <a:miter lim="800000"/>
              <a:headEnd/>
              <a:tailEnd/>
            </a:ln>
          </p:spPr>
        </p:pic>
      </p:grpSp>
    </p:spTree>
    <p:extLst>
      <p:ext uri="{BB962C8B-B14F-4D97-AF65-F5344CB8AC3E}">
        <p14:creationId xmlns:p14="http://schemas.microsoft.com/office/powerpoint/2010/main" val="303657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solidFill>
            <a:schemeClr val="tx2">
              <a:lumMod val="20000"/>
              <a:lumOff val="80000"/>
            </a:schemeClr>
          </a:solidFill>
          <a:ln w="57150">
            <a:solidFill>
              <a:srgbClr val="003300"/>
            </a:solidFill>
            <a:miter lim="800000"/>
            <a:headEnd/>
            <a:tailEnd/>
          </a:ln>
        </p:spPr>
        <p:txBody>
          <a:bodyPr/>
          <a:lstStyle/>
          <a:p>
            <a:pPr eaLnBrk="1" hangingPunct="1"/>
            <a:r>
              <a:rPr lang="en-PH" altLang="en-US" b="1" dirty="0"/>
              <a:t>Principles of Regimen Design</a:t>
            </a:r>
          </a:p>
        </p:txBody>
      </p:sp>
      <p:sp>
        <p:nvSpPr>
          <p:cNvPr id="16387" name="Content Placeholder 2"/>
          <p:cNvSpPr>
            <a:spLocks noGrp="1"/>
          </p:cNvSpPr>
          <p:nvPr>
            <p:ph idx="1"/>
          </p:nvPr>
        </p:nvSpPr>
        <p:spPr>
          <a:xfrm>
            <a:off x="457200" y="1951037"/>
            <a:ext cx="8229600" cy="4525963"/>
          </a:xfrm>
        </p:spPr>
        <p:txBody>
          <a:bodyPr/>
          <a:lstStyle/>
          <a:p>
            <a:pPr marL="514259" indent="-514259" eaLnBrk="1" hangingPunct="1">
              <a:buFont typeface="Calibri" pitchFamily="34" charset="0"/>
              <a:buAutoNum type="arabicPeriod"/>
              <a:defRPr/>
            </a:pPr>
            <a:r>
              <a:rPr lang="en-PH" dirty="0"/>
              <a:t>Need to have at least FIVE </a:t>
            </a:r>
            <a:r>
              <a:rPr lang="en-PH" u="sng" dirty="0"/>
              <a:t>effective </a:t>
            </a:r>
            <a:r>
              <a:rPr lang="en-PH" dirty="0"/>
              <a:t>TB medicines during intensive phase: </a:t>
            </a:r>
            <a:r>
              <a:rPr lang="en-PH" b="1" u="sng" dirty="0"/>
              <a:t>pyrazinamide</a:t>
            </a:r>
            <a:r>
              <a:rPr lang="en-PH" u="sng" dirty="0"/>
              <a:t> + </a:t>
            </a:r>
            <a:r>
              <a:rPr lang="en-PH" b="1" u="sng" dirty="0"/>
              <a:t>four core second-line TB drugs</a:t>
            </a:r>
          </a:p>
          <a:p>
            <a:pPr marL="914239" lvl="1" indent="-514259" eaLnBrk="1" hangingPunct="1">
              <a:defRPr/>
            </a:pPr>
            <a:r>
              <a:rPr lang="en-PH" sz="2400" dirty="0"/>
              <a:t>Susceptible by drug susceptibility test (DST)</a:t>
            </a:r>
          </a:p>
          <a:p>
            <a:pPr marL="914239" lvl="1" indent="-514259" eaLnBrk="1" hangingPunct="1">
              <a:defRPr/>
            </a:pPr>
            <a:r>
              <a:rPr lang="en-PH" sz="2400" dirty="0"/>
              <a:t>No previous history of use</a:t>
            </a:r>
          </a:p>
          <a:p>
            <a:pPr marL="399980" lvl="1" indent="0" eaLnBrk="1" hangingPunct="1">
              <a:buNone/>
              <a:defRPr/>
            </a:pPr>
            <a:endParaRPr lang="en-PH" sz="1400" dirty="0"/>
          </a:p>
          <a:p>
            <a:pPr marL="742819" indent="-742819" eaLnBrk="1" hangingPunct="1">
              <a:buFont typeface="Arial" charset="0"/>
              <a:buAutoNum type="arabicPeriod" startAt="2"/>
              <a:defRPr/>
            </a:pPr>
            <a:r>
              <a:rPr lang="en-PH" dirty="0"/>
              <a:t>Priority of selection is based on group hierarchy</a:t>
            </a:r>
            <a:endParaRPr lang="en-PH" sz="2800" dirty="0"/>
          </a:p>
          <a:p>
            <a:pPr marL="742819" indent="-742819" eaLnBrk="1" hangingPunct="1">
              <a:buFont typeface="Arial" charset="0"/>
              <a:buNone/>
              <a:defRPr/>
            </a:pPr>
            <a:endParaRPr lang="en-PH" dirty="0"/>
          </a:p>
        </p:txBody>
      </p:sp>
      <p:sp>
        <p:nvSpPr>
          <p:cNvPr id="5" name="Rectangle 4"/>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2719080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199" y="152400"/>
            <a:ext cx="8229601" cy="1154237"/>
          </a:xfrm>
          <a:solidFill>
            <a:schemeClr val="tx2">
              <a:lumMod val="20000"/>
              <a:lumOff val="80000"/>
            </a:schemeClr>
          </a:solidFill>
          <a:ln w="57150">
            <a:solidFill>
              <a:srgbClr val="003300"/>
            </a:solidFill>
            <a:miter lim="800000"/>
            <a:headEnd/>
            <a:tailEnd/>
          </a:ln>
        </p:spPr>
        <p:txBody>
          <a:bodyPr/>
          <a:lstStyle/>
          <a:p>
            <a:pPr eaLnBrk="1" hangingPunct="1"/>
            <a:r>
              <a:rPr lang="en-PH" altLang="en-US" sz="4000" b="1" dirty="0"/>
              <a:t>List of Drugs for DRTB                                  According to Hierarchy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4545992"/>
              </p:ext>
            </p:extLst>
          </p:nvPr>
        </p:nvGraphicFramePr>
        <p:xfrm>
          <a:off x="457199" y="1306637"/>
          <a:ext cx="8273141" cy="1554480"/>
        </p:xfrm>
        <a:graphic>
          <a:graphicData uri="http://schemas.openxmlformats.org/drawingml/2006/table">
            <a:tbl>
              <a:tblPr firstRow="1" bandRow="1">
                <a:tableStyleId>{5C22544A-7EE6-4342-B048-85BDC9FD1C3A}</a:tableStyleId>
              </a:tblPr>
              <a:tblGrid>
                <a:gridCol w="3306031">
                  <a:extLst>
                    <a:ext uri="{9D8B030D-6E8A-4147-A177-3AD203B41FA5}">
                      <a16:colId xmlns:a16="http://schemas.microsoft.com/office/drawing/2014/main" val="20000"/>
                    </a:ext>
                  </a:extLst>
                </a:gridCol>
                <a:gridCol w="3802944">
                  <a:extLst>
                    <a:ext uri="{9D8B030D-6E8A-4147-A177-3AD203B41FA5}">
                      <a16:colId xmlns:a16="http://schemas.microsoft.com/office/drawing/2014/main" val="20001"/>
                    </a:ext>
                  </a:extLst>
                </a:gridCol>
                <a:gridCol w="1164166">
                  <a:extLst>
                    <a:ext uri="{9D8B030D-6E8A-4147-A177-3AD203B41FA5}">
                      <a16:colId xmlns:a16="http://schemas.microsoft.com/office/drawing/2014/main" val="20002"/>
                    </a:ext>
                  </a:extLst>
                </a:gridCol>
              </a:tblGrid>
              <a:tr h="1383477">
                <a:tc>
                  <a:txBody>
                    <a:bodyPr/>
                    <a:lstStyle/>
                    <a:p>
                      <a:r>
                        <a:rPr lang="en-PH" sz="2800" b="1" dirty="0">
                          <a:solidFill>
                            <a:schemeClr val="bg1"/>
                          </a:solidFill>
                        </a:rPr>
                        <a:t>A. Fluoroquinolones</a:t>
                      </a:r>
                    </a:p>
                  </a:txBody>
                  <a:tcPr anchor="ctr">
                    <a:solidFill>
                      <a:schemeClr val="tx2"/>
                    </a:solidFill>
                  </a:tcPr>
                </a:tc>
                <a:tc>
                  <a:txBody>
                    <a:bodyPr/>
                    <a:lstStyle/>
                    <a:p>
                      <a:r>
                        <a:rPr lang="en-PH" sz="2400" b="0" dirty="0">
                          <a:solidFill>
                            <a:schemeClr val="bg1"/>
                          </a:solidFill>
                        </a:rPr>
                        <a:t>Levofloxacin</a:t>
                      </a:r>
                    </a:p>
                    <a:p>
                      <a:r>
                        <a:rPr lang="en-PH" sz="2400" b="0" dirty="0">
                          <a:solidFill>
                            <a:schemeClr val="bg1"/>
                          </a:solidFill>
                        </a:rPr>
                        <a:t>Moxifloxacin</a:t>
                      </a:r>
                    </a:p>
                    <a:p>
                      <a:r>
                        <a:rPr lang="en-PH" sz="2400" b="0" dirty="0" err="1">
                          <a:solidFill>
                            <a:schemeClr val="bg1"/>
                          </a:solidFill>
                        </a:rPr>
                        <a:t>Gatifloxacin</a:t>
                      </a:r>
                      <a:r>
                        <a:rPr lang="en-PH" sz="2400" b="0" dirty="0">
                          <a:solidFill>
                            <a:schemeClr val="bg1"/>
                          </a:solidFill>
                        </a:rPr>
                        <a:t> </a:t>
                      </a:r>
                      <a:r>
                        <a:rPr lang="en-PH" sz="2400" b="0" i="1" dirty="0">
                          <a:solidFill>
                            <a:schemeClr val="bg1"/>
                          </a:solidFill>
                        </a:rPr>
                        <a:t>(not</a:t>
                      </a:r>
                      <a:r>
                        <a:rPr lang="en-PH" sz="2400" b="0" i="1" baseline="0" dirty="0">
                          <a:solidFill>
                            <a:schemeClr val="bg1"/>
                          </a:solidFill>
                        </a:rPr>
                        <a:t> available in the Philippines)</a:t>
                      </a:r>
                      <a:endParaRPr lang="en-PH" sz="2400" b="0" i="1" dirty="0">
                        <a:solidFill>
                          <a:schemeClr val="bg1"/>
                        </a:solidFill>
                      </a:endParaRPr>
                    </a:p>
                  </a:txBody>
                  <a:tcPr>
                    <a:solidFill>
                      <a:schemeClr val="tx2"/>
                    </a:solidFill>
                  </a:tcPr>
                </a:tc>
                <a:tc>
                  <a:txBody>
                    <a:bodyPr/>
                    <a:lstStyle/>
                    <a:p>
                      <a:r>
                        <a:rPr lang="en-PH" sz="2400" b="1" dirty="0">
                          <a:solidFill>
                            <a:schemeClr val="bg1"/>
                          </a:solidFill>
                        </a:rPr>
                        <a:t>Lfx</a:t>
                      </a:r>
                    </a:p>
                    <a:p>
                      <a:r>
                        <a:rPr lang="en-PH" sz="2400" b="1" dirty="0">
                          <a:solidFill>
                            <a:schemeClr val="bg1"/>
                          </a:solidFill>
                        </a:rPr>
                        <a:t>Mfx</a:t>
                      </a:r>
                    </a:p>
                    <a:p>
                      <a:r>
                        <a:rPr lang="en-PH" sz="2400" b="1" dirty="0">
                          <a:solidFill>
                            <a:schemeClr val="bg1"/>
                          </a:solidFill>
                        </a:rPr>
                        <a:t>Gfx</a:t>
                      </a:r>
                    </a:p>
                  </a:txBody>
                  <a:tcPr>
                    <a:solidFill>
                      <a:schemeClr val="tx2"/>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pic>
        <p:nvPicPr>
          <p:cNvPr id="5" name="Picture 2" descr="F:\DCIM\101MSDCF\DSC01075.JPG"/>
          <p:cNvPicPr>
            <a:picLocks noChangeAspect="1" noChangeArrowheads="1"/>
          </p:cNvPicPr>
          <p:nvPr/>
        </p:nvPicPr>
        <p:blipFill>
          <a:blip r:embed="rId3" cstate="print">
            <a:extLst>
              <a:ext uri="{28A0092B-C50C-407E-A947-70E740481C1C}">
                <a14:useLocalDpi xmlns:a14="http://schemas.microsoft.com/office/drawing/2010/main" val="0"/>
              </a:ext>
            </a:extLst>
          </a:blip>
          <a:srcRect r="38011"/>
          <a:stretch>
            <a:fillRect/>
          </a:stretch>
        </p:blipFill>
        <p:spPr bwMode="auto">
          <a:xfrm>
            <a:off x="1156200" y="3129424"/>
            <a:ext cx="3315932"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040003" y="2948555"/>
            <a:ext cx="3548326" cy="767423"/>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PH" sz="2400" b="1" dirty="0"/>
              <a:t>Levofloxacin</a:t>
            </a:r>
            <a:r>
              <a:rPr lang="en-PH" sz="2800" b="1" dirty="0"/>
              <a:t> (</a:t>
            </a:r>
            <a:r>
              <a:rPr lang="en-PH" sz="2400" b="1" dirty="0"/>
              <a:t>Lfx</a:t>
            </a:r>
            <a:r>
              <a:rPr lang="en-PH" sz="2800" b="1" dirty="0"/>
              <a:t>)             </a:t>
            </a:r>
            <a:r>
              <a:rPr lang="en-PH" sz="2400" b="1" dirty="0"/>
              <a:t>250 mg/tab</a:t>
            </a:r>
            <a:endParaRPr lang="en-PH" sz="3600" b="1" dirty="0"/>
          </a:p>
        </p:txBody>
      </p:sp>
      <p:pic>
        <p:nvPicPr>
          <p:cNvPr id="9" name="Picture 15" descr="http://www.hydrocodone-noprescription.com/buy-avelo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3868" y="3890749"/>
            <a:ext cx="3274323" cy="245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379066" y="2975769"/>
            <a:ext cx="2663926" cy="79248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PH" sz="2400" b="1" dirty="0"/>
              <a:t>Moxifloxacin (Mfx)</a:t>
            </a:r>
          </a:p>
          <a:p>
            <a:pPr algn="ctr">
              <a:defRPr/>
            </a:pPr>
            <a:r>
              <a:rPr lang="en-PH" sz="2400" b="1" dirty="0"/>
              <a:t>400 mg/tab</a:t>
            </a:r>
          </a:p>
        </p:txBody>
      </p:sp>
      <p:sp>
        <p:nvSpPr>
          <p:cNvPr id="8" name="Rounded Rectangle 7"/>
          <p:cNvSpPr/>
          <p:nvPr/>
        </p:nvSpPr>
        <p:spPr>
          <a:xfrm>
            <a:off x="1035645" y="5626203"/>
            <a:ext cx="3536355" cy="708384"/>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PH" sz="2400" b="1" dirty="0"/>
              <a:t>Levofloxacin (Lfx)                      500 mg/tab</a:t>
            </a:r>
          </a:p>
        </p:txBody>
      </p:sp>
    </p:spTree>
    <p:extLst>
      <p:ext uri="{BB962C8B-B14F-4D97-AF65-F5344CB8AC3E}">
        <p14:creationId xmlns:p14="http://schemas.microsoft.com/office/powerpoint/2010/main" val="234854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solidFill>
            <a:schemeClr val="tx2">
              <a:lumMod val="20000"/>
              <a:lumOff val="80000"/>
            </a:schemeClr>
          </a:solidFill>
          <a:ln w="57150">
            <a:solidFill>
              <a:srgbClr val="003300"/>
            </a:solidFill>
            <a:miter lim="800000"/>
            <a:headEnd/>
            <a:tailEnd/>
          </a:ln>
        </p:spPr>
        <p:txBody>
          <a:bodyPr/>
          <a:lstStyle/>
          <a:p>
            <a:pPr eaLnBrk="1" hangingPunct="1"/>
            <a:r>
              <a:rPr lang="en-PH" altLang="en-US" sz="4000" b="1" dirty="0"/>
              <a:t>List of Drugs for DRTB                  According to Hierarchy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2154581"/>
              </p:ext>
            </p:extLst>
          </p:nvPr>
        </p:nvGraphicFramePr>
        <p:xfrm>
          <a:off x="457200" y="1600199"/>
          <a:ext cx="8229600" cy="155448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1502713">
                <a:tc>
                  <a:txBody>
                    <a:bodyPr/>
                    <a:lstStyle/>
                    <a:p>
                      <a:r>
                        <a:rPr lang="en-PH" sz="2800" b="1" dirty="0"/>
                        <a:t>B. Second-line</a:t>
                      </a:r>
                      <a:r>
                        <a:rPr lang="en-PH" sz="2800" b="1" baseline="0" dirty="0"/>
                        <a:t> injectable agents</a:t>
                      </a:r>
                      <a:endParaRPr lang="en-PH" sz="2800" b="1" dirty="0"/>
                    </a:p>
                  </a:txBody>
                  <a:tcPr anchor="ctr">
                    <a:solidFill>
                      <a:schemeClr val="tx2"/>
                    </a:solidFill>
                  </a:tcPr>
                </a:tc>
                <a:tc>
                  <a:txBody>
                    <a:bodyPr/>
                    <a:lstStyle/>
                    <a:p>
                      <a:r>
                        <a:rPr lang="en-PH" sz="2400" dirty="0"/>
                        <a:t>Amikacin</a:t>
                      </a:r>
                    </a:p>
                    <a:p>
                      <a:r>
                        <a:rPr lang="en-PH" sz="2400" dirty="0"/>
                        <a:t>Capreomycin</a:t>
                      </a:r>
                    </a:p>
                    <a:p>
                      <a:r>
                        <a:rPr lang="en-PH" sz="2400" dirty="0"/>
                        <a:t>Kanamycin</a:t>
                      </a:r>
                    </a:p>
                    <a:p>
                      <a:r>
                        <a:rPr lang="en-PH" sz="2400" dirty="0"/>
                        <a:t>(Streptomycin)</a:t>
                      </a:r>
                    </a:p>
                  </a:txBody>
                  <a:tcPr>
                    <a:solidFill>
                      <a:schemeClr val="tx2"/>
                    </a:solidFill>
                  </a:tcPr>
                </a:tc>
                <a:tc>
                  <a:txBody>
                    <a:bodyPr/>
                    <a:lstStyle/>
                    <a:p>
                      <a:r>
                        <a:rPr lang="en-PH" sz="2400" dirty="0"/>
                        <a:t>Am</a:t>
                      </a:r>
                    </a:p>
                    <a:p>
                      <a:r>
                        <a:rPr lang="en-PH" sz="2400" b="1" dirty="0"/>
                        <a:t>CM</a:t>
                      </a:r>
                    </a:p>
                    <a:p>
                      <a:r>
                        <a:rPr lang="en-PH" sz="2400" b="1" dirty="0"/>
                        <a:t>KM</a:t>
                      </a:r>
                    </a:p>
                    <a:p>
                      <a:r>
                        <a:rPr lang="en-PH" sz="2400" dirty="0"/>
                        <a:t>(S)</a:t>
                      </a:r>
                    </a:p>
                  </a:txBody>
                  <a:tcPr>
                    <a:solidFill>
                      <a:schemeClr val="tx2"/>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5" name="Rounded Rectangle 4"/>
          <p:cNvSpPr/>
          <p:nvPr/>
        </p:nvSpPr>
        <p:spPr>
          <a:xfrm>
            <a:off x="1182370" y="5843242"/>
            <a:ext cx="2283460" cy="589309"/>
          </a:xfrm>
          <a:prstGeom prst="roundRect">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r>
              <a:rPr lang="en-PH" b="1" dirty="0"/>
              <a:t>Kanamycin (KM)</a:t>
            </a:r>
          </a:p>
          <a:p>
            <a:pPr algn="ctr">
              <a:defRPr/>
            </a:pPr>
            <a:r>
              <a:rPr lang="en-PH" b="1" dirty="0"/>
              <a:t>1 G/4ml amp</a:t>
            </a:r>
          </a:p>
        </p:txBody>
      </p:sp>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l="35185" t="29407" r="36819" b="2779"/>
          <a:stretch>
            <a:fillRect/>
          </a:stretch>
        </p:blipFill>
        <p:spPr bwMode="auto">
          <a:xfrm>
            <a:off x="1905000" y="3154679"/>
            <a:ext cx="838200" cy="270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4" cstate="print">
            <a:extLst>
              <a:ext uri="{28A0092B-C50C-407E-A947-70E740481C1C}">
                <a14:useLocalDpi xmlns:a14="http://schemas.microsoft.com/office/drawing/2010/main" val="0"/>
              </a:ext>
            </a:extLst>
          </a:blip>
          <a:srcRect l="36514" t="47125" r="31741" b="2777"/>
          <a:stretch>
            <a:fillRect/>
          </a:stretch>
        </p:blipFill>
        <p:spPr bwMode="auto">
          <a:xfrm>
            <a:off x="5638800" y="3199128"/>
            <a:ext cx="1285240" cy="270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4719320" y="5843243"/>
            <a:ext cx="3124200" cy="589308"/>
          </a:xfrm>
          <a:prstGeom prst="roundRect">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r>
              <a:rPr lang="en-PH" sz="2000" b="1" dirty="0"/>
              <a:t>Capreomycin (CM)</a:t>
            </a:r>
          </a:p>
          <a:p>
            <a:pPr algn="ctr">
              <a:defRPr/>
            </a:pPr>
            <a:r>
              <a:rPr lang="en-PH" sz="2000" b="1" dirty="0"/>
              <a:t>1 G/vial (3cc dilution)</a:t>
            </a:r>
          </a:p>
        </p:txBody>
      </p:sp>
    </p:spTree>
    <p:extLst>
      <p:ext uri="{BB962C8B-B14F-4D97-AF65-F5344CB8AC3E}">
        <p14:creationId xmlns:p14="http://schemas.microsoft.com/office/powerpoint/2010/main" val="268904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solidFill>
            <a:schemeClr val="tx2">
              <a:lumMod val="20000"/>
              <a:lumOff val="80000"/>
            </a:schemeClr>
          </a:solidFill>
          <a:ln w="57150">
            <a:solidFill>
              <a:srgbClr val="003300"/>
            </a:solidFill>
            <a:miter lim="800000"/>
            <a:headEnd/>
            <a:tailEnd/>
          </a:ln>
        </p:spPr>
        <p:txBody>
          <a:bodyPr/>
          <a:lstStyle/>
          <a:p>
            <a:pPr eaLnBrk="1" hangingPunct="1"/>
            <a:r>
              <a:rPr lang="en-PH" altLang="en-US" sz="4000" b="1" dirty="0"/>
              <a:t>List of Drugs for DRTB                        According to Hierarchy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999668"/>
              </p:ext>
            </p:extLst>
          </p:nvPr>
        </p:nvGraphicFramePr>
        <p:xfrm>
          <a:off x="457200" y="1600200"/>
          <a:ext cx="8229600" cy="205740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2057400">
                <a:tc>
                  <a:txBody>
                    <a:bodyPr/>
                    <a:lstStyle/>
                    <a:p>
                      <a:r>
                        <a:rPr lang="en-PH" sz="2800" b="1" dirty="0"/>
                        <a:t>C.</a:t>
                      </a:r>
                      <a:r>
                        <a:rPr lang="en-PH" sz="2800" b="1" baseline="0" dirty="0"/>
                        <a:t> </a:t>
                      </a:r>
                      <a:r>
                        <a:rPr lang="en-PH" sz="2800" b="1" dirty="0"/>
                        <a:t>Other core second-line</a:t>
                      </a:r>
                      <a:r>
                        <a:rPr lang="en-PH" sz="2800" b="1" baseline="0" dirty="0"/>
                        <a:t> agents</a:t>
                      </a:r>
                      <a:endParaRPr lang="en-PH" sz="2800" b="1" dirty="0"/>
                    </a:p>
                  </a:txBody>
                  <a:tcPr anchor="ctr">
                    <a:solidFill>
                      <a:schemeClr val="tx2"/>
                    </a:solidFill>
                  </a:tcPr>
                </a:tc>
                <a:tc>
                  <a:txBody>
                    <a:bodyPr/>
                    <a:lstStyle/>
                    <a:p>
                      <a:r>
                        <a:rPr lang="en-PH" sz="2400" dirty="0"/>
                        <a:t>Ethionamide</a:t>
                      </a:r>
                      <a:r>
                        <a:rPr lang="en-PH" sz="2400" baseline="0" dirty="0"/>
                        <a:t> / Prothionamide</a:t>
                      </a:r>
                    </a:p>
                    <a:p>
                      <a:r>
                        <a:rPr lang="en-PH" sz="2400" baseline="0" dirty="0" err="1"/>
                        <a:t>Cycloserine</a:t>
                      </a:r>
                      <a:r>
                        <a:rPr lang="en-PH" sz="2400" baseline="0" dirty="0"/>
                        <a:t>/</a:t>
                      </a:r>
                      <a:r>
                        <a:rPr lang="en-PH" sz="2400" baseline="0" dirty="0" err="1"/>
                        <a:t>Terizidone</a:t>
                      </a:r>
                      <a:endParaRPr lang="en-PH" sz="2400" baseline="0" dirty="0"/>
                    </a:p>
                    <a:p>
                      <a:r>
                        <a:rPr lang="en-PH" sz="2400" baseline="0" dirty="0"/>
                        <a:t>Linezolid</a:t>
                      </a:r>
                    </a:p>
                    <a:p>
                      <a:r>
                        <a:rPr lang="en-PH" sz="2400" baseline="0" dirty="0" err="1"/>
                        <a:t>Clofazimine</a:t>
                      </a:r>
                      <a:endParaRPr lang="en-PH" sz="2400" dirty="0"/>
                    </a:p>
                  </a:txBody>
                  <a:tcPr>
                    <a:solidFill>
                      <a:schemeClr val="tx2"/>
                    </a:solidFill>
                  </a:tcPr>
                </a:tc>
                <a:tc>
                  <a:txBody>
                    <a:bodyPr/>
                    <a:lstStyle/>
                    <a:p>
                      <a:r>
                        <a:rPr lang="en-PH" sz="2400" dirty="0"/>
                        <a:t>Eto</a:t>
                      </a:r>
                      <a:r>
                        <a:rPr lang="en-PH" sz="2400" baseline="0" dirty="0"/>
                        <a:t> / </a:t>
                      </a:r>
                      <a:r>
                        <a:rPr lang="en-PH" sz="2400" b="1" baseline="0" dirty="0"/>
                        <a:t>Pto</a:t>
                      </a:r>
                    </a:p>
                    <a:p>
                      <a:r>
                        <a:rPr lang="en-PH" sz="2400" b="1" baseline="0" dirty="0"/>
                        <a:t>Cs</a:t>
                      </a:r>
                      <a:r>
                        <a:rPr lang="en-PH" sz="2400" baseline="0" dirty="0"/>
                        <a:t>/</a:t>
                      </a:r>
                      <a:r>
                        <a:rPr lang="en-PH" sz="2400" baseline="0" dirty="0" err="1"/>
                        <a:t>Trd</a:t>
                      </a:r>
                      <a:endParaRPr lang="en-PH" sz="2400" baseline="0" dirty="0"/>
                    </a:p>
                    <a:p>
                      <a:r>
                        <a:rPr lang="en-PH" sz="2400" b="1" baseline="0" dirty="0"/>
                        <a:t>Lzd</a:t>
                      </a:r>
                    </a:p>
                    <a:p>
                      <a:r>
                        <a:rPr lang="en-PH" sz="2400" b="1" baseline="0" dirty="0" err="1"/>
                        <a:t>Cfz</a:t>
                      </a:r>
                      <a:endParaRPr lang="en-PH" sz="2400" b="1" dirty="0"/>
                    </a:p>
                  </a:txBody>
                  <a:tcPr>
                    <a:solidFill>
                      <a:schemeClr val="tx2"/>
                    </a:solidFill>
                  </a:tcPr>
                </a:tc>
                <a:extLst>
                  <a:ext uri="{0D108BD9-81ED-4DB2-BD59-A6C34878D82A}">
                    <a16:rowId xmlns:a16="http://schemas.microsoft.com/office/drawing/2014/main" val="10002"/>
                  </a:ext>
                </a:extLst>
              </a:tr>
            </a:tbl>
          </a:graphicData>
        </a:graphic>
      </p:graphicFrame>
      <p:sp>
        <p:nvSpPr>
          <p:cNvPr id="7" name="Rectangle 6"/>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5" name="Rounded Rectangle 4"/>
          <p:cNvSpPr/>
          <p:nvPr/>
        </p:nvSpPr>
        <p:spPr>
          <a:xfrm>
            <a:off x="412478" y="5807628"/>
            <a:ext cx="1752600" cy="532557"/>
          </a:xfrm>
          <a:prstGeom prst="roundRect">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r>
              <a:rPr lang="en-PH" sz="1400" b="1" dirty="0"/>
              <a:t>Prothionamide (Pto)</a:t>
            </a:r>
          </a:p>
          <a:p>
            <a:pPr algn="ctr">
              <a:defRPr/>
            </a:pPr>
            <a:r>
              <a:rPr lang="en-PH" sz="1400" b="1" dirty="0"/>
              <a:t>250 mg/tab</a:t>
            </a:r>
          </a:p>
        </p:txBody>
      </p:sp>
      <p:sp>
        <p:nvSpPr>
          <p:cNvPr id="6" name="Rounded Rectangle 5"/>
          <p:cNvSpPr/>
          <p:nvPr/>
        </p:nvSpPr>
        <p:spPr>
          <a:xfrm>
            <a:off x="2450947" y="5810681"/>
            <a:ext cx="1621431" cy="469857"/>
          </a:xfrm>
          <a:prstGeom prst="roundRect">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r>
              <a:rPr lang="en-PH" sz="1400" b="1" dirty="0"/>
              <a:t>Cycloserine (Cs)</a:t>
            </a:r>
          </a:p>
          <a:p>
            <a:pPr algn="ctr">
              <a:defRPr/>
            </a:pPr>
            <a:r>
              <a:rPr lang="en-PH" sz="1400" b="1" dirty="0"/>
              <a:t>250 mg/cap</a:t>
            </a:r>
          </a:p>
        </p:txBody>
      </p:sp>
      <p:pic>
        <p:nvPicPr>
          <p:cNvPr id="8" name="Picture 8" descr="DSC00225"/>
          <p:cNvPicPr>
            <a:picLocks noChangeAspect="1" noChangeArrowheads="1"/>
          </p:cNvPicPr>
          <p:nvPr/>
        </p:nvPicPr>
        <p:blipFill>
          <a:blip r:embed="rId3" cstate="print">
            <a:extLst>
              <a:ext uri="{28A0092B-C50C-407E-A947-70E740481C1C}">
                <a14:useLocalDpi xmlns:a14="http://schemas.microsoft.com/office/drawing/2010/main" val="0"/>
              </a:ext>
            </a:extLst>
          </a:blip>
          <a:srcRect l="5742"/>
          <a:stretch>
            <a:fillRect/>
          </a:stretch>
        </p:blipFill>
        <p:spPr bwMode="auto">
          <a:xfrm>
            <a:off x="524175" y="4223980"/>
            <a:ext cx="16764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2185" y="4190158"/>
            <a:ext cx="1628054" cy="1557823"/>
          </a:xfrm>
          <a:prstGeom prst="rect">
            <a:avLst/>
          </a:prstGeom>
        </p:spPr>
      </p:pic>
      <p:pic>
        <p:nvPicPr>
          <p:cNvPr id="10" name="Picture 9"/>
          <p:cNvPicPr>
            <a:picLocks noChangeAspect="1"/>
          </p:cNvPicPr>
          <p:nvPr/>
        </p:nvPicPr>
        <p:blipFill>
          <a:blip r:embed="rId5"/>
          <a:stretch>
            <a:fillRect/>
          </a:stretch>
        </p:blipFill>
        <p:spPr>
          <a:xfrm>
            <a:off x="4399431" y="4197246"/>
            <a:ext cx="1809944" cy="1550735"/>
          </a:xfrm>
          <a:prstGeom prst="rect">
            <a:avLst/>
          </a:prstGeom>
        </p:spPr>
      </p:pic>
      <p:sp>
        <p:nvSpPr>
          <p:cNvPr id="11" name="Rounded Rectangle 10"/>
          <p:cNvSpPr/>
          <p:nvPr/>
        </p:nvSpPr>
        <p:spPr>
          <a:xfrm>
            <a:off x="4399431" y="5810681"/>
            <a:ext cx="1955366" cy="5555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solidFill>
                  <a:schemeClr val="bg1"/>
                </a:solidFill>
              </a:rPr>
              <a:t>Clofazimine (</a:t>
            </a:r>
            <a:r>
              <a:rPr lang="en-US" sz="1400" b="1" dirty="0" err="1">
                <a:solidFill>
                  <a:schemeClr val="bg1"/>
                </a:solidFill>
              </a:rPr>
              <a:t>Cfz</a:t>
            </a:r>
            <a:r>
              <a:rPr lang="en-US" sz="1400" b="1" dirty="0">
                <a:solidFill>
                  <a:schemeClr val="bg1"/>
                </a:solidFill>
              </a:rPr>
              <a:t>)</a:t>
            </a:r>
          </a:p>
          <a:p>
            <a:pPr algn="ctr"/>
            <a:r>
              <a:rPr lang="en-US" sz="1400" b="1" dirty="0">
                <a:solidFill>
                  <a:schemeClr val="bg1"/>
                </a:solidFill>
              </a:rPr>
              <a:t>50mg/100mg gel cap</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2527" y="4197246"/>
            <a:ext cx="2004439" cy="1550735"/>
          </a:xfrm>
          <a:prstGeom prst="rect">
            <a:avLst/>
          </a:prstGeom>
        </p:spPr>
      </p:pic>
      <p:sp>
        <p:nvSpPr>
          <p:cNvPr id="16" name="Rounded Rectangle 15"/>
          <p:cNvSpPr/>
          <p:nvPr/>
        </p:nvSpPr>
        <p:spPr>
          <a:xfrm>
            <a:off x="6640666" y="5823617"/>
            <a:ext cx="1900100" cy="464010"/>
          </a:xfrm>
          <a:prstGeom prst="roundRect">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r>
              <a:rPr lang="en-PH" sz="1400" b="1" dirty="0"/>
              <a:t>Linezolid (</a:t>
            </a:r>
            <a:r>
              <a:rPr lang="en-PH" sz="1400" b="1" dirty="0" err="1"/>
              <a:t>Lzd</a:t>
            </a:r>
            <a:r>
              <a:rPr lang="en-PH" sz="1400" b="1" dirty="0"/>
              <a:t>)                    600 mg/tab</a:t>
            </a:r>
          </a:p>
        </p:txBody>
      </p:sp>
    </p:spTree>
    <p:extLst>
      <p:ext uri="{BB962C8B-B14F-4D97-AF65-F5344CB8AC3E}">
        <p14:creationId xmlns:p14="http://schemas.microsoft.com/office/powerpoint/2010/main" val="84205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solidFill>
            <a:schemeClr val="tx2">
              <a:lumMod val="20000"/>
              <a:lumOff val="80000"/>
            </a:schemeClr>
          </a:solidFill>
          <a:ln w="57150">
            <a:solidFill>
              <a:srgbClr val="003300"/>
            </a:solidFill>
            <a:miter lim="800000"/>
            <a:headEnd/>
            <a:tailEnd/>
          </a:ln>
        </p:spPr>
        <p:txBody>
          <a:bodyPr/>
          <a:lstStyle/>
          <a:p>
            <a:pPr eaLnBrk="1" hangingPunct="1"/>
            <a:r>
              <a:rPr lang="en-PH" altLang="en-US" sz="4000" b="1" dirty="0"/>
              <a:t>List of Drugs for DRTB                  According to Hierarchy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46123806"/>
              </p:ext>
            </p:extLst>
          </p:nvPr>
        </p:nvGraphicFramePr>
        <p:xfrm>
          <a:off x="457200" y="1623220"/>
          <a:ext cx="8229600" cy="12723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914400">
                  <a:extLst>
                    <a:ext uri="{9D8B030D-6E8A-4147-A177-3AD203B41FA5}">
                      <a16:colId xmlns:a16="http://schemas.microsoft.com/office/drawing/2014/main" val="1689632113"/>
                    </a:ext>
                  </a:extLst>
                </a:gridCol>
                <a:gridCol w="3200400">
                  <a:extLst>
                    <a:ext uri="{9D8B030D-6E8A-4147-A177-3AD203B41FA5}">
                      <a16:colId xmlns:a16="http://schemas.microsoft.com/office/drawing/2014/main" val="4020371937"/>
                    </a:ext>
                  </a:extLst>
                </a:gridCol>
                <a:gridCol w="1371600">
                  <a:extLst>
                    <a:ext uri="{9D8B030D-6E8A-4147-A177-3AD203B41FA5}">
                      <a16:colId xmlns:a16="http://schemas.microsoft.com/office/drawing/2014/main" val="1875474527"/>
                    </a:ext>
                  </a:extLst>
                </a:gridCol>
              </a:tblGrid>
              <a:tr h="1272380">
                <a:tc>
                  <a:txBody>
                    <a:bodyPr/>
                    <a:lstStyle/>
                    <a:p>
                      <a:r>
                        <a:rPr lang="en-PH" sz="2800" dirty="0">
                          <a:solidFill>
                            <a:schemeClr val="bg1"/>
                          </a:solidFill>
                        </a:rPr>
                        <a:t>D. Add-on agents</a:t>
                      </a:r>
                    </a:p>
                  </a:txBody>
                  <a:tcPr anchor="ctr">
                    <a:solidFill>
                      <a:schemeClr val="tx2"/>
                    </a:solidFill>
                  </a:tcPr>
                </a:tc>
                <a:tc>
                  <a:txBody>
                    <a:bodyPr/>
                    <a:lstStyle/>
                    <a:p>
                      <a:pPr algn="ctr"/>
                      <a:r>
                        <a:rPr lang="en-PH" sz="2400" b="1" dirty="0">
                          <a:solidFill>
                            <a:schemeClr val="bg1"/>
                          </a:solidFill>
                        </a:rPr>
                        <a:t>D1</a:t>
                      </a:r>
                    </a:p>
                  </a:txBody>
                  <a:tcPr anchor="ctr">
                    <a:solidFill>
                      <a:schemeClr val="tx2"/>
                    </a:solidFill>
                  </a:tcPr>
                </a:tc>
                <a:tc>
                  <a:txBody>
                    <a:bodyPr/>
                    <a:lstStyle/>
                    <a:p>
                      <a:r>
                        <a:rPr lang="en-PH" sz="2400" b="1" dirty="0">
                          <a:solidFill>
                            <a:schemeClr val="bg1"/>
                          </a:solidFill>
                        </a:rPr>
                        <a:t>Pyrazinamide</a:t>
                      </a:r>
                    </a:p>
                    <a:p>
                      <a:r>
                        <a:rPr lang="en-PH" sz="2400" b="1" dirty="0">
                          <a:solidFill>
                            <a:schemeClr val="bg1"/>
                          </a:solidFill>
                        </a:rPr>
                        <a:t>Ethambutol</a:t>
                      </a:r>
                    </a:p>
                    <a:p>
                      <a:r>
                        <a:rPr lang="en-PH" sz="2400" b="1" dirty="0">
                          <a:solidFill>
                            <a:schemeClr val="bg1"/>
                          </a:solidFill>
                        </a:rPr>
                        <a:t>High</a:t>
                      </a:r>
                      <a:r>
                        <a:rPr lang="en-PH" sz="2400" b="1" baseline="0" dirty="0">
                          <a:solidFill>
                            <a:schemeClr val="bg1"/>
                          </a:solidFill>
                        </a:rPr>
                        <a:t>-dose Isoniazid</a:t>
                      </a:r>
                      <a:endParaRPr lang="en-PH" sz="2400" b="1" dirty="0">
                        <a:solidFill>
                          <a:schemeClr val="bg1"/>
                        </a:solidFill>
                      </a:endParaRPr>
                    </a:p>
                  </a:txBody>
                  <a:tcPr>
                    <a:solidFill>
                      <a:schemeClr val="tx2"/>
                    </a:solidFill>
                  </a:tcPr>
                </a:tc>
                <a:tc>
                  <a:txBody>
                    <a:bodyPr/>
                    <a:lstStyle/>
                    <a:p>
                      <a:r>
                        <a:rPr lang="en-PH" sz="2400" b="1" dirty="0">
                          <a:solidFill>
                            <a:schemeClr val="bg1"/>
                          </a:solidFill>
                        </a:rPr>
                        <a:t>Z</a:t>
                      </a:r>
                    </a:p>
                    <a:p>
                      <a:r>
                        <a:rPr lang="en-PH" sz="2400" b="1" dirty="0">
                          <a:solidFill>
                            <a:schemeClr val="bg1"/>
                          </a:solidFill>
                        </a:rPr>
                        <a:t>E</a:t>
                      </a:r>
                    </a:p>
                    <a:p>
                      <a:r>
                        <a:rPr lang="en-PH" sz="2400" b="1" dirty="0">
                          <a:solidFill>
                            <a:schemeClr val="bg1"/>
                          </a:solidFill>
                        </a:rPr>
                        <a:t>Hh</a:t>
                      </a:r>
                    </a:p>
                  </a:txBody>
                  <a:tcPr>
                    <a:solidFill>
                      <a:schemeClr val="tx2"/>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5" name="Rounded Rectangle 4"/>
          <p:cNvSpPr/>
          <p:nvPr/>
        </p:nvSpPr>
        <p:spPr>
          <a:xfrm>
            <a:off x="1720327" y="5405400"/>
            <a:ext cx="2590799" cy="768892"/>
          </a:xfrm>
          <a:prstGeom prst="roundRect">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r>
              <a:rPr lang="en-PH" sz="1600" b="1" dirty="0"/>
              <a:t>Ethambutol (E)</a:t>
            </a:r>
          </a:p>
          <a:p>
            <a:pPr algn="ctr">
              <a:defRPr/>
            </a:pPr>
            <a:r>
              <a:rPr lang="en-PH" sz="1600" b="1" dirty="0"/>
              <a:t>400 mg/tab</a:t>
            </a:r>
          </a:p>
        </p:txBody>
      </p:sp>
      <p:sp>
        <p:nvSpPr>
          <p:cNvPr id="6" name="Rounded Rectangle 5"/>
          <p:cNvSpPr/>
          <p:nvPr/>
        </p:nvSpPr>
        <p:spPr>
          <a:xfrm>
            <a:off x="5914098" y="5405400"/>
            <a:ext cx="2414155" cy="768892"/>
          </a:xfrm>
          <a:prstGeom prst="roundRect">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r>
              <a:rPr lang="en-PH" sz="1600" b="1" dirty="0"/>
              <a:t>Pyrazinamide (Z)</a:t>
            </a:r>
          </a:p>
          <a:p>
            <a:pPr algn="ctr">
              <a:defRPr/>
            </a:pPr>
            <a:r>
              <a:rPr lang="en-PH" sz="1600" b="1" dirty="0"/>
              <a:t>500 mg/tab</a:t>
            </a:r>
          </a:p>
        </p:txBody>
      </p:sp>
      <p:pic>
        <p:nvPicPr>
          <p:cNvPr id="8" name="Picture 13" descr="DSC05277.JPG"/>
          <p:cNvPicPr>
            <a:picLocks noChangeAspect="1"/>
          </p:cNvPicPr>
          <p:nvPr/>
        </p:nvPicPr>
        <p:blipFill>
          <a:blip r:embed="rId3" cstate="print">
            <a:extLst>
              <a:ext uri="{28A0092B-C50C-407E-A947-70E740481C1C}">
                <a14:useLocalDpi xmlns:a14="http://schemas.microsoft.com/office/drawing/2010/main" val="0"/>
              </a:ext>
            </a:extLst>
          </a:blip>
          <a:srcRect l="35001" t="25555" r="20833" b="22221"/>
          <a:stretch>
            <a:fillRect/>
          </a:stretch>
        </p:blipFill>
        <p:spPr bwMode="auto">
          <a:xfrm>
            <a:off x="2057400" y="3500183"/>
            <a:ext cx="1916654" cy="16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DSC05279.JPG"/>
          <p:cNvPicPr>
            <a:picLocks noChangeAspect="1"/>
          </p:cNvPicPr>
          <p:nvPr/>
        </p:nvPicPr>
        <p:blipFill>
          <a:blip r:embed="rId4" cstate="print">
            <a:extLst>
              <a:ext uri="{28A0092B-C50C-407E-A947-70E740481C1C}">
                <a14:useLocalDpi xmlns:a14="http://schemas.microsoft.com/office/drawing/2010/main" val="0"/>
              </a:ext>
            </a:extLst>
          </a:blip>
          <a:srcRect l="22501" t="20000" r="22501" b="11111"/>
          <a:stretch>
            <a:fillRect/>
          </a:stretch>
        </p:blipFill>
        <p:spPr bwMode="auto">
          <a:xfrm>
            <a:off x="6172200" y="3416449"/>
            <a:ext cx="1897953" cy="178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73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solidFill>
            <a:schemeClr val="tx2">
              <a:lumMod val="20000"/>
              <a:lumOff val="80000"/>
            </a:schemeClr>
          </a:solidFill>
          <a:ln w="57150">
            <a:solidFill>
              <a:srgbClr val="003300"/>
            </a:solidFill>
            <a:miter lim="800000"/>
            <a:headEnd/>
            <a:tailEnd/>
          </a:ln>
        </p:spPr>
        <p:txBody>
          <a:bodyPr/>
          <a:lstStyle/>
          <a:p>
            <a:pPr eaLnBrk="1" hangingPunct="1"/>
            <a:r>
              <a:rPr lang="en-PH" altLang="en-US" sz="4000" b="1" dirty="0"/>
              <a:t>List of Drugs for DTB                    According to Hierarchy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84568467"/>
              </p:ext>
            </p:extLst>
          </p:nvPr>
        </p:nvGraphicFramePr>
        <p:xfrm>
          <a:off x="457200" y="1623219"/>
          <a:ext cx="8229600" cy="855547"/>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914400">
                  <a:extLst>
                    <a:ext uri="{9D8B030D-6E8A-4147-A177-3AD203B41FA5}">
                      <a16:colId xmlns:a16="http://schemas.microsoft.com/office/drawing/2014/main" val="1689632113"/>
                    </a:ext>
                  </a:extLst>
                </a:gridCol>
                <a:gridCol w="3200400">
                  <a:extLst>
                    <a:ext uri="{9D8B030D-6E8A-4147-A177-3AD203B41FA5}">
                      <a16:colId xmlns:a16="http://schemas.microsoft.com/office/drawing/2014/main" val="4020371937"/>
                    </a:ext>
                  </a:extLst>
                </a:gridCol>
                <a:gridCol w="1371600">
                  <a:extLst>
                    <a:ext uri="{9D8B030D-6E8A-4147-A177-3AD203B41FA5}">
                      <a16:colId xmlns:a16="http://schemas.microsoft.com/office/drawing/2014/main" val="1875474527"/>
                    </a:ext>
                  </a:extLst>
                </a:gridCol>
              </a:tblGrid>
              <a:tr h="855547">
                <a:tc>
                  <a:txBody>
                    <a:bodyPr/>
                    <a:lstStyle/>
                    <a:p>
                      <a:r>
                        <a:rPr lang="en-PH" sz="2800" dirty="0">
                          <a:solidFill>
                            <a:schemeClr val="bg1"/>
                          </a:solidFill>
                        </a:rPr>
                        <a:t>D. Add-on agents</a:t>
                      </a:r>
                    </a:p>
                  </a:txBody>
                  <a:tcPr anchor="ctr">
                    <a:solidFill>
                      <a:schemeClr val="tx2"/>
                    </a:solidFill>
                  </a:tcPr>
                </a:tc>
                <a:tc>
                  <a:txBody>
                    <a:bodyPr/>
                    <a:lstStyle/>
                    <a:p>
                      <a:pPr algn="ctr"/>
                      <a:r>
                        <a:rPr lang="en-PH" sz="2400" b="1" dirty="0">
                          <a:solidFill>
                            <a:schemeClr val="bg1"/>
                          </a:solidFill>
                        </a:rPr>
                        <a:t>D2</a:t>
                      </a:r>
                    </a:p>
                  </a:txBody>
                  <a:tcPr anchor="ctr">
                    <a:solidFill>
                      <a:schemeClr val="tx2"/>
                    </a:solidFill>
                  </a:tcPr>
                </a:tc>
                <a:tc>
                  <a:txBody>
                    <a:bodyPr/>
                    <a:lstStyle/>
                    <a:p>
                      <a:r>
                        <a:rPr lang="en-PH" sz="2400" dirty="0">
                          <a:solidFill>
                            <a:schemeClr val="bg1"/>
                          </a:solidFill>
                        </a:rPr>
                        <a:t>Bedaquiline</a:t>
                      </a:r>
                      <a:r>
                        <a:rPr lang="en-PH" sz="2400" baseline="0" dirty="0">
                          <a:solidFill>
                            <a:schemeClr val="bg1"/>
                          </a:solidFill>
                        </a:rPr>
                        <a:t> </a:t>
                      </a:r>
                    </a:p>
                    <a:p>
                      <a:r>
                        <a:rPr lang="en-PH" sz="2400" baseline="0" dirty="0">
                          <a:solidFill>
                            <a:schemeClr val="bg1"/>
                          </a:solidFill>
                        </a:rPr>
                        <a:t>Delamanid</a:t>
                      </a:r>
                      <a:endParaRPr lang="en-PH" sz="2400" dirty="0">
                        <a:solidFill>
                          <a:schemeClr val="bg1"/>
                        </a:solidFill>
                      </a:endParaRPr>
                    </a:p>
                  </a:txBody>
                  <a:tcPr>
                    <a:solidFill>
                      <a:schemeClr val="tx2"/>
                    </a:solidFill>
                  </a:tcPr>
                </a:tc>
                <a:tc>
                  <a:txBody>
                    <a:bodyPr/>
                    <a:lstStyle/>
                    <a:p>
                      <a:r>
                        <a:rPr lang="en-PH" sz="2400" b="1" dirty="0">
                          <a:solidFill>
                            <a:schemeClr val="bg1"/>
                          </a:solidFill>
                        </a:rPr>
                        <a:t>Bdq</a:t>
                      </a:r>
                    </a:p>
                    <a:p>
                      <a:r>
                        <a:rPr lang="en-PH" sz="2400" b="1" dirty="0">
                          <a:solidFill>
                            <a:schemeClr val="bg1"/>
                          </a:solidFill>
                        </a:rPr>
                        <a:t>Dlm</a:t>
                      </a:r>
                    </a:p>
                  </a:txBody>
                  <a:tcPr>
                    <a:solidFill>
                      <a:schemeClr val="tx2"/>
                    </a:solidFill>
                  </a:tcPr>
                </a:tc>
                <a:extLst>
                  <a:ext uri="{0D108BD9-81ED-4DB2-BD59-A6C34878D82A}">
                    <a16:rowId xmlns:a16="http://schemas.microsoft.com/office/drawing/2014/main" val="2448690468"/>
                  </a:ext>
                </a:extLst>
              </a:tr>
            </a:tbl>
          </a:graphicData>
        </a:graphic>
      </p:graphicFrame>
      <p:sp>
        <p:nvSpPr>
          <p:cNvPr id="7" name="Rectangle 6"/>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pic>
        <p:nvPicPr>
          <p:cNvPr id="2" name="Picture 1"/>
          <p:cNvPicPr>
            <a:picLocks noChangeAspect="1"/>
          </p:cNvPicPr>
          <p:nvPr/>
        </p:nvPicPr>
        <p:blipFill>
          <a:blip r:embed="rId3"/>
          <a:stretch>
            <a:fillRect/>
          </a:stretch>
        </p:blipFill>
        <p:spPr>
          <a:xfrm>
            <a:off x="6096000" y="2845135"/>
            <a:ext cx="2375380" cy="2946066"/>
          </a:xfrm>
          <a:prstGeom prst="rect">
            <a:avLst/>
          </a:prstGeom>
        </p:spPr>
      </p:pic>
      <p:pic>
        <p:nvPicPr>
          <p:cNvPr id="4" name="Picture 3"/>
          <p:cNvPicPr>
            <a:picLocks noChangeAspect="1"/>
          </p:cNvPicPr>
          <p:nvPr/>
        </p:nvPicPr>
        <p:blipFill>
          <a:blip r:embed="rId4"/>
          <a:stretch>
            <a:fillRect/>
          </a:stretch>
        </p:blipFill>
        <p:spPr>
          <a:xfrm>
            <a:off x="489857" y="3036955"/>
            <a:ext cx="4374780" cy="2413044"/>
          </a:xfrm>
          <a:prstGeom prst="rect">
            <a:avLst/>
          </a:prstGeom>
        </p:spPr>
      </p:pic>
      <p:sp>
        <p:nvSpPr>
          <p:cNvPr id="8" name="Rounded Rectangle 7"/>
          <p:cNvSpPr/>
          <p:nvPr/>
        </p:nvSpPr>
        <p:spPr>
          <a:xfrm>
            <a:off x="1594120" y="5665288"/>
            <a:ext cx="2590799" cy="685800"/>
          </a:xfrm>
          <a:prstGeom prst="roundRect">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r>
              <a:rPr lang="en-PH" b="1" dirty="0" err="1"/>
              <a:t>Bedaquiline</a:t>
            </a:r>
            <a:r>
              <a:rPr lang="en-PH" b="1" dirty="0"/>
              <a:t> (</a:t>
            </a:r>
            <a:r>
              <a:rPr lang="en-PH" b="1" dirty="0" err="1"/>
              <a:t>Bdq</a:t>
            </a:r>
            <a:r>
              <a:rPr lang="en-PH" b="1" dirty="0"/>
              <a:t>)            100 mg/tab</a:t>
            </a:r>
          </a:p>
        </p:txBody>
      </p:sp>
      <p:sp>
        <p:nvSpPr>
          <p:cNvPr id="9" name="Rounded Rectangle 8"/>
          <p:cNvSpPr/>
          <p:nvPr/>
        </p:nvSpPr>
        <p:spPr>
          <a:xfrm>
            <a:off x="5880581" y="5665288"/>
            <a:ext cx="2590799" cy="685800"/>
          </a:xfrm>
          <a:prstGeom prst="roundRect">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r>
              <a:rPr lang="en-PH" b="1" dirty="0" err="1"/>
              <a:t>Delamanid</a:t>
            </a:r>
            <a:r>
              <a:rPr lang="en-PH" b="1" dirty="0"/>
              <a:t> (</a:t>
            </a:r>
            <a:r>
              <a:rPr lang="en-PH" b="1" dirty="0" err="1"/>
              <a:t>Dlm</a:t>
            </a:r>
            <a:r>
              <a:rPr lang="en-PH" b="1" dirty="0"/>
              <a:t>)            50 mg/tab</a:t>
            </a:r>
          </a:p>
        </p:txBody>
      </p:sp>
    </p:spTree>
    <p:extLst>
      <p:ext uri="{BB962C8B-B14F-4D97-AF65-F5344CB8AC3E}">
        <p14:creationId xmlns:p14="http://schemas.microsoft.com/office/powerpoint/2010/main" val="285966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solidFill>
            <a:schemeClr val="tx2">
              <a:lumMod val="20000"/>
              <a:lumOff val="80000"/>
            </a:schemeClr>
          </a:solidFill>
          <a:ln w="57150">
            <a:solidFill>
              <a:srgbClr val="003300"/>
            </a:solidFill>
            <a:miter lim="800000"/>
            <a:headEnd/>
            <a:tailEnd/>
          </a:ln>
        </p:spPr>
        <p:txBody>
          <a:bodyPr/>
          <a:lstStyle/>
          <a:p>
            <a:pPr eaLnBrk="1" hangingPunct="1"/>
            <a:r>
              <a:rPr lang="en-PH" altLang="en-US" sz="4000" b="1" dirty="0"/>
              <a:t>List of Drugs for DRTB                   According to Hierarchy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47121470"/>
              </p:ext>
            </p:extLst>
          </p:nvPr>
        </p:nvGraphicFramePr>
        <p:xfrm>
          <a:off x="457200" y="1522415"/>
          <a:ext cx="8229600" cy="167680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914400">
                  <a:extLst>
                    <a:ext uri="{9D8B030D-6E8A-4147-A177-3AD203B41FA5}">
                      <a16:colId xmlns:a16="http://schemas.microsoft.com/office/drawing/2014/main" val="1689632113"/>
                    </a:ext>
                  </a:extLst>
                </a:gridCol>
                <a:gridCol w="3200400">
                  <a:extLst>
                    <a:ext uri="{9D8B030D-6E8A-4147-A177-3AD203B41FA5}">
                      <a16:colId xmlns:a16="http://schemas.microsoft.com/office/drawing/2014/main" val="4020371937"/>
                    </a:ext>
                  </a:extLst>
                </a:gridCol>
                <a:gridCol w="1371600">
                  <a:extLst>
                    <a:ext uri="{9D8B030D-6E8A-4147-A177-3AD203B41FA5}">
                      <a16:colId xmlns:a16="http://schemas.microsoft.com/office/drawing/2014/main" val="1875474527"/>
                    </a:ext>
                  </a:extLst>
                </a:gridCol>
              </a:tblGrid>
              <a:tr h="1676808">
                <a:tc>
                  <a:txBody>
                    <a:bodyPr/>
                    <a:lstStyle/>
                    <a:p>
                      <a:endParaRPr lang="en-PH" dirty="0">
                        <a:solidFill>
                          <a:schemeClr val="bg1"/>
                        </a:solidFill>
                      </a:endParaRPr>
                    </a:p>
                    <a:p>
                      <a:endParaRPr lang="en-PH" dirty="0">
                        <a:solidFill>
                          <a:schemeClr val="bg1"/>
                        </a:solidFill>
                      </a:endParaRPr>
                    </a:p>
                    <a:p>
                      <a:r>
                        <a:rPr lang="en-PH" sz="2800" dirty="0">
                          <a:solidFill>
                            <a:schemeClr val="bg1"/>
                          </a:solidFill>
                        </a:rPr>
                        <a:t>D. Add-on agents</a:t>
                      </a:r>
                    </a:p>
                  </a:txBody>
                  <a:tcPr>
                    <a:solidFill>
                      <a:schemeClr val="tx2"/>
                    </a:solidFill>
                  </a:tcPr>
                </a:tc>
                <a:tc>
                  <a:txBody>
                    <a:bodyPr/>
                    <a:lstStyle/>
                    <a:p>
                      <a:pPr algn="ctr"/>
                      <a:r>
                        <a:rPr lang="en-PH" sz="2400" b="1" dirty="0">
                          <a:solidFill>
                            <a:schemeClr val="bg1"/>
                          </a:solidFill>
                        </a:rPr>
                        <a:t>D3</a:t>
                      </a:r>
                    </a:p>
                  </a:txBody>
                  <a:tcPr anchor="ctr">
                    <a:solidFill>
                      <a:schemeClr val="tx2"/>
                    </a:solidFill>
                  </a:tcPr>
                </a:tc>
                <a:tc>
                  <a:txBody>
                    <a:bodyPr/>
                    <a:lstStyle/>
                    <a:p>
                      <a:r>
                        <a:rPr lang="en-PH" sz="2000" dirty="0">
                          <a:solidFill>
                            <a:schemeClr val="bg1"/>
                          </a:solidFill>
                        </a:rPr>
                        <a:t>p-</a:t>
                      </a:r>
                      <a:r>
                        <a:rPr lang="en-PH" sz="2000" dirty="0" err="1">
                          <a:solidFill>
                            <a:schemeClr val="bg1"/>
                          </a:solidFill>
                        </a:rPr>
                        <a:t>aminosalicylic</a:t>
                      </a:r>
                      <a:r>
                        <a:rPr lang="en-PH" sz="2000" dirty="0">
                          <a:solidFill>
                            <a:schemeClr val="bg1"/>
                          </a:solidFill>
                        </a:rPr>
                        <a:t> acid</a:t>
                      </a:r>
                    </a:p>
                    <a:p>
                      <a:r>
                        <a:rPr lang="en-PH" sz="2000" dirty="0">
                          <a:solidFill>
                            <a:schemeClr val="bg1"/>
                          </a:solidFill>
                        </a:rPr>
                        <a:t>Imipenenem-cilastatin</a:t>
                      </a:r>
                    </a:p>
                    <a:p>
                      <a:r>
                        <a:rPr lang="en-PH" sz="2000" dirty="0" err="1">
                          <a:solidFill>
                            <a:schemeClr val="bg1"/>
                          </a:solidFill>
                        </a:rPr>
                        <a:t>Meropenem</a:t>
                      </a:r>
                      <a:endParaRPr lang="en-PH" sz="2000" dirty="0">
                        <a:solidFill>
                          <a:schemeClr val="bg1"/>
                        </a:solidFill>
                      </a:endParaRPr>
                    </a:p>
                    <a:p>
                      <a:r>
                        <a:rPr lang="en-PH" sz="2000" dirty="0">
                          <a:solidFill>
                            <a:schemeClr val="bg1"/>
                          </a:solidFill>
                        </a:rPr>
                        <a:t>Amoxicillin-clavulanate</a:t>
                      </a:r>
                    </a:p>
                    <a:p>
                      <a:r>
                        <a:rPr lang="en-PH" sz="2000" dirty="0">
                          <a:solidFill>
                            <a:schemeClr val="bg1"/>
                          </a:solidFill>
                        </a:rPr>
                        <a:t>(</a:t>
                      </a:r>
                      <a:r>
                        <a:rPr lang="en-PH" sz="2000" baseline="0" dirty="0" err="1">
                          <a:solidFill>
                            <a:schemeClr val="bg1"/>
                          </a:solidFill>
                        </a:rPr>
                        <a:t>Thiacetazone</a:t>
                      </a:r>
                      <a:r>
                        <a:rPr lang="en-PH" sz="2000" baseline="0" dirty="0">
                          <a:solidFill>
                            <a:schemeClr val="bg1"/>
                          </a:solidFill>
                        </a:rPr>
                        <a:t>)</a:t>
                      </a:r>
                      <a:endParaRPr lang="en-PH" sz="2000" dirty="0">
                        <a:solidFill>
                          <a:schemeClr val="bg1"/>
                        </a:solidFill>
                      </a:endParaRPr>
                    </a:p>
                  </a:txBody>
                  <a:tcPr>
                    <a:solidFill>
                      <a:schemeClr val="tx2"/>
                    </a:solidFill>
                  </a:tcPr>
                </a:tc>
                <a:tc>
                  <a:txBody>
                    <a:bodyPr/>
                    <a:lstStyle/>
                    <a:p>
                      <a:r>
                        <a:rPr lang="en-PH" sz="2000" b="1" dirty="0">
                          <a:solidFill>
                            <a:schemeClr val="bg1"/>
                          </a:solidFill>
                        </a:rPr>
                        <a:t>PAS</a:t>
                      </a:r>
                    </a:p>
                    <a:p>
                      <a:r>
                        <a:rPr lang="en-PH" sz="2000" dirty="0">
                          <a:solidFill>
                            <a:schemeClr val="bg1"/>
                          </a:solidFill>
                        </a:rPr>
                        <a:t>Ipm</a:t>
                      </a:r>
                    </a:p>
                    <a:p>
                      <a:r>
                        <a:rPr lang="en-PH" sz="2000" dirty="0">
                          <a:solidFill>
                            <a:schemeClr val="bg1"/>
                          </a:solidFill>
                        </a:rPr>
                        <a:t>Mpm</a:t>
                      </a:r>
                    </a:p>
                    <a:p>
                      <a:r>
                        <a:rPr lang="en-PH" sz="2000" b="1" dirty="0">
                          <a:solidFill>
                            <a:schemeClr val="bg1"/>
                          </a:solidFill>
                        </a:rPr>
                        <a:t>Amx-Clv</a:t>
                      </a:r>
                    </a:p>
                    <a:p>
                      <a:r>
                        <a:rPr lang="en-PH" sz="2000" dirty="0">
                          <a:solidFill>
                            <a:schemeClr val="bg1"/>
                          </a:solidFill>
                        </a:rPr>
                        <a:t>(T)</a:t>
                      </a:r>
                    </a:p>
                  </a:txBody>
                  <a:tcPr>
                    <a:solidFill>
                      <a:schemeClr val="tx2"/>
                    </a:solidFill>
                  </a:tcPr>
                </a:tc>
                <a:extLst>
                  <a:ext uri="{0D108BD9-81ED-4DB2-BD59-A6C34878D82A}">
                    <a16:rowId xmlns:a16="http://schemas.microsoft.com/office/drawing/2014/main" val="3056734807"/>
                  </a:ext>
                </a:extLst>
              </a:tr>
            </a:tbl>
          </a:graphicData>
        </a:graphic>
      </p:graphicFrame>
      <p:sp>
        <p:nvSpPr>
          <p:cNvPr id="7" name="Rectangle 6"/>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pic>
        <p:nvPicPr>
          <p:cNvPr id="5" name="Picture 4"/>
          <p:cNvPicPr>
            <a:picLocks noChangeAspect="1"/>
          </p:cNvPicPr>
          <p:nvPr/>
        </p:nvPicPr>
        <p:blipFill>
          <a:blip r:embed="rId3"/>
          <a:stretch>
            <a:fillRect/>
          </a:stretch>
        </p:blipFill>
        <p:spPr>
          <a:xfrm>
            <a:off x="166678" y="3334187"/>
            <a:ext cx="1916905" cy="2104785"/>
          </a:xfrm>
          <a:prstGeom prst="rect">
            <a:avLst/>
          </a:prstGeom>
        </p:spPr>
      </p:pic>
      <p:pic>
        <p:nvPicPr>
          <p:cNvPr id="6" name="Picture 5"/>
          <p:cNvPicPr>
            <a:picLocks noChangeAspect="1"/>
          </p:cNvPicPr>
          <p:nvPr/>
        </p:nvPicPr>
        <p:blipFill>
          <a:blip r:embed="rId4"/>
          <a:stretch>
            <a:fillRect/>
          </a:stretch>
        </p:blipFill>
        <p:spPr>
          <a:xfrm>
            <a:off x="2083583" y="3324375"/>
            <a:ext cx="1949451" cy="2080798"/>
          </a:xfrm>
          <a:prstGeom prst="rect">
            <a:avLst/>
          </a:prstGeom>
        </p:spPr>
      </p:pic>
      <p:pic>
        <p:nvPicPr>
          <p:cNvPr id="8" name="Picture 7"/>
          <p:cNvPicPr>
            <a:picLocks noChangeAspect="1"/>
          </p:cNvPicPr>
          <p:nvPr/>
        </p:nvPicPr>
        <p:blipFill>
          <a:blip r:embed="rId5"/>
          <a:stretch>
            <a:fillRect/>
          </a:stretch>
        </p:blipFill>
        <p:spPr>
          <a:xfrm>
            <a:off x="3095343" y="4121227"/>
            <a:ext cx="888816" cy="1224506"/>
          </a:xfrm>
          <a:prstGeom prst="rect">
            <a:avLst/>
          </a:prstGeom>
        </p:spPr>
      </p:pic>
      <p:sp>
        <p:nvSpPr>
          <p:cNvPr id="10" name="Rounded Rectangle 9"/>
          <p:cNvSpPr/>
          <p:nvPr/>
        </p:nvSpPr>
        <p:spPr>
          <a:xfrm>
            <a:off x="457200" y="5529628"/>
            <a:ext cx="3137925" cy="715762"/>
          </a:xfrm>
          <a:prstGeom prst="roundRect">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r>
              <a:rPr lang="en-PH" b="1" dirty="0"/>
              <a:t>Para-amino salicylic acid (PAS) 4g/sachet</a:t>
            </a:r>
          </a:p>
        </p:txBody>
      </p:sp>
      <p:pic>
        <p:nvPicPr>
          <p:cNvPr id="11" name="Picture 6" descr="CoA.JPG"/>
          <p:cNvPicPr>
            <a:picLocks noChangeAspect="1" noChangeArrowheads="1"/>
          </p:cNvPicPr>
          <p:nvPr/>
        </p:nvPicPr>
        <p:blipFill>
          <a:blip r:embed="rId6" cstate="print">
            <a:extLst>
              <a:ext uri="{28A0092B-C50C-407E-A947-70E740481C1C}">
                <a14:useLocalDpi xmlns:a14="http://schemas.microsoft.com/office/drawing/2010/main" val="0"/>
              </a:ext>
            </a:extLst>
          </a:blip>
          <a:srcRect t="11310"/>
          <a:stretch>
            <a:fillRect/>
          </a:stretch>
        </p:blipFill>
        <p:spPr bwMode="auto">
          <a:xfrm>
            <a:off x="4054805" y="3305474"/>
            <a:ext cx="2272204" cy="209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3886200" y="5530325"/>
            <a:ext cx="2440809" cy="715064"/>
          </a:xfrm>
          <a:prstGeom prst="roundRect">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r>
              <a:rPr lang="en-PH" b="1" dirty="0"/>
              <a:t>Amoxicillin-</a:t>
            </a:r>
            <a:r>
              <a:rPr lang="en-PH" b="1" dirty="0" err="1"/>
              <a:t>clavulanate</a:t>
            </a:r>
            <a:r>
              <a:rPr lang="en-PH" b="1" dirty="0"/>
              <a:t> (</a:t>
            </a:r>
            <a:r>
              <a:rPr lang="en-PH" b="1" dirty="0" err="1"/>
              <a:t>Amx</a:t>
            </a:r>
            <a:r>
              <a:rPr lang="en-PH" b="1" dirty="0"/>
              <a:t>/</a:t>
            </a:r>
            <a:r>
              <a:rPr lang="en-PH" b="1" dirty="0" err="1"/>
              <a:t>Clv</a:t>
            </a:r>
            <a:r>
              <a:rPr lang="en-PH" b="1" dirty="0"/>
              <a:t>)</a:t>
            </a:r>
          </a:p>
        </p:txBody>
      </p:sp>
      <p:pic>
        <p:nvPicPr>
          <p:cNvPr id="13" name="Picture 12" descr="http://www.fresenius-kabi.ro/filesystem/images/ixgvslrf_Imipenem.png"/>
          <p:cNvPicPr/>
          <p:nvPr/>
        </p:nvPicPr>
        <p:blipFill>
          <a:blip r:embed="rId7">
            <a:extLst>
              <a:ext uri="{28A0092B-C50C-407E-A947-70E740481C1C}">
                <a14:useLocalDpi xmlns:a14="http://schemas.microsoft.com/office/drawing/2010/main" val="0"/>
              </a:ext>
            </a:extLst>
          </a:blip>
          <a:srcRect/>
          <a:stretch>
            <a:fillRect/>
          </a:stretch>
        </p:blipFill>
        <p:spPr bwMode="auto">
          <a:xfrm>
            <a:off x="6474315" y="3334187"/>
            <a:ext cx="2065179" cy="2274971"/>
          </a:xfrm>
          <a:prstGeom prst="rect">
            <a:avLst/>
          </a:prstGeom>
          <a:solidFill>
            <a:schemeClr val="bg1"/>
          </a:solidFill>
          <a:ln>
            <a:noFill/>
          </a:ln>
        </p:spPr>
      </p:pic>
      <p:sp>
        <p:nvSpPr>
          <p:cNvPr id="14" name="Rounded Rectangle 13"/>
          <p:cNvSpPr/>
          <p:nvPr/>
        </p:nvSpPr>
        <p:spPr>
          <a:xfrm>
            <a:off x="6462283" y="5551160"/>
            <a:ext cx="2534246" cy="694229"/>
          </a:xfrm>
          <a:prstGeom prst="roundRect">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r>
              <a:rPr lang="en-PH" b="1" dirty="0" err="1"/>
              <a:t>Imipenenem</a:t>
            </a:r>
            <a:r>
              <a:rPr lang="en-PH" b="1" dirty="0"/>
              <a:t>/</a:t>
            </a:r>
            <a:r>
              <a:rPr lang="en-PH" b="1" dirty="0" err="1"/>
              <a:t>Cilastatin</a:t>
            </a:r>
            <a:r>
              <a:rPr lang="en-PH" b="1" dirty="0"/>
              <a:t> (</a:t>
            </a:r>
            <a:r>
              <a:rPr lang="en-PH" b="1" dirty="0" err="1"/>
              <a:t>Ipm</a:t>
            </a:r>
            <a:r>
              <a:rPr lang="en-PH" b="1" dirty="0"/>
              <a:t>)</a:t>
            </a:r>
          </a:p>
        </p:txBody>
      </p:sp>
    </p:spTree>
    <p:extLst>
      <p:ext uri="{BB962C8B-B14F-4D97-AF65-F5344CB8AC3E}">
        <p14:creationId xmlns:p14="http://schemas.microsoft.com/office/powerpoint/2010/main" val="1530226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PH" altLang="en-US" dirty="0"/>
          </a:p>
        </p:txBody>
      </p:sp>
      <p:sp>
        <p:nvSpPr>
          <p:cNvPr id="4" name="Title 1"/>
          <p:cNvSpPr txBox="1">
            <a:spLocks/>
          </p:cNvSpPr>
          <p:nvPr/>
        </p:nvSpPr>
        <p:spPr>
          <a:xfrm>
            <a:off x="457200" y="304800"/>
            <a:ext cx="8229600" cy="1143000"/>
          </a:xfrm>
          <a:prstGeom prst="rect">
            <a:avLst/>
          </a:prstGeom>
          <a:solidFill>
            <a:schemeClr val="tx2">
              <a:lumMod val="20000"/>
              <a:lumOff val="80000"/>
            </a:schemeClr>
          </a:solidFill>
          <a:ln w="57150">
            <a:solidFill>
              <a:srgbClr val="003300"/>
            </a:solidFill>
          </a:ln>
        </p:spPr>
        <p:txBody>
          <a:bodyPr lIns="91424" tIns="45712" rIns="91424" bIns="45712" anchor="ctr">
            <a:normAutofit/>
          </a:bodyPr>
          <a:lstStyle/>
          <a:p>
            <a:pPr algn="ctr" fontAlgn="auto">
              <a:spcAft>
                <a:spcPts val="0"/>
              </a:spcAft>
              <a:defRPr/>
            </a:pPr>
            <a:r>
              <a:rPr lang="en-PH" sz="4000" b="1" dirty="0">
                <a:latin typeface="+mj-lt"/>
                <a:ea typeface="+mj-ea"/>
                <a:cs typeface="+mj-cs"/>
              </a:rPr>
              <a:t>Treatment Regimens for DRTB</a:t>
            </a:r>
          </a:p>
        </p:txBody>
      </p:sp>
      <p:sp>
        <p:nvSpPr>
          <p:cNvPr id="2" name="Content Placeholder 1"/>
          <p:cNvSpPr>
            <a:spLocks noGrp="1"/>
          </p:cNvSpPr>
          <p:nvPr>
            <p:ph idx="1"/>
          </p:nvPr>
        </p:nvSpPr>
        <p:spPr>
          <a:xfrm>
            <a:off x="685800" y="2057400"/>
            <a:ext cx="8229600" cy="3810000"/>
          </a:xfrm>
        </p:spPr>
        <p:txBody>
          <a:bodyPr/>
          <a:lstStyle/>
          <a:p>
            <a:pPr marL="0" indent="0">
              <a:buNone/>
            </a:pPr>
            <a:r>
              <a:rPr lang="en-PH" b="1" dirty="0"/>
              <a:t>1. Standardized Treatment Regimen </a:t>
            </a:r>
          </a:p>
          <a:p>
            <a:r>
              <a:rPr lang="en-PH" sz="2800" dirty="0"/>
              <a:t>The same regimen is given to all patients in a defined group or category</a:t>
            </a:r>
          </a:p>
          <a:p>
            <a:r>
              <a:rPr lang="en-PH" sz="2800" dirty="0"/>
              <a:t> It is based on DRS data from representative  patient populations in the absence of individual DST </a:t>
            </a:r>
          </a:p>
          <a:p>
            <a:r>
              <a:rPr lang="en-PH" sz="2800" dirty="0"/>
              <a:t>If possible, presumptive DRTB should be confirmed by DST (e.g., Standard Short Treatment Regimen)</a:t>
            </a:r>
          </a:p>
        </p:txBody>
      </p:sp>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269621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77982" y="525463"/>
            <a:ext cx="8229600" cy="1143000"/>
          </a:xfrm>
          <a:prstGeom prst="rect">
            <a:avLst/>
          </a:prstGeom>
          <a:solidFill>
            <a:schemeClr val="tx2">
              <a:lumMod val="20000"/>
              <a:lumOff val="80000"/>
            </a:schemeClr>
          </a:solidFill>
          <a:ln w="57150">
            <a:solidFill>
              <a:srgbClr val="003300"/>
            </a:solidFill>
            <a:miter lim="800000"/>
            <a:headEnd/>
            <a:tailEnd/>
          </a:ln>
        </p:spPr>
        <p:txBody>
          <a:bodyPr lIns="91392" tIns="45696" rIns="91392" bIns="45696" anchor="ctr"/>
          <a:lstStyle/>
          <a:p>
            <a:pPr algn="ctr">
              <a:defRPr/>
            </a:pPr>
            <a:r>
              <a:rPr lang="en-PH" sz="3600" b="1" dirty="0"/>
              <a:t>Standard Short Treatment Regimen (SSTR)</a:t>
            </a:r>
          </a:p>
        </p:txBody>
      </p:sp>
      <p:sp>
        <p:nvSpPr>
          <p:cNvPr id="6" name="Content Placeholder 2"/>
          <p:cNvSpPr txBox="1">
            <a:spLocks/>
          </p:cNvSpPr>
          <p:nvPr/>
        </p:nvSpPr>
        <p:spPr bwMode="auto">
          <a:xfrm>
            <a:off x="457200" y="1951037"/>
            <a:ext cx="8229600" cy="2087563"/>
          </a:xfrm>
          <a:prstGeom prst="rect">
            <a:avLst/>
          </a:prstGeom>
          <a:noFill/>
          <a:ln w="9525">
            <a:noFill/>
            <a:miter lim="800000"/>
            <a:headEnd/>
            <a:tailEnd/>
          </a:ln>
        </p:spPr>
        <p:txBody>
          <a:bodyPr lIns="91392" tIns="45696" rIns="91392" bIns="45696"/>
          <a:lstStyle/>
          <a:p>
            <a:pPr eaLnBrk="0" hangingPunct="0">
              <a:spcBef>
                <a:spcPct val="20000"/>
              </a:spcBef>
              <a:spcAft>
                <a:spcPts val="0"/>
              </a:spcAft>
              <a:defRPr/>
            </a:pPr>
            <a:r>
              <a:rPr lang="en-US" sz="2800" dirty="0">
                <a:solidFill>
                  <a:srgbClr val="000000"/>
                </a:solidFill>
                <a:latin typeface="+mn-lt"/>
              </a:rPr>
              <a:t>The Standard Short Treatment Regimen may be used in patients with rifampicin-resistant or multidrug-resistant TB based on </a:t>
            </a:r>
            <a:r>
              <a:rPr lang="en-US" sz="2800" b="1" dirty="0">
                <a:solidFill>
                  <a:srgbClr val="C00000"/>
                </a:solidFill>
                <a:latin typeface="+mn-lt"/>
              </a:rPr>
              <a:t>certain criteria</a:t>
            </a:r>
            <a:endParaRPr lang="en-US" sz="2800" dirty="0">
              <a:solidFill>
                <a:srgbClr val="000000"/>
              </a:solidFill>
              <a:latin typeface="+mn-lt"/>
            </a:endParaRPr>
          </a:p>
          <a:p>
            <a:pPr eaLnBrk="0" hangingPunct="0">
              <a:spcBef>
                <a:spcPct val="20000"/>
              </a:spcBef>
              <a:spcAft>
                <a:spcPts val="0"/>
              </a:spcAft>
              <a:defRPr/>
            </a:pPr>
            <a:r>
              <a:rPr lang="en-US" sz="2800" dirty="0">
                <a:solidFill>
                  <a:srgbClr val="000000"/>
                </a:solidFill>
              </a:rPr>
              <a:t>        9-11 months</a:t>
            </a:r>
            <a:endParaRPr lang="en-US" sz="2800" dirty="0">
              <a:solidFill>
                <a:srgbClr val="000000"/>
              </a:solidFill>
              <a:latin typeface="+mn-lt"/>
            </a:endParaRPr>
          </a:p>
          <a:p>
            <a:pPr eaLnBrk="0" hangingPunct="0">
              <a:spcBef>
                <a:spcPct val="20000"/>
              </a:spcBef>
              <a:spcAft>
                <a:spcPts val="0"/>
              </a:spcAft>
              <a:defRPr/>
            </a:pPr>
            <a:endParaRPr lang="en-US" sz="2800" dirty="0">
              <a:solidFill>
                <a:srgbClr val="000000"/>
              </a:solidFill>
              <a:latin typeface="+mn-lt"/>
            </a:endParaRPr>
          </a:p>
          <a:p>
            <a:pPr eaLnBrk="0" hangingPunct="0">
              <a:spcBef>
                <a:spcPct val="20000"/>
              </a:spcBef>
              <a:spcAft>
                <a:spcPts val="0"/>
              </a:spcAft>
              <a:defRPr/>
            </a:pPr>
            <a:endParaRPr lang="en-US" sz="2800" dirty="0">
              <a:solidFill>
                <a:srgbClr val="000000"/>
              </a:solidFill>
              <a:latin typeface="+mn-lt"/>
            </a:endParaRPr>
          </a:p>
        </p:txBody>
      </p:sp>
      <p:sp>
        <p:nvSpPr>
          <p:cNvPr id="2" name="TextBox 1"/>
          <p:cNvSpPr txBox="1"/>
          <p:nvPr/>
        </p:nvSpPr>
        <p:spPr>
          <a:xfrm>
            <a:off x="1219200" y="4106863"/>
            <a:ext cx="7467600" cy="2062103"/>
          </a:xfrm>
          <a:prstGeom prst="rect">
            <a:avLst/>
          </a:prstGeom>
          <a:noFill/>
        </p:spPr>
        <p:txBody>
          <a:bodyPr wrap="square" rtlCol="0">
            <a:spAutoFit/>
          </a:bodyPr>
          <a:lstStyle/>
          <a:p>
            <a:r>
              <a:rPr lang="en-US" sz="2400" dirty="0">
                <a:latin typeface="+mj-lt"/>
              </a:rPr>
              <a:t>Intensive Phase:</a:t>
            </a:r>
          </a:p>
          <a:p>
            <a:pPr algn="ctr"/>
            <a:r>
              <a:rPr lang="en-US" sz="4000" b="1" dirty="0">
                <a:latin typeface="+mj-lt"/>
              </a:rPr>
              <a:t>                </a:t>
            </a:r>
            <a:r>
              <a:rPr lang="en-US" sz="4000" b="1" dirty="0" err="1">
                <a:latin typeface="+mj-lt"/>
              </a:rPr>
              <a:t>Mfx</a:t>
            </a:r>
            <a:r>
              <a:rPr lang="en-US" sz="4000" b="1" dirty="0">
                <a:latin typeface="+mj-lt"/>
              </a:rPr>
              <a:t> Km </a:t>
            </a:r>
            <a:r>
              <a:rPr lang="en-US" sz="4000" b="1" dirty="0" err="1">
                <a:latin typeface="+mj-lt"/>
              </a:rPr>
              <a:t>Pto</a:t>
            </a:r>
            <a:r>
              <a:rPr lang="en-US" sz="4000" b="1" dirty="0">
                <a:latin typeface="+mj-lt"/>
              </a:rPr>
              <a:t> </a:t>
            </a:r>
            <a:r>
              <a:rPr lang="en-US" sz="4000" b="1" dirty="0" err="1">
                <a:latin typeface="+mj-lt"/>
              </a:rPr>
              <a:t>Cfz</a:t>
            </a:r>
            <a:r>
              <a:rPr lang="en-US" sz="4000" b="1" dirty="0">
                <a:latin typeface="+mj-lt"/>
              </a:rPr>
              <a:t> H Z E</a:t>
            </a:r>
          </a:p>
          <a:p>
            <a:r>
              <a:rPr lang="en-US" sz="2400" dirty="0">
                <a:latin typeface="+mj-lt"/>
              </a:rPr>
              <a:t>Continuation Phase:</a:t>
            </a:r>
          </a:p>
          <a:p>
            <a:pPr algn="ctr"/>
            <a:r>
              <a:rPr lang="en-US" sz="4000" b="1" dirty="0" err="1">
                <a:latin typeface="+mj-lt"/>
              </a:rPr>
              <a:t>Mfx</a:t>
            </a:r>
            <a:r>
              <a:rPr lang="en-US" sz="4000" b="1" dirty="0">
                <a:latin typeface="+mj-lt"/>
              </a:rPr>
              <a:t> </a:t>
            </a:r>
            <a:r>
              <a:rPr lang="en-US" sz="4000" b="1" dirty="0" err="1">
                <a:latin typeface="+mj-lt"/>
              </a:rPr>
              <a:t>Cfz</a:t>
            </a:r>
            <a:r>
              <a:rPr lang="en-US" sz="4000" b="1" dirty="0">
                <a:latin typeface="+mj-lt"/>
              </a:rPr>
              <a:t> Z E</a:t>
            </a:r>
            <a:endParaRPr lang="en-PH" sz="4000" b="1" dirty="0">
              <a:latin typeface="+mj-lt"/>
            </a:endParaRPr>
          </a:p>
        </p:txBody>
      </p:sp>
      <p:sp>
        <p:nvSpPr>
          <p:cNvPr id="8" name="Rectangle 7"/>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3226551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77982" y="525463"/>
            <a:ext cx="8229600" cy="1143000"/>
          </a:xfrm>
          <a:prstGeom prst="rect">
            <a:avLst/>
          </a:prstGeom>
          <a:solidFill>
            <a:schemeClr val="tx2">
              <a:lumMod val="20000"/>
              <a:lumOff val="80000"/>
            </a:schemeClr>
          </a:solidFill>
          <a:ln w="57150">
            <a:solidFill>
              <a:srgbClr val="003300"/>
            </a:solidFill>
            <a:miter lim="800000"/>
            <a:headEnd/>
            <a:tailEnd/>
          </a:ln>
        </p:spPr>
        <p:txBody>
          <a:bodyPr lIns="91392" tIns="45696" rIns="91392" bIns="45696" anchor="ctr"/>
          <a:lstStyle/>
          <a:p>
            <a:pPr algn="ctr">
              <a:defRPr/>
            </a:pPr>
            <a:r>
              <a:rPr lang="en-PH" sz="3600" b="1" dirty="0"/>
              <a:t>Standard Short Treatment Regimen (SSTR)</a:t>
            </a:r>
          </a:p>
        </p:txBody>
      </p:sp>
      <p:sp>
        <p:nvSpPr>
          <p:cNvPr id="8" name="Rectangle 7"/>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5" name="Content Placeholder 4"/>
          <p:cNvSpPr>
            <a:spLocks noGrp="1"/>
          </p:cNvSpPr>
          <p:nvPr>
            <p:ph idx="1"/>
          </p:nvPr>
        </p:nvSpPr>
        <p:spPr>
          <a:xfrm>
            <a:off x="249382" y="1809750"/>
            <a:ext cx="8458200" cy="4525963"/>
          </a:xfrm>
        </p:spPr>
        <p:txBody>
          <a:bodyPr/>
          <a:lstStyle/>
          <a:p>
            <a:r>
              <a:rPr lang="en-US" sz="2800" dirty="0"/>
              <a:t>This cannot be given to the following patients:</a:t>
            </a:r>
          </a:p>
          <a:p>
            <a:pPr lvl="1"/>
            <a:r>
              <a:rPr lang="en-US" sz="2300" dirty="0"/>
              <a:t>Confirmed or suspected resistance to second-line injectable agent and/or fluoroquinolone</a:t>
            </a:r>
          </a:p>
          <a:p>
            <a:pPr lvl="1"/>
            <a:r>
              <a:rPr lang="en-US" sz="2300" dirty="0"/>
              <a:t>Exposure to &gt; 1 second-line drug in the shorter MDR-TB regimen for &gt;1 month</a:t>
            </a:r>
          </a:p>
          <a:p>
            <a:pPr lvl="1"/>
            <a:r>
              <a:rPr lang="en-US" sz="2300" dirty="0"/>
              <a:t>Intolerance to &gt; 1 drug in the shorter MDR-TB regimen or risk of toxicity (e.g., drug-drug interactions)</a:t>
            </a:r>
          </a:p>
          <a:p>
            <a:pPr lvl="1"/>
            <a:r>
              <a:rPr lang="en-US" sz="2300" dirty="0"/>
              <a:t>Pregnancy</a:t>
            </a:r>
          </a:p>
          <a:p>
            <a:pPr lvl="1"/>
            <a:r>
              <a:rPr lang="en-US" sz="2300" dirty="0"/>
              <a:t>TB meningitis, </a:t>
            </a:r>
            <a:r>
              <a:rPr lang="en-US" sz="2300" dirty="0" err="1"/>
              <a:t>osteoarticular</a:t>
            </a:r>
            <a:r>
              <a:rPr lang="en-US" sz="2300" dirty="0"/>
              <a:t> TB, disseminated TB</a:t>
            </a:r>
          </a:p>
          <a:p>
            <a:pPr lvl="1"/>
            <a:r>
              <a:rPr lang="en-US" sz="2300" dirty="0"/>
              <a:t>At least one medicine in the shorter MDR-TB regimen not available in the program</a:t>
            </a:r>
          </a:p>
          <a:p>
            <a:pPr lvl="1"/>
            <a:endParaRPr lang="en-US" sz="2400" dirty="0"/>
          </a:p>
        </p:txBody>
      </p:sp>
    </p:spTree>
    <p:extLst>
      <p:ext uri="{BB962C8B-B14F-4D97-AF65-F5344CB8AC3E}">
        <p14:creationId xmlns:p14="http://schemas.microsoft.com/office/powerpoint/2010/main" val="72907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99016"/>
            <a:ext cx="8229600" cy="4444584"/>
          </a:xfrm>
        </p:spPr>
        <p:txBody>
          <a:bodyPr/>
          <a:lstStyle/>
          <a:p>
            <a:pPr marL="0" indent="0">
              <a:buNone/>
            </a:pPr>
            <a:r>
              <a:rPr lang="en-PH" altLang="en-US" dirty="0"/>
              <a:t>At the end of this session, participants will be able to:</a:t>
            </a:r>
          </a:p>
          <a:p>
            <a:pPr marL="0" indent="0">
              <a:buNone/>
            </a:pPr>
            <a:endParaRPr lang="en-PH" altLang="en-US" sz="2800" dirty="0"/>
          </a:p>
          <a:p>
            <a:r>
              <a:rPr lang="en-PH" altLang="en-US" sz="2800" dirty="0"/>
              <a:t>perform the roles of health workers in managing patients with DRTB,</a:t>
            </a:r>
          </a:p>
          <a:p>
            <a:r>
              <a:rPr lang="en-PH" altLang="en-US" sz="2800" dirty="0"/>
              <a:t>perform the processes and procedures for treatment initiation, and</a:t>
            </a:r>
          </a:p>
          <a:p>
            <a:r>
              <a:rPr lang="en-PH" altLang="en-US" sz="2800" dirty="0"/>
              <a:t>determine appropriate treatment regimen using the DST results and patient’s history of drug use</a:t>
            </a:r>
          </a:p>
        </p:txBody>
      </p:sp>
      <p:sp>
        <p:nvSpPr>
          <p:cNvPr id="6" name="Title 1"/>
          <p:cNvSpPr txBox="1">
            <a:spLocks/>
          </p:cNvSpPr>
          <p:nvPr/>
        </p:nvSpPr>
        <p:spPr bwMode="auto">
          <a:xfrm>
            <a:off x="304800" y="304800"/>
            <a:ext cx="8534400" cy="609600"/>
          </a:xfrm>
          <a:prstGeom prst="rect">
            <a:avLst/>
          </a:prstGeom>
          <a:solidFill>
            <a:schemeClr val="tx2">
              <a:lumMod val="20000"/>
              <a:lumOff val="80000"/>
            </a:schemeClr>
          </a:solidFill>
          <a:ln w="57150">
            <a:solidFill>
              <a:srgbClr val="003300"/>
            </a:solidFill>
            <a:miter lim="800000"/>
            <a:headEnd/>
            <a:tailEnd/>
          </a:ln>
        </p:spPr>
        <p:txBody>
          <a:bodyPr lIns="91392" tIns="45696" rIns="91392" bIns="45696" anchor="ctr"/>
          <a:lstStyle/>
          <a:p>
            <a:pPr algn="ctr" defTabSz="913916" fontAlgn="auto">
              <a:spcBef>
                <a:spcPts val="0"/>
              </a:spcBef>
              <a:spcAft>
                <a:spcPts val="0"/>
              </a:spcAft>
              <a:defRPr/>
            </a:pPr>
            <a:r>
              <a:rPr lang="en-US" sz="4000" b="1" dirty="0">
                <a:latin typeface="+mj-lt"/>
                <a:ea typeface="+mj-ea"/>
                <a:cs typeface="+mj-cs"/>
              </a:rPr>
              <a:t>Objectives</a:t>
            </a:r>
          </a:p>
        </p:txBody>
      </p:sp>
      <p:sp>
        <p:nvSpPr>
          <p:cNvPr id="7" name="Rectangle 6"/>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1829550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PH" altLang="en-US" dirty="0"/>
          </a:p>
        </p:txBody>
      </p:sp>
      <p:sp>
        <p:nvSpPr>
          <p:cNvPr id="4" name="Title 1"/>
          <p:cNvSpPr txBox="1">
            <a:spLocks/>
          </p:cNvSpPr>
          <p:nvPr/>
        </p:nvSpPr>
        <p:spPr>
          <a:xfrm>
            <a:off x="457200" y="304800"/>
            <a:ext cx="8229600" cy="1143000"/>
          </a:xfrm>
          <a:prstGeom prst="rect">
            <a:avLst/>
          </a:prstGeom>
          <a:solidFill>
            <a:schemeClr val="tx2">
              <a:lumMod val="20000"/>
              <a:lumOff val="80000"/>
            </a:schemeClr>
          </a:solidFill>
          <a:ln w="57150">
            <a:solidFill>
              <a:srgbClr val="003300"/>
            </a:solidFill>
          </a:ln>
        </p:spPr>
        <p:txBody>
          <a:bodyPr lIns="91424" tIns="45712" rIns="91424" bIns="45712" anchor="ctr">
            <a:normAutofit/>
          </a:bodyPr>
          <a:lstStyle/>
          <a:p>
            <a:pPr algn="ctr" fontAlgn="auto">
              <a:spcAft>
                <a:spcPts val="0"/>
              </a:spcAft>
              <a:defRPr/>
            </a:pPr>
            <a:r>
              <a:rPr lang="en-PH" sz="4000" b="1" dirty="0">
                <a:latin typeface="+mj-lt"/>
                <a:ea typeface="+mj-ea"/>
                <a:cs typeface="+mj-cs"/>
              </a:rPr>
              <a:t>Treatment Regimen for DRTB</a:t>
            </a:r>
          </a:p>
        </p:txBody>
      </p:sp>
      <p:sp>
        <p:nvSpPr>
          <p:cNvPr id="2" name="Content Placeholder 1"/>
          <p:cNvSpPr>
            <a:spLocks noGrp="1"/>
          </p:cNvSpPr>
          <p:nvPr>
            <p:ph idx="1"/>
          </p:nvPr>
        </p:nvSpPr>
        <p:spPr>
          <a:xfrm>
            <a:off x="685800" y="2057400"/>
            <a:ext cx="8229600" cy="2819400"/>
          </a:xfrm>
        </p:spPr>
        <p:txBody>
          <a:bodyPr/>
          <a:lstStyle/>
          <a:p>
            <a:pPr marL="0" indent="0">
              <a:buNone/>
            </a:pPr>
            <a:r>
              <a:rPr lang="en-PH" b="1" dirty="0"/>
              <a:t>2. Conventional Treatment Regimen</a:t>
            </a:r>
          </a:p>
          <a:p>
            <a:pPr marL="0" indent="0">
              <a:buNone/>
            </a:pPr>
            <a:r>
              <a:rPr lang="en-PH" dirty="0">
                <a:sym typeface="Symbol" panose="05050102010706020507" pitchFamily="18" charset="2"/>
              </a:rPr>
              <a:t>     </a:t>
            </a:r>
            <a:r>
              <a:rPr lang="en-PH" dirty="0"/>
              <a:t> </a:t>
            </a:r>
            <a:r>
              <a:rPr lang="en-PH" sz="2800" dirty="0"/>
              <a:t>recommended by TB Medical Advisory Committee (TB MAC*) to patients who do not meet the criteria for the standard regimen (e.g., individualized, empiric, XDR-TB regimen)</a:t>
            </a:r>
          </a:p>
          <a:p>
            <a:pPr marL="0" indent="0">
              <a:buNone/>
            </a:pPr>
            <a:endParaRPr lang="en-PH" sz="2800" dirty="0"/>
          </a:p>
          <a:p>
            <a:pPr marL="0" indent="0">
              <a:buNone/>
            </a:pPr>
            <a:endParaRPr lang="en-PH" dirty="0"/>
          </a:p>
          <a:p>
            <a:pPr marL="0" indent="0">
              <a:buNone/>
            </a:pPr>
            <a:endParaRPr lang="en-PH" dirty="0"/>
          </a:p>
        </p:txBody>
      </p:sp>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3" name="TextBox 2"/>
          <p:cNvSpPr txBox="1"/>
          <p:nvPr/>
        </p:nvSpPr>
        <p:spPr>
          <a:xfrm>
            <a:off x="665747" y="5246509"/>
            <a:ext cx="9029700" cy="1200329"/>
          </a:xfrm>
          <a:prstGeom prst="rect">
            <a:avLst/>
          </a:prstGeom>
          <a:noFill/>
        </p:spPr>
        <p:txBody>
          <a:bodyPr wrap="square" rtlCol="0">
            <a:spAutoFit/>
          </a:bodyPr>
          <a:lstStyle/>
          <a:p>
            <a:r>
              <a:rPr lang="en-US" b="1" i="1" dirty="0">
                <a:solidFill>
                  <a:srgbClr val="002060"/>
                </a:solidFill>
              </a:rPr>
              <a:t>*TB MAC </a:t>
            </a:r>
            <a:r>
              <a:rPr lang="en-US" i="1" dirty="0">
                <a:solidFill>
                  <a:srgbClr val="002060"/>
                </a:solidFill>
              </a:rPr>
              <a:t>(previously known as </a:t>
            </a:r>
            <a:r>
              <a:rPr lang="en-US" i="1" dirty="0" err="1">
                <a:solidFill>
                  <a:srgbClr val="002060"/>
                </a:solidFill>
              </a:rPr>
              <a:t>Consilium</a:t>
            </a:r>
            <a:r>
              <a:rPr lang="en-US" i="1" dirty="0">
                <a:solidFill>
                  <a:srgbClr val="002060"/>
                </a:solidFill>
              </a:rPr>
              <a:t>) </a:t>
            </a:r>
            <a:r>
              <a:rPr lang="en-US" i="1" dirty="0">
                <a:solidFill>
                  <a:srgbClr val="002060"/>
                </a:solidFill>
                <a:sym typeface="Symbol" panose="05050102010706020507" pitchFamily="18" charset="2"/>
              </a:rPr>
              <a:t></a:t>
            </a:r>
            <a:r>
              <a:rPr lang="en-US" i="1" dirty="0">
                <a:solidFill>
                  <a:srgbClr val="002060"/>
                </a:solidFill>
              </a:rPr>
              <a:t> a case management committee  composed of health care providers with expertise in managing DRTB who reviews           and approves the cases presented for empiric treatment, and provides recommendations on difficult cases </a:t>
            </a:r>
          </a:p>
        </p:txBody>
      </p:sp>
    </p:spTree>
    <p:extLst>
      <p:ext uri="{BB962C8B-B14F-4D97-AF65-F5344CB8AC3E}">
        <p14:creationId xmlns:p14="http://schemas.microsoft.com/office/powerpoint/2010/main" val="379537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PH" altLang="en-US" dirty="0"/>
          </a:p>
        </p:txBody>
      </p:sp>
      <p:sp>
        <p:nvSpPr>
          <p:cNvPr id="4" name="Title 1"/>
          <p:cNvSpPr txBox="1">
            <a:spLocks/>
          </p:cNvSpPr>
          <p:nvPr/>
        </p:nvSpPr>
        <p:spPr>
          <a:xfrm>
            <a:off x="457200" y="304800"/>
            <a:ext cx="8229600" cy="1143000"/>
          </a:xfrm>
          <a:prstGeom prst="rect">
            <a:avLst/>
          </a:prstGeom>
          <a:solidFill>
            <a:schemeClr val="tx2">
              <a:lumMod val="20000"/>
              <a:lumOff val="80000"/>
            </a:schemeClr>
          </a:solidFill>
          <a:ln w="57150">
            <a:solidFill>
              <a:srgbClr val="003300"/>
            </a:solidFill>
          </a:ln>
        </p:spPr>
        <p:txBody>
          <a:bodyPr lIns="91424" tIns="45712" rIns="91424" bIns="45712" anchor="ctr">
            <a:normAutofit fontScale="85000" lnSpcReduction="10000"/>
          </a:bodyPr>
          <a:lstStyle/>
          <a:p>
            <a:pPr algn="ctr" fontAlgn="auto">
              <a:spcAft>
                <a:spcPts val="0"/>
              </a:spcAft>
              <a:defRPr/>
            </a:pPr>
            <a:r>
              <a:rPr lang="en-PH" sz="4000" b="1" dirty="0">
                <a:latin typeface="+mj-lt"/>
                <a:ea typeface="+mj-ea"/>
                <a:cs typeface="+mj-cs"/>
              </a:rPr>
              <a:t>STEPS in Designing </a:t>
            </a:r>
            <a:r>
              <a:rPr lang="en-PH" sz="4000" b="1" i="1" dirty="0">
                <a:latin typeface="+mj-lt"/>
                <a:ea typeface="+mj-ea"/>
                <a:cs typeface="+mj-cs"/>
              </a:rPr>
              <a:t>Conventional Treatment Regimen</a:t>
            </a:r>
            <a:r>
              <a:rPr lang="en-PH" sz="4000" b="1" dirty="0">
                <a:latin typeface="+mj-lt"/>
                <a:ea typeface="+mj-ea"/>
                <a:cs typeface="+mj-cs"/>
              </a:rPr>
              <a:t> for Patients with DRTB</a:t>
            </a:r>
          </a:p>
        </p:txBody>
      </p:sp>
      <p:sp>
        <p:nvSpPr>
          <p:cNvPr id="2" name="Content Placeholder 1"/>
          <p:cNvSpPr>
            <a:spLocks noGrp="1"/>
          </p:cNvSpPr>
          <p:nvPr>
            <p:ph idx="1"/>
          </p:nvPr>
        </p:nvSpPr>
        <p:spPr>
          <a:xfrm>
            <a:off x="685800" y="2286000"/>
            <a:ext cx="8229600" cy="3733800"/>
          </a:xfrm>
        </p:spPr>
        <p:txBody>
          <a:bodyPr/>
          <a:lstStyle/>
          <a:p>
            <a:pPr marL="514350" indent="-514350">
              <a:buAutoNum type="arabicPeriod"/>
            </a:pPr>
            <a:r>
              <a:rPr lang="en-PH" sz="2800" dirty="0"/>
              <a:t>Review patient’s </a:t>
            </a:r>
            <a:r>
              <a:rPr lang="en-PH" sz="2800" b="1" dirty="0"/>
              <a:t>past history of TB treatment </a:t>
            </a:r>
            <a:r>
              <a:rPr lang="en-PH" sz="2800" dirty="0"/>
              <a:t>(drugs used) and </a:t>
            </a:r>
            <a:r>
              <a:rPr lang="en-PH" sz="2800" b="1" dirty="0"/>
              <a:t>DST</a:t>
            </a:r>
          </a:p>
          <a:p>
            <a:pPr marL="514350" indent="-514350">
              <a:buAutoNum type="arabicPeriod"/>
            </a:pPr>
            <a:r>
              <a:rPr lang="en-PH" sz="2800" dirty="0"/>
              <a:t>Select one </a:t>
            </a:r>
            <a:r>
              <a:rPr lang="en-PH" sz="2800" b="1" dirty="0"/>
              <a:t>later-generation fluoroquinolones </a:t>
            </a:r>
            <a:r>
              <a:rPr lang="en-PH" sz="2800" dirty="0"/>
              <a:t>from Group A</a:t>
            </a:r>
          </a:p>
          <a:p>
            <a:pPr marL="514350" indent="-514350">
              <a:buAutoNum type="arabicPeriod"/>
            </a:pPr>
            <a:r>
              <a:rPr lang="en-PH" sz="2800" dirty="0"/>
              <a:t>Select one </a:t>
            </a:r>
            <a:r>
              <a:rPr lang="en-PH" sz="2800" b="1" dirty="0"/>
              <a:t>injectable drug </a:t>
            </a:r>
            <a:r>
              <a:rPr lang="en-PH" sz="2800" dirty="0"/>
              <a:t>from Group B</a:t>
            </a:r>
          </a:p>
          <a:p>
            <a:pPr marL="514350" indent="-514350">
              <a:buAutoNum type="arabicPeriod"/>
            </a:pPr>
            <a:r>
              <a:rPr lang="en-PH" sz="2800" dirty="0"/>
              <a:t>Select </a:t>
            </a:r>
            <a:r>
              <a:rPr lang="en-PH" sz="2800" b="1" dirty="0"/>
              <a:t>other second-line drugs </a:t>
            </a:r>
            <a:r>
              <a:rPr lang="en-PH" sz="2800" dirty="0"/>
              <a:t>from Group C</a:t>
            </a:r>
          </a:p>
          <a:p>
            <a:pPr marL="514350" indent="-514350">
              <a:buAutoNum type="arabicPeriod"/>
            </a:pPr>
            <a:r>
              <a:rPr lang="en-PH" sz="2800" dirty="0"/>
              <a:t>Select </a:t>
            </a:r>
            <a:r>
              <a:rPr lang="en-PH" sz="2800" b="1" dirty="0"/>
              <a:t>add-on</a:t>
            </a:r>
            <a:r>
              <a:rPr lang="en-PH" sz="2800" dirty="0"/>
              <a:t> drugs from Group D</a:t>
            </a:r>
            <a:endParaRPr lang="en-PH" dirty="0"/>
          </a:p>
          <a:p>
            <a:pPr marL="514350" indent="-514350">
              <a:buAutoNum type="arabicPeriod"/>
            </a:pPr>
            <a:endParaRPr lang="en-PH" dirty="0"/>
          </a:p>
          <a:p>
            <a:pPr marL="514350" indent="-514350">
              <a:buAutoNum type="arabicPeriod"/>
            </a:pPr>
            <a:endParaRPr lang="en-PH" dirty="0"/>
          </a:p>
        </p:txBody>
      </p:sp>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611387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2" name="Straight Connector 8"/>
          <p:cNvCxnSpPr>
            <a:cxnSpLocks noChangeShapeType="1"/>
          </p:cNvCxnSpPr>
          <p:nvPr/>
        </p:nvCxnSpPr>
        <p:spPr bwMode="auto">
          <a:xfrm>
            <a:off x="533400" y="1524000"/>
            <a:ext cx="8077200" cy="1588"/>
          </a:xfrm>
          <a:prstGeom prst="line">
            <a:avLst/>
          </a:prstGeom>
          <a:noFill/>
          <a:ln w="76200" algn="ctr">
            <a:solidFill>
              <a:srgbClr val="003300"/>
            </a:solidFill>
            <a:round/>
            <a:headEnd/>
            <a:tailEnd/>
          </a:ln>
          <a:extLst>
            <a:ext uri="{909E8E84-426E-40DD-AFC4-6F175D3DCCD1}">
              <a14:hiddenFill xmlns:a14="http://schemas.microsoft.com/office/drawing/2010/main">
                <a:noFill/>
              </a14:hiddenFill>
            </a:ext>
          </a:extLst>
        </p:spPr>
      </p:cxnSp>
      <p:cxnSp>
        <p:nvCxnSpPr>
          <p:cNvPr id="5123" name="Straight Connector 9"/>
          <p:cNvCxnSpPr>
            <a:cxnSpLocks noChangeShapeType="1"/>
          </p:cNvCxnSpPr>
          <p:nvPr/>
        </p:nvCxnSpPr>
        <p:spPr bwMode="auto">
          <a:xfrm>
            <a:off x="533400" y="4724400"/>
            <a:ext cx="8077200" cy="1587"/>
          </a:xfrm>
          <a:prstGeom prst="line">
            <a:avLst/>
          </a:prstGeom>
          <a:noFill/>
          <a:ln w="76200" algn="ctr">
            <a:solidFill>
              <a:srgbClr val="003300"/>
            </a:solidFill>
            <a:round/>
            <a:headEnd/>
            <a:tailEnd/>
          </a:ln>
          <a:extLst>
            <a:ext uri="{909E8E84-426E-40DD-AFC4-6F175D3DCCD1}">
              <a14:hiddenFill xmlns:a14="http://schemas.microsoft.com/office/drawing/2010/main">
                <a:noFill/>
              </a14:hiddenFill>
            </a:ext>
          </a:extLst>
        </p:spPr>
      </p:cxnSp>
      <p:sp>
        <p:nvSpPr>
          <p:cNvPr id="11" name="Title 1"/>
          <p:cNvSpPr txBox="1">
            <a:spLocks/>
          </p:cNvSpPr>
          <p:nvPr/>
        </p:nvSpPr>
        <p:spPr bwMode="auto">
          <a:xfrm>
            <a:off x="0" y="2515394"/>
            <a:ext cx="9144000" cy="1219200"/>
          </a:xfrm>
          <a:prstGeom prst="rect">
            <a:avLst/>
          </a:prstGeom>
          <a:noFill/>
          <a:ln w="9525">
            <a:noFill/>
            <a:round/>
            <a:headEnd/>
            <a:tailEnd/>
          </a:ln>
        </p:spPr>
        <p:txBody>
          <a:bodyPr lIns="89952" tIns="46776" rIns="89952" bIns="46776" anchor="ctr"/>
          <a:lstStyle/>
          <a:p>
            <a:pPr algn="ctr" defTabSz="913916" fontAlgn="auto">
              <a:spcBef>
                <a:spcPts val="0"/>
              </a:spcBef>
              <a:spcAft>
                <a:spcPts val="0"/>
              </a:spcAft>
              <a:defRPr/>
            </a:pPr>
            <a:endParaRPr lang="en-US" sz="4000" b="1" u="sng" kern="0" dirty="0">
              <a:effectLst>
                <a:outerShdw blurRad="50800" dist="38100" dir="18900000" algn="bl" rotWithShape="0">
                  <a:prstClr val="black">
                    <a:alpha val="40000"/>
                  </a:prstClr>
                </a:outerShdw>
              </a:effectLst>
              <a:latin typeface="+mj-lt"/>
              <a:ea typeface="+mj-ea"/>
              <a:cs typeface="+mj-cs"/>
            </a:endParaRPr>
          </a:p>
          <a:p>
            <a:pPr algn="ctr" defTabSz="913916" fontAlgn="auto">
              <a:spcBef>
                <a:spcPts val="0"/>
              </a:spcBef>
              <a:spcAft>
                <a:spcPts val="0"/>
              </a:spcAft>
              <a:defRPr/>
            </a:pPr>
            <a:r>
              <a:rPr lang="en-US" sz="4000" b="1" kern="0" dirty="0">
                <a:effectLst>
                  <a:outerShdw blurRad="50800" dist="38100" dir="18900000" algn="bl" rotWithShape="0">
                    <a:prstClr val="black">
                      <a:alpha val="40000"/>
                    </a:prstClr>
                  </a:outerShdw>
                </a:effectLst>
                <a:latin typeface="+mj-lt"/>
                <a:ea typeface="+mj-ea"/>
                <a:cs typeface="+mj-cs"/>
              </a:rPr>
              <a:t>PMDT Recording and Reporting Forms</a:t>
            </a:r>
          </a:p>
          <a:p>
            <a:pPr algn="ctr" defTabSz="913916" fontAlgn="auto">
              <a:spcBef>
                <a:spcPts val="0"/>
              </a:spcBef>
              <a:spcAft>
                <a:spcPts val="0"/>
              </a:spcAft>
              <a:defRPr/>
            </a:pPr>
            <a:endParaRPr lang="en-US" sz="4000" b="1" kern="0" dirty="0">
              <a:solidFill>
                <a:srgbClr val="000000"/>
              </a:solidFill>
              <a:effectLst>
                <a:outerShdw blurRad="50800" dist="38100" dir="18900000" algn="bl" rotWithShape="0">
                  <a:prstClr val="black">
                    <a:alpha val="40000"/>
                  </a:prstClr>
                </a:outerShdw>
              </a:effectLst>
              <a:latin typeface="+mj-lt"/>
              <a:ea typeface="+mj-ea"/>
              <a:cs typeface="+mj-cs"/>
            </a:endParaRPr>
          </a:p>
          <a:p>
            <a:pPr lvl="2" defTabSz="913916" fontAlgn="auto">
              <a:spcBef>
                <a:spcPts val="0"/>
              </a:spcBef>
              <a:spcAft>
                <a:spcPts val="0"/>
              </a:spcAft>
              <a:defRPr/>
            </a:pPr>
            <a:r>
              <a:rPr lang="en-US" sz="4000" b="1" kern="0" dirty="0">
                <a:solidFill>
                  <a:srgbClr val="000000"/>
                </a:solidFill>
                <a:latin typeface="+mj-lt"/>
                <a:ea typeface="+mj-ea"/>
                <a:cs typeface="+mj-cs"/>
              </a:rPr>
              <a:t>1. Form 4b DRTB Treatment Card</a:t>
            </a:r>
          </a:p>
          <a:p>
            <a:pPr lvl="2" defTabSz="913916" fontAlgn="auto">
              <a:spcBef>
                <a:spcPts val="0"/>
              </a:spcBef>
              <a:spcAft>
                <a:spcPts val="0"/>
              </a:spcAft>
              <a:defRPr/>
            </a:pPr>
            <a:r>
              <a:rPr lang="en-US" sz="4000" b="1" kern="0" dirty="0">
                <a:solidFill>
                  <a:srgbClr val="000000"/>
                </a:solidFill>
                <a:latin typeface="+mj-lt"/>
                <a:ea typeface="+mj-ea"/>
                <a:cs typeface="+mj-cs"/>
              </a:rPr>
              <a:t>2. Form 5b DRTB Patient’s Booklet</a:t>
            </a:r>
          </a:p>
          <a:p>
            <a:pPr lvl="2" defTabSz="913916" fontAlgn="auto">
              <a:spcBef>
                <a:spcPts val="0"/>
              </a:spcBef>
              <a:spcAft>
                <a:spcPts val="0"/>
              </a:spcAft>
              <a:defRPr/>
            </a:pPr>
            <a:r>
              <a:rPr lang="en-US" sz="4000" b="1" kern="0" dirty="0">
                <a:solidFill>
                  <a:srgbClr val="000000"/>
                </a:solidFill>
                <a:latin typeface="+mj-lt"/>
                <a:ea typeface="+mj-ea"/>
                <a:cs typeface="+mj-cs"/>
              </a:rPr>
              <a:t>3. Form 6b DRTB Register</a:t>
            </a:r>
          </a:p>
          <a:p>
            <a:pPr algn="ctr" defTabSz="913916" fontAlgn="auto">
              <a:spcBef>
                <a:spcPts val="0"/>
              </a:spcBef>
              <a:spcAft>
                <a:spcPts val="0"/>
              </a:spcAft>
              <a:defRPr/>
            </a:pPr>
            <a:endParaRPr lang="en-US" sz="4000" b="1" kern="0" dirty="0">
              <a:solidFill>
                <a:srgbClr val="000000"/>
              </a:solidFill>
              <a:effectLst>
                <a:outerShdw blurRad="50800" dist="38100" dir="18900000" algn="bl" rotWithShape="0">
                  <a:prstClr val="black">
                    <a:alpha val="40000"/>
                  </a:prstClr>
                </a:outerShdw>
              </a:effectLst>
              <a:latin typeface="+mj-lt"/>
              <a:ea typeface="+mj-ea"/>
              <a:cs typeface="+mj-cs"/>
            </a:endParaRPr>
          </a:p>
        </p:txBody>
      </p:sp>
      <p:sp>
        <p:nvSpPr>
          <p:cNvPr id="8" name="Rectangle 7">
            <a:extLst>
              <a:ext uri="{FF2B5EF4-FFF2-40B4-BE49-F238E27FC236}">
                <a16:creationId xmlns:a16="http://schemas.microsoft.com/office/drawing/2014/main" id="{2BA470DA-74C6-4308-B1FB-FF3D0DBB8677}"/>
              </a:ext>
            </a:extLst>
          </p:cNvPr>
          <p:cNvSpPr/>
          <p:nvPr/>
        </p:nvSpPr>
        <p:spPr>
          <a:xfrm>
            <a:off x="24882" y="6528933"/>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113305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42" y="914400"/>
            <a:ext cx="9017258"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558671" y="152400"/>
            <a:ext cx="8153400" cy="609600"/>
          </a:xfrm>
          <a:prstGeom prst="rect">
            <a:avLst/>
          </a:prstGeom>
          <a:noFill/>
          <a:ln w="57150">
            <a:solidFill>
              <a:srgbClr val="003300"/>
            </a:solidFill>
            <a:miter lim="800000"/>
            <a:headEnd/>
            <a:tailEnd/>
          </a:ln>
        </p:spPr>
        <p:txBody>
          <a:bodyPr lIns="91392" tIns="45696" rIns="91392" bIns="45696" anchor="ctr"/>
          <a:lstStyle/>
          <a:p>
            <a:pPr algn="ctr" defTabSz="913916" fontAlgn="auto">
              <a:spcBef>
                <a:spcPts val="0"/>
              </a:spcBef>
              <a:spcAft>
                <a:spcPts val="0"/>
              </a:spcAft>
              <a:defRPr/>
            </a:pPr>
            <a:r>
              <a:rPr lang="en-US" sz="3600" b="1" dirty="0">
                <a:latin typeface="+mj-lt"/>
                <a:ea typeface="+mj-ea"/>
                <a:cs typeface="+mj-cs"/>
              </a:rPr>
              <a:t>DRTB Treatment Card</a:t>
            </a:r>
          </a:p>
        </p:txBody>
      </p:sp>
    </p:spTree>
    <p:extLst>
      <p:ext uri="{BB962C8B-B14F-4D97-AF65-F5344CB8AC3E}">
        <p14:creationId xmlns:p14="http://schemas.microsoft.com/office/powerpoint/2010/main" val="777263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001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06CA66-CF6E-4B23-92B6-4B0BB835B5D9}"/>
              </a:ext>
            </a:extLst>
          </p:cNvPr>
          <p:cNvPicPr>
            <a:picLocks noChangeAspect="1"/>
          </p:cNvPicPr>
          <p:nvPr/>
        </p:nvPicPr>
        <p:blipFill>
          <a:blip r:embed="rId3"/>
          <a:stretch>
            <a:fillRect/>
          </a:stretch>
        </p:blipFill>
        <p:spPr>
          <a:xfrm>
            <a:off x="0" y="0"/>
            <a:ext cx="9144000" cy="6858000"/>
          </a:xfrm>
          <a:prstGeom prst="rect">
            <a:avLst/>
          </a:prstGeom>
        </p:spPr>
      </p:pic>
      <p:sp>
        <p:nvSpPr>
          <p:cNvPr id="7" name="Oval 6"/>
          <p:cNvSpPr/>
          <p:nvPr/>
        </p:nvSpPr>
        <p:spPr>
          <a:xfrm>
            <a:off x="-228600" y="6400800"/>
            <a:ext cx="7620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533400" y="4343400"/>
            <a:ext cx="4114800" cy="2057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24400" y="3810000"/>
            <a:ext cx="2286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 months only</a:t>
            </a:r>
          </a:p>
        </p:txBody>
      </p:sp>
      <p:sp>
        <p:nvSpPr>
          <p:cNvPr id="2" name="Rectangle 1"/>
          <p:cNvSpPr/>
          <p:nvPr/>
        </p:nvSpPr>
        <p:spPr>
          <a:xfrm>
            <a:off x="4368078" y="436347"/>
            <a:ext cx="419100" cy="609600"/>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cxnSpLocks/>
          </p:cNvCxnSpPr>
          <p:nvPr/>
        </p:nvCxnSpPr>
        <p:spPr>
          <a:xfrm flipV="1">
            <a:off x="1981200" y="1143000"/>
            <a:ext cx="2514600" cy="279082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3933825"/>
            <a:ext cx="1600200" cy="954107"/>
          </a:xfrm>
          <a:prstGeom prst="rect">
            <a:avLst/>
          </a:prstGeom>
          <a:solidFill>
            <a:srgbClr val="FFFF00"/>
          </a:solidFill>
        </p:spPr>
        <p:txBody>
          <a:bodyPr wrap="square" rtlCol="0">
            <a:spAutoFit/>
          </a:bodyPr>
          <a:lstStyle/>
          <a:p>
            <a:r>
              <a:rPr lang="en-US" sz="1400" b="1" dirty="0">
                <a:latin typeface="+mj-lt"/>
              </a:rPr>
              <a:t>The first 2 days of drug ramping is considered full dose</a:t>
            </a:r>
          </a:p>
        </p:txBody>
      </p:sp>
    </p:spTree>
    <p:extLst>
      <p:ext uri="{BB962C8B-B14F-4D97-AF65-F5344CB8AC3E}">
        <p14:creationId xmlns:p14="http://schemas.microsoft.com/office/powerpoint/2010/main" val="31673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500"/>
                                        <p:tgtEl>
                                          <p:spTgt spid="12"/>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1500"/>
                            </p:stCondLst>
                            <p:childTnLst>
                              <p:par>
                                <p:cTn id="33" presetID="26" presetClass="emph" presetSubtype="0" repeatCount="indefinite" fill="hold" grpId="1" nodeType="afterEffect">
                                  <p:stCondLst>
                                    <p:cond delay="0"/>
                                  </p:stCondLst>
                                  <p:endCondLst>
                                    <p:cond evt="onNext" delay="0">
                                      <p:tgtEl>
                                        <p:sldTgt/>
                                      </p:tgtEl>
                                    </p:cond>
                                  </p:endCondLst>
                                  <p:childTnLst>
                                    <p:animEffect transition="out" filter="fade">
                                      <p:cBhvr>
                                        <p:cTn id="34" dur="1000" tmFilter="0, 0; .2, .5; .8, .5; 1, 0"/>
                                        <p:tgtEl>
                                          <p:spTgt spid="2"/>
                                        </p:tgtEl>
                                      </p:cBhvr>
                                    </p:animEffect>
                                    <p:animScale>
                                      <p:cBhvr>
                                        <p:cTn id="35"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2" grpId="0" animBg="1"/>
      <p:bldP spid="2" grpId="1"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5" name="Oval 4"/>
          <p:cNvSpPr/>
          <p:nvPr/>
        </p:nvSpPr>
        <p:spPr>
          <a:xfrm>
            <a:off x="76200" y="152400"/>
            <a:ext cx="12954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609600"/>
            <a:ext cx="10668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67000" y="3048000"/>
            <a:ext cx="11430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3352800"/>
            <a:ext cx="11430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11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53" name="Title 1"/>
          <p:cNvSpPr>
            <a:spLocks noGrp="1"/>
          </p:cNvSpPr>
          <p:nvPr>
            <p:ph type="title"/>
          </p:nvPr>
        </p:nvSpPr>
        <p:spPr>
          <a:xfrm>
            <a:off x="457200" y="274638"/>
            <a:ext cx="8229600" cy="715962"/>
          </a:xfrm>
          <a:solidFill>
            <a:schemeClr val="tx2">
              <a:lumMod val="20000"/>
              <a:lumOff val="80000"/>
            </a:schemeClr>
          </a:solidFill>
          <a:ln w="57150">
            <a:solidFill>
              <a:srgbClr val="003300"/>
            </a:solidFill>
            <a:miter lim="800000"/>
            <a:headEnd/>
            <a:tailEnd/>
          </a:ln>
        </p:spPr>
        <p:txBody>
          <a:bodyPr/>
          <a:lstStyle/>
          <a:p>
            <a:r>
              <a:rPr lang="en-PH" altLang="en-US" sz="4000" b="1" dirty="0"/>
              <a:t>Patient’s Booklet</a:t>
            </a:r>
          </a:p>
        </p:txBody>
      </p:sp>
      <p:pic>
        <p:nvPicPr>
          <p:cNvPr id="7" name="Picture 6"/>
          <p:cNvPicPr>
            <a:picLocks noChangeAspect="1"/>
          </p:cNvPicPr>
          <p:nvPr/>
        </p:nvPicPr>
        <p:blipFill>
          <a:blip r:embed="rId3"/>
          <a:stretch>
            <a:fillRect/>
          </a:stretch>
        </p:blipFill>
        <p:spPr>
          <a:xfrm>
            <a:off x="233516" y="1134397"/>
            <a:ext cx="8458200" cy="5257800"/>
          </a:xfrm>
          <a:prstGeom prst="rect">
            <a:avLst/>
          </a:prstGeom>
        </p:spPr>
      </p:pic>
      <p:sp>
        <p:nvSpPr>
          <p:cNvPr id="5" name="Rectangle 4"/>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3712608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53" name="Title 1"/>
          <p:cNvSpPr>
            <a:spLocks noGrp="1"/>
          </p:cNvSpPr>
          <p:nvPr>
            <p:ph type="title"/>
          </p:nvPr>
        </p:nvSpPr>
        <p:spPr>
          <a:xfrm>
            <a:off x="457200" y="274638"/>
            <a:ext cx="8229600" cy="715962"/>
          </a:xfrm>
          <a:solidFill>
            <a:schemeClr val="tx2">
              <a:lumMod val="20000"/>
              <a:lumOff val="80000"/>
            </a:schemeClr>
          </a:solidFill>
          <a:ln w="57150">
            <a:solidFill>
              <a:srgbClr val="003300"/>
            </a:solidFill>
            <a:miter lim="800000"/>
            <a:headEnd/>
            <a:tailEnd/>
          </a:ln>
        </p:spPr>
        <p:txBody>
          <a:bodyPr/>
          <a:lstStyle/>
          <a:p>
            <a:r>
              <a:rPr lang="en-PH" altLang="en-US" sz="4000" b="1" dirty="0"/>
              <a:t>Patient’s Booklet</a:t>
            </a:r>
          </a:p>
        </p:txBody>
      </p:sp>
      <p:pic>
        <p:nvPicPr>
          <p:cNvPr id="5" name="Picture 4"/>
          <p:cNvPicPr>
            <a:picLocks noChangeAspect="1"/>
          </p:cNvPicPr>
          <p:nvPr/>
        </p:nvPicPr>
        <p:blipFill>
          <a:blip r:embed="rId3"/>
          <a:stretch>
            <a:fillRect/>
          </a:stretch>
        </p:blipFill>
        <p:spPr>
          <a:xfrm>
            <a:off x="457200" y="1143000"/>
            <a:ext cx="8229600" cy="5334000"/>
          </a:xfrm>
          <a:prstGeom prst="rect">
            <a:avLst/>
          </a:prstGeom>
        </p:spPr>
      </p:pic>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1434763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53" name="Title 1"/>
          <p:cNvSpPr>
            <a:spLocks noGrp="1"/>
          </p:cNvSpPr>
          <p:nvPr>
            <p:ph type="title"/>
          </p:nvPr>
        </p:nvSpPr>
        <p:spPr>
          <a:xfrm>
            <a:off x="457200" y="274638"/>
            <a:ext cx="8229600" cy="715962"/>
          </a:xfrm>
          <a:solidFill>
            <a:schemeClr val="tx2">
              <a:lumMod val="20000"/>
              <a:lumOff val="80000"/>
            </a:schemeClr>
          </a:solidFill>
          <a:ln w="57150">
            <a:solidFill>
              <a:srgbClr val="003300"/>
            </a:solidFill>
            <a:miter lim="800000"/>
            <a:headEnd/>
            <a:tailEnd/>
          </a:ln>
        </p:spPr>
        <p:txBody>
          <a:bodyPr/>
          <a:lstStyle/>
          <a:p>
            <a:r>
              <a:rPr lang="en-PH" altLang="en-US" sz="4000" b="1" dirty="0"/>
              <a:t>Patient’s Booklet</a:t>
            </a:r>
          </a:p>
        </p:txBody>
      </p:sp>
      <p:pic>
        <p:nvPicPr>
          <p:cNvPr id="6" name="Picture 5"/>
          <p:cNvPicPr>
            <a:picLocks noChangeAspect="1"/>
          </p:cNvPicPr>
          <p:nvPr/>
        </p:nvPicPr>
        <p:blipFill>
          <a:blip r:embed="rId3"/>
          <a:stretch>
            <a:fillRect/>
          </a:stretch>
        </p:blipFill>
        <p:spPr>
          <a:xfrm>
            <a:off x="457200" y="1203223"/>
            <a:ext cx="8229600" cy="5464277"/>
          </a:xfrm>
          <a:prstGeom prst="rect">
            <a:avLst/>
          </a:prstGeom>
        </p:spPr>
      </p:pic>
      <p:sp>
        <p:nvSpPr>
          <p:cNvPr id="5" name="Rectangle 4"/>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270412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67298"/>
            <a:ext cx="8229600" cy="4456804"/>
          </a:xfrm>
        </p:spPr>
        <p:txBody>
          <a:bodyPr/>
          <a:lstStyle/>
          <a:p>
            <a:pPr marL="0" indent="0">
              <a:buNone/>
            </a:pPr>
            <a:r>
              <a:rPr lang="en-PH" altLang="en-US" dirty="0"/>
              <a:t>At the end of this session, participants will be able to:</a:t>
            </a:r>
          </a:p>
          <a:p>
            <a:endParaRPr lang="en-PH" altLang="en-US" sz="2800" dirty="0"/>
          </a:p>
          <a:p>
            <a:r>
              <a:rPr lang="en-PH" altLang="en-US" sz="2800" dirty="0"/>
              <a:t>know the necessary forms for treatment initiation of patients with DRTB,</a:t>
            </a:r>
          </a:p>
          <a:p>
            <a:r>
              <a:rPr lang="en-PH" altLang="en-US" sz="2800" dirty="0"/>
              <a:t>know the schedule and necessary laboratory exams for treatment monitoring</a:t>
            </a:r>
          </a:p>
          <a:p>
            <a:r>
              <a:rPr lang="en-PH" altLang="en-US" sz="2800" dirty="0"/>
              <a:t>perform the processes to ensure patient treatment adherence</a:t>
            </a:r>
          </a:p>
        </p:txBody>
      </p:sp>
      <p:sp>
        <p:nvSpPr>
          <p:cNvPr id="6" name="Title 1"/>
          <p:cNvSpPr txBox="1">
            <a:spLocks/>
          </p:cNvSpPr>
          <p:nvPr/>
        </p:nvSpPr>
        <p:spPr bwMode="auto">
          <a:xfrm>
            <a:off x="304800" y="304800"/>
            <a:ext cx="8534400" cy="609600"/>
          </a:xfrm>
          <a:prstGeom prst="rect">
            <a:avLst/>
          </a:prstGeom>
          <a:solidFill>
            <a:schemeClr val="tx2">
              <a:lumMod val="20000"/>
              <a:lumOff val="80000"/>
            </a:schemeClr>
          </a:solidFill>
          <a:ln w="57150">
            <a:solidFill>
              <a:srgbClr val="003300"/>
            </a:solidFill>
            <a:miter lim="800000"/>
            <a:headEnd/>
            <a:tailEnd/>
          </a:ln>
        </p:spPr>
        <p:txBody>
          <a:bodyPr lIns="91392" tIns="45696" rIns="91392" bIns="45696" anchor="ctr"/>
          <a:lstStyle/>
          <a:p>
            <a:pPr algn="ctr" defTabSz="913916" fontAlgn="auto">
              <a:spcBef>
                <a:spcPts val="0"/>
              </a:spcBef>
              <a:spcAft>
                <a:spcPts val="0"/>
              </a:spcAft>
              <a:defRPr/>
            </a:pPr>
            <a:r>
              <a:rPr lang="en-US" sz="4000" b="1" dirty="0">
                <a:latin typeface="+mj-lt"/>
                <a:ea typeface="+mj-ea"/>
                <a:cs typeface="+mj-cs"/>
              </a:rPr>
              <a:t>Objectives</a:t>
            </a:r>
          </a:p>
        </p:txBody>
      </p:sp>
      <p:sp>
        <p:nvSpPr>
          <p:cNvPr id="7" name="Rectangle 6"/>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3822612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77000"/>
            <a:ext cx="9144000" cy="381000"/>
          </a:xfrm>
          <a:prstGeom prst="rect">
            <a:avLst/>
          </a:prstGeom>
          <a:solidFill>
            <a:srgbClr val="160CE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anchor="ctr"/>
          <a:lstStyle/>
          <a:p>
            <a:pPr algn="ctr" defTabSz="913916" fontAlgn="auto">
              <a:spcBef>
                <a:spcPts val="0"/>
              </a:spcBef>
              <a:spcAft>
                <a:spcPts val="0"/>
              </a:spcAft>
              <a:defRPr/>
            </a:pPr>
            <a:r>
              <a:rPr lang="en-PH" b="1" dirty="0"/>
              <a:t>Lung Center of the Philippines - National Center for Pulmonary Research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459200" cy="6879771"/>
          </a:xfrm>
          <a:prstGeom prst="rect">
            <a:avLst/>
          </a:prstGeom>
        </p:spPr>
      </p:pic>
    </p:spTree>
    <p:extLst>
      <p:ext uri="{BB962C8B-B14F-4D97-AF65-F5344CB8AC3E}">
        <p14:creationId xmlns:p14="http://schemas.microsoft.com/office/powerpoint/2010/main" val="320720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72222E-6 -0.00046 L -0.7842 0.00556 " pathEditMode="relative" rAng="0" ptsTypes="AA">
                                      <p:cBhvr>
                                        <p:cTn id="6" dur="2000" fill="hold"/>
                                        <p:tgtEl>
                                          <p:spTgt spid="6"/>
                                        </p:tgtEl>
                                        <p:attrNameLst>
                                          <p:attrName>ppt_x</p:attrName>
                                          <p:attrName>ppt_y</p:attrName>
                                        </p:attrNameLst>
                                      </p:cBhvr>
                                      <p:rCtr x="-39219"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2" name="Straight Connector 8"/>
          <p:cNvCxnSpPr>
            <a:cxnSpLocks noChangeShapeType="1"/>
          </p:cNvCxnSpPr>
          <p:nvPr/>
        </p:nvCxnSpPr>
        <p:spPr bwMode="auto">
          <a:xfrm>
            <a:off x="533400" y="2187575"/>
            <a:ext cx="8077200" cy="1588"/>
          </a:xfrm>
          <a:prstGeom prst="line">
            <a:avLst/>
          </a:prstGeom>
          <a:noFill/>
          <a:ln w="76200" algn="ctr">
            <a:solidFill>
              <a:srgbClr val="003300"/>
            </a:solidFill>
            <a:round/>
            <a:headEnd/>
            <a:tailEnd/>
          </a:ln>
          <a:extLst>
            <a:ext uri="{909E8E84-426E-40DD-AFC4-6F175D3DCCD1}">
              <a14:hiddenFill xmlns:a14="http://schemas.microsoft.com/office/drawing/2010/main">
                <a:noFill/>
              </a14:hiddenFill>
            </a:ext>
          </a:extLst>
        </p:spPr>
      </p:cxnSp>
      <p:cxnSp>
        <p:nvCxnSpPr>
          <p:cNvPr id="5123" name="Straight Connector 9"/>
          <p:cNvCxnSpPr>
            <a:cxnSpLocks noChangeShapeType="1"/>
          </p:cNvCxnSpPr>
          <p:nvPr/>
        </p:nvCxnSpPr>
        <p:spPr bwMode="auto">
          <a:xfrm>
            <a:off x="533400" y="3656013"/>
            <a:ext cx="8077200" cy="1587"/>
          </a:xfrm>
          <a:prstGeom prst="line">
            <a:avLst/>
          </a:prstGeom>
          <a:noFill/>
          <a:ln w="76200" algn="ctr">
            <a:solidFill>
              <a:srgbClr val="003300"/>
            </a:solidFill>
            <a:round/>
            <a:headEnd/>
            <a:tailEnd/>
          </a:ln>
          <a:extLst>
            <a:ext uri="{909E8E84-426E-40DD-AFC4-6F175D3DCCD1}">
              <a14:hiddenFill xmlns:a14="http://schemas.microsoft.com/office/drawing/2010/main">
                <a:noFill/>
              </a14:hiddenFill>
            </a:ext>
          </a:extLst>
        </p:spPr>
      </p:cxnSp>
      <p:sp>
        <p:nvSpPr>
          <p:cNvPr id="11" name="Title 1"/>
          <p:cNvSpPr txBox="1">
            <a:spLocks/>
          </p:cNvSpPr>
          <p:nvPr/>
        </p:nvSpPr>
        <p:spPr bwMode="auto">
          <a:xfrm>
            <a:off x="0" y="2286000"/>
            <a:ext cx="9144000" cy="1219200"/>
          </a:xfrm>
          <a:prstGeom prst="rect">
            <a:avLst/>
          </a:prstGeom>
          <a:noFill/>
          <a:ln w="9525">
            <a:noFill/>
            <a:round/>
            <a:headEnd/>
            <a:tailEnd/>
          </a:ln>
        </p:spPr>
        <p:txBody>
          <a:bodyPr lIns="89952" tIns="46776" rIns="89952" bIns="46776" anchor="ctr"/>
          <a:lstStyle/>
          <a:p>
            <a:pPr algn="ctr" defTabSz="913916" fontAlgn="auto">
              <a:spcBef>
                <a:spcPts val="0"/>
              </a:spcBef>
              <a:spcAft>
                <a:spcPts val="0"/>
              </a:spcAft>
              <a:defRPr/>
            </a:pPr>
            <a:r>
              <a:rPr lang="en-US" sz="4000" b="1" kern="0" dirty="0">
                <a:effectLst>
                  <a:outerShdw blurRad="50800" dist="38100" dir="18900000" algn="bl" rotWithShape="0">
                    <a:prstClr val="black">
                      <a:alpha val="40000"/>
                    </a:prstClr>
                  </a:outerShdw>
                </a:effectLst>
                <a:latin typeface="+mj-lt"/>
                <a:ea typeface="+mj-ea"/>
                <a:cs typeface="+mj-cs"/>
              </a:rPr>
              <a:t>Monitoring Response to Treatment</a:t>
            </a:r>
            <a:endParaRPr lang="en-US" sz="4000" b="1" kern="0" dirty="0">
              <a:solidFill>
                <a:srgbClr val="000000"/>
              </a:solidFill>
              <a:effectLst>
                <a:outerShdw blurRad="50800" dist="38100" dir="18900000" algn="bl" rotWithShape="0">
                  <a:prstClr val="black">
                    <a:alpha val="40000"/>
                  </a:prstClr>
                </a:outerShdw>
              </a:effectLst>
              <a:latin typeface="+mj-lt"/>
              <a:ea typeface="+mj-ea"/>
              <a:cs typeface="+mj-cs"/>
            </a:endParaRPr>
          </a:p>
        </p:txBody>
      </p:sp>
      <p:sp>
        <p:nvSpPr>
          <p:cNvPr id="8" name="Rectangle 7">
            <a:extLst>
              <a:ext uri="{FF2B5EF4-FFF2-40B4-BE49-F238E27FC236}">
                <a16:creationId xmlns:a16="http://schemas.microsoft.com/office/drawing/2014/main" id="{2BA470DA-74C6-4308-B1FB-FF3D0DBB8677}"/>
              </a:ext>
            </a:extLst>
          </p:cNvPr>
          <p:cNvSpPr/>
          <p:nvPr/>
        </p:nvSpPr>
        <p:spPr>
          <a:xfrm>
            <a:off x="24882" y="6528933"/>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2951014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01455"/>
            <a:ext cx="8229600" cy="1143000"/>
          </a:xfrm>
          <a:solidFill>
            <a:schemeClr val="tx2">
              <a:lumMod val="40000"/>
              <a:lumOff val="60000"/>
            </a:schemeClr>
          </a:solidFill>
          <a:ln w="57150">
            <a:solidFill>
              <a:srgbClr val="003300"/>
            </a:solidFill>
            <a:miter lim="800000"/>
            <a:headEnd/>
            <a:tailEnd/>
          </a:ln>
        </p:spPr>
        <p:txBody>
          <a:bodyPr/>
          <a:lstStyle/>
          <a:p>
            <a:r>
              <a:rPr lang="en-PH" altLang="en-US" sz="3000" b="1" dirty="0"/>
              <a:t>Schedule of Sputum Collection in SSTR and CTR</a:t>
            </a:r>
          </a:p>
        </p:txBody>
      </p:sp>
      <p:sp>
        <p:nvSpPr>
          <p:cNvPr id="5" name="Content Placeholder 2"/>
          <p:cNvSpPr txBox="1">
            <a:spLocks/>
          </p:cNvSpPr>
          <p:nvPr/>
        </p:nvSpPr>
        <p:spPr bwMode="auto">
          <a:xfrm flipH="1">
            <a:off x="9144000" y="4267200"/>
            <a:ext cx="914400" cy="1943100"/>
          </a:xfrm>
          <a:prstGeom prst="rect">
            <a:avLst/>
          </a:prstGeom>
          <a:noFill/>
          <a:ln w="9525">
            <a:noFill/>
            <a:miter lim="800000"/>
            <a:headEnd/>
            <a:tailEnd/>
          </a:ln>
        </p:spPr>
        <p:txBody>
          <a:bodyPr lIns="91392" tIns="45696" rIns="91392" bIns="45696"/>
          <a:lstStyle/>
          <a:p>
            <a:pPr marL="339725" indent="-339725" eaLnBrk="0" hangingPunct="0">
              <a:spcBef>
                <a:spcPct val="20000"/>
              </a:spcBef>
              <a:buFont typeface="Arial" charset="0"/>
              <a:buChar char="•"/>
              <a:defRPr/>
            </a:pPr>
            <a:endParaRPr lang="en-PH" altLang="en-US" sz="3200" dirty="0">
              <a:latin typeface="+mn-lt"/>
              <a:cs typeface="+mn-cs"/>
            </a:endParaRPr>
          </a:p>
        </p:txBody>
      </p:sp>
      <p:pic>
        <p:nvPicPr>
          <p:cNvPr id="3" name="Content Placeholder 2"/>
          <p:cNvPicPr>
            <a:picLocks noGrp="1" noChangeAspect="1"/>
          </p:cNvPicPr>
          <p:nvPr>
            <p:ph idx="1"/>
          </p:nvPr>
        </p:nvPicPr>
        <p:blipFill>
          <a:blip r:embed="rId3"/>
          <a:stretch>
            <a:fillRect/>
          </a:stretch>
        </p:blipFill>
        <p:spPr>
          <a:xfrm>
            <a:off x="3608748" y="3616272"/>
            <a:ext cx="1926503" cy="49381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25109890"/>
              </p:ext>
            </p:extLst>
          </p:nvPr>
        </p:nvGraphicFramePr>
        <p:xfrm>
          <a:off x="380999" y="1503134"/>
          <a:ext cx="8382000" cy="48133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3250917045"/>
                    </a:ext>
                  </a:extLst>
                </a:gridCol>
                <a:gridCol w="1638300">
                  <a:extLst>
                    <a:ext uri="{9D8B030D-6E8A-4147-A177-3AD203B41FA5}">
                      <a16:colId xmlns:a16="http://schemas.microsoft.com/office/drawing/2014/main" val="1009348342"/>
                    </a:ext>
                  </a:extLst>
                </a:gridCol>
                <a:gridCol w="2362200">
                  <a:extLst>
                    <a:ext uri="{9D8B030D-6E8A-4147-A177-3AD203B41FA5}">
                      <a16:colId xmlns:a16="http://schemas.microsoft.com/office/drawing/2014/main" val="2694471533"/>
                    </a:ext>
                  </a:extLst>
                </a:gridCol>
                <a:gridCol w="2286000">
                  <a:extLst>
                    <a:ext uri="{9D8B030D-6E8A-4147-A177-3AD203B41FA5}">
                      <a16:colId xmlns:a16="http://schemas.microsoft.com/office/drawing/2014/main" val="403145792"/>
                    </a:ext>
                  </a:extLst>
                </a:gridCol>
              </a:tblGrid>
              <a:tr h="962660">
                <a:tc>
                  <a:txBody>
                    <a:bodyPr/>
                    <a:lstStyle/>
                    <a:p>
                      <a:pPr algn="ctr"/>
                      <a:r>
                        <a:rPr lang="en-US" dirty="0"/>
                        <a:t>Test</a:t>
                      </a:r>
                    </a:p>
                  </a:txBody>
                  <a:tcPr anchor="ctr"/>
                </a:tc>
                <a:tc>
                  <a:txBody>
                    <a:bodyPr/>
                    <a:lstStyle/>
                    <a:p>
                      <a:pPr algn="ctr"/>
                      <a:r>
                        <a:rPr lang="en-US" dirty="0"/>
                        <a:t>Treatment Phase</a:t>
                      </a:r>
                      <a:endParaRPr lang="en-PH" dirty="0"/>
                    </a:p>
                  </a:txBody>
                  <a:tcPr anchor="ctr"/>
                </a:tc>
                <a:tc>
                  <a:txBody>
                    <a:bodyPr/>
                    <a:lstStyle/>
                    <a:p>
                      <a:pPr algn="ctr"/>
                      <a:r>
                        <a:rPr lang="en-US" dirty="0"/>
                        <a:t>Standard Short</a:t>
                      </a:r>
                      <a:r>
                        <a:rPr lang="en-US" baseline="0" dirty="0"/>
                        <a:t> Treatment Regimen</a:t>
                      </a:r>
                    </a:p>
                    <a:p>
                      <a:pPr algn="ctr"/>
                      <a:r>
                        <a:rPr lang="en-US" baseline="0" dirty="0">
                          <a:solidFill>
                            <a:srgbClr val="FFFF00"/>
                          </a:solidFill>
                        </a:rPr>
                        <a:t>(SSTR) 9-11</a:t>
                      </a:r>
                      <a:endParaRPr lang="en-PH" dirty="0">
                        <a:solidFill>
                          <a:srgbClr val="FFFF00"/>
                        </a:solidFill>
                      </a:endParaRPr>
                    </a:p>
                  </a:txBody>
                  <a:tcPr anchor="ctr"/>
                </a:tc>
                <a:tc>
                  <a:txBody>
                    <a:bodyPr/>
                    <a:lstStyle/>
                    <a:p>
                      <a:pPr algn="ctr"/>
                      <a:r>
                        <a:rPr lang="en-US" dirty="0"/>
                        <a:t>Conventional Treatment Regimen</a:t>
                      </a:r>
                    </a:p>
                    <a:p>
                      <a:pPr algn="ctr"/>
                      <a:r>
                        <a:rPr lang="en-US" dirty="0">
                          <a:solidFill>
                            <a:srgbClr val="FFFF00"/>
                          </a:solidFill>
                        </a:rPr>
                        <a:t>(CTR)</a:t>
                      </a:r>
                      <a:r>
                        <a:rPr lang="en-US" baseline="0" dirty="0">
                          <a:solidFill>
                            <a:srgbClr val="FFFF00"/>
                          </a:solidFill>
                        </a:rPr>
                        <a:t> 20-24</a:t>
                      </a:r>
                      <a:endParaRPr lang="en-PH" dirty="0">
                        <a:solidFill>
                          <a:srgbClr val="FFFF00"/>
                        </a:solidFill>
                      </a:endParaRPr>
                    </a:p>
                  </a:txBody>
                  <a:tcPr anchor="ctr"/>
                </a:tc>
                <a:extLst>
                  <a:ext uri="{0D108BD9-81ED-4DB2-BD59-A6C34878D82A}">
                    <a16:rowId xmlns:a16="http://schemas.microsoft.com/office/drawing/2014/main" val="83330087"/>
                  </a:ext>
                </a:extLst>
              </a:tr>
              <a:tr h="962660">
                <a:tc rowSpan="2">
                  <a:txBody>
                    <a:bodyPr/>
                    <a:lstStyle/>
                    <a:p>
                      <a:pPr algn="ctr"/>
                      <a:r>
                        <a:rPr lang="en-US" sz="2400" b="1" dirty="0"/>
                        <a:t>DSSM</a:t>
                      </a:r>
                      <a:endParaRPr lang="en-PH" sz="2400" b="1" dirty="0"/>
                    </a:p>
                  </a:txBody>
                  <a:tcPr anchor="ctr"/>
                </a:tc>
                <a:tc>
                  <a:txBody>
                    <a:bodyPr/>
                    <a:lstStyle/>
                    <a:p>
                      <a:pPr algn="ctr"/>
                      <a:r>
                        <a:rPr lang="en-US" sz="2400" b="1" dirty="0"/>
                        <a:t>IP</a:t>
                      </a:r>
                      <a:endParaRPr lang="en-PH" sz="2400" b="1" dirty="0"/>
                    </a:p>
                  </a:txBody>
                  <a:tcPr anchor="ctr"/>
                </a:tc>
                <a:tc gridSpan="2">
                  <a:txBody>
                    <a:bodyPr/>
                    <a:lstStyle/>
                    <a:p>
                      <a:pPr algn="ctr"/>
                      <a:r>
                        <a:rPr lang="en-US" sz="2400" dirty="0"/>
                        <a:t>Baseline,</a:t>
                      </a:r>
                      <a:r>
                        <a:rPr lang="en-US" sz="2400" baseline="0" dirty="0"/>
                        <a:t> Monthly</a:t>
                      </a:r>
                      <a:endParaRPr lang="en-PH" sz="2400" dirty="0"/>
                    </a:p>
                  </a:txBody>
                  <a:tcPr anchor="ctr"/>
                </a:tc>
                <a:tc hMerge="1">
                  <a:txBody>
                    <a:bodyPr/>
                    <a:lstStyle/>
                    <a:p>
                      <a:endParaRPr lang="en-PH"/>
                    </a:p>
                  </a:txBody>
                  <a:tcPr/>
                </a:tc>
                <a:extLst>
                  <a:ext uri="{0D108BD9-81ED-4DB2-BD59-A6C34878D82A}">
                    <a16:rowId xmlns:a16="http://schemas.microsoft.com/office/drawing/2014/main" val="686812968"/>
                  </a:ext>
                </a:extLst>
              </a:tr>
              <a:tr h="962660">
                <a:tc vMerge="1">
                  <a:txBody>
                    <a:bodyPr/>
                    <a:lstStyle/>
                    <a:p>
                      <a:endParaRPr lang="en-PH" dirty="0"/>
                    </a:p>
                  </a:txBody>
                  <a:tcPr/>
                </a:tc>
                <a:tc>
                  <a:txBody>
                    <a:bodyPr/>
                    <a:lstStyle/>
                    <a:p>
                      <a:pPr algn="ctr"/>
                      <a:r>
                        <a:rPr lang="en-US" sz="2400" b="1" dirty="0"/>
                        <a:t>CP</a:t>
                      </a:r>
                      <a:endParaRPr lang="en-PH" sz="2400" b="1" dirty="0"/>
                    </a:p>
                  </a:txBody>
                  <a:tcPr anchor="ctr"/>
                </a:tc>
                <a:tc gridSpan="2">
                  <a:txBody>
                    <a:bodyPr/>
                    <a:lstStyle/>
                    <a:p>
                      <a:pPr algn="ctr"/>
                      <a:r>
                        <a:rPr lang="en-US" sz="2400" dirty="0"/>
                        <a:t>Monthly</a:t>
                      </a:r>
                      <a:endParaRPr lang="en-PH" sz="2400" dirty="0"/>
                    </a:p>
                  </a:txBody>
                  <a:tcPr anchor="ctr"/>
                </a:tc>
                <a:tc hMerge="1">
                  <a:txBody>
                    <a:bodyPr/>
                    <a:lstStyle/>
                    <a:p>
                      <a:endParaRPr lang="en-PH"/>
                    </a:p>
                  </a:txBody>
                  <a:tcPr/>
                </a:tc>
                <a:extLst>
                  <a:ext uri="{0D108BD9-81ED-4DB2-BD59-A6C34878D82A}">
                    <a16:rowId xmlns:a16="http://schemas.microsoft.com/office/drawing/2014/main" val="2642432880"/>
                  </a:ext>
                </a:extLst>
              </a:tr>
              <a:tr h="962660">
                <a:tc rowSpan="2">
                  <a:txBody>
                    <a:bodyPr/>
                    <a:lstStyle/>
                    <a:p>
                      <a:pPr algn="ctr"/>
                      <a:r>
                        <a:rPr lang="en-US" sz="2400" b="1" dirty="0"/>
                        <a:t>TBC</a:t>
                      </a:r>
                      <a:endParaRPr lang="en-PH" sz="2400" b="1" dirty="0"/>
                    </a:p>
                  </a:txBody>
                  <a:tcPr anchor="ctr"/>
                </a:tc>
                <a:tc>
                  <a:txBody>
                    <a:bodyPr/>
                    <a:lstStyle/>
                    <a:p>
                      <a:pPr algn="ctr"/>
                      <a:r>
                        <a:rPr lang="en-US" sz="2400" b="1" dirty="0"/>
                        <a:t>IP</a:t>
                      </a:r>
                      <a:endParaRPr lang="en-PH" sz="2400" b="1" dirty="0"/>
                    </a:p>
                  </a:txBody>
                  <a:tcPr anchor="ctr"/>
                </a:tc>
                <a:tc gridSpan="2">
                  <a:txBody>
                    <a:bodyPr/>
                    <a:lstStyle/>
                    <a:p>
                      <a:pPr algn="ctr"/>
                      <a:r>
                        <a:rPr lang="en-US" sz="2400" dirty="0"/>
                        <a:t>Baseline, Monthly</a:t>
                      </a:r>
                      <a:endParaRPr lang="en-PH" sz="2400" dirty="0"/>
                    </a:p>
                  </a:txBody>
                  <a:tcPr anchor="ctr"/>
                </a:tc>
                <a:tc hMerge="1">
                  <a:txBody>
                    <a:bodyPr/>
                    <a:lstStyle/>
                    <a:p>
                      <a:endParaRPr lang="en-PH"/>
                    </a:p>
                  </a:txBody>
                  <a:tcPr/>
                </a:tc>
                <a:extLst>
                  <a:ext uri="{0D108BD9-81ED-4DB2-BD59-A6C34878D82A}">
                    <a16:rowId xmlns:a16="http://schemas.microsoft.com/office/drawing/2014/main" val="293820130"/>
                  </a:ext>
                </a:extLst>
              </a:tr>
              <a:tr h="962660">
                <a:tc vMerge="1">
                  <a:txBody>
                    <a:bodyPr/>
                    <a:lstStyle/>
                    <a:p>
                      <a:endParaRPr lang="en-PH" dirty="0"/>
                    </a:p>
                  </a:txBody>
                  <a:tcPr/>
                </a:tc>
                <a:tc>
                  <a:txBody>
                    <a:bodyPr/>
                    <a:lstStyle/>
                    <a:p>
                      <a:pPr algn="ctr"/>
                      <a:r>
                        <a:rPr lang="en-US" sz="2400" b="1" dirty="0"/>
                        <a:t>CP</a:t>
                      </a:r>
                      <a:endParaRPr lang="en-PH" sz="2400" b="1" dirty="0"/>
                    </a:p>
                  </a:txBody>
                  <a:tcPr anchor="ctr"/>
                </a:tc>
                <a:tc>
                  <a:txBody>
                    <a:bodyPr/>
                    <a:lstStyle/>
                    <a:p>
                      <a:pPr algn="ctr"/>
                      <a:r>
                        <a:rPr lang="en-US" sz="2400" b="1" dirty="0"/>
                        <a:t>Monthly</a:t>
                      </a:r>
                      <a:endParaRPr lang="en-PH" sz="2400" b="1" dirty="0"/>
                    </a:p>
                  </a:txBody>
                  <a:tcPr anchor="ctr">
                    <a:solidFill>
                      <a:srgbClr val="FFFF00"/>
                    </a:solidFill>
                  </a:tcPr>
                </a:tc>
                <a:tc>
                  <a:txBody>
                    <a:bodyPr/>
                    <a:lstStyle/>
                    <a:p>
                      <a:pPr algn="ctr"/>
                      <a:r>
                        <a:rPr lang="en-US" sz="2400" b="1" dirty="0"/>
                        <a:t>Every 3 Months</a:t>
                      </a:r>
                      <a:endParaRPr lang="en-PH" sz="2400" b="1" dirty="0"/>
                    </a:p>
                  </a:txBody>
                  <a:tcPr anchor="ctr">
                    <a:solidFill>
                      <a:srgbClr val="FFFF00"/>
                    </a:solidFill>
                  </a:tcPr>
                </a:tc>
                <a:extLst>
                  <a:ext uri="{0D108BD9-81ED-4DB2-BD59-A6C34878D82A}">
                    <a16:rowId xmlns:a16="http://schemas.microsoft.com/office/drawing/2014/main" val="1297467952"/>
                  </a:ext>
                </a:extLst>
              </a:tr>
            </a:tbl>
          </a:graphicData>
        </a:graphic>
      </p:graphicFrame>
      <p:sp>
        <p:nvSpPr>
          <p:cNvPr id="7" name="Rectangle 6"/>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9141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sz="4000" dirty="0">
                <a:solidFill>
                  <a:schemeClr val="bg1"/>
                </a:solidFill>
              </a:rPr>
              <a:t>Schedule of Laboratory Examinations</a:t>
            </a:r>
            <a:endParaRPr lang="en-US" dirty="0">
              <a:solidFill>
                <a:schemeClr val="bg1"/>
              </a:solidFill>
            </a:endParaRPr>
          </a:p>
        </p:txBody>
      </p:sp>
      <p:pic>
        <p:nvPicPr>
          <p:cNvPr id="4" name="Content Placeholder 3"/>
          <p:cNvPicPr>
            <a:picLocks noGrp="1" noChangeAspect="1"/>
          </p:cNvPicPr>
          <p:nvPr>
            <p:ph idx="1"/>
          </p:nvPr>
        </p:nvPicPr>
        <p:blipFill>
          <a:blip r:embed="rId3"/>
          <a:stretch>
            <a:fillRect/>
          </a:stretch>
        </p:blipFill>
        <p:spPr>
          <a:xfrm>
            <a:off x="226999" y="1905000"/>
            <a:ext cx="8690002" cy="4591276"/>
          </a:xfrm>
          <a:prstGeom prst="rect">
            <a:avLst/>
          </a:prstGeom>
        </p:spPr>
      </p:pic>
    </p:spTree>
    <p:extLst>
      <p:ext uri="{BB962C8B-B14F-4D97-AF65-F5344CB8AC3E}">
        <p14:creationId xmlns:p14="http://schemas.microsoft.com/office/powerpoint/2010/main" val="1514263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solidFill>
            <a:schemeClr val="tx2">
              <a:lumMod val="20000"/>
              <a:lumOff val="80000"/>
            </a:schemeClr>
          </a:solidFill>
          <a:ln w="57150">
            <a:solidFill>
              <a:srgbClr val="003300"/>
            </a:solidFill>
            <a:miter lim="800000"/>
            <a:headEnd/>
            <a:tailEnd/>
          </a:ln>
        </p:spPr>
        <p:txBody>
          <a:bodyPr/>
          <a:lstStyle/>
          <a:p>
            <a:r>
              <a:rPr lang="en-PH" altLang="en-US" b="1" dirty="0"/>
              <a:t>Supervised Treatment</a:t>
            </a:r>
          </a:p>
        </p:txBody>
      </p:sp>
      <p:sp>
        <p:nvSpPr>
          <p:cNvPr id="2" name="Content Placeholder 1"/>
          <p:cNvSpPr>
            <a:spLocks noGrp="1"/>
          </p:cNvSpPr>
          <p:nvPr>
            <p:ph idx="1"/>
          </p:nvPr>
        </p:nvSpPr>
        <p:spPr>
          <a:xfrm>
            <a:off x="457200" y="2057400"/>
            <a:ext cx="8229600" cy="4297363"/>
          </a:xfrm>
        </p:spPr>
        <p:txBody>
          <a:bodyPr/>
          <a:lstStyle/>
          <a:p>
            <a:r>
              <a:rPr lang="en-US" dirty="0"/>
              <a:t>Treatment can be done in any place as agreed between the patient and the trained  health worker:</a:t>
            </a:r>
          </a:p>
          <a:p>
            <a:pPr lvl="1"/>
            <a:r>
              <a:rPr lang="en-US" dirty="0"/>
              <a:t>STC/TC</a:t>
            </a:r>
          </a:p>
          <a:p>
            <a:pPr lvl="1"/>
            <a:r>
              <a:rPr lang="en-US" dirty="0" err="1"/>
              <a:t>iDOTS</a:t>
            </a:r>
            <a:endParaRPr lang="en-US" dirty="0"/>
          </a:p>
          <a:p>
            <a:pPr lvl="1"/>
            <a:r>
              <a:rPr lang="en-US" dirty="0"/>
              <a:t>RHU</a:t>
            </a:r>
          </a:p>
          <a:p>
            <a:pPr lvl="1"/>
            <a:r>
              <a:rPr lang="en-US" dirty="0"/>
              <a:t>Community</a:t>
            </a:r>
          </a:p>
          <a:p>
            <a:pPr lvl="1"/>
            <a:r>
              <a:rPr lang="en-US" dirty="0"/>
              <a:t>Hospitals, etc.</a:t>
            </a:r>
          </a:p>
          <a:p>
            <a:pPr lvl="1"/>
            <a:endParaRPr lang="en-US" dirty="0"/>
          </a:p>
        </p:txBody>
      </p:sp>
      <p:sp>
        <p:nvSpPr>
          <p:cNvPr id="8" name="Rectangle 7">
            <a:extLst>
              <a:ext uri="{FF2B5EF4-FFF2-40B4-BE49-F238E27FC236}">
                <a16:creationId xmlns:a16="http://schemas.microsoft.com/office/drawing/2014/main" id="{857F88DF-77B4-425D-8A73-92D5DDB9B2B1}"/>
              </a:ext>
            </a:extLst>
          </p:cNvPr>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solidFill>
            <a:schemeClr val="tx2">
              <a:lumMod val="20000"/>
              <a:lumOff val="80000"/>
            </a:schemeClr>
          </a:solidFill>
          <a:ln w="57150">
            <a:solidFill>
              <a:srgbClr val="003300"/>
            </a:solidFill>
            <a:miter lim="800000"/>
            <a:headEnd/>
            <a:tailEnd/>
          </a:ln>
        </p:spPr>
        <p:txBody>
          <a:bodyPr/>
          <a:lstStyle/>
          <a:p>
            <a:r>
              <a:rPr lang="en-PH" altLang="en-US" b="1" dirty="0"/>
              <a:t>Supervised Treatment</a:t>
            </a:r>
          </a:p>
        </p:txBody>
      </p:sp>
      <p:sp>
        <p:nvSpPr>
          <p:cNvPr id="2" name="Content Placeholder 1"/>
          <p:cNvSpPr>
            <a:spLocks noGrp="1"/>
          </p:cNvSpPr>
          <p:nvPr>
            <p:ph idx="1"/>
          </p:nvPr>
        </p:nvSpPr>
        <p:spPr>
          <a:xfrm>
            <a:off x="457200" y="2057400"/>
            <a:ext cx="8229600" cy="2895600"/>
          </a:xfrm>
        </p:spPr>
        <p:txBody>
          <a:bodyPr/>
          <a:lstStyle/>
          <a:p>
            <a:r>
              <a:rPr lang="en-US" dirty="0"/>
              <a:t>Supervised treatment must also include monitoring of adverse events (AEs) to ensure patients are adhering to treatment</a:t>
            </a:r>
          </a:p>
          <a:p>
            <a:pPr marL="0" indent="0">
              <a:buNone/>
            </a:pPr>
            <a:endParaRPr lang="en-US" sz="1400" dirty="0"/>
          </a:p>
          <a:p>
            <a:r>
              <a:rPr lang="en-US" dirty="0"/>
              <a:t>AEs are recorded in the Patient Progress Report Form (PPRF)</a:t>
            </a:r>
          </a:p>
          <a:p>
            <a:endParaRPr lang="en-US" dirty="0"/>
          </a:p>
          <a:p>
            <a:endParaRPr lang="en-US" dirty="0"/>
          </a:p>
          <a:p>
            <a:pPr lvl="1"/>
            <a:endParaRPr lang="en-US" dirty="0"/>
          </a:p>
        </p:txBody>
      </p:sp>
      <p:sp>
        <p:nvSpPr>
          <p:cNvPr id="8" name="Rectangle 7">
            <a:extLst>
              <a:ext uri="{FF2B5EF4-FFF2-40B4-BE49-F238E27FC236}">
                <a16:creationId xmlns:a16="http://schemas.microsoft.com/office/drawing/2014/main" id="{857F88DF-77B4-425D-8A73-92D5DDB9B2B1}"/>
              </a:ext>
            </a:extLst>
          </p:cNvPr>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1542466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31" y="-1"/>
            <a:ext cx="8229600" cy="812143"/>
          </a:xfrm>
        </p:spPr>
        <p:txBody>
          <a:bodyPr/>
          <a:lstStyle/>
          <a:p>
            <a:r>
              <a:rPr lang="en-US" sz="3600" dirty="0"/>
              <a:t>Sample PPRF</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33499" y="814641"/>
            <a:ext cx="8681901" cy="6032473"/>
          </a:xfrm>
          <a:prstGeom prst="rect">
            <a:avLst/>
          </a:prstGeom>
        </p:spPr>
      </p:pic>
    </p:spTree>
    <p:extLst>
      <p:ext uri="{BB962C8B-B14F-4D97-AF65-F5344CB8AC3E}">
        <p14:creationId xmlns:p14="http://schemas.microsoft.com/office/powerpoint/2010/main" val="1768950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192" y="1447800"/>
            <a:ext cx="8229600" cy="4525963"/>
          </a:xfrm>
        </p:spPr>
        <p:txBody>
          <a:bodyPr/>
          <a:lstStyle/>
          <a:p>
            <a:pPr marL="0" indent="0">
              <a:buNone/>
              <a:defRPr/>
            </a:pPr>
            <a:r>
              <a:rPr lang="en-PH" sz="2400" dirty="0"/>
              <a:t>The following steps shall be taken for patients showing any signs of possible poor adherence: </a:t>
            </a:r>
          </a:p>
        </p:txBody>
      </p:sp>
      <p:sp>
        <p:nvSpPr>
          <p:cNvPr id="13315" name="Title 1"/>
          <p:cNvSpPr>
            <a:spLocks noGrp="1"/>
          </p:cNvSpPr>
          <p:nvPr>
            <p:ph type="title"/>
          </p:nvPr>
        </p:nvSpPr>
        <p:spPr>
          <a:xfrm>
            <a:off x="457199" y="162039"/>
            <a:ext cx="8229600" cy="904761"/>
          </a:xfrm>
          <a:solidFill>
            <a:schemeClr val="tx2">
              <a:lumMod val="20000"/>
              <a:lumOff val="80000"/>
            </a:schemeClr>
          </a:solidFill>
          <a:ln w="57150">
            <a:solidFill>
              <a:srgbClr val="003300"/>
            </a:solidFill>
            <a:miter lim="800000"/>
            <a:headEnd/>
            <a:tailEnd/>
          </a:ln>
        </p:spPr>
        <p:txBody>
          <a:bodyPr/>
          <a:lstStyle/>
          <a:p>
            <a:pPr eaLnBrk="1" hangingPunct="1"/>
            <a:r>
              <a:rPr lang="en-US" altLang="en-US" sz="4000" b="1" dirty="0"/>
              <a:t>Managing Treatment Interruption</a:t>
            </a:r>
          </a:p>
        </p:txBody>
      </p:sp>
      <p:graphicFrame>
        <p:nvGraphicFramePr>
          <p:cNvPr id="5" name="Table 4"/>
          <p:cNvGraphicFramePr>
            <a:graphicFrameLocks noGrp="1"/>
          </p:cNvGraphicFramePr>
          <p:nvPr>
            <p:extLst>
              <p:ext uri="{D42A27DB-BD31-4B8C-83A1-F6EECF244321}">
                <p14:modId xmlns:p14="http://schemas.microsoft.com/office/powerpoint/2010/main" val="1049019153"/>
              </p:ext>
            </p:extLst>
          </p:nvPr>
        </p:nvGraphicFramePr>
        <p:xfrm>
          <a:off x="315684" y="2514600"/>
          <a:ext cx="8512629" cy="3811172"/>
        </p:xfrm>
        <a:graphic>
          <a:graphicData uri="http://schemas.openxmlformats.org/drawingml/2006/table">
            <a:tbl>
              <a:tblPr firstRow="1" bandRow="1">
                <a:tableStyleId>{5C22544A-7EE6-4342-B048-85BDC9FD1C3A}</a:tableStyleId>
              </a:tblPr>
              <a:tblGrid>
                <a:gridCol w="1273630">
                  <a:extLst>
                    <a:ext uri="{9D8B030D-6E8A-4147-A177-3AD203B41FA5}">
                      <a16:colId xmlns:a16="http://schemas.microsoft.com/office/drawing/2014/main" val="20000"/>
                    </a:ext>
                  </a:extLst>
                </a:gridCol>
                <a:gridCol w="5649685">
                  <a:extLst>
                    <a:ext uri="{9D8B030D-6E8A-4147-A177-3AD203B41FA5}">
                      <a16:colId xmlns:a16="http://schemas.microsoft.com/office/drawing/2014/main" val="20001"/>
                    </a:ext>
                  </a:extLst>
                </a:gridCol>
                <a:gridCol w="1589314">
                  <a:extLst>
                    <a:ext uri="{9D8B030D-6E8A-4147-A177-3AD203B41FA5}">
                      <a16:colId xmlns:a16="http://schemas.microsoft.com/office/drawing/2014/main" val="20002"/>
                    </a:ext>
                  </a:extLst>
                </a:gridCol>
              </a:tblGrid>
              <a:tr h="838200">
                <a:tc>
                  <a:txBody>
                    <a:bodyPr/>
                    <a:lstStyle/>
                    <a:p>
                      <a:pPr algn="ctr"/>
                      <a:r>
                        <a:rPr lang="en-PH" sz="2400" dirty="0"/>
                        <a:t>Time-frame</a:t>
                      </a:r>
                    </a:p>
                  </a:txBody>
                  <a:tcPr anchor="ctr"/>
                </a:tc>
                <a:tc>
                  <a:txBody>
                    <a:bodyPr/>
                    <a:lstStyle/>
                    <a:p>
                      <a:pPr algn="ctr"/>
                      <a:r>
                        <a:rPr lang="en-PH" sz="2400" dirty="0"/>
                        <a:t>Actions</a:t>
                      </a:r>
                      <a:r>
                        <a:rPr lang="en-PH" sz="2400" baseline="0" dirty="0"/>
                        <a:t> to be  Taken</a:t>
                      </a:r>
                      <a:endParaRPr lang="en-PH" sz="2400" dirty="0"/>
                    </a:p>
                  </a:txBody>
                  <a:tcPr anchor="ctr"/>
                </a:tc>
                <a:tc>
                  <a:txBody>
                    <a:bodyPr/>
                    <a:lstStyle/>
                    <a:p>
                      <a:pPr algn="ctr"/>
                      <a:r>
                        <a:rPr lang="en-PH" sz="2400" dirty="0"/>
                        <a:t>Person </a:t>
                      </a:r>
                      <a:r>
                        <a:rPr lang="en-PH" sz="2200" dirty="0"/>
                        <a:t>Responsible</a:t>
                      </a:r>
                    </a:p>
                  </a:txBody>
                  <a:tcPr/>
                </a:tc>
                <a:extLst>
                  <a:ext uri="{0D108BD9-81ED-4DB2-BD59-A6C34878D82A}">
                    <a16:rowId xmlns:a16="http://schemas.microsoft.com/office/drawing/2014/main" val="10000"/>
                  </a:ext>
                </a:extLst>
              </a:tr>
              <a:tr h="1205132">
                <a:tc>
                  <a:txBody>
                    <a:bodyPr/>
                    <a:lstStyle/>
                    <a:p>
                      <a:r>
                        <a:rPr lang="en-PH" sz="2200" dirty="0"/>
                        <a:t>Within 24 </a:t>
                      </a:r>
                      <a:r>
                        <a:rPr lang="en-PH" sz="2200" dirty="0" err="1"/>
                        <a:t>hr</a:t>
                      </a:r>
                      <a:endParaRPr lang="en-PH" sz="2200" dirty="0"/>
                    </a:p>
                  </a:txBody>
                  <a:tcPr/>
                </a:tc>
                <a:tc>
                  <a:txBody>
                    <a:bodyPr/>
                    <a:lstStyle/>
                    <a:p>
                      <a:r>
                        <a:rPr lang="en-PH" sz="2200" dirty="0"/>
                        <a:t>Immediately follow up patients who missed a </a:t>
                      </a:r>
                      <a:r>
                        <a:rPr lang="en-PH" sz="2200" dirty="0" err="1"/>
                        <a:t>treatment</a:t>
                      </a:r>
                      <a:r>
                        <a:rPr lang="en-PH" sz="2200" dirty="0" err="1">
                          <a:sym typeface="Symbol" panose="05050102010706020507" pitchFamily="18" charset="2"/>
                        </a:rPr>
                        <a:t></a:t>
                      </a:r>
                      <a:r>
                        <a:rPr lang="en-PH" sz="2200" dirty="0" err="1"/>
                        <a:t>through</a:t>
                      </a:r>
                      <a:r>
                        <a:rPr lang="en-PH" sz="2200" dirty="0"/>
                        <a:t> phone call (3 attempts within the day followed by SMS)</a:t>
                      </a:r>
                    </a:p>
                  </a:txBody>
                  <a:tcPr/>
                </a:tc>
                <a:tc>
                  <a:txBody>
                    <a:bodyPr/>
                    <a:lstStyle/>
                    <a:p>
                      <a:r>
                        <a:rPr lang="en-PH" sz="2200" dirty="0"/>
                        <a:t>PMDT treatment</a:t>
                      </a:r>
                      <a:r>
                        <a:rPr lang="en-PH" sz="2200" baseline="0" dirty="0"/>
                        <a:t> facility</a:t>
                      </a:r>
                      <a:endParaRPr lang="en-PH" sz="2200" dirty="0"/>
                    </a:p>
                  </a:txBody>
                  <a:tcPr/>
                </a:tc>
                <a:extLst>
                  <a:ext uri="{0D108BD9-81ED-4DB2-BD59-A6C34878D82A}">
                    <a16:rowId xmlns:a16="http://schemas.microsoft.com/office/drawing/2014/main" val="10001"/>
                  </a:ext>
                </a:extLst>
              </a:tr>
              <a:tr h="1529118">
                <a:tc>
                  <a:txBody>
                    <a:bodyPr/>
                    <a:lstStyle/>
                    <a:p>
                      <a:r>
                        <a:rPr lang="en-PH" sz="2200" dirty="0"/>
                        <a:t>Within 48</a:t>
                      </a:r>
                      <a:r>
                        <a:rPr lang="en-PH" sz="2200" dirty="0">
                          <a:sym typeface="Symbol" panose="05050102010706020507" pitchFamily="18" charset="2"/>
                        </a:rPr>
                        <a:t></a:t>
                      </a:r>
                      <a:r>
                        <a:rPr lang="en-PH" sz="2200" dirty="0"/>
                        <a:t>72 </a:t>
                      </a:r>
                      <a:r>
                        <a:rPr lang="en-PH" sz="2200" dirty="0" err="1"/>
                        <a:t>hr</a:t>
                      </a:r>
                      <a:endParaRPr lang="en-PH" sz="2200" dirty="0"/>
                    </a:p>
                  </a:txBody>
                  <a:tcPr/>
                </a:tc>
                <a:tc>
                  <a:txBody>
                    <a:bodyPr/>
                    <a:lstStyle/>
                    <a:p>
                      <a:r>
                        <a:rPr lang="en-PH" sz="2200" dirty="0"/>
                        <a:t>Request the nearest health facility to visit patient's home/workplace if the patient still did not report to treatment and provide immediate feedback to the requesting PMDT treatment facility</a:t>
                      </a:r>
                    </a:p>
                  </a:txBody>
                  <a:tcPr/>
                </a:tc>
                <a:tc>
                  <a:txBody>
                    <a:bodyPr/>
                    <a:lstStyle/>
                    <a:p>
                      <a:r>
                        <a:rPr lang="en-PH" sz="2200" dirty="0"/>
                        <a:t>DOTS facility staff</a:t>
                      </a:r>
                    </a:p>
                  </a:txBody>
                  <a:tcPr/>
                </a:tc>
                <a:extLst>
                  <a:ext uri="{0D108BD9-81ED-4DB2-BD59-A6C34878D82A}">
                    <a16:rowId xmlns:a16="http://schemas.microsoft.com/office/drawing/2014/main" val="10002"/>
                  </a:ext>
                </a:extLst>
              </a:tr>
            </a:tbl>
          </a:graphicData>
        </a:graphic>
      </p:graphicFrame>
      <p:sp>
        <p:nvSpPr>
          <p:cNvPr id="7" name="Rectangle 6">
            <a:extLst>
              <a:ext uri="{FF2B5EF4-FFF2-40B4-BE49-F238E27FC236}">
                <a16:creationId xmlns:a16="http://schemas.microsoft.com/office/drawing/2014/main" id="{B102B85A-65FC-485E-97CA-B317F1AF8686}"/>
              </a:ext>
            </a:extLst>
          </p:cNvPr>
          <p:cNvSpPr/>
          <p:nvPr/>
        </p:nvSpPr>
        <p:spPr>
          <a:xfrm>
            <a:off x="24882" y="6528933"/>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2911570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34885"/>
            <a:ext cx="8229600" cy="4525963"/>
          </a:xfrm>
        </p:spPr>
        <p:txBody>
          <a:bodyPr/>
          <a:lstStyle/>
          <a:p>
            <a:pPr>
              <a:defRPr/>
            </a:pPr>
            <a:r>
              <a:rPr lang="en-PH" dirty="0"/>
              <a:t>Patients who are interrupting treatment must be counseled </a:t>
            </a:r>
          </a:p>
          <a:p>
            <a:pPr lvl="1">
              <a:defRPr/>
            </a:pPr>
            <a:r>
              <a:rPr lang="en-PH" dirty="0"/>
              <a:t>to determine the root cause of interruption so that appropriate actions can be taken together with the patient</a:t>
            </a:r>
          </a:p>
        </p:txBody>
      </p:sp>
      <p:sp>
        <p:nvSpPr>
          <p:cNvPr id="13315" name="Title 1"/>
          <p:cNvSpPr>
            <a:spLocks noGrp="1"/>
          </p:cNvSpPr>
          <p:nvPr>
            <p:ph type="title"/>
          </p:nvPr>
        </p:nvSpPr>
        <p:spPr>
          <a:xfrm>
            <a:off x="457199" y="162039"/>
            <a:ext cx="8229600" cy="904761"/>
          </a:xfrm>
          <a:solidFill>
            <a:schemeClr val="tx2">
              <a:lumMod val="20000"/>
              <a:lumOff val="80000"/>
            </a:schemeClr>
          </a:solidFill>
          <a:ln w="57150">
            <a:solidFill>
              <a:srgbClr val="003300"/>
            </a:solidFill>
            <a:miter lim="800000"/>
            <a:headEnd/>
            <a:tailEnd/>
          </a:ln>
        </p:spPr>
        <p:txBody>
          <a:bodyPr/>
          <a:lstStyle/>
          <a:p>
            <a:pPr eaLnBrk="1" hangingPunct="1"/>
            <a:r>
              <a:rPr lang="en-US" altLang="en-US" sz="4000" b="1" dirty="0"/>
              <a:t>Managing Treatment Interruption</a:t>
            </a:r>
          </a:p>
        </p:txBody>
      </p:sp>
      <p:sp>
        <p:nvSpPr>
          <p:cNvPr id="7" name="Rectangle 6">
            <a:extLst>
              <a:ext uri="{FF2B5EF4-FFF2-40B4-BE49-F238E27FC236}">
                <a16:creationId xmlns:a16="http://schemas.microsoft.com/office/drawing/2014/main" id="{B102B85A-65FC-485E-97CA-B317F1AF8686}"/>
              </a:ext>
            </a:extLst>
          </p:cNvPr>
          <p:cNvSpPr/>
          <p:nvPr/>
        </p:nvSpPr>
        <p:spPr>
          <a:xfrm>
            <a:off x="24882" y="6528933"/>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2992952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58A5-1540-4D85-8566-06ED9A5E8472}"/>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37E136E5-7AD1-4A96-BDEF-BE6D5861073A}"/>
              </a:ext>
            </a:extLst>
          </p:cNvPr>
          <p:cNvSpPr>
            <a:spLocks noGrp="1"/>
          </p:cNvSpPr>
          <p:nvPr>
            <p:ph idx="1"/>
          </p:nvPr>
        </p:nvSpPr>
        <p:spPr/>
        <p:txBody>
          <a:bodyPr/>
          <a:lstStyle/>
          <a:p>
            <a:pPr marL="0" indent="0" algn="ctr">
              <a:buNone/>
            </a:pPr>
            <a:endParaRPr lang="en-PH" dirty="0"/>
          </a:p>
          <a:p>
            <a:pPr marL="0" indent="0" algn="ctr">
              <a:buNone/>
            </a:pPr>
            <a:endParaRPr lang="en-PH" dirty="0"/>
          </a:p>
          <a:p>
            <a:pPr marL="0" indent="0" algn="ctr">
              <a:buNone/>
            </a:pPr>
            <a:endParaRPr lang="en-PH" dirty="0"/>
          </a:p>
          <a:p>
            <a:pPr marL="0" indent="0" algn="ctr">
              <a:buNone/>
            </a:pPr>
            <a:r>
              <a:rPr lang="en-PH" b="1" dirty="0"/>
              <a:t>End of Presentation</a:t>
            </a:r>
          </a:p>
        </p:txBody>
      </p:sp>
    </p:spTree>
    <p:extLst>
      <p:ext uri="{BB962C8B-B14F-4D97-AF65-F5344CB8AC3E}">
        <p14:creationId xmlns:p14="http://schemas.microsoft.com/office/powerpoint/2010/main" val="77995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4" name="Content Placeholder 2"/>
          <p:cNvSpPr txBox="1">
            <a:spLocks/>
          </p:cNvSpPr>
          <p:nvPr/>
        </p:nvSpPr>
        <p:spPr bwMode="auto">
          <a:xfrm>
            <a:off x="152400" y="1920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lvl1pPr marL="339725" indent="-339725" algn="l" defTabSz="911225"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269"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26"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5"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3"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charset="0"/>
              <a:buNone/>
            </a:pPr>
            <a:endParaRPr lang="en-PH" altLang="en-US" dirty="0"/>
          </a:p>
          <a:p>
            <a:pPr marL="0" indent="0" eaLnBrk="1" hangingPunct="1">
              <a:buNone/>
            </a:pPr>
            <a:r>
              <a:rPr lang="en-PH" altLang="en-US" dirty="0"/>
              <a:t>	 A set of procedures that ensure all DRTB              	 patients are promptly initiated on </a:t>
            </a:r>
          </a:p>
          <a:p>
            <a:pPr marL="0" indent="0" eaLnBrk="1" hangingPunct="1">
              <a:buNone/>
            </a:pPr>
            <a:r>
              <a:rPr lang="en-PH" altLang="en-US" dirty="0"/>
              <a:t>           treatment and are successfully treated</a:t>
            </a:r>
          </a:p>
          <a:p>
            <a:pPr marL="0" indent="0" eaLnBrk="1" hangingPunct="1">
              <a:buNone/>
            </a:pPr>
            <a:endParaRPr lang="en-PH" altLang="en-US" dirty="0"/>
          </a:p>
        </p:txBody>
      </p:sp>
      <p:sp>
        <p:nvSpPr>
          <p:cNvPr id="6" name="Title 1"/>
          <p:cNvSpPr txBox="1">
            <a:spLocks/>
          </p:cNvSpPr>
          <p:nvPr/>
        </p:nvSpPr>
        <p:spPr bwMode="auto">
          <a:xfrm>
            <a:off x="304800" y="304800"/>
            <a:ext cx="8534400" cy="1143000"/>
          </a:xfrm>
          <a:prstGeom prst="rect">
            <a:avLst/>
          </a:prstGeom>
          <a:solidFill>
            <a:schemeClr val="tx2">
              <a:lumMod val="20000"/>
              <a:lumOff val="80000"/>
            </a:schemeClr>
          </a:solidFill>
          <a:ln w="57150">
            <a:solidFill>
              <a:srgbClr val="003300"/>
            </a:solidFill>
            <a:miter lim="800000"/>
            <a:headEnd/>
            <a:tailEnd/>
          </a:ln>
        </p:spPr>
        <p:txBody>
          <a:bodyPr lIns="91392" tIns="45696" rIns="91392" bIns="45696" anchor="ctr"/>
          <a:lstStyle/>
          <a:p>
            <a:pPr algn="ctr" defTabSz="913916" fontAlgn="auto">
              <a:spcBef>
                <a:spcPts val="0"/>
              </a:spcBef>
              <a:spcAft>
                <a:spcPts val="0"/>
              </a:spcAft>
              <a:defRPr/>
            </a:pPr>
            <a:r>
              <a:rPr lang="en-US" sz="4000" b="1" dirty="0">
                <a:latin typeface="+mj-lt"/>
                <a:ea typeface="+mj-ea"/>
                <a:cs typeface="+mj-cs"/>
              </a:rPr>
              <a:t>Definition of Case Holding</a:t>
            </a:r>
          </a:p>
        </p:txBody>
      </p:sp>
      <p:sp>
        <p:nvSpPr>
          <p:cNvPr id="7" name="Rectangle 6"/>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385780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solidFill>
            <a:schemeClr val="tx2">
              <a:lumMod val="20000"/>
              <a:lumOff val="80000"/>
            </a:schemeClr>
          </a:solidFill>
          <a:ln w="57150">
            <a:solidFill>
              <a:srgbClr val="003300"/>
            </a:solidFill>
            <a:miter lim="800000"/>
            <a:headEnd/>
            <a:tailEnd/>
          </a:ln>
        </p:spPr>
        <p:txBody>
          <a:bodyPr/>
          <a:lstStyle/>
          <a:p>
            <a:r>
              <a:rPr lang="en-US" altLang="en-US" sz="3600" b="1" dirty="0"/>
              <a:t>Roles and Tasks in Case Holding</a:t>
            </a:r>
          </a:p>
        </p:txBody>
      </p:sp>
      <p:sp>
        <p:nvSpPr>
          <p:cNvPr id="5" name="Content Placeholder 2"/>
          <p:cNvSpPr>
            <a:spLocks noGrp="1"/>
          </p:cNvSpPr>
          <p:nvPr>
            <p:ph idx="1"/>
          </p:nvPr>
        </p:nvSpPr>
        <p:spPr>
          <a:xfrm>
            <a:off x="473765" y="1524000"/>
            <a:ext cx="8229600" cy="4724400"/>
          </a:xfrm>
        </p:spPr>
        <p:txBody>
          <a:bodyPr/>
          <a:lstStyle/>
          <a:p>
            <a:pPr marL="0" indent="0">
              <a:buNone/>
              <a:defRPr/>
            </a:pPr>
            <a:endParaRPr lang="en-US" altLang="en-US" sz="2800" b="1" dirty="0"/>
          </a:p>
          <a:p>
            <a:pPr>
              <a:defRPr/>
            </a:pPr>
            <a:endParaRPr lang="en-US" altLang="en-US" sz="2800" b="1" dirty="0"/>
          </a:p>
        </p:txBody>
      </p:sp>
      <p:graphicFrame>
        <p:nvGraphicFramePr>
          <p:cNvPr id="7" name="Table 6"/>
          <p:cNvGraphicFramePr>
            <a:graphicFrameLocks noGrp="1"/>
          </p:cNvGraphicFramePr>
          <p:nvPr>
            <p:extLst>
              <p:ext uri="{D42A27DB-BD31-4B8C-83A1-F6EECF244321}">
                <p14:modId xmlns:p14="http://schemas.microsoft.com/office/powerpoint/2010/main" val="3470751731"/>
              </p:ext>
            </p:extLst>
          </p:nvPr>
        </p:nvGraphicFramePr>
        <p:xfrm>
          <a:off x="342900" y="2057400"/>
          <a:ext cx="8458200" cy="4103051"/>
        </p:xfrm>
        <a:graphic>
          <a:graphicData uri="http://schemas.openxmlformats.org/drawingml/2006/table">
            <a:tbl>
              <a:tblPr firstRow="1" bandRow="1">
                <a:tableStyleId>{5C22544A-7EE6-4342-B048-85BDC9FD1C3A}</a:tableStyleId>
              </a:tblPr>
              <a:tblGrid>
                <a:gridCol w="5760326">
                  <a:extLst>
                    <a:ext uri="{9D8B030D-6E8A-4147-A177-3AD203B41FA5}">
                      <a16:colId xmlns:a16="http://schemas.microsoft.com/office/drawing/2014/main" val="20000"/>
                    </a:ext>
                  </a:extLst>
                </a:gridCol>
                <a:gridCol w="2697874">
                  <a:extLst>
                    <a:ext uri="{9D8B030D-6E8A-4147-A177-3AD203B41FA5}">
                      <a16:colId xmlns:a16="http://schemas.microsoft.com/office/drawing/2014/main" val="20001"/>
                    </a:ext>
                  </a:extLst>
                </a:gridCol>
              </a:tblGrid>
              <a:tr h="255754">
                <a:tc>
                  <a:txBody>
                    <a:bodyPr/>
                    <a:lstStyle/>
                    <a:p>
                      <a:pPr algn="ctr"/>
                      <a:r>
                        <a:rPr lang="en-PH" sz="2000" dirty="0"/>
                        <a:t>Roles/Tasks</a:t>
                      </a:r>
                    </a:p>
                  </a:txBody>
                  <a:tcPr marL="89593" marR="89593" marT="44796" marB="44796"/>
                </a:tc>
                <a:tc>
                  <a:txBody>
                    <a:bodyPr/>
                    <a:lstStyle/>
                    <a:p>
                      <a:pPr algn="ctr"/>
                      <a:r>
                        <a:rPr lang="en-PH" sz="2000" dirty="0"/>
                        <a:t>Persons</a:t>
                      </a:r>
                      <a:r>
                        <a:rPr lang="en-PH" sz="2000" baseline="0" dirty="0"/>
                        <a:t> Responsible</a:t>
                      </a:r>
                      <a:endParaRPr lang="en-PH" sz="2000" dirty="0"/>
                    </a:p>
                  </a:txBody>
                  <a:tcPr marL="89593" marR="89593" marT="44796" marB="44796"/>
                </a:tc>
                <a:extLst>
                  <a:ext uri="{0D108BD9-81ED-4DB2-BD59-A6C34878D82A}">
                    <a16:rowId xmlns:a16="http://schemas.microsoft.com/office/drawing/2014/main" val="10000"/>
                  </a:ext>
                </a:extLst>
              </a:tr>
              <a:tr h="775979">
                <a:tc>
                  <a:txBody>
                    <a:bodyPr/>
                    <a:lstStyle/>
                    <a:p>
                      <a:pPr eaLnBrk="1" hangingPunct="1"/>
                      <a:r>
                        <a:rPr lang="en-PH" altLang="en-US" sz="2000" dirty="0"/>
                        <a:t>Counseling of patient in preparation for treatment </a:t>
                      </a:r>
                      <a:r>
                        <a:rPr lang="en-PH" altLang="en-US" sz="2000" b="1" i="1" dirty="0"/>
                        <a:t>(DRTB Treatment Information Form)</a:t>
                      </a:r>
                    </a:p>
                  </a:txBody>
                  <a:tcPr marL="89593" marR="89593" marT="44796" marB="44796"/>
                </a:tc>
                <a:tc>
                  <a:txBody>
                    <a:bodyPr/>
                    <a:lstStyle/>
                    <a:p>
                      <a:r>
                        <a:rPr lang="en-PH" sz="2000" dirty="0"/>
                        <a:t>Physicians,</a:t>
                      </a:r>
                      <a:r>
                        <a:rPr lang="en-PH" sz="2000" baseline="0" dirty="0"/>
                        <a:t> Nurses</a:t>
                      </a:r>
                      <a:endParaRPr lang="en-PH" sz="2000" dirty="0"/>
                    </a:p>
                  </a:txBody>
                  <a:tcPr marL="89593" marR="89593" marT="44796" marB="44796"/>
                </a:tc>
                <a:extLst>
                  <a:ext uri="{0D108BD9-81ED-4DB2-BD59-A6C34878D82A}">
                    <a16:rowId xmlns:a16="http://schemas.microsoft.com/office/drawing/2014/main" val="10001"/>
                  </a:ext>
                </a:extLst>
              </a:tr>
              <a:tr h="490254">
                <a:tc>
                  <a:txBody>
                    <a:bodyPr/>
                    <a:lstStyle/>
                    <a:p>
                      <a:r>
                        <a:rPr lang="en-PH" altLang="en-US" sz="2000" dirty="0"/>
                        <a:t>Determination of treatment regimen (SSTR or CTR )</a:t>
                      </a:r>
                      <a:endParaRPr lang="en-PH" sz="2000" dirty="0"/>
                    </a:p>
                  </a:txBody>
                  <a:tcPr marL="89593" marR="89593" marT="44796" marB="44796"/>
                </a:tc>
                <a:tc>
                  <a:txBody>
                    <a:bodyPr/>
                    <a:lstStyle/>
                    <a:p>
                      <a:r>
                        <a:rPr lang="en-PH" sz="2000" dirty="0"/>
                        <a:t>Physicians,</a:t>
                      </a:r>
                      <a:r>
                        <a:rPr lang="en-PH" sz="2000" baseline="0" dirty="0"/>
                        <a:t> Nurses</a:t>
                      </a:r>
                      <a:r>
                        <a:rPr lang="en-PH" sz="2000" dirty="0"/>
                        <a:t> </a:t>
                      </a:r>
                    </a:p>
                  </a:txBody>
                  <a:tcPr marL="89593" marR="89593" marT="44796" marB="44796"/>
                </a:tc>
                <a:extLst>
                  <a:ext uri="{0D108BD9-81ED-4DB2-BD59-A6C34878D82A}">
                    <a16:rowId xmlns:a16="http://schemas.microsoft.com/office/drawing/2014/main" val="10002"/>
                  </a:ext>
                </a:extLst>
              </a:tr>
              <a:tr h="739242">
                <a:tc>
                  <a:txBody>
                    <a:bodyPr/>
                    <a:lstStyle/>
                    <a:p>
                      <a:pPr eaLnBrk="1" hangingPunct="1"/>
                      <a:r>
                        <a:rPr lang="en-PH" altLang="en-US" sz="2000" baseline="0" dirty="0"/>
                        <a:t>Preparation and filling up of forms</a:t>
                      </a:r>
                      <a:r>
                        <a:rPr lang="en-PH" altLang="en-US" sz="2000" dirty="0"/>
                        <a:t> (</a:t>
                      </a:r>
                      <a:r>
                        <a:rPr lang="en-PH" altLang="en-US" sz="2000" b="1" i="1" dirty="0"/>
                        <a:t>Form 6b DRTB, Treatment</a:t>
                      </a:r>
                      <a:r>
                        <a:rPr lang="en-PH" altLang="en-US" sz="2000" b="1" i="1" baseline="0" dirty="0"/>
                        <a:t> Card)</a:t>
                      </a:r>
                      <a:endParaRPr lang="en-PH" altLang="en-US" sz="2000" b="1" i="1" dirty="0"/>
                    </a:p>
                  </a:txBody>
                  <a:tcPr marL="89593" marR="89593" marT="44796" marB="44796"/>
                </a:tc>
                <a:tc>
                  <a:txBody>
                    <a:bodyPr/>
                    <a:lstStyle/>
                    <a:p>
                      <a:r>
                        <a:rPr lang="en-PH" sz="2000" dirty="0"/>
                        <a:t>Nurses</a:t>
                      </a:r>
                    </a:p>
                  </a:txBody>
                  <a:tcPr marL="89593" marR="89593" marT="44796" marB="44796"/>
                </a:tc>
                <a:extLst>
                  <a:ext uri="{0D108BD9-81ED-4DB2-BD59-A6C34878D82A}">
                    <a16:rowId xmlns:a16="http://schemas.microsoft.com/office/drawing/2014/main" val="10003"/>
                  </a:ext>
                </a:extLst>
              </a:tr>
              <a:tr h="794022">
                <a:tc>
                  <a:txBody>
                    <a:bodyPr/>
                    <a:lstStyle/>
                    <a:p>
                      <a:pPr marL="0" marR="0" lvl="0" indent="0" algn="l" defTabSz="913916" rtl="0" eaLnBrk="1" fontAlgn="auto" latinLnBrk="0" hangingPunct="1">
                        <a:lnSpc>
                          <a:spcPct val="100000"/>
                        </a:lnSpc>
                        <a:spcBef>
                          <a:spcPts val="0"/>
                        </a:spcBef>
                        <a:spcAft>
                          <a:spcPts val="0"/>
                        </a:spcAft>
                        <a:buClrTx/>
                        <a:buSzTx/>
                        <a:buFontTx/>
                        <a:buNone/>
                        <a:tabLst/>
                        <a:defRPr/>
                      </a:pPr>
                      <a:r>
                        <a:rPr lang="en-PH" altLang="en-US" sz="2000" dirty="0"/>
                        <a:t>Assessment</a:t>
                      </a:r>
                      <a:r>
                        <a:rPr lang="en-PH" altLang="en-US" sz="2000" baseline="0" dirty="0"/>
                        <a:t> of patients prior to treatment (physical exam, requisition of additional laboratory examinations)</a:t>
                      </a:r>
                      <a:endParaRPr lang="en-PH" altLang="en-US" sz="2000" dirty="0"/>
                    </a:p>
                  </a:txBody>
                  <a:tcPr marL="89593" marR="89593" marT="44796" marB="44796"/>
                </a:tc>
                <a:tc>
                  <a:txBody>
                    <a:bodyPr/>
                    <a:lstStyle/>
                    <a:p>
                      <a:r>
                        <a:rPr lang="en-PH" sz="2000" dirty="0"/>
                        <a:t>Physicians</a:t>
                      </a:r>
                    </a:p>
                  </a:txBody>
                  <a:tcPr marL="89593" marR="89593" marT="44796" marB="44796"/>
                </a:tc>
                <a:extLst>
                  <a:ext uri="{0D108BD9-81ED-4DB2-BD59-A6C34878D82A}">
                    <a16:rowId xmlns:a16="http://schemas.microsoft.com/office/drawing/2014/main" val="10004"/>
                  </a:ext>
                </a:extLst>
              </a:tr>
              <a:tr h="592512">
                <a:tc>
                  <a:txBody>
                    <a:bodyPr/>
                    <a:lstStyle/>
                    <a:p>
                      <a:pPr marL="0" marR="0" lvl="0" indent="0" algn="l" defTabSz="913916" rtl="0" eaLnBrk="1" fontAlgn="auto" latinLnBrk="0" hangingPunct="1">
                        <a:lnSpc>
                          <a:spcPct val="100000"/>
                        </a:lnSpc>
                        <a:spcBef>
                          <a:spcPts val="0"/>
                        </a:spcBef>
                        <a:spcAft>
                          <a:spcPts val="0"/>
                        </a:spcAft>
                        <a:buClrTx/>
                        <a:buSzTx/>
                        <a:buFontTx/>
                        <a:buNone/>
                        <a:tabLst/>
                        <a:defRPr/>
                      </a:pPr>
                      <a:r>
                        <a:rPr lang="en-PH" altLang="en-US" sz="2000" dirty="0"/>
                        <a:t>Facilitation</a:t>
                      </a:r>
                      <a:r>
                        <a:rPr lang="en-PH" altLang="en-US" sz="2000" baseline="0" dirty="0"/>
                        <a:t> of performance of </a:t>
                      </a:r>
                      <a:r>
                        <a:rPr lang="en-PH" altLang="en-US" sz="2000" dirty="0"/>
                        <a:t>baseline </a:t>
                      </a:r>
                      <a:r>
                        <a:rPr lang="en-US" altLang="en-US" sz="2000" dirty="0"/>
                        <a:t>and</a:t>
                      </a:r>
                      <a:r>
                        <a:rPr lang="en-US" altLang="en-US" sz="2000" baseline="0" dirty="0"/>
                        <a:t> other laboratory examinations</a:t>
                      </a:r>
                      <a:endParaRPr lang="en-US" altLang="en-US" sz="2000" dirty="0"/>
                    </a:p>
                  </a:txBody>
                  <a:tcPr marL="89593" marR="89593" marT="44796" marB="44796"/>
                </a:tc>
                <a:tc>
                  <a:txBody>
                    <a:bodyPr/>
                    <a:lstStyle/>
                    <a:p>
                      <a:r>
                        <a:rPr lang="en-PH" sz="2000" dirty="0"/>
                        <a:t>Nurses</a:t>
                      </a:r>
                    </a:p>
                  </a:txBody>
                  <a:tcPr marL="89593" marR="89593" marT="44796" marB="44796"/>
                </a:tc>
                <a:extLst>
                  <a:ext uri="{0D108BD9-81ED-4DB2-BD59-A6C34878D82A}">
                    <a16:rowId xmlns:a16="http://schemas.microsoft.com/office/drawing/2014/main" val="10005"/>
                  </a:ext>
                </a:extLst>
              </a:tr>
            </a:tbl>
          </a:graphicData>
        </a:graphic>
      </p:graphicFrame>
      <p:sp>
        <p:nvSpPr>
          <p:cNvPr id="8" name="Rectangle 7"/>
          <p:cNvSpPr/>
          <p:nvPr/>
        </p:nvSpPr>
        <p:spPr>
          <a:xfrm>
            <a:off x="0" y="6477000"/>
            <a:ext cx="9144000" cy="381000"/>
          </a:xfrm>
          <a:prstGeom prst="rect">
            <a:avLst/>
          </a:prstGeom>
          <a:solidFill>
            <a:srgbClr val="004800"/>
          </a:solidFill>
          <a:ln>
            <a:solidFill>
              <a:srgbClr val="00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411265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a:solidFill>
            <a:schemeClr val="tx2">
              <a:lumMod val="20000"/>
              <a:lumOff val="80000"/>
            </a:schemeClr>
          </a:solidFill>
          <a:ln w="57150">
            <a:solidFill>
              <a:srgbClr val="003300"/>
            </a:solidFill>
            <a:miter lim="800000"/>
            <a:headEnd/>
            <a:tailEnd/>
          </a:ln>
        </p:spPr>
        <p:txBody>
          <a:bodyPr/>
          <a:lstStyle/>
          <a:p>
            <a:r>
              <a:rPr lang="en-US" altLang="en-US" sz="3600" b="1" dirty="0"/>
              <a:t>Roles and Tasks in Case Holding</a:t>
            </a:r>
          </a:p>
        </p:txBody>
      </p:sp>
      <p:sp>
        <p:nvSpPr>
          <p:cNvPr id="10" name="Content Placeholder 2"/>
          <p:cNvSpPr>
            <a:spLocks noGrp="1"/>
          </p:cNvSpPr>
          <p:nvPr>
            <p:ph idx="1"/>
          </p:nvPr>
        </p:nvSpPr>
        <p:spPr>
          <a:xfrm>
            <a:off x="473765" y="1524000"/>
            <a:ext cx="8229600" cy="4724400"/>
          </a:xfrm>
        </p:spPr>
        <p:txBody>
          <a:bodyPr/>
          <a:lstStyle/>
          <a:p>
            <a:pPr marL="0" indent="0">
              <a:buNone/>
              <a:defRPr/>
            </a:pPr>
            <a:endParaRPr lang="en-US" altLang="en-US" sz="2800" b="1" dirty="0"/>
          </a:p>
          <a:p>
            <a:pPr>
              <a:defRPr/>
            </a:pPr>
            <a:endParaRPr lang="en-US" alt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2425075267"/>
              </p:ext>
            </p:extLst>
          </p:nvPr>
        </p:nvGraphicFramePr>
        <p:xfrm>
          <a:off x="370232" y="2081023"/>
          <a:ext cx="8436666" cy="3432161"/>
        </p:xfrm>
        <a:graphic>
          <a:graphicData uri="http://schemas.openxmlformats.org/drawingml/2006/table">
            <a:tbl>
              <a:tblPr firstRow="1" bandRow="1">
                <a:tableStyleId>{5C22544A-7EE6-4342-B048-85BDC9FD1C3A}</a:tableStyleId>
              </a:tblPr>
              <a:tblGrid>
                <a:gridCol w="5589933">
                  <a:extLst>
                    <a:ext uri="{9D8B030D-6E8A-4147-A177-3AD203B41FA5}">
                      <a16:colId xmlns:a16="http://schemas.microsoft.com/office/drawing/2014/main" val="20000"/>
                    </a:ext>
                  </a:extLst>
                </a:gridCol>
                <a:gridCol w="2846733">
                  <a:extLst>
                    <a:ext uri="{9D8B030D-6E8A-4147-A177-3AD203B41FA5}">
                      <a16:colId xmlns:a16="http://schemas.microsoft.com/office/drawing/2014/main" val="20001"/>
                    </a:ext>
                  </a:extLst>
                </a:gridCol>
              </a:tblGrid>
              <a:tr h="436494">
                <a:tc>
                  <a:txBody>
                    <a:bodyPr/>
                    <a:lstStyle/>
                    <a:p>
                      <a:pPr algn="ctr"/>
                      <a:r>
                        <a:rPr lang="en-PH" sz="2000" dirty="0"/>
                        <a:t>Roles/Tasks</a:t>
                      </a:r>
                    </a:p>
                  </a:txBody>
                  <a:tcPr marL="89593" marR="89593" marT="44796" marB="44796"/>
                </a:tc>
                <a:tc>
                  <a:txBody>
                    <a:bodyPr/>
                    <a:lstStyle/>
                    <a:p>
                      <a:pPr algn="ctr"/>
                      <a:r>
                        <a:rPr lang="en-PH" sz="2000" dirty="0"/>
                        <a:t>Persons</a:t>
                      </a:r>
                      <a:r>
                        <a:rPr lang="en-PH" sz="2000" baseline="0" dirty="0"/>
                        <a:t> Responsible</a:t>
                      </a:r>
                      <a:endParaRPr lang="en-PH" sz="2000" dirty="0"/>
                    </a:p>
                  </a:txBody>
                  <a:tcPr marL="89593" marR="89593" marT="44796" marB="44796"/>
                </a:tc>
                <a:extLst>
                  <a:ext uri="{0D108BD9-81ED-4DB2-BD59-A6C34878D82A}">
                    <a16:rowId xmlns:a16="http://schemas.microsoft.com/office/drawing/2014/main" val="10000"/>
                  </a:ext>
                </a:extLst>
              </a:tr>
              <a:tr h="519145">
                <a:tc>
                  <a:txBody>
                    <a:bodyPr/>
                    <a:lstStyle/>
                    <a:p>
                      <a:pPr eaLnBrk="1" hangingPunct="1"/>
                      <a:r>
                        <a:rPr lang="en-PH" altLang="en-US" sz="2000" dirty="0"/>
                        <a:t>Treatment supervision</a:t>
                      </a:r>
                    </a:p>
                  </a:txBody>
                  <a:tcPr marL="89593" marR="89593" marT="44796" marB="44796"/>
                </a:tc>
                <a:tc>
                  <a:txBody>
                    <a:bodyPr/>
                    <a:lstStyle/>
                    <a:p>
                      <a:r>
                        <a:rPr lang="en-PH" sz="2000" dirty="0"/>
                        <a:t>Nurses and other health care workers</a:t>
                      </a:r>
                    </a:p>
                  </a:txBody>
                  <a:tcPr marL="89593" marR="89593" marT="44796" marB="44796"/>
                </a:tc>
                <a:extLst>
                  <a:ext uri="{0D108BD9-81ED-4DB2-BD59-A6C34878D82A}">
                    <a16:rowId xmlns:a16="http://schemas.microsoft.com/office/drawing/2014/main" val="10001"/>
                  </a:ext>
                </a:extLst>
              </a:tr>
              <a:tr h="440891">
                <a:tc>
                  <a:txBody>
                    <a:bodyPr/>
                    <a:lstStyle/>
                    <a:p>
                      <a:pPr eaLnBrk="1" hangingPunct="1"/>
                      <a:r>
                        <a:rPr lang="en-US" altLang="en-US" sz="2000" dirty="0"/>
                        <a:t>Management of</a:t>
                      </a:r>
                      <a:r>
                        <a:rPr lang="en-US" altLang="en-US" sz="2000" baseline="0" dirty="0"/>
                        <a:t> adverse events</a:t>
                      </a:r>
                      <a:endParaRPr lang="en-US" altLang="en-US" sz="2000" dirty="0"/>
                    </a:p>
                  </a:txBody>
                  <a:tcPr marL="89593" marR="89593" marT="44796" marB="44796"/>
                </a:tc>
                <a:tc>
                  <a:txBody>
                    <a:bodyPr/>
                    <a:lstStyle/>
                    <a:p>
                      <a:r>
                        <a:rPr lang="en-PH" sz="2000" dirty="0"/>
                        <a:t>Physicians,</a:t>
                      </a:r>
                      <a:r>
                        <a:rPr lang="en-PH" sz="2000" baseline="0" dirty="0"/>
                        <a:t> Nurses</a:t>
                      </a:r>
                      <a:r>
                        <a:rPr lang="en-PH" sz="2000" dirty="0"/>
                        <a:t> </a:t>
                      </a:r>
                    </a:p>
                  </a:txBody>
                  <a:tcPr marL="89593" marR="89593" marT="44796" marB="44796"/>
                </a:tc>
                <a:extLst>
                  <a:ext uri="{0D108BD9-81ED-4DB2-BD59-A6C34878D82A}">
                    <a16:rowId xmlns:a16="http://schemas.microsoft.com/office/drawing/2014/main" val="10002"/>
                  </a:ext>
                </a:extLst>
              </a:tr>
              <a:tr h="674462">
                <a:tc>
                  <a:txBody>
                    <a:bodyPr/>
                    <a:lstStyle/>
                    <a:p>
                      <a:pPr eaLnBrk="1" hangingPunct="1"/>
                      <a:r>
                        <a:rPr lang="en-US" altLang="en-US" sz="2000" dirty="0"/>
                        <a:t>Management of treatment interruptions</a:t>
                      </a:r>
                    </a:p>
                  </a:txBody>
                  <a:tcPr marL="89593" marR="89593" marT="44796" marB="44796"/>
                </a:tc>
                <a:tc>
                  <a:txBody>
                    <a:bodyPr/>
                    <a:lstStyle/>
                    <a:p>
                      <a:r>
                        <a:rPr lang="en-PH" sz="2000" dirty="0"/>
                        <a:t>Nurses and other health care workers</a:t>
                      </a:r>
                    </a:p>
                  </a:txBody>
                  <a:tcPr marL="89593" marR="89593" marT="44796" marB="44796"/>
                </a:tc>
                <a:extLst>
                  <a:ext uri="{0D108BD9-81ED-4DB2-BD59-A6C34878D82A}">
                    <a16:rowId xmlns:a16="http://schemas.microsoft.com/office/drawing/2014/main" val="10003"/>
                  </a:ext>
                </a:extLst>
              </a:tr>
              <a:tr h="457200">
                <a:tc>
                  <a:txBody>
                    <a:bodyPr/>
                    <a:lstStyle/>
                    <a:p>
                      <a:pPr eaLnBrk="1" hangingPunct="1"/>
                      <a:r>
                        <a:rPr lang="en-US" altLang="en-US" sz="2000" dirty="0"/>
                        <a:t>Determination of final</a:t>
                      </a:r>
                      <a:r>
                        <a:rPr lang="en-US" altLang="en-US" sz="2000" baseline="0" dirty="0"/>
                        <a:t> treatment outcome</a:t>
                      </a:r>
                      <a:endParaRPr lang="en-PH" altLang="en-US" sz="2000" dirty="0"/>
                    </a:p>
                  </a:txBody>
                  <a:tcPr marL="89593" marR="89593" marT="44796" marB="44796"/>
                </a:tc>
                <a:tc>
                  <a:txBody>
                    <a:bodyPr/>
                    <a:lstStyle/>
                    <a:p>
                      <a:r>
                        <a:rPr lang="en-PH" sz="2000" dirty="0"/>
                        <a:t>Physicians</a:t>
                      </a:r>
                    </a:p>
                  </a:txBody>
                  <a:tcPr marL="89593" marR="89593" marT="44796" marB="44796"/>
                </a:tc>
                <a:extLst>
                  <a:ext uri="{0D108BD9-81ED-4DB2-BD59-A6C34878D82A}">
                    <a16:rowId xmlns:a16="http://schemas.microsoft.com/office/drawing/2014/main" val="10004"/>
                  </a:ext>
                </a:extLst>
              </a:tr>
              <a:tr h="604629">
                <a:tc>
                  <a:txBody>
                    <a:bodyPr/>
                    <a:lstStyle/>
                    <a:p>
                      <a:pPr eaLnBrk="1" hangingPunct="1"/>
                      <a:r>
                        <a:rPr lang="en-US" altLang="en-US" sz="2000" dirty="0"/>
                        <a:t>Referral of difficult cases to TB Medical</a:t>
                      </a:r>
                      <a:r>
                        <a:rPr lang="en-US" altLang="en-US" sz="2000" baseline="0" dirty="0"/>
                        <a:t> Advisory Committee</a:t>
                      </a:r>
                      <a:endParaRPr lang="en-US" altLang="en-US" sz="2000" dirty="0"/>
                    </a:p>
                  </a:txBody>
                  <a:tcPr marL="89593" marR="89593" marT="44796" marB="44796"/>
                </a:tc>
                <a:tc>
                  <a:txBody>
                    <a:bodyPr/>
                    <a:lstStyle/>
                    <a:p>
                      <a:r>
                        <a:rPr lang="en-PH" sz="2000" dirty="0"/>
                        <a:t>Physicians,</a:t>
                      </a:r>
                      <a:r>
                        <a:rPr lang="en-PH" sz="2000" baseline="0" dirty="0"/>
                        <a:t> </a:t>
                      </a:r>
                      <a:r>
                        <a:rPr lang="en-PH" sz="2000" dirty="0"/>
                        <a:t>Nurses</a:t>
                      </a:r>
                    </a:p>
                  </a:txBody>
                  <a:tcPr marL="89593" marR="89593" marT="44796" marB="44796"/>
                </a:tc>
                <a:extLst>
                  <a:ext uri="{0D108BD9-81ED-4DB2-BD59-A6C34878D82A}">
                    <a16:rowId xmlns:a16="http://schemas.microsoft.com/office/drawing/2014/main" val="10005"/>
                  </a:ext>
                </a:extLst>
              </a:tr>
            </a:tbl>
          </a:graphicData>
        </a:graphic>
      </p:graphicFrame>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Tree>
    <p:extLst>
      <p:ext uri="{BB962C8B-B14F-4D97-AF65-F5344CB8AC3E}">
        <p14:creationId xmlns:p14="http://schemas.microsoft.com/office/powerpoint/2010/main" val="306449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Processes and Procedures Prior to Initiation of Treatment</a:t>
            </a:r>
          </a:p>
        </p:txBody>
      </p:sp>
      <p:sp>
        <p:nvSpPr>
          <p:cNvPr id="3" name="Content Placeholder 2"/>
          <p:cNvSpPr>
            <a:spLocks noGrp="1"/>
          </p:cNvSpPr>
          <p:nvPr>
            <p:ph idx="1"/>
          </p:nvPr>
        </p:nvSpPr>
        <p:spPr>
          <a:xfrm>
            <a:off x="457200" y="2286000"/>
            <a:ext cx="8229600" cy="3886200"/>
          </a:xfrm>
        </p:spPr>
        <p:txBody>
          <a:bodyPr/>
          <a:lstStyle/>
          <a:p>
            <a:pPr marL="0" indent="0">
              <a:buNone/>
            </a:pPr>
            <a:r>
              <a:rPr lang="en-US" dirty="0"/>
              <a:t>1. Counseling of patients, family and significant others</a:t>
            </a:r>
          </a:p>
          <a:p>
            <a:pPr lvl="1"/>
            <a:r>
              <a:rPr lang="en-PH" altLang="en-US" dirty="0"/>
              <a:t>For patients </a:t>
            </a:r>
            <a:r>
              <a:rPr lang="en-PH" altLang="en-US" u="sng" dirty="0"/>
              <a:t>&lt;</a:t>
            </a:r>
            <a:r>
              <a:rPr lang="en-PH" altLang="en-US" dirty="0"/>
              <a:t>18 years, mentally incapacitated and those who cannot make their own decision due to other reasons, the parent/guardian will be given the information regarding MDR-TB treatment</a:t>
            </a:r>
          </a:p>
          <a:p>
            <a:pPr lvl="1"/>
            <a:endParaRPr lang="en-PH" altLang="en-US" dirty="0"/>
          </a:p>
          <a:p>
            <a:pPr lvl="2"/>
            <a:endParaRPr lang="en-US" dirty="0"/>
          </a:p>
          <a:p>
            <a:endParaRPr lang="en-US" dirty="0"/>
          </a:p>
        </p:txBody>
      </p:sp>
      <p:pic>
        <p:nvPicPr>
          <p:cNvPr id="4" name="Picture 3">
            <a:extLst>
              <a:ext uri="{FF2B5EF4-FFF2-40B4-BE49-F238E27FC236}">
                <a16:creationId xmlns:a16="http://schemas.microsoft.com/office/drawing/2014/main" id="{B516D6F4-D9C5-4A1D-AF42-2030B4E9F809}"/>
              </a:ext>
            </a:extLst>
          </p:cNvPr>
          <p:cNvPicPr>
            <a:picLocks noChangeAspect="1"/>
          </p:cNvPicPr>
          <p:nvPr/>
        </p:nvPicPr>
        <p:blipFill>
          <a:blip r:embed="rId3"/>
          <a:stretch>
            <a:fillRect/>
          </a:stretch>
        </p:blipFill>
        <p:spPr>
          <a:xfrm>
            <a:off x="0" y="6552882"/>
            <a:ext cx="9144000" cy="498211"/>
          </a:xfrm>
          <a:prstGeom prst="rect">
            <a:avLst/>
          </a:prstGeom>
        </p:spPr>
      </p:pic>
    </p:spTree>
    <p:extLst>
      <p:ext uri="{BB962C8B-B14F-4D97-AF65-F5344CB8AC3E}">
        <p14:creationId xmlns:p14="http://schemas.microsoft.com/office/powerpoint/2010/main" val="383365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Processes and Procedures Prior to Initiation of Treatment</a:t>
            </a:r>
          </a:p>
        </p:txBody>
      </p:sp>
      <p:sp>
        <p:nvSpPr>
          <p:cNvPr id="3" name="Content Placeholder 2"/>
          <p:cNvSpPr>
            <a:spLocks noGrp="1"/>
          </p:cNvSpPr>
          <p:nvPr>
            <p:ph idx="1"/>
          </p:nvPr>
        </p:nvSpPr>
        <p:spPr>
          <a:xfrm>
            <a:off x="533400" y="2057400"/>
            <a:ext cx="8229600" cy="4525963"/>
          </a:xfrm>
        </p:spPr>
        <p:txBody>
          <a:bodyPr/>
          <a:lstStyle/>
          <a:p>
            <a:pPr marL="0" indent="0">
              <a:buNone/>
            </a:pPr>
            <a:r>
              <a:rPr lang="en-PH" altLang="en-US" sz="2800" dirty="0"/>
              <a:t>2. Administration of DRTB Information Form</a:t>
            </a:r>
          </a:p>
          <a:p>
            <a:pPr marL="0" indent="0">
              <a:buNone/>
            </a:pPr>
            <a:r>
              <a:rPr lang="en-PH" altLang="en-US" sz="2400" dirty="0"/>
              <a:t>     Highlights </a:t>
            </a:r>
            <a:r>
              <a:rPr lang="en-PH" altLang="en-US" sz="2400" dirty="0">
                <a:sym typeface="Symbol" panose="05050102010706020507" pitchFamily="18" charset="2"/>
              </a:rPr>
              <a:t></a:t>
            </a:r>
            <a:r>
              <a:rPr lang="en-PH" altLang="en-US" sz="2400" dirty="0"/>
              <a:t> </a:t>
            </a:r>
          </a:p>
          <a:p>
            <a:pPr marL="0" indent="0">
              <a:buNone/>
            </a:pPr>
            <a:r>
              <a:rPr lang="en-PH" altLang="en-US" sz="2800" dirty="0"/>
              <a:t>     </a:t>
            </a:r>
            <a:r>
              <a:rPr lang="en-PH" altLang="en-US" sz="2400" b="1" dirty="0">
                <a:sym typeface="Symbol" panose="05050102010706020507" pitchFamily="18" charset="2"/>
              </a:rPr>
              <a:t></a:t>
            </a:r>
            <a:r>
              <a:rPr lang="en-PH" altLang="en-US" sz="2800" dirty="0"/>
              <a:t> </a:t>
            </a:r>
            <a:r>
              <a:rPr lang="en-PH" altLang="en-US" sz="2400" dirty="0"/>
              <a:t>the agreement with the patient to undergo treatment, with emphasis on:</a:t>
            </a:r>
          </a:p>
          <a:p>
            <a:pPr lvl="2"/>
            <a:r>
              <a:rPr lang="en-PH" altLang="en-US" sz="2000" dirty="0"/>
              <a:t>Supervised treatment: 7 days a week </a:t>
            </a:r>
          </a:p>
          <a:p>
            <a:pPr lvl="2"/>
            <a:r>
              <a:rPr lang="en-PH" altLang="en-US" sz="2000" dirty="0"/>
              <a:t>Sputum and laboratory follow-up: monthly</a:t>
            </a:r>
          </a:p>
          <a:p>
            <a:pPr lvl="2"/>
            <a:r>
              <a:rPr lang="en-PH" altLang="en-US" sz="2000" dirty="0"/>
              <a:t>Consultation with physician: at least once a month</a:t>
            </a:r>
          </a:p>
          <a:p>
            <a:pPr lvl="1"/>
            <a:r>
              <a:rPr lang="en-PH" altLang="en-US" sz="2400" dirty="0"/>
              <a:t>information about anti-TB drugs</a:t>
            </a:r>
          </a:p>
          <a:p>
            <a:pPr lvl="1"/>
            <a:r>
              <a:rPr lang="en-PH" altLang="en-US" sz="2400" dirty="0"/>
              <a:t>information about infection control</a:t>
            </a:r>
          </a:p>
          <a:p>
            <a:pPr lvl="1"/>
            <a:endParaRPr lang="en-PH" altLang="en-US" dirty="0"/>
          </a:p>
          <a:p>
            <a:pPr lvl="1"/>
            <a:endParaRPr lang="en-PH" altLang="en-US" dirty="0"/>
          </a:p>
          <a:p>
            <a:pPr lvl="2"/>
            <a:endParaRPr lang="en-US" dirty="0"/>
          </a:p>
          <a:p>
            <a:endParaRPr lang="en-US" dirty="0"/>
          </a:p>
        </p:txBody>
      </p:sp>
      <p:sp>
        <p:nvSpPr>
          <p:cNvPr id="4" name="TextBox 3"/>
          <p:cNvSpPr txBox="1"/>
          <p:nvPr/>
        </p:nvSpPr>
        <p:spPr>
          <a:xfrm>
            <a:off x="304800" y="6135469"/>
            <a:ext cx="8686800" cy="584775"/>
          </a:xfrm>
          <a:prstGeom prst="rect">
            <a:avLst/>
          </a:prstGeom>
          <a:noFill/>
        </p:spPr>
        <p:txBody>
          <a:bodyPr wrap="square" rtlCol="0">
            <a:spAutoFit/>
          </a:bodyPr>
          <a:lstStyle/>
          <a:p>
            <a:r>
              <a:rPr lang="en-US" sz="1600" i="1" dirty="0"/>
              <a:t>Note: A copy of the DRTB Information Form can be found on pp 201</a:t>
            </a:r>
            <a:r>
              <a:rPr lang="en-US" sz="1600" i="1" dirty="0">
                <a:sym typeface="Symbol" panose="05050102010706020507" pitchFamily="18" charset="2"/>
              </a:rPr>
              <a:t></a:t>
            </a:r>
            <a:r>
              <a:rPr lang="en-US" sz="1600" i="1" dirty="0"/>
              <a:t>205 of the PMDT Implementing Guidelines </a:t>
            </a:r>
          </a:p>
        </p:txBody>
      </p:sp>
    </p:spTree>
    <p:extLst>
      <p:ext uri="{BB962C8B-B14F-4D97-AF65-F5344CB8AC3E}">
        <p14:creationId xmlns:p14="http://schemas.microsoft.com/office/powerpoint/2010/main" val="241939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PH" altLang="en-US" dirty="0"/>
          </a:p>
        </p:txBody>
      </p:sp>
      <p:sp>
        <p:nvSpPr>
          <p:cNvPr id="4" name="Title 1"/>
          <p:cNvSpPr txBox="1">
            <a:spLocks/>
          </p:cNvSpPr>
          <p:nvPr/>
        </p:nvSpPr>
        <p:spPr>
          <a:xfrm>
            <a:off x="457200" y="173694"/>
            <a:ext cx="8229600" cy="1143000"/>
          </a:xfrm>
          <a:prstGeom prst="rect">
            <a:avLst/>
          </a:prstGeom>
          <a:solidFill>
            <a:schemeClr val="tx2">
              <a:lumMod val="20000"/>
              <a:lumOff val="80000"/>
            </a:schemeClr>
          </a:solidFill>
          <a:ln w="57150">
            <a:solidFill>
              <a:srgbClr val="003300"/>
            </a:solidFill>
          </a:ln>
        </p:spPr>
        <p:txBody>
          <a:bodyPr lIns="91424" tIns="45712" rIns="91424" bIns="45712" anchor="ctr">
            <a:normAutofit/>
          </a:bodyPr>
          <a:lstStyle/>
          <a:p>
            <a:pPr algn="ctr" fontAlgn="auto">
              <a:spcAft>
                <a:spcPts val="0"/>
              </a:spcAft>
              <a:defRPr/>
            </a:pPr>
            <a:r>
              <a:rPr lang="en-PH" sz="4000" b="1" dirty="0">
                <a:latin typeface="+mj-lt"/>
                <a:ea typeface="+mj-ea"/>
                <a:cs typeface="+mj-cs"/>
              </a:rPr>
              <a:t>Treatment Regimen for DRTB</a:t>
            </a:r>
          </a:p>
        </p:txBody>
      </p:sp>
      <p:pic>
        <p:nvPicPr>
          <p:cNvPr id="3" name="Content Placeholder 2"/>
          <p:cNvPicPr>
            <a:picLocks noGrp="1" noChangeAspect="1"/>
          </p:cNvPicPr>
          <p:nvPr>
            <p:ph idx="1"/>
          </p:nvPr>
        </p:nvPicPr>
        <p:blipFill>
          <a:blip r:embed="rId3"/>
          <a:stretch>
            <a:fillRect/>
          </a:stretch>
        </p:blipFill>
        <p:spPr>
          <a:xfrm>
            <a:off x="1752600" y="1828800"/>
            <a:ext cx="5980591" cy="3709056"/>
          </a:xfrm>
          <a:prstGeom prst="rect">
            <a:avLst/>
          </a:prstGeom>
        </p:spPr>
      </p:pic>
      <p:sp>
        <p:nvSpPr>
          <p:cNvPr id="6" name="Rectangle 5"/>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FF00"/>
                </a:solidFill>
              </a:rPr>
              <a:t>Department of Health – National TB Control Program</a:t>
            </a:r>
          </a:p>
        </p:txBody>
      </p:sp>
      <p:sp>
        <p:nvSpPr>
          <p:cNvPr id="2" name="TextBox 1"/>
          <p:cNvSpPr txBox="1"/>
          <p:nvPr/>
        </p:nvSpPr>
        <p:spPr>
          <a:xfrm>
            <a:off x="2514600" y="5715000"/>
            <a:ext cx="4724400" cy="369332"/>
          </a:xfrm>
          <a:prstGeom prst="rect">
            <a:avLst/>
          </a:prstGeom>
          <a:noFill/>
        </p:spPr>
        <p:txBody>
          <a:bodyPr wrap="square" rtlCol="0">
            <a:spAutoFit/>
          </a:bodyPr>
          <a:lstStyle/>
          <a:p>
            <a:pPr algn="ctr"/>
            <a:r>
              <a:rPr lang="en-US" b="1" dirty="0"/>
              <a:t>Second-line drugs for DRTB</a:t>
            </a:r>
          </a:p>
        </p:txBody>
      </p:sp>
    </p:spTree>
    <p:extLst>
      <p:ext uri="{BB962C8B-B14F-4D97-AF65-F5344CB8AC3E}">
        <p14:creationId xmlns:p14="http://schemas.microsoft.com/office/powerpoint/2010/main" val="420352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20459</TotalTime>
  <Words>1739</Words>
  <Application>Microsoft Office PowerPoint</Application>
  <PresentationFormat>On-screen Show (4:3)</PresentationFormat>
  <Paragraphs>331</Paragraphs>
  <Slides>39</Slides>
  <Notes>39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Symbol</vt:lpstr>
      <vt:lpstr>Office Theme</vt:lpstr>
      <vt:lpstr>1_Office Theme</vt:lpstr>
      <vt:lpstr>PowerPoint Presentation</vt:lpstr>
      <vt:lpstr>PowerPoint Presentation</vt:lpstr>
      <vt:lpstr>PowerPoint Presentation</vt:lpstr>
      <vt:lpstr>PowerPoint Presentation</vt:lpstr>
      <vt:lpstr>Roles and Tasks in Case Holding</vt:lpstr>
      <vt:lpstr>Roles and Tasks in Case Holding</vt:lpstr>
      <vt:lpstr>Processes and Procedures Prior to Initiation of Treatment</vt:lpstr>
      <vt:lpstr>Processes and Procedures Prior to Initiation of Treatment</vt:lpstr>
      <vt:lpstr>PowerPoint Presentation</vt:lpstr>
      <vt:lpstr>Principles of Regimen Design</vt:lpstr>
      <vt:lpstr>List of Drugs for DRTB                                  According to Hierarchy</vt:lpstr>
      <vt:lpstr>List of Drugs for DRTB                  According to Hierarchy</vt:lpstr>
      <vt:lpstr>List of Drugs for DRTB                        According to Hierarchy</vt:lpstr>
      <vt:lpstr>List of Drugs for DRTB                  According to Hierarchy</vt:lpstr>
      <vt:lpstr>List of Drugs for DTB                    According to Hierarchy</vt:lpstr>
      <vt:lpstr>List of Drugs for DRTB                   According to Hierarchy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Patient’s Booklet</vt:lpstr>
      <vt:lpstr>Patient’s Booklet</vt:lpstr>
      <vt:lpstr>Patient’s Booklet</vt:lpstr>
      <vt:lpstr>PowerPoint Presentation</vt:lpstr>
      <vt:lpstr>PowerPoint Presentation</vt:lpstr>
      <vt:lpstr>Schedule of Sputum Collection in SSTR and CTR</vt:lpstr>
      <vt:lpstr>Schedule of Laboratory Examinations</vt:lpstr>
      <vt:lpstr>Supervised Treatment</vt:lpstr>
      <vt:lpstr>Supervised Treatment</vt:lpstr>
      <vt:lpstr>Sample PPRF</vt:lpstr>
      <vt:lpstr>Managing Treatment Interruption</vt:lpstr>
      <vt:lpstr>Managing Treatment Interruption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TB Control Program: Programmatic Management of Drug-resistant TB</dc:title>
  <dc:creator>Lea Dominguez</dc:creator>
  <cp:lastModifiedBy>alio</cp:lastModifiedBy>
  <cp:revision>742</cp:revision>
  <dcterms:created xsi:type="dcterms:W3CDTF">2014-02-12T07:40:21Z</dcterms:created>
  <dcterms:modified xsi:type="dcterms:W3CDTF">2018-04-10T14:47:34Z</dcterms:modified>
</cp:coreProperties>
</file>