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notesMasterIdLst>
    <p:notesMasterId r:id="rId30"/>
  </p:notesMasterIdLst>
  <p:sldIdLst>
    <p:sldId id="316" r:id="rId2"/>
    <p:sldId id="308" r:id="rId3"/>
    <p:sldId id="294" r:id="rId4"/>
    <p:sldId id="295" r:id="rId5"/>
    <p:sldId id="296" r:id="rId6"/>
    <p:sldId id="297" r:id="rId7"/>
    <p:sldId id="269" r:id="rId8"/>
    <p:sldId id="270" r:id="rId9"/>
    <p:sldId id="298" r:id="rId10"/>
    <p:sldId id="274" r:id="rId11"/>
    <p:sldId id="275" r:id="rId12"/>
    <p:sldId id="299" r:id="rId13"/>
    <p:sldId id="300" r:id="rId14"/>
    <p:sldId id="310" r:id="rId15"/>
    <p:sldId id="302" r:id="rId16"/>
    <p:sldId id="303" r:id="rId17"/>
    <p:sldId id="313" r:id="rId18"/>
    <p:sldId id="314" r:id="rId19"/>
    <p:sldId id="315" r:id="rId20"/>
    <p:sldId id="289" r:id="rId21"/>
    <p:sldId id="290" r:id="rId22"/>
    <p:sldId id="291" r:id="rId23"/>
    <p:sldId id="292" r:id="rId24"/>
    <p:sldId id="287" r:id="rId25"/>
    <p:sldId id="304" r:id="rId26"/>
    <p:sldId id="305" r:id="rId27"/>
    <p:sldId id="306" r:id="rId28"/>
    <p:sldId id="307"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21691" autoAdjust="0"/>
    <p:restoredTop sz="94660"/>
  </p:normalViewPr>
  <p:slideViewPr>
    <p:cSldViewPr snapToGrid="0">
      <p:cViewPr varScale="1">
        <p:scale>
          <a:sx n="65" d="100"/>
          <a:sy n="65" d="100"/>
        </p:scale>
        <p:origin x="1206" y="60"/>
      </p:cViewPr>
      <p:guideLst/>
    </p:cSldViewPr>
  </p:slideViewPr>
  <p:notesTextViewPr>
    <p:cViewPr>
      <p:scale>
        <a:sx n="1" d="1"/>
        <a:sy n="1" d="1"/>
      </p:scale>
      <p:origin x="0" y="0"/>
    </p:cViewPr>
  </p:notesTextViewPr>
  <p:notesViewPr>
    <p:cSldViewPr snapToGrid="0">
      <p:cViewPr varScale="1">
        <p:scale>
          <a:sx n="53" d="100"/>
          <a:sy n="53" d="100"/>
        </p:scale>
        <p:origin x="284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l-PH"/>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FF83CA-7515-4A13-9BB1-8CEC5C63F175}" type="datetimeFigureOut">
              <a:rPr lang="fil-PH" smtClean="0"/>
              <a:t>4/23/2018</a:t>
            </a:fld>
            <a:endParaRPr lang="fil-PH"/>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il-PH"/>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l-PH"/>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l-PH"/>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D3B69C6-BAAA-4191-80E7-35218526FB8A}" type="slidenum">
              <a:rPr lang="fil-PH" smtClean="0"/>
              <a:t>‹#›</a:t>
            </a:fld>
            <a:endParaRPr lang="fil-PH"/>
          </a:p>
        </p:txBody>
      </p:sp>
    </p:spTree>
    <p:extLst>
      <p:ext uri="{BB962C8B-B14F-4D97-AF65-F5344CB8AC3E}">
        <p14:creationId xmlns:p14="http://schemas.microsoft.com/office/powerpoint/2010/main" val="1695298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1BC032DF-1D5C-40C1-B1AD-E46D1B590769}" type="slidenum">
              <a:rPr lang="en-PH" smtClean="0"/>
              <a:t>1</a:t>
            </a:fld>
            <a:endParaRPr lang="en-PH"/>
          </a:p>
        </p:txBody>
      </p:sp>
    </p:spTree>
    <p:extLst>
      <p:ext uri="{BB962C8B-B14F-4D97-AF65-F5344CB8AC3E}">
        <p14:creationId xmlns:p14="http://schemas.microsoft.com/office/powerpoint/2010/main" val="18033963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6D3B69C6-BAAA-4191-80E7-35218526FB8A}" type="slidenum">
              <a:rPr lang="fil-PH" smtClean="0"/>
              <a:t>10</a:t>
            </a:fld>
            <a:endParaRPr lang="fil-PH"/>
          </a:p>
        </p:txBody>
      </p:sp>
    </p:spTree>
    <p:extLst>
      <p:ext uri="{BB962C8B-B14F-4D97-AF65-F5344CB8AC3E}">
        <p14:creationId xmlns:p14="http://schemas.microsoft.com/office/powerpoint/2010/main" val="29689403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il-PH" baseline="0" dirty="0"/>
              <a:t>PhilCAT recommended allocation of PhilHealth benefit package in 2003 which create a lot of issues and misunderstanding among health staff including municipal employees. This policy will be an eye opener among municipal employee that this benefit package is for the use of TB control program to ensure sustainability.</a:t>
            </a:r>
            <a:endParaRPr lang="fil-PH" dirty="0"/>
          </a:p>
        </p:txBody>
      </p:sp>
      <p:sp>
        <p:nvSpPr>
          <p:cNvPr id="4" name="Slide Number Placeholder 3"/>
          <p:cNvSpPr>
            <a:spLocks noGrp="1"/>
          </p:cNvSpPr>
          <p:nvPr>
            <p:ph type="sldNum" sz="quarter" idx="10"/>
          </p:nvPr>
        </p:nvSpPr>
        <p:spPr/>
        <p:txBody>
          <a:bodyPr/>
          <a:lstStyle/>
          <a:p>
            <a:fld id="{6D3B69C6-BAAA-4191-80E7-35218526FB8A}" type="slidenum">
              <a:rPr lang="fil-PH" smtClean="0"/>
              <a:t>11</a:t>
            </a:fld>
            <a:endParaRPr lang="fil-PH"/>
          </a:p>
        </p:txBody>
      </p:sp>
    </p:spTree>
    <p:extLst>
      <p:ext uri="{BB962C8B-B14F-4D97-AF65-F5344CB8AC3E}">
        <p14:creationId xmlns:p14="http://schemas.microsoft.com/office/powerpoint/2010/main" val="25537827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6D3B69C6-BAAA-4191-80E7-35218526FB8A}" type="slidenum">
              <a:rPr lang="fil-PH" smtClean="0"/>
              <a:t>12</a:t>
            </a:fld>
            <a:endParaRPr lang="fil-PH"/>
          </a:p>
        </p:txBody>
      </p:sp>
    </p:spTree>
    <p:extLst>
      <p:ext uri="{BB962C8B-B14F-4D97-AF65-F5344CB8AC3E}">
        <p14:creationId xmlns:p14="http://schemas.microsoft.com/office/powerpoint/2010/main" val="24097510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6D3B69C6-BAAA-4191-80E7-35218526FB8A}" type="slidenum">
              <a:rPr lang="fil-PH" smtClean="0"/>
              <a:t>13</a:t>
            </a:fld>
            <a:endParaRPr lang="fil-PH"/>
          </a:p>
        </p:txBody>
      </p:sp>
    </p:spTree>
    <p:extLst>
      <p:ext uri="{BB962C8B-B14F-4D97-AF65-F5344CB8AC3E}">
        <p14:creationId xmlns:p14="http://schemas.microsoft.com/office/powerpoint/2010/main" val="992323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il-PH" dirty="0"/>
          </a:p>
        </p:txBody>
      </p:sp>
      <p:sp>
        <p:nvSpPr>
          <p:cNvPr id="4" name="Slide Number Placeholder 3"/>
          <p:cNvSpPr>
            <a:spLocks noGrp="1"/>
          </p:cNvSpPr>
          <p:nvPr>
            <p:ph type="sldNum" sz="quarter" idx="10"/>
          </p:nvPr>
        </p:nvSpPr>
        <p:spPr/>
        <p:txBody>
          <a:bodyPr/>
          <a:lstStyle/>
          <a:p>
            <a:fld id="{6D3B69C6-BAAA-4191-80E7-35218526FB8A}" type="slidenum">
              <a:rPr lang="fil-PH" smtClean="0"/>
              <a:t>14</a:t>
            </a:fld>
            <a:endParaRPr lang="fil-PH"/>
          </a:p>
        </p:txBody>
      </p:sp>
    </p:spTree>
    <p:extLst>
      <p:ext uri="{BB962C8B-B14F-4D97-AF65-F5344CB8AC3E}">
        <p14:creationId xmlns:p14="http://schemas.microsoft.com/office/powerpoint/2010/main" val="26112282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6D3B69C6-BAAA-4191-80E7-35218526FB8A}" type="slidenum">
              <a:rPr lang="fil-PH" smtClean="0"/>
              <a:t>15</a:t>
            </a:fld>
            <a:endParaRPr lang="fil-PH"/>
          </a:p>
        </p:txBody>
      </p:sp>
    </p:spTree>
    <p:extLst>
      <p:ext uri="{BB962C8B-B14F-4D97-AF65-F5344CB8AC3E}">
        <p14:creationId xmlns:p14="http://schemas.microsoft.com/office/powerpoint/2010/main" val="31507170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6D3B69C6-BAAA-4191-80E7-35218526FB8A}" type="slidenum">
              <a:rPr lang="fil-PH" smtClean="0"/>
              <a:t>16</a:t>
            </a:fld>
            <a:endParaRPr lang="fil-PH"/>
          </a:p>
        </p:txBody>
      </p:sp>
    </p:spTree>
    <p:extLst>
      <p:ext uri="{BB962C8B-B14F-4D97-AF65-F5344CB8AC3E}">
        <p14:creationId xmlns:p14="http://schemas.microsoft.com/office/powerpoint/2010/main" val="16138580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6D3B69C6-BAAA-4191-80E7-35218526FB8A}" type="slidenum">
              <a:rPr lang="fil-PH" smtClean="0"/>
              <a:t>17</a:t>
            </a:fld>
            <a:endParaRPr lang="fil-PH"/>
          </a:p>
        </p:txBody>
      </p:sp>
    </p:spTree>
    <p:extLst>
      <p:ext uri="{BB962C8B-B14F-4D97-AF65-F5344CB8AC3E}">
        <p14:creationId xmlns:p14="http://schemas.microsoft.com/office/powerpoint/2010/main" val="4716628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6D3B69C6-BAAA-4191-80E7-35218526FB8A}" type="slidenum">
              <a:rPr lang="fil-PH" smtClean="0"/>
              <a:t>18</a:t>
            </a:fld>
            <a:endParaRPr lang="fil-PH"/>
          </a:p>
        </p:txBody>
      </p:sp>
    </p:spTree>
    <p:extLst>
      <p:ext uri="{BB962C8B-B14F-4D97-AF65-F5344CB8AC3E}">
        <p14:creationId xmlns:p14="http://schemas.microsoft.com/office/powerpoint/2010/main" val="18583713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6D3B69C6-BAAA-4191-80E7-35218526FB8A}" type="slidenum">
              <a:rPr lang="fil-PH" smtClean="0"/>
              <a:t>19</a:t>
            </a:fld>
            <a:endParaRPr lang="fil-PH"/>
          </a:p>
        </p:txBody>
      </p:sp>
    </p:spTree>
    <p:extLst>
      <p:ext uri="{BB962C8B-B14F-4D97-AF65-F5344CB8AC3E}">
        <p14:creationId xmlns:p14="http://schemas.microsoft.com/office/powerpoint/2010/main" val="21089073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6D3B69C6-BAAA-4191-80E7-35218526FB8A}" type="slidenum">
              <a:rPr lang="fil-PH" smtClean="0"/>
              <a:t>2</a:t>
            </a:fld>
            <a:endParaRPr lang="fil-PH"/>
          </a:p>
        </p:txBody>
      </p:sp>
    </p:spTree>
    <p:extLst>
      <p:ext uri="{BB962C8B-B14F-4D97-AF65-F5344CB8AC3E}">
        <p14:creationId xmlns:p14="http://schemas.microsoft.com/office/powerpoint/2010/main" val="35281684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6D3B69C6-BAAA-4191-80E7-35218526FB8A}" type="slidenum">
              <a:rPr lang="fil-PH" smtClean="0"/>
              <a:t>20</a:t>
            </a:fld>
            <a:endParaRPr lang="fil-PH"/>
          </a:p>
        </p:txBody>
      </p:sp>
    </p:spTree>
    <p:extLst>
      <p:ext uri="{BB962C8B-B14F-4D97-AF65-F5344CB8AC3E}">
        <p14:creationId xmlns:p14="http://schemas.microsoft.com/office/powerpoint/2010/main" val="41145541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6D3B69C6-BAAA-4191-80E7-35218526FB8A}" type="slidenum">
              <a:rPr lang="fil-PH" smtClean="0"/>
              <a:t>21</a:t>
            </a:fld>
            <a:endParaRPr lang="fil-PH"/>
          </a:p>
        </p:txBody>
      </p:sp>
    </p:spTree>
    <p:extLst>
      <p:ext uri="{BB962C8B-B14F-4D97-AF65-F5344CB8AC3E}">
        <p14:creationId xmlns:p14="http://schemas.microsoft.com/office/powerpoint/2010/main" val="399124637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6D3B69C6-BAAA-4191-80E7-35218526FB8A}" type="slidenum">
              <a:rPr lang="fil-PH" smtClean="0"/>
              <a:t>22</a:t>
            </a:fld>
            <a:endParaRPr lang="fil-PH"/>
          </a:p>
        </p:txBody>
      </p:sp>
    </p:spTree>
    <p:extLst>
      <p:ext uri="{BB962C8B-B14F-4D97-AF65-F5344CB8AC3E}">
        <p14:creationId xmlns:p14="http://schemas.microsoft.com/office/powerpoint/2010/main" val="30154718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6D3B69C6-BAAA-4191-80E7-35218526FB8A}" type="slidenum">
              <a:rPr lang="fil-PH" smtClean="0"/>
              <a:t>23</a:t>
            </a:fld>
            <a:endParaRPr lang="fil-PH"/>
          </a:p>
        </p:txBody>
      </p:sp>
    </p:spTree>
    <p:extLst>
      <p:ext uri="{BB962C8B-B14F-4D97-AF65-F5344CB8AC3E}">
        <p14:creationId xmlns:p14="http://schemas.microsoft.com/office/powerpoint/2010/main" val="38036272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dirty="0"/>
          </a:p>
        </p:txBody>
      </p:sp>
      <p:sp>
        <p:nvSpPr>
          <p:cNvPr id="4" name="Slide Number Placeholder 3"/>
          <p:cNvSpPr>
            <a:spLocks noGrp="1"/>
          </p:cNvSpPr>
          <p:nvPr>
            <p:ph type="sldNum" sz="quarter" idx="10"/>
          </p:nvPr>
        </p:nvSpPr>
        <p:spPr/>
        <p:txBody>
          <a:bodyPr/>
          <a:lstStyle/>
          <a:p>
            <a:fld id="{6D3B69C6-BAAA-4191-80E7-35218526FB8A}" type="slidenum">
              <a:rPr lang="fil-PH" smtClean="0"/>
              <a:t>24</a:t>
            </a:fld>
            <a:endParaRPr lang="fil-PH"/>
          </a:p>
        </p:txBody>
      </p:sp>
    </p:spTree>
    <p:extLst>
      <p:ext uri="{BB962C8B-B14F-4D97-AF65-F5344CB8AC3E}">
        <p14:creationId xmlns:p14="http://schemas.microsoft.com/office/powerpoint/2010/main" val="391978482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6D3B69C6-BAAA-4191-80E7-35218526FB8A}" type="slidenum">
              <a:rPr lang="fil-PH" smtClean="0"/>
              <a:t>25</a:t>
            </a:fld>
            <a:endParaRPr lang="fil-PH"/>
          </a:p>
        </p:txBody>
      </p:sp>
    </p:spTree>
    <p:extLst>
      <p:ext uri="{BB962C8B-B14F-4D97-AF65-F5344CB8AC3E}">
        <p14:creationId xmlns:p14="http://schemas.microsoft.com/office/powerpoint/2010/main" val="21832855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6D3B69C6-BAAA-4191-80E7-35218526FB8A}" type="slidenum">
              <a:rPr lang="fil-PH" smtClean="0"/>
              <a:t>26</a:t>
            </a:fld>
            <a:endParaRPr lang="fil-PH"/>
          </a:p>
        </p:txBody>
      </p:sp>
    </p:spTree>
    <p:extLst>
      <p:ext uri="{BB962C8B-B14F-4D97-AF65-F5344CB8AC3E}">
        <p14:creationId xmlns:p14="http://schemas.microsoft.com/office/powerpoint/2010/main" val="345213915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il-PH" baseline="0" dirty="0"/>
              <a:t>PhilHealth staff who recieve the PhilHealth claim documents should  review the documents for completeness and accuracy before sending DOTS staff home to prevent  delay of their claims</a:t>
            </a:r>
            <a:endParaRPr lang="fil-PH" dirty="0"/>
          </a:p>
        </p:txBody>
      </p:sp>
      <p:sp>
        <p:nvSpPr>
          <p:cNvPr id="4" name="Slide Number Placeholder 3"/>
          <p:cNvSpPr>
            <a:spLocks noGrp="1"/>
          </p:cNvSpPr>
          <p:nvPr>
            <p:ph type="sldNum" sz="quarter" idx="10"/>
          </p:nvPr>
        </p:nvSpPr>
        <p:spPr/>
        <p:txBody>
          <a:bodyPr/>
          <a:lstStyle/>
          <a:p>
            <a:fld id="{6D3B69C6-BAAA-4191-80E7-35218526FB8A}" type="slidenum">
              <a:rPr lang="fil-PH" smtClean="0"/>
              <a:t>27</a:t>
            </a:fld>
            <a:endParaRPr lang="fil-PH"/>
          </a:p>
        </p:txBody>
      </p:sp>
    </p:spTree>
    <p:extLst>
      <p:ext uri="{BB962C8B-B14F-4D97-AF65-F5344CB8AC3E}">
        <p14:creationId xmlns:p14="http://schemas.microsoft.com/office/powerpoint/2010/main" val="46211890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6D3B69C6-BAAA-4191-80E7-35218526FB8A}" type="slidenum">
              <a:rPr lang="fil-PH" smtClean="0"/>
              <a:t>28</a:t>
            </a:fld>
            <a:endParaRPr lang="fil-PH"/>
          </a:p>
        </p:txBody>
      </p:sp>
    </p:spTree>
    <p:extLst>
      <p:ext uri="{BB962C8B-B14F-4D97-AF65-F5344CB8AC3E}">
        <p14:creationId xmlns:p14="http://schemas.microsoft.com/office/powerpoint/2010/main" val="40804395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il-PH" baseline="0" dirty="0"/>
              <a:t>Issuance  of “Certificate of Quality Service on DOTS” before was delayed because the signatory was the NTP manager and chairperson of PhilCAT at the national level. It will take time for them to convene to sign those certificates. It was ammended in 2013 to decentralized the issuance of certificate  and the signatory will be the RCC-NTP (Regional Director and the Local Coalition chairperson). </a:t>
            </a:r>
          </a:p>
          <a:p>
            <a:r>
              <a:rPr lang="fil-PH" baseline="0" dirty="0"/>
              <a:t>This amendment will fast track PhilHealth accreditation.</a:t>
            </a:r>
            <a:endParaRPr lang="fil-PH" dirty="0"/>
          </a:p>
        </p:txBody>
      </p:sp>
      <p:sp>
        <p:nvSpPr>
          <p:cNvPr id="4" name="Slide Number Placeholder 3"/>
          <p:cNvSpPr>
            <a:spLocks noGrp="1"/>
          </p:cNvSpPr>
          <p:nvPr>
            <p:ph type="sldNum" sz="quarter" idx="10"/>
          </p:nvPr>
        </p:nvSpPr>
        <p:spPr/>
        <p:txBody>
          <a:bodyPr/>
          <a:lstStyle/>
          <a:p>
            <a:fld id="{6D3B69C6-BAAA-4191-80E7-35218526FB8A}" type="slidenum">
              <a:rPr lang="fil-PH" smtClean="0"/>
              <a:t>3</a:t>
            </a:fld>
            <a:endParaRPr lang="fil-PH"/>
          </a:p>
        </p:txBody>
      </p:sp>
    </p:spTree>
    <p:extLst>
      <p:ext uri="{BB962C8B-B14F-4D97-AF65-F5344CB8AC3E}">
        <p14:creationId xmlns:p14="http://schemas.microsoft.com/office/powerpoint/2010/main" val="35344135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6D3B69C6-BAAA-4191-80E7-35218526FB8A}" type="slidenum">
              <a:rPr lang="fil-PH" smtClean="0"/>
              <a:t>4</a:t>
            </a:fld>
            <a:endParaRPr lang="fil-PH"/>
          </a:p>
        </p:txBody>
      </p:sp>
    </p:spTree>
    <p:extLst>
      <p:ext uri="{BB962C8B-B14F-4D97-AF65-F5344CB8AC3E}">
        <p14:creationId xmlns:p14="http://schemas.microsoft.com/office/powerpoint/2010/main" val="29849763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il-PH" dirty="0"/>
              <a:t>Ex.</a:t>
            </a:r>
            <a:r>
              <a:rPr lang="fil-PH" baseline="0" dirty="0"/>
              <a:t>  automatic accreditation  if DOTS facility is certified by the regional health office certifying team it can be accredited by PhilHealth after complying of their requirement based on PhilHealth Circular 54 s. 2012</a:t>
            </a:r>
            <a:endParaRPr lang="fil-PH" dirty="0"/>
          </a:p>
        </p:txBody>
      </p:sp>
      <p:sp>
        <p:nvSpPr>
          <p:cNvPr id="4" name="Slide Number Placeholder 3"/>
          <p:cNvSpPr>
            <a:spLocks noGrp="1"/>
          </p:cNvSpPr>
          <p:nvPr>
            <p:ph type="sldNum" sz="quarter" idx="10"/>
          </p:nvPr>
        </p:nvSpPr>
        <p:spPr/>
        <p:txBody>
          <a:bodyPr/>
          <a:lstStyle/>
          <a:p>
            <a:fld id="{6D3B69C6-BAAA-4191-80E7-35218526FB8A}" type="slidenum">
              <a:rPr lang="fil-PH" smtClean="0"/>
              <a:t>5</a:t>
            </a:fld>
            <a:endParaRPr lang="fil-PH"/>
          </a:p>
        </p:txBody>
      </p:sp>
    </p:spTree>
    <p:extLst>
      <p:ext uri="{BB962C8B-B14F-4D97-AF65-F5344CB8AC3E}">
        <p14:creationId xmlns:p14="http://schemas.microsoft.com/office/powerpoint/2010/main" val="30216327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6D3B69C6-BAAA-4191-80E7-35218526FB8A}" type="slidenum">
              <a:rPr lang="fil-PH" smtClean="0"/>
              <a:t>6</a:t>
            </a:fld>
            <a:endParaRPr lang="fil-PH"/>
          </a:p>
        </p:txBody>
      </p:sp>
    </p:spTree>
    <p:extLst>
      <p:ext uri="{BB962C8B-B14F-4D97-AF65-F5344CB8AC3E}">
        <p14:creationId xmlns:p14="http://schemas.microsoft.com/office/powerpoint/2010/main" val="19967183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il-PH" dirty="0"/>
              <a:t>Involvement of the local coalition is very important in the certification</a:t>
            </a:r>
            <a:r>
              <a:rPr lang="fil-PH" baseline="0" dirty="0"/>
              <a:t> process.  RCC-NTP must be functional </a:t>
            </a:r>
            <a:endParaRPr lang="fil-PH" dirty="0"/>
          </a:p>
        </p:txBody>
      </p:sp>
      <p:sp>
        <p:nvSpPr>
          <p:cNvPr id="4" name="Slide Number Placeholder 3"/>
          <p:cNvSpPr>
            <a:spLocks noGrp="1"/>
          </p:cNvSpPr>
          <p:nvPr>
            <p:ph type="sldNum" sz="quarter" idx="10"/>
          </p:nvPr>
        </p:nvSpPr>
        <p:spPr/>
        <p:txBody>
          <a:bodyPr/>
          <a:lstStyle/>
          <a:p>
            <a:fld id="{6D3B69C6-BAAA-4191-80E7-35218526FB8A}" type="slidenum">
              <a:rPr lang="fil-PH" smtClean="0"/>
              <a:t>7</a:t>
            </a:fld>
            <a:endParaRPr lang="fil-PH"/>
          </a:p>
        </p:txBody>
      </p:sp>
    </p:spTree>
    <p:extLst>
      <p:ext uri="{BB962C8B-B14F-4D97-AF65-F5344CB8AC3E}">
        <p14:creationId xmlns:p14="http://schemas.microsoft.com/office/powerpoint/2010/main" val="32225867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il-PH" dirty="0"/>
              <a:t>Certifying</a:t>
            </a:r>
            <a:r>
              <a:rPr lang="fil-PH" baseline="0" dirty="0"/>
              <a:t> team must understand the core certification standards and this standards must be known to all DOTS facility and TA providers to know how to fill up their self assessment form (SAF) to be submitted to the Regional Health Office. </a:t>
            </a:r>
            <a:endParaRPr lang="fil-PH" dirty="0"/>
          </a:p>
        </p:txBody>
      </p:sp>
      <p:sp>
        <p:nvSpPr>
          <p:cNvPr id="4" name="Slide Number Placeholder 3"/>
          <p:cNvSpPr>
            <a:spLocks noGrp="1"/>
          </p:cNvSpPr>
          <p:nvPr>
            <p:ph type="sldNum" sz="quarter" idx="10"/>
          </p:nvPr>
        </p:nvSpPr>
        <p:spPr/>
        <p:txBody>
          <a:bodyPr/>
          <a:lstStyle/>
          <a:p>
            <a:fld id="{6D3B69C6-BAAA-4191-80E7-35218526FB8A}" type="slidenum">
              <a:rPr lang="fil-PH" smtClean="0"/>
              <a:t>8</a:t>
            </a:fld>
            <a:endParaRPr lang="fil-PH"/>
          </a:p>
        </p:txBody>
      </p:sp>
    </p:spTree>
    <p:extLst>
      <p:ext uri="{BB962C8B-B14F-4D97-AF65-F5344CB8AC3E}">
        <p14:creationId xmlns:p14="http://schemas.microsoft.com/office/powerpoint/2010/main" val="24454442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PH"/>
          </a:p>
        </p:txBody>
      </p:sp>
      <p:sp>
        <p:nvSpPr>
          <p:cNvPr id="4" name="Slide Number Placeholder 3"/>
          <p:cNvSpPr>
            <a:spLocks noGrp="1"/>
          </p:cNvSpPr>
          <p:nvPr>
            <p:ph type="sldNum" sz="quarter" idx="10"/>
          </p:nvPr>
        </p:nvSpPr>
        <p:spPr/>
        <p:txBody>
          <a:bodyPr/>
          <a:lstStyle/>
          <a:p>
            <a:fld id="{6D3B69C6-BAAA-4191-80E7-35218526FB8A}" type="slidenum">
              <a:rPr lang="fil-PH" smtClean="0"/>
              <a:t>9</a:t>
            </a:fld>
            <a:endParaRPr lang="fil-PH"/>
          </a:p>
        </p:txBody>
      </p:sp>
    </p:spTree>
    <p:extLst>
      <p:ext uri="{BB962C8B-B14F-4D97-AF65-F5344CB8AC3E}">
        <p14:creationId xmlns:p14="http://schemas.microsoft.com/office/powerpoint/2010/main" val="1290431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59965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36821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07432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946301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82337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75190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26976573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65873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50901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66778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4/23/2018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a:t>
            </a:fld>
            <a:endParaRPr lang="en-US" dirty="0"/>
          </a:p>
        </p:txBody>
      </p:sp>
    </p:spTree>
    <p:extLst>
      <p:ext uri="{BB962C8B-B14F-4D97-AF65-F5344CB8AC3E}">
        <p14:creationId xmlns:p14="http://schemas.microsoft.com/office/powerpoint/2010/main" val="4062521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4/23/2018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57941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4/23/2018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447722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4/23/2018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56342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smtClean="0"/>
              <a:t>4/23/2018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3503457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37609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174171" y="145142"/>
            <a:ext cx="7199086" cy="751237"/>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174171" y="1041520"/>
            <a:ext cx="7199086" cy="499984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4/23/2018</a:t>
            </a:fld>
            <a:endParaRPr lang="en-US"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47428361"/>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 id="2147483681" r:id="rId13"/>
    <p:sldLayoutId id="2147483682" r:id="rId14"/>
    <p:sldLayoutId id="2147483683" r:id="rId15"/>
    <p:sldLayoutId id="214748368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philhealth.gov.ph/"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7310" y="2290097"/>
            <a:ext cx="7047825" cy="3969566"/>
          </a:xfrm>
        </p:spPr>
        <p:txBody>
          <a:bodyPr/>
          <a:lstStyle/>
          <a:p>
            <a:br>
              <a:rPr lang="en-US" sz="4800" dirty="0">
                <a:effectLst>
                  <a:outerShdw blurRad="38100" dist="38100" dir="2700000" algn="tl">
                    <a:srgbClr val="000000">
                      <a:alpha val="43137"/>
                    </a:srgbClr>
                  </a:outerShdw>
                </a:effectLst>
              </a:rPr>
            </a:br>
            <a:br>
              <a:rPr lang="en-US" sz="4800" dirty="0">
                <a:effectLst>
                  <a:outerShdw blurRad="38100" dist="38100" dir="2700000" algn="tl">
                    <a:srgbClr val="000000">
                      <a:alpha val="43137"/>
                    </a:srgbClr>
                  </a:outerShdw>
                </a:effectLst>
              </a:rPr>
            </a:br>
            <a:br>
              <a:rPr lang="en-US" sz="4800" dirty="0">
                <a:effectLst>
                  <a:outerShdw blurRad="38100" dist="38100" dir="2700000" algn="tl">
                    <a:srgbClr val="000000">
                      <a:alpha val="43137"/>
                    </a:srgbClr>
                  </a:outerShdw>
                </a:effectLst>
              </a:rPr>
            </a:br>
            <a:r>
              <a:rPr lang="en-US" sz="4800" dirty="0">
                <a:solidFill>
                  <a:schemeClr val="accent1">
                    <a:lumMod val="75000"/>
                  </a:schemeClr>
                </a:solidFill>
                <a:effectLst>
                  <a:outerShdw blurRad="38100" dist="38100" dir="2700000" algn="tl">
                    <a:srgbClr val="000000">
                      <a:alpha val="43137"/>
                    </a:srgbClr>
                  </a:outerShdw>
                </a:effectLst>
              </a:rPr>
              <a:t> </a:t>
            </a:r>
            <a:br>
              <a:rPr lang="en-US" sz="4800" dirty="0">
                <a:solidFill>
                  <a:schemeClr val="accent1">
                    <a:lumMod val="75000"/>
                  </a:schemeClr>
                </a:solidFill>
                <a:effectLst>
                  <a:outerShdw blurRad="38100" dist="38100" dir="2700000" algn="tl">
                    <a:srgbClr val="000000">
                      <a:alpha val="43137"/>
                    </a:srgbClr>
                  </a:outerShdw>
                </a:effectLst>
              </a:rPr>
            </a:br>
            <a:r>
              <a:rPr lang="en-US" sz="4800" dirty="0">
                <a:effectLst>
                  <a:outerShdw blurRad="38100" dist="38100" dir="2700000" algn="tl">
                    <a:srgbClr val="000000">
                      <a:alpha val="43137"/>
                    </a:srgbClr>
                  </a:outerShdw>
                </a:effectLst>
              </a:rPr>
              <a:t>5</a:t>
            </a:r>
            <a:r>
              <a:rPr lang="en-US" sz="4800" baseline="30000" dirty="0">
                <a:effectLst>
                  <a:outerShdw blurRad="38100" dist="38100" dir="2700000" algn="tl">
                    <a:srgbClr val="000000">
                      <a:alpha val="43137"/>
                    </a:srgbClr>
                  </a:outerShdw>
                </a:effectLst>
              </a:rPr>
              <a:t>th</a:t>
            </a:r>
            <a:r>
              <a:rPr lang="en-US" sz="4800" dirty="0">
                <a:effectLst>
                  <a:outerShdw blurRad="38100" dist="38100" dir="2700000" algn="tl">
                    <a:srgbClr val="000000">
                      <a:alpha val="43137"/>
                    </a:srgbClr>
                  </a:outerShdw>
                </a:effectLst>
              </a:rPr>
              <a:t> edition</a:t>
            </a:r>
            <a:br>
              <a:rPr lang="en-US" sz="4800" dirty="0">
                <a:solidFill>
                  <a:schemeClr val="accent1">
                    <a:lumMod val="75000"/>
                  </a:schemeClr>
                </a:solidFill>
                <a:effectLst>
                  <a:outerShdw blurRad="38100" dist="38100" dir="2700000" algn="tl">
                    <a:srgbClr val="000000">
                      <a:alpha val="43137"/>
                    </a:srgbClr>
                  </a:outerShdw>
                </a:effectLst>
              </a:rPr>
            </a:br>
            <a:r>
              <a:rPr lang="en-US" sz="4800" dirty="0">
                <a:solidFill>
                  <a:schemeClr val="accent1">
                    <a:lumMod val="75000"/>
                  </a:schemeClr>
                </a:solidFill>
                <a:effectLst>
                  <a:outerShdw blurRad="38100" dist="38100" dir="2700000" algn="tl">
                    <a:srgbClr val="000000">
                      <a:alpha val="43137"/>
                    </a:srgbClr>
                  </a:outerShdw>
                </a:effectLst>
              </a:rPr>
              <a:t> NTP MANUAL OF </a:t>
            </a:r>
            <a:br>
              <a:rPr lang="en-US" sz="4800" dirty="0">
                <a:solidFill>
                  <a:schemeClr val="accent1">
                    <a:lumMod val="75000"/>
                  </a:schemeClr>
                </a:solidFill>
                <a:effectLst>
                  <a:outerShdw blurRad="38100" dist="38100" dir="2700000" algn="tl">
                    <a:srgbClr val="000000">
                      <a:alpha val="43137"/>
                    </a:srgbClr>
                  </a:outerShdw>
                </a:effectLst>
              </a:rPr>
            </a:br>
            <a:r>
              <a:rPr lang="en-US" sz="4800" dirty="0">
                <a:solidFill>
                  <a:schemeClr val="accent1">
                    <a:lumMod val="75000"/>
                  </a:schemeClr>
                </a:solidFill>
                <a:effectLst>
                  <a:outerShdw blurRad="38100" dist="38100" dir="2700000" algn="tl">
                    <a:srgbClr val="000000">
                      <a:alpha val="43137"/>
                    </a:srgbClr>
                  </a:outerShdw>
                </a:effectLst>
              </a:rPr>
              <a:t>PROCEDURES</a:t>
            </a:r>
            <a:br>
              <a:rPr lang="en-US" dirty="0"/>
            </a:br>
            <a:r>
              <a:rPr lang="en-PH" sz="4400" dirty="0">
                <a:solidFill>
                  <a:schemeClr val="tx1"/>
                </a:solidFill>
              </a:rPr>
              <a:t>DOTS Certification &amp; </a:t>
            </a:r>
            <a:br>
              <a:rPr lang="en-PH" sz="4400" dirty="0">
                <a:solidFill>
                  <a:schemeClr val="tx1"/>
                </a:solidFill>
              </a:rPr>
            </a:br>
            <a:r>
              <a:rPr lang="en-PH" sz="4400" dirty="0">
                <a:solidFill>
                  <a:schemeClr val="tx1"/>
                </a:solidFill>
              </a:rPr>
              <a:t>PhilHealth Accreditation</a:t>
            </a:r>
            <a:br>
              <a:rPr lang="en-PH" sz="4800" dirty="0">
                <a:solidFill>
                  <a:schemeClr val="tx1"/>
                </a:solidFill>
              </a:rPr>
            </a:br>
            <a:endParaRPr lang="en-US" sz="1800" dirty="0">
              <a:solidFill>
                <a:schemeClr val="tx1"/>
              </a:solidFill>
              <a:highlight>
                <a:srgbClr val="FFFF00"/>
              </a:highlight>
            </a:endParaRPr>
          </a:p>
        </p:txBody>
      </p:sp>
      <p:pic>
        <p:nvPicPr>
          <p:cNvPr id="5" name="Picture 4">
            <a:extLst>
              <a:ext uri="{FF2B5EF4-FFF2-40B4-BE49-F238E27FC236}">
                <a16:creationId xmlns:a16="http://schemas.microsoft.com/office/drawing/2014/main" id="{727C3B40-66F7-49F1-BC07-C94071F447C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18319" y="589935"/>
            <a:ext cx="2268836" cy="806458"/>
          </a:xfrm>
          <a:prstGeom prst="rect">
            <a:avLst/>
          </a:prstGeom>
        </p:spPr>
      </p:pic>
      <p:pic>
        <p:nvPicPr>
          <p:cNvPr id="6" name="Picture 11">
            <a:extLst>
              <a:ext uri="{FF2B5EF4-FFF2-40B4-BE49-F238E27FC236}">
                <a16:creationId xmlns:a16="http://schemas.microsoft.com/office/drawing/2014/main" id="{02C8D457-AFA1-4D90-B84F-E510A6D3A19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r="63464"/>
          <a:stretch>
            <a:fillRect/>
          </a:stretch>
        </p:blipFill>
        <p:spPr bwMode="auto">
          <a:xfrm>
            <a:off x="4011562" y="658797"/>
            <a:ext cx="2583116" cy="737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PBSPlogo-transparent.png">
            <a:extLst>
              <a:ext uri="{FF2B5EF4-FFF2-40B4-BE49-F238E27FC236}">
                <a16:creationId xmlns:a16="http://schemas.microsoft.com/office/drawing/2014/main" id="{7B04A8CB-024E-4D76-AE33-1F3AD3244576}"/>
              </a:ext>
            </a:extLst>
          </p:cNvPr>
          <p:cNvPicPr>
            <a:picLocks noChangeAspect="1"/>
          </p:cNvPicPr>
          <p:nvPr/>
        </p:nvPicPr>
        <p:blipFill>
          <a:blip r:embed="rId5" cstate="print"/>
          <a:srcRect/>
          <a:stretch>
            <a:fillRect/>
          </a:stretch>
        </p:blipFill>
        <p:spPr bwMode="auto">
          <a:xfrm>
            <a:off x="7355123" y="589935"/>
            <a:ext cx="970558" cy="850488"/>
          </a:xfrm>
          <a:prstGeom prst="rect">
            <a:avLst/>
          </a:prstGeom>
          <a:noFill/>
          <a:ln w="9525">
            <a:noFill/>
            <a:miter lim="800000"/>
            <a:headEnd/>
            <a:tailEnd/>
          </a:ln>
        </p:spPr>
      </p:pic>
    </p:spTree>
    <p:extLst>
      <p:ext uri="{BB962C8B-B14F-4D97-AF65-F5344CB8AC3E}">
        <p14:creationId xmlns:p14="http://schemas.microsoft.com/office/powerpoint/2010/main" val="13016730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1061" y="650281"/>
            <a:ext cx="8514180" cy="642140"/>
          </a:xfrm>
          <a:solidFill>
            <a:schemeClr val="bg1"/>
          </a:solidFill>
        </p:spPr>
        <p:txBody>
          <a:bodyPr>
            <a:noAutofit/>
          </a:bodyPr>
          <a:lstStyle/>
          <a:p>
            <a:r>
              <a:rPr lang="en-US" sz="4000" b="1" dirty="0">
                <a:solidFill>
                  <a:schemeClr val="accent1">
                    <a:lumMod val="75000"/>
                  </a:schemeClr>
                </a:solidFill>
              </a:rPr>
              <a:t>Policies on </a:t>
            </a:r>
            <a:r>
              <a:rPr lang="en-US" sz="4000" b="1" dirty="0" err="1">
                <a:solidFill>
                  <a:schemeClr val="accent1">
                    <a:lumMod val="75000"/>
                  </a:schemeClr>
                </a:solidFill>
              </a:rPr>
              <a:t>PhiHealth</a:t>
            </a:r>
            <a:r>
              <a:rPr lang="en-US" sz="4000" b="1" dirty="0">
                <a:solidFill>
                  <a:schemeClr val="accent1">
                    <a:lumMod val="75000"/>
                  </a:schemeClr>
                </a:solidFill>
              </a:rPr>
              <a:t> accreditation</a:t>
            </a:r>
          </a:p>
        </p:txBody>
      </p:sp>
      <p:sp>
        <p:nvSpPr>
          <p:cNvPr id="3" name="Content Placeholder 2"/>
          <p:cNvSpPr>
            <a:spLocks noGrp="1"/>
          </p:cNvSpPr>
          <p:nvPr>
            <p:ph idx="1"/>
          </p:nvPr>
        </p:nvSpPr>
        <p:spPr>
          <a:xfrm>
            <a:off x="546579" y="1906425"/>
            <a:ext cx="8103143" cy="4622712"/>
          </a:xfrm>
        </p:spPr>
        <p:txBody>
          <a:bodyPr>
            <a:noAutofit/>
          </a:bodyPr>
          <a:lstStyle/>
          <a:p>
            <a:r>
              <a:rPr lang="fil-PH" sz="1900" dirty="0">
                <a:solidFill>
                  <a:schemeClr val="tx1"/>
                </a:solidFill>
              </a:rPr>
              <a:t>DOTS facilities that are eligible for accreditation include but                 are not limited to the following:</a:t>
            </a:r>
          </a:p>
          <a:p>
            <a:pPr marL="0" indent="0">
              <a:spcBef>
                <a:spcPts val="0"/>
              </a:spcBef>
              <a:buNone/>
            </a:pPr>
            <a:r>
              <a:rPr lang="fil-PH" sz="1900" dirty="0">
                <a:solidFill>
                  <a:schemeClr val="tx1"/>
                </a:solidFill>
              </a:rPr>
              <a:t>  		a. LGU health units			d.  Factory clinics</a:t>
            </a:r>
          </a:p>
          <a:p>
            <a:pPr marL="0" indent="0">
              <a:spcBef>
                <a:spcPts val="0"/>
              </a:spcBef>
              <a:buNone/>
            </a:pPr>
            <a:r>
              <a:rPr lang="fil-PH" sz="1900" dirty="0">
                <a:solidFill>
                  <a:schemeClr val="tx1"/>
                </a:solidFill>
              </a:rPr>
              <a:t>  		b. Hospital-based clinics		e.  Church-based clinics</a:t>
            </a:r>
          </a:p>
          <a:p>
            <a:pPr marL="0" indent="0">
              <a:spcBef>
                <a:spcPts val="0"/>
              </a:spcBef>
              <a:buNone/>
            </a:pPr>
            <a:r>
              <a:rPr lang="fil-PH" sz="1900" dirty="0">
                <a:solidFill>
                  <a:schemeClr val="tx1"/>
                </a:solidFill>
              </a:rPr>
              <a:t>   		c. HMO						f.   School-based clinics</a:t>
            </a:r>
          </a:p>
          <a:p>
            <a:pPr>
              <a:spcBef>
                <a:spcPts val="2000"/>
              </a:spcBef>
            </a:pPr>
            <a:r>
              <a:rPr lang="fil-PH" sz="1900" dirty="0">
                <a:solidFill>
                  <a:schemeClr val="tx1"/>
                </a:solidFill>
              </a:rPr>
              <a:t>TB-DOTS Benefit Package providers duly certified by DOH are qualified for automatic accreditation </a:t>
            </a:r>
            <a:r>
              <a:rPr lang="fil-PH" sz="1900" dirty="0">
                <a:solidFill>
                  <a:srgbClr val="FF0000"/>
                </a:solidFill>
              </a:rPr>
              <a:t>(PhilHealth Circular 54 s. 2012)</a:t>
            </a:r>
            <a:r>
              <a:rPr lang="fil-PH" sz="1900" dirty="0">
                <a:solidFill>
                  <a:schemeClr val="tx1"/>
                </a:solidFill>
              </a:rPr>
              <a:t>.</a:t>
            </a:r>
          </a:p>
          <a:p>
            <a:pPr>
              <a:spcBef>
                <a:spcPts val="2000"/>
              </a:spcBef>
            </a:pPr>
            <a:r>
              <a:rPr lang="fil-PH" sz="1900" dirty="0">
                <a:solidFill>
                  <a:schemeClr val="tx1"/>
                </a:solidFill>
              </a:rPr>
              <a:t>PhilHealth shall provide the benefit package for qualified </a:t>
            </a:r>
            <a:r>
              <a:rPr lang="fil-PH" sz="1900" dirty="0">
                <a:solidFill>
                  <a:srgbClr val="FF0000"/>
                </a:solidFill>
              </a:rPr>
              <a:t>adult and child TB from any accredited DOTS facility</a:t>
            </a:r>
            <a:r>
              <a:rPr lang="fil-PH" sz="1900" dirty="0">
                <a:solidFill>
                  <a:schemeClr val="tx1"/>
                </a:solidFill>
              </a:rPr>
              <a:t>.</a:t>
            </a:r>
          </a:p>
          <a:p>
            <a:pPr>
              <a:spcBef>
                <a:spcPts val="2000"/>
              </a:spcBef>
            </a:pPr>
            <a:r>
              <a:rPr lang="fil-PH" sz="1900" dirty="0">
                <a:solidFill>
                  <a:schemeClr val="tx1"/>
                </a:solidFill>
              </a:rPr>
              <a:t>The health care provider shall determine the </a:t>
            </a:r>
            <a:r>
              <a:rPr lang="fil-PH" sz="1900" dirty="0">
                <a:solidFill>
                  <a:srgbClr val="FF0000"/>
                </a:solidFill>
              </a:rPr>
              <a:t>PhiHealth member’s eligibility and compliance </a:t>
            </a:r>
            <a:r>
              <a:rPr lang="fil-PH" sz="1900" dirty="0">
                <a:solidFill>
                  <a:schemeClr val="tx1"/>
                </a:solidFill>
              </a:rPr>
              <a:t>with the requirement for the availment of benefits as prescribed by PhilHealth. </a:t>
            </a:r>
          </a:p>
          <a:p>
            <a:pPr>
              <a:buFont typeface="Wingdings" panose="05000000000000000000" pitchFamily="2" charset="2"/>
              <a:buChar char="v"/>
            </a:pPr>
            <a:endParaRPr lang="fil-PH" sz="1900" dirty="0"/>
          </a:p>
          <a:p>
            <a:pPr marL="457200" indent="-457200">
              <a:buFont typeface="+mj-lt"/>
              <a:buAutoNum type="alphaUcPeriod"/>
            </a:pPr>
            <a:endParaRPr lang="fil-PH" sz="1900" dirty="0"/>
          </a:p>
          <a:p>
            <a:pPr marL="457200" indent="-457200">
              <a:buFont typeface="+mj-lt"/>
              <a:buAutoNum type="alphaUcPeriod"/>
            </a:pPr>
            <a:endParaRPr lang="fil-PH" sz="1900" dirty="0"/>
          </a:p>
          <a:p>
            <a:pPr marL="457200" indent="-457200">
              <a:buFont typeface="+mj-lt"/>
              <a:buAutoNum type="alphaUcPeriod"/>
            </a:pPr>
            <a:endParaRPr lang="fil-PH" sz="1900" dirty="0"/>
          </a:p>
          <a:p>
            <a:pPr marL="457200" indent="-457200">
              <a:buFont typeface="+mj-lt"/>
              <a:buAutoNum type="alphaUcPeriod"/>
            </a:pPr>
            <a:endParaRPr lang="fil-PH" sz="1900" dirty="0"/>
          </a:p>
          <a:p>
            <a:pPr marL="457200" indent="-457200">
              <a:buFont typeface="+mj-lt"/>
              <a:buAutoNum type="alphaUcPeriod"/>
            </a:pPr>
            <a:endParaRPr lang="fil-PH" sz="1900" dirty="0"/>
          </a:p>
          <a:p>
            <a:pPr marL="0" indent="0">
              <a:buNone/>
            </a:pPr>
            <a:endParaRPr lang="en-US" sz="1900" dirty="0"/>
          </a:p>
          <a:p>
            <a:pPr marL="0" indent="0" algn="ctr">
              <a:buNone/>
            </a:pPr>
            <a:endParaRPr lang="en-US" sz="1900" dirty="0"/>
          </a:p>
          <a:p>
            <a:pPr algn="ctr">
              <a:buFont typeface="Wingdings" panose="05000000000000000000" pitchFamily="2" charset="2"/>
              <a:buChar char="q"/>
            </a:pPr>
            <a:endParaRPr lang="en-US" sz="1900" b="1" dirty="0"/>
          </a:p>
          <a:p>
            <a:pPr>
              <a:buFont typeface="Wingdings" panose="05000000000000000000" pitchFamily="2" charset="2"/>
              <a:buChar char="q"/>
            </a:pPr>
            <a:endParaRPr lang="en-US" sz="1900" b="1" dirty="0"/>
          </a:p>
        </p:txBody>
      </p:sp>
    </p:spTree>
    <p:extLst>
      <p:ext uri="{BB962C8B-B14F-4D97-AF65-F5344CB8AC3E}">
        <p14:creationId xmlns:p14="http://schemas.microsoft.com/office/powerpoint/2010/main" val="12496566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7355" y="1565138"/>
            <a:ext cx="7718498" cy="5292861"/>
          </a:xfrm>
        </p:spPr>
        <p:txBody>
          <a:bodyPr>
            <a:noAutofit/>
          </a:bodyPr>
          <a:lstStyle/>
          <a:p>
            <a:r>
              <a:rPr lang="fil-PH" sz="2600" dirty="0">
                <a:solidFill>
                  <a:schemeClr val="tx1"/>
                </a:solidFill>
              </a:rPr>
              <a:t>The benefit package shall follow the rate and allocation scheme recommended </a:t>
            </a:r>
            <a:r>
              <a:rPr lang="fil-PH" sz="2600" dirty="0">
                <a:solidFill>
                  <a:srgbClr val="FF0000"/>
                </a:solidFill>
              </a:rPr>
              <a:t>by DOH</a:t>
            </a:r>
            <a:r>
              <a:rPr lang="fil-PH" sz="2600" dirty="0">
                <a:solidFill>
                  <a:schemeClr val="tx1"/>
                </a:solidFill>
              </a:rPr>
              <a:t> </a:t>
            </a:r>
            <a:r>
              <a:rPr lang="fil-PH" sz="2600" dirty="0">
                <a:solidFill>
                  <a:schemeClr val="tx1"/>
                </a:solidFill>
                <a:sym typeface="Symbol" panose="05050102010706020507" pitchFamily="18" charset="2"/>
              </a:rPr>
              <a:t></a:t>
            </a:r>
            <a:endParaRPr lang="fil-PH" sz="2600" dirty="0">
              <a:solidFill>
                <a:schemeClr val="tx1"/>
              </a:solidFill>
            </a:endParaRPr>
          </a:p>
          <a:p>
            <a:pPr lvl="1">
              <a:spcBef>
                <a:spcPts val="2000"/>
              </a:spcBef>
            </a:pPr>
            <a:r>
              <a:rPr lang="fil-PH" sz="2000" dirty="0">
                <a:solidFill>
                  <a:schemeClr val="tx1"/>
                </a:solidFill>
              </a:rPr>
              <a:t>25% for consultation services of the referring physician during the course of treatment</a:t>
            </a:r>
          </a:p>
          <a:p>
            <a:pPr lvl="1">
              <a:spcBef>
                <a:spcPts val="2000"/>
              </a:spcBef>
            </a:pPr>
            <a:r>
              <a:rPr lang="fil-PH" sz="2000" dirty="0">
                <a:solidFill>
                  <a:schemeClr val="tx1"/>
                </a:solidFill>
              </a:rPr>
              <a:t>35% for the health staff, including the treatment partner</a:t>
            </a:r>
          </a:p>
          <a:p>
            <a:pPr lvl="1">
              <a:spcBef>
                <a:spcPts val="2000"/>
              </a:spcBef>
            </a:pPr>
            <a:r>
              <a:rPr lang="fil-PH" sz="2000" dirty="0">
                <a:solidFill>
                  <a:schemeClr val="tx1"/>
                </a:solidFill>
              </a:rPr>
              <a:t>40% for the operational costs involved in providing quality care of TB patients</a:t>
            </a:r>
          </a:p>
          <a:p>
            <a:pPr lvl="2">
              <a:spcBef>
                <a:spcPts val="1800"/>
              </a:spcBef>
            </a:pPr>
            <a:r>
              <a:rPr lang="en-PH" sz="1700" dirty="0">
                <a:solidFill>
                  <a:schemeClr val="tx1"/>
                </a:solidFill>
              </a:rPr>
              <a:t>Payment for TB Diagnostic Committee and quality assurance for sputum microscopy, expenses for training of staff, cost of additional laboratory supplies and drugs will be included in the operational costs.</a:t>
            </a:r>
            <a:endParaRPr lang="fil-PH" sz="1700" dirty="0">
              <a:solidFill>
                <a:schemeClr val="tx1"/>
              </a:solidFill>
            </a:endParaRPr>
          </a:p>
          <a:p>
            <a:pPr lvl="2">
              <a:spcBef>
                <a:spcPts val="1800"/>
              </a:spcBef>
            </a:pPr>
            <a:r>
              <a:rPr lang="fil-PH" sz="1700" dirty="0">
                <a:solidFill>
                  <a:schemeClr val="tx1"/>
                </a:solidFill>
              </a:rPr>
              <a:t>In case there is no referring physician, 25% shall be alloted to operational cost</a:t>
            </a:r>
            <a:r>
              <a:rPr lang="fil-PH" sz="1800" dirty="0">
                <a:solidFill>
                  <a:schemeClr val="tx1"/>
                </a:solidFill>
              </a:rPr>
              <a:t>. </a:t>
            </a:r>
            <a:endParaRPr lang="en-US" sz="1800" b="1" dirty="0"/>
          </a:p>
        </p:txBody>
      </p:sp>
      <p:sp>
        <p:nvSpPr>
          <p:cNvPr id="5" name="Title 1"/>
          <p:cNvSpPr txBox="1">
            <a:spLocks/>
          </p:cNvSpPr>
          <p:nvPr/>
        </p:nvSpPr>
        <p:spPr>
          <a:xfrm>
            <a:off x="493461" y="546007"/>
            <a:ext cx="8514180" cy="642140"/>
          </a:xfrm>
          <a:prstGeom prst="rect">
            <a:avLst/>
          </a:prstGeom>
          <a:solidFill>
            <a:schemeClr val="bg1"/>
          </a:solidFill>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000" b="1" dirty="0">
                <a:solidFill>
                  <a:schemeClr val="accent1">
                    <a:lumMod val="75000"/>
                  </a:schemeClr>
                </a:solidFill>
              </a:rPr>
              <a:t>Policies on </a:t>
            </a:r>
            <a:r>
              <a:rPr lang="en-US" sz="4000" b="1" dirty="0" err="1">
                <a:solidFill>
                  <a:schemeClr val="accent1">
                    <a:lumMod val="75000"/>
                  </a:schemeClr>
                </a:solidFill>
              </a:rPr>
              <a:t>PhiHealth</a:t>
            </a:r>
            <a:r>
              <a:rPr lang="en-US" sz="4000" b="1" dirty="0">
                <a:solidFill>
                  <a:schemeClr val="accent1">
                    <a:lumMod val="75000"/>
                  </a:schemeClr>
                </a:solidFill>
              </a:rPr>
              <a:t> accreditation</a:t>
            </a:r>
          </a:p>
        </p:txBody>
      </p:sp>
    </p:spTree>
    <p:extLst>
      <p:ext uri="{BB962C8B-B14F-4D97-AF65-F5344CB8AC3E}">
        <p14:creationId xmlns:p14="http://schemas.microsoft.com/office/powerpoint/2010/main" val="37381527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4259" y="2086506"/>
            <a:ext cx="7199086" cy="4506799"/>
          </a:xfrm>
        </p:spPr>
        <p:txBody>
          <a:bodyPr>
            <a:normAutofit/>
          </a:bodyPr>
          <a:lstStyle/>
          <a:p>
            <a:r>
              <a:rPr lang="en-US" sz="2400" dirty="0">
                <a:solidFill>
                  <a:schemeClr val="tx1"/>
                </a:solidFill>
              </a:rPr>
              <a:t>Accredited TB-DOTS facilities may continuously participate as provider until such participation is </a:t>
            </a:r>
            <a:r>
              <a:rPr lang="en-US" sz="2400" dirty="0">
                <a:solidFill>
                  <a:srgbClr val="FF0000"/>
                </a:solidFill>
              </a:rPr>
              <a:t>withdrawn or terminated </a:t>
            </a:r>
            <a:r>
              <a:rPr lang="en-US" sz="2400" dirty="0">
                <a:solidFill>
                  <a:schemeClr val="tx1"/>
                </a:solidFill>
              </a:rPr>
              <a:t>based on the rules set by </a:t>
            </a:r>
            <a:r>
              <a:rPr lang="en-US" sz="2400" dirty="0" err="1">
                <a:solidFill>
                  <a:schemeClr val="tx1"/>
                </a:solidFill>
              </a:rPr>
              <a:t>PhilHealth</a:t>
            </a:r>
            <a:r>
              <a:rPr lang="en-US" sz="2400" dirty="0">
                <a:solidFill>
                  <a:schemeClr val="tx1"/>
                </a:solidFill>
              </a:rPr>
              <a:t>.  </a:t>
            </a:r>
          </a:p>
          <a:p>
            <a:pPr lvl="1"/>
            <a:r>
              <a:rPr lang="en-US" sz="2200" dirty="0">
                <a:solidFill>
                  <a:srgbClr val="FF0000"/>
                </a:solidFill>
              </a:rPr>
              <a:t>Annual requirements</a:t>
            </a:r>
            <a:r>
              <a:rPr lang="en-US" sz="2200" dirty="0"/>
              <a:t> </a:t>
            </a:r>
            <a:r>
              <a:rPr lang="en-US" sz="2200" dirty="0">
                <a:solidFill>
                  <a:schemeClr val="tx1"/>
                </a:solidFill>
              </a:rPr>
              <a:t>by January 31</a:t>
            </a:r>
          </a:p>
          <a:p>
            <a:pPr lvl="2"/>
            <a:r>
              <a:rPr lang="fil-PH" sz="1800" dirty="0">
                <a:solidFill>
                  <a:schemeClr val="tx1"/>
                </a:solidFill>
              </a:rPr>
              <a:t>Updated DOH certificate</a:t>
            </a:r>
          </a:p>
          <a:p>
            <a:pPr lvl="2"/>
            <a:r>
              <a:rPr lang="fil-PH" sz="1800" dirty="0">
                <a:solidFill>
                  <a:schemeClr val="tx1"/>
                </a:solidFill>
              </a:rPr>
              <a:t>Performance commitment</a:t>
            </a:r>
          </a:p>
          <a:p>
            <a:pPr lvl="2"/>
            <a:r>
              <a:rPr lang="fil-PH" sz="1800" dirty="0">
                <a:solidFill>
                  <a:schemeClr val="tx1"/>
                </a:solidFill>
              </a:rPr>
              <a:t>Latest audited financial statement (for private facilities only)</a:t>
            </a:r>
          </a:p>
          <a:p>
            <a:pPr lvl="2"/>
            <a:r>
              <a:rPr lang="fil-PH" sz="1800" dirty="0">
                <a:solidFill>
                  <a:schemeClr val="tx1"/>
                </a:solidFill>
              </a:rPr>
              <a:t>Proof of payment of the participation fee</a:t>
            </a:r>
          </a:p>
          <a:p>
            <a:pPr lvl="2"/>
            <a:r>
              <a:rPr lang="fil-PH" sz="1800" dirty="0">
                <a:solidFill>
                  <a:schemeClr val="tx1"/>
                </a:solidFill>
              </a:rPr>
              <a:t>Updated business permit (for private facilities only)</a:t>
            </a:r>
          </a:p>
          <a:p>
            <a:pPr lvl="2"/>
            <a:endParaRPr lang="fil-PH" sz="1800" dirty="0">
              <a:solidFill>
                <a:schemeClr val="tx1"/>
              </a:solidFill>
            </a:endParaRPr>
          </a:p>
          <a:p>
            <a:pPr algn="ctr">
              <a:buFont typeface="Wingdings" panose="05000000000000000000" pitchFamily="2" charset="2"/>
              <a:buChar char="q"/>
            </a:pPr>
            <a:endParaRPr lang="en-US" sz="2000" dirty="0"/>
          </a:p>
          <a:p>
            <a:pPr algn="ctr">
              <a:buFont typeface="Wingdings" panose="05000000000000000000" pitchFamily="2" charset="2"/>
              <a:buChar char="q"/>
            </a:pPr>
            <a:endParaRPr lang="en-US" sz="2000" dirty="0"/>
          </a:p>
          <a:p>
            <a:pPr algn="ctr">
              <a:buFont typeface="Wingdings" panose="05000000000000000000" pitchFamily="2" charset="2"/>
              <a:buChar char="q"/>
            </a:pPr>
            <a:endParaRPr lang="en-US" sz="2000" b="1" dirty="0"/>
          </a:p>
          <a:p>
            <a:pPr>
              <a:buFont typeface="Wingdings" panose="05000000000000000000" pitchFamily="2" charset="2"/>
              <a:buChar char="q"/>
            </a:pPr>
            <a:endParaRPr lang="en-US" sz="2400" b="1" dirty="0"/>
          </a:p>
        </p:txBody>
      </p:sp>
      <p:sp>
        <p:nvSpPr>
          <p:cNvPr id="6" name="Title 1"/>
          <p:cNvSpPr txBox="1">
            <a:spLocks/>
          </p:cNvSpPr>
          <p:nvPr/>
        </p:nvSpPr>
        <p:spPr>
          <a:xfrm>
            <a:off x="645861" y="698407"/>
            <a:ext cx="8514180" cy="642140"/>
          </a:xfrm>
          <a:prstGeom prst="rect">
            <a:avLst/>
          </a:prstGeom>
          <a:solidFill>
            <a:schemeClr val="bg1"/>
          </a:solidFill>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000" b="1" dirty="0">
                <a:solidFill>
                  <a:schemeClr val="accent1">
                    <a:lumMod val="75000"/>
                  </a:schemeClr>
                </a:solidFill>
              </a:rPr>
              <a:t>Policies on </a:t>
            </a:r>
            <a:r>
              <a:rPr lang="en-US" sz="4000" b="1" dirty="0" err="1">
                <a:solidFill>
                  <a:schemeClr val="accent1">
                    <a:lumMod val="75000"/>
                  </a:schemeClr>
                </a:solidFill>
              </a:rPr>
              <a:t>PhiHealth</a:t>
            </a:r>
            <a:r>
              <a:rPr lang="en-US" sz="4000" b="1" dirty="0">
                <a:solidFill>
                  <a:schemeClr val="accent1">
                    <a:lumMod val="75000"/>
                  </a:schemeClr>
                </a:solidFill>
              </a:rPr>
              <a:t> accreditation</a:t>
            </a:r>
          </a:p>
        </p:txBody>
      </p:sp>
    </p:spTree>
    <p:extLst>
      <p:ext uri="{BB962C8B-B14F-4D97-AF65-F5344CB8AC3E}">
        <p14:creationId xmlns:p14="http://schemas.microsoft.com/office/powerpoint/2010/main" val="32105626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3397" y="2046403"/>
            <a:ext cx="7199086" cy="4370440"/>
          </a:xfrm>
        </p:spPr>
        <p:txBody>
          <a:bodyPr>
            <a:noAutofit/>
          </a:bodyPr>
          <a:lstStyle/>
          <a:p>
            <a:r>
              <a:rPr lang="fil-PH" sz="2200" dirty="0">
                <a:solidFill>
                  <a:srgbClr val="FF0000"/>
                </a:solidFill>
              </a:rPr>
              <a:t>Failure to submit</a:t>
            </a:r>
            <a:r>
              <a:rPr lang="fil-PH" sz="2200" dirty="0"/>
              <a:t> the above requirements by the </a:t>
            </a:r>
            <a:r>
              <a:rPr lang="fil-PH" sz="2200" dirty="0">
                <a:solidFill>
                  <a:srgbClr val="FF0000"/>
                </a:solidFill>
              </a:rPr>
              <a:t>end of February</a:t>
            </a:r>
            <a:r>
              <a:rPr lang="fil-PH" sz="2200" dirty="0"/>
              <a:t> shall cause </a:t>
            </a:r>
            <a:r>
              <a:rPr lang="fil-PH" sz="2200" dirty="0">
                <a:solidFill>
                  <a:srgbClr val="FF0000"/>
                </a:solidFill>
              </a:rPr>
              <a:t>denial of claims</a:t>
            </a:r>
            <a:r>
              <a:rPr lang="fil-PH" sz="2200" dirty="0"/>
              <a:t> starting </a:t>
            </a:r>
            <a:r>
              <a:rPr lang="fil-PH" sz="2200" dirty="0">
                <a:solidFill>
                  <a:srgbClr val="FF0000"/>
                </a:solidFill>
              </a:rPr>
              <a:t>March 1</a:t>
            </a:r>
            <a:r>
              <a:rPr lang="fil-PH" sz="2200" dirty="0"/>
              <a:t>.</a:t>
            </a:r>
          </a:p>
          <a:p>
            <a:pPr lvl="1">
              <a:spcBef>
                <a:spcPts val="2000"/>
              </a:spcBef>
            </a:pPr>
            <a:r>
              <a:rPr lang="en-US" sz="1800" dirty="0"/>
              <a:t>If the requirements are </a:t>
            </a:r>
            <a:r>
              <a:rPr lang="en-US" sz="1800" dirty="0">
                <a:solidFill>
                  <a:srgbClr val="FF0000"/>
                </a:solidFill>
              </a:rPr>
              <a:t>submitted after February</a:t>
            </a:r>
            <a:r>
              <a:rPr lang="en-US" sz="1800" dirty="0"/>
              <a:t>, the health care institution shall apply for </a:t>
            </a:r>
            <a:r>
              <a:rPr lang="en-US" sz="1800" dirty="0">
                <a:solidFill>
                  <a:srgbClr val="FF0000"/>
                </a:solidFill>
              </a:rPr>
              <a:t>re-accreditation</a:t>
            </a:r>
            <a:r>
              <a:rPr lang="en-US" sz="1800" dirty="0"/>
              <a:t>.</a:t>
            </a:r>
          </a:p>
          <a:p>
            <a:pPr>
              <a:spcBef>
                <a:spcPts val="2000"/>
              </a:spcBef>
            </a:pPr>
            <a:r>
              <a:rPr lang="en-US" sz="2200" dirty="0"/>
              <a:t>If the </a:t>
            </a:r>
            <a:r>
              <a:rPr lang="en-US" sz="2200" dirty="0">
                <a:solidFill>
                  <a:srgbClr val="FF0000"/>
                </a:solidFill>
              </a:rPr>
              <a:t>certificate</a:t>
            </a:r>
            <a:r>
              <a:rPr lang="en-US" sz="2200" dirty="0"/>
              <a:t> of the TB-DOTS provider </a:t>
            </a:r>
            <a:r>
              <a:rPr lang="en-US" sz="2200" dirty="0">
                <a:solidFill>
                  <a:srgbClr val="FF0000"/>
                </a:solidFill>
              </a:rPr>
              <a:t>expires within the year</a:t>
            </a:r>
            <a:r>
              <a:rPr lang="en-US" sz="2200" dirty="0"/>
              <a:t>, the facility is given </a:t>
            </a:r>
            <a:r>
              <a:rPr lang="en-US" sz="2200" dirty="0">
                <a:solidFill>
                  <a:srgbClr val="FF0000"/>
                </a:solidFill>
              </a:rPr>
              <a:t>60 days </a:t>
            </a:r>
            <a:r>
              <a:rPr lang="en-US" sz="2200" dirty="0"/>
              <a:t>within which to </a:t>
            </a:r>
            <a:r>
              <a:rPr lang="en-US" sz="2200" dirty="0">
                <a:solidFill>
                  <a:srgbClr val="FF0000"/>
                </a:solidFill>
              </a:rPr>
              <a:t>submit the updated certificate</a:t>
            </a:r>
            <a:r>
              <a:rPr lang="en-US" sz="2200" dirty="0"/>
              <a:t>. </a:t>
            </a:r>
          </a:p>
          <a:p>
            <a:pPr lvl="1">
              <a:spcBef>
                <a:spcPts val="2000"/>
              </a:spcBef>
            </a:pPr>
            <a:r>
              <a:rPr lang="en-US" sz="1800" dirty="0">
                <a:solidFill>
                  <a:srgbClr val="FF0000"/>
                </a:solidFill>
              </a:rPr>
              <a:t>Failure to submit within 60 </a:t>
            </a:r>
            <a:r>
              <a:rPr lang="en-US" sz="1800" dirty="0"/>
              <a:t>days shall cause </a:t>
            </a:r>
            <a:r>
              <a:rPr lang="en-US" sz="1800" dirty="0">
                <a:solidFill>
                  <a:srgbClr val="FF0000"/>
                </a:solidFill>
              </a:rPr>
              <a:t>denial of claims </a:t>
            </a:r>
            <a:r>
              <a:rPr lang="en-US" sz="1800" dirty="0"/>
              <a:t>beginning </a:t>
            </a:r>
            <a:r>
              <a:rPr lang="en-US" sz="1800" dirty="0">
                <a:solidFill>
                  <a:srgbClr val="FF0000"/>
                </a:solidFill>
              </a:rPr>
              <a:t>on the 61</a:t>
            </a:r>
            <a:r>
              <a:rPr lang="en-US" sz="1800" baseline="30000" dirty="0">
                <a:solidFill>
                  <a:srgbClr val="FF0000"/>
                </a:solidFill>
              </a:rPr>
              <a:t>st</a:t>
            </a:r>
            <a:r>
              <a:rPr lang="en-US" sz="1800" dirty="0">
                <a:solidFill>
                  <a:srgbClr val="FF0000"/>
                </a:solidFill>
              </a:rPr>
              <a:t> day </a:t>
            </a:r>
            <a:r>
              <a:rPr lang="en-US" sz="1800" dirty="0"/>
              <a:t>and onwards (based on treatment start date) until the facility submits the certificate.</a:t>
            </a:r>
            <a:endParaRPr lang="fil-PH" sz="1800" dirty="0"/>
          </a:p>
          <a:p>
            <a:pPr lvl="2"/>
            <a:endParaRPr lang="fil-PH" sz="1600" dirty="0">
              <a:solidFill>
                <a:schemeClr val="accent5">
                  <a:lumMod val="75000"/>
                </a:schemeClr>
              </a:solidFill>
            </a:endParaRPr>
          </a:p>
          <a:p>
            <a:pPr algn="ctr">
              <a:buFont typeface="Wingdings" panose="05000000000000000000" pitchFamily="2" charset="2"/>
              <a:buChar char="q"/>
            </a:pPr>
            <a:endParaRPr lang="en-US" dirty="0"/>
          </a:p>
          <a:p>
            <a:pPr algn="ctr">
              <a:buFont typeface="Wingdings" panose="05000000000000000000" pitchFamily="2" charset="2"/>
              <a:buChar char="q"/>
            </a:pPr>
            <a:endParaRPr lang="en-US" dirty="0"/>
          </a:p>
          <a:p>
            <a:pPr algn="ctr">
              <a:buFont typeface="Wingdings" panose="05000000000000000000" pitchFamily="2" charset="2"/>
              <a:buChar char="q"/>
            </a:pPr>
            <a:endParaRPr lang="en-US" b="1" dirty="0"/>
          </a:p>
          <a:p>
            <a:pPr>
              <a:buFont typeface="Wingdings" panose="05000000000000000000" pitchFamily="2" charset="2"/>
              <a:buChar char="q"/>
            </a:pPr>
            <a:endParaRPr lang="en-US" sz="2000" b="1" dirty="0"/>
          </a:p>
        </p:txBody>
      </p:sp>
      <p:sp>
        <p:nvSpPr>
          <p:cNvPr id="5" name="Title 1"/>
          <p:cNvSpPr txBox="1">
            <a:spLocks/>
          </p:cNvSpPr>
          <p:nvPr/>
        </p:nvSpPr>
        <p:spPr>
          <a:xfrm>
            <a:off x="462976" y="666323"/>
            <a:ext cx="8514180" cy="642140"/>
          </a:xfrm>
          <a:prstGeom prst="rect">
            <a:avLst/>
          </a:prstGeom>
          <a:solidFill>
            <a:schemeClr val="bg1"/>
          </a:solidFill>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000" b="1" dirty="0">
                <a:solidFill>
                  <a:schemeClr val="accent1">
                    <a:lumMod val="75000"/>
                  </a:schemeClr>
                </a:solidFill>
              </a:rPr>
              <a:t>Policies on </a:t>
            </a:r>
            <a:r>
              <a:rPr lang="en-US" sz="4000" b="1" dirty="0" err="1">
                <a:solidFill>
                  <a:schemeClr val="accent1">
                    <a:lumMod val="75000"/>
                  </a:schemeClr>
                </a:solidFill>
              </a:rPr>
              <a:t>PhiHealth</a:t>
            </a:r>
            <a:r>
              <a:rPr lang="en-US" sz="4000" b="1" dirty="0">
                <a:solidFill>
                  <a:schemeClr val="accent1">
                    <a:lumMod val="75000"/>
                  </a:schemeClr>
                </a:solidFill>
              </a:rPr>
              <a:t> accreditation</a:t>
            </a:r>
          </a:p>
        </p:txBody>
      </p:sp>
    </p:spTree>
    <p:extLst>
      <p:ext uri="{BB962C8B-B14F-4D97-AF65-F5344CB8AC3E}">
        <p14:creationId xmlns:p14="http://schemas.microsoft.com/office/powerpoint/2010/main" val="35793272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0" y="-132735"/>
            <a:ext cx="9144000" cy="700292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47014" y="626702"/>
            <a:ext cx="7924176" cy="668818"/>
          </a:xfrm>
        </p:spPr>
        <p:txBody>
          <a:bodyPr>
            <a:noAutofit/>
          </a:bodyPr>
          <a:lstStyle/>
          <a:p>
            <a:r>
              <a:rPr lang="en-US" sz="4400" b="1" dirty="0">
                <a:solidFill>
                  <a:schemeClr val="accent1">
                    <a:lumMod val="75000"/>
                  </a:schemeClr>
                </a:solidFill>
              </a:rPr>
              <a:t>Procedures for certification</a:t>
            </a:r>
          </a:p>
        </p:txBody>
      </p:sp>
      <p:graphicFrame>
        <p:nvGraphicFramePr>
          <p:cNvPr id="9" name="Table 8"/>
          <p:cNvGraphicFramePr>
            <a:graphicFrameLocks noGrp="1"/>
          </p:cNvGraphicFramePr>
          <p:nvPr>
            <p:extLst>
              <p:ext uri="{D42A27DB-BD31-4B8C-83A1-F6EECF244321}">
                <p14:modId xmlns:p14="http://schemas.microsoft.com/office/powerpoint/2010/main" val="1986035225"/>
              </p:ext>
            </p:extLst>
          </p:nvPr>
        </p:nvGraphicFramePr>
        <p:xfrm>
          <a:off x="347014" y="2054957"/>
          <a:ext cx="8449972" cy="4655779"/>
        </p:xfrm>
        <a:graphic>
          <a:graphicData uri="http://schemas.openxmlformats.org/drawingml/2006/table">
            <a:tbl>
              <a:tblPr firstRow="1" firstCol="1" bandRow="1">
                <a:tableStyleId>{5C22544A-7EE6-4342-B048-85BDC9FD1C3A}</a:tableStyleId>
              </a:tblPr>
              <a:tblGrid>
                <a:gridCol w="1202495">
                  <a:extLst>
                    <a:ext uri="{9D8B030D-6E8A-4147-A177-3AD203B41FA5}">
                      <a16:colId xmlns:a16="http://schemas.microsoft.com/office/drawing/2014/main" val="20000"/>
                    </a:ext>
                  </a:extLst>
                </a:gridCol>
                <a:gridCol w="5118733">
                  <a:extLst>
                    <a:ext uri="{9D8B030D-6E8A-4147-A177-3AD203B41FA5}">
                      <a16:colId xmlns:a16="http://schemas.microsoft.com/office/drawing/2014/main" val="20001"/>
                    </a:ext>
                  </a:extLst>
                </a:gridCol>
                <a:gridCol w="2128744">
                  <a:extLst>
                    <a:ext uri="{9D8B030D-6E8A-4147-A177-3AD203B41FA5}">
                      <a16:colId xmlns:a16="http://schemas.microsoft.com/office/drawing/2014/main" val="20002"/>
                    </a:ext>
                  </a:extLst>
                </a:gridCol>
              </a:tblGrid>
              <a:tr h="289039">
                <a:tc>
                  <a:txBody>
                    <a:bodyPr/>
                    <a:lstStyle/>
                    <a:p>
                      <a:pPr marL="0" marR="0" algn="ctr">
                        <a:spcBef>
                          <a:spcPts val="0"/>
                        </a:spcBef>
                        <a:spcAft>
                          <a:spcPts val="0"/>
                        </a:spcAft>
                        <a:tabLst>
                          <a:tab pos="2971800" algn="ctr"/>
                          <a:tab pos="5943600" algn="r"/>
                        </a:tabLst>
                      </a:pPr>
                      <a:r>
                        <a:rPr lang="en-PH" sz="2000" dirty="0">
                          <a:effectLst/>
                        </a:rPr>
                        <a:t>Cycle</a:t>
                      </a:r>
                      <a:endParaRPr lang="en-US" sz="2000" dirty="0">
                        <a:effectLst/>
                        <a:latin typeface="Arial" panose="020B0604020202020204" pitchFamily="34" charset="0"/>
                        <a:ea typeface="Calibri" panose="020F0502020204030204" pitchFamily="34" charset="0"/>
                      </a:endParaRPr>
                    </a:p>
                  </a:txBody>
                  <a:tcPr marL="49868" marR="49868" marT="0" marB="0" anchor="ctr"/>
                </a:tc>
                <a:tc>
                  <a:txBody>
                    <a:bodyPr/>
                    <a:lstStyle/>
                    <a:p>
                      <a:pPr marL="0" marR="0" algn="ctr">
                        <a:spcBef>
                          <a:spcPts val="0"/>
                        </a:spcBef>
                        <a:spcAft>
                          <a:spcPts val="0"/>
                        </a:spcAft>
                        <a:tabLst>
                          <a:tab pos="2971800" algn="ctr"/>
                          <a:tab pos="5943600" algn="r"/>
                        </a:tabLst>
                      </a:pPr>
                      <a:r>
                        <a:rPr lang="en-PH" sz="2000" dirty="0">
                          <a:effectLst/>
                        </a:rPr>
                        <a:t>Procedure</a:t>
                      </a:r>
                      <a:endParaRPr lang="en-US" sz="2000" dirty="0">
                        <a:effectLst/>
                        <a:latin typeface="Arial" panose="020B0604020202020204" pitchFamily="34" charset="0"/>
                        <a:ea typeface="Calibri" panose="020F0502020204030204" pitchFamily="34" charset="0"/>
                      </a:endParaRPr>
                    </a:p>
                  </a:txBody>
                  <a:tcPr marL="49868" marR="49868" marT="0" marB="0" anchor="ctr"/>
                </a:tc>
                <a:tc>
                  <a:txBody>
                    <a:bodyPr/>
                    <a:lstStyle/>
                    <a:p>
                      <a:pPr marL="0" marR="0" algn="ctr">
                        <a:spcBef>
                          <a:spcPts val="0"/>
                        </a:spcBef>
                        <a:spcAft>
                          <a:spcPts val="0"/>
                        </a:spcAft>
                        <a:tabLst>
                          <a:tab pos="2971800" algn="ctr"/>
                          <a:tab pos="5943600" algn="r"/>
                        </a:tabLst>
                      </a:pPr>
                      <a:r>
                        <a:rPr lang="en-PH" sz="2000" dirty="0">
                          <a:effectLst/>
                        </a:rPr>
                        <a:t>Concerned Agency </a:t>
                      </a:r>
                      <a:endParaRPr lang="en-US" sz="2000" dirty="0">
                        <a:effectLst/>
                        <a:latin typeface="Arial" panose="020B0604020202020204" pitchFamily="34" charset="0"/>
                        <a:ea typeface="Calibri" panose="020F0502020204030204" pitchFamily="34" charset="0"/>
                      </a:endParaRPr>
                    </a:p>
                  </a:txBody>
                  <a:tcPr marL="49868" marR="49868" marT="0" marB="0" anchor="ctr"/>
                </a:tc>
                <a:extLst>
                  <a:ext uri="{0D108BD9-81ED-4DB2-BD59-A6C34878D82A}">
                    <a16:rowId xmlns:a16="http://schemas.microsoft.com/office/drawing/2014/main" val="10000"/>
                  </a:ext>
                </a:extLst>
              </a:tr>
              <a:tr h="2342426">
                <a:tc>
                  <a:txBody>
                    <a:bodyPr/>
                    <a:lstStyle/>
                    <a:p>
                      <a:pPr marL="0" marR="0" algn="ctr">
                        <a:spcBef>
                          <a:spcPts val="0"/>
                        </a:spcBef>
                        <a:spcAft>
                          <a:spcPts val="0"/>
                        </a:spcAft>
                        <a:tabLst>
                          <a:tab pos="2971800" algn="ctr"/>
                          <a:tab pos="5943600" algn="r"/>
                        </a:tabLst>
                      </a:pPr>
                      <a:r>
                        <a:rPr lang="en-PH" sz="1800" dirty="0">
                          <a:effectLst/>
                        </a:rPr>
                        <a:t>Self-Assess-</a:t>
                      </a:r>
                      <a:r>
                        <a:rPr lang="en-PH" sz="1800" dirty="0" err="1">
                          <a:effectLst/>
                        </a:rPr>
                        <a:t>ment</a:t>
                      </a:r>
                      <a:endParaRPr lang="en-US" sz="1800" dirty="0">
                        <a:effectLst/>
                        <a:latin typeface="Arial" panose="020B0604020202020204" pitchFamily="34" charset="0"/>
                        <a:ea typeface="Calibri" panose="020F0502020204030204" pitchFamily="34" charset="0"/>
                      </a:endParaRPr>
                    </a:p>
                  </a:txBody>
                  <a:tcPr marL="49868" marR="49868" marT="0" marB="0" anchor="ctr"/>
                </a:tc>
                <a:tc>
                  <a:txBody>
                    <a:bodyPr/>
                    <a:lstStyle/>
                    <a:p>
                      <a:pPr marL="342900" marR="0" lvl="0" indent="-342900">
                        <a:spcBef>
                          <a:spcPts val="0"/>
                        </a:spcBef>
                        <a:spcAft>
                          <a:spcPts val="0"/>
                        </a:spcAft>
                        <a:buFont typeface="+mj-lt"/>
                        <a:buAutoNum type="arabicPeriod"/>
                      </a:pPr>
                      <a:r>
                        <a:rPr lang="en-PH" sz="1800" dirty="0">
                          <a:solidFill>
                            <a:schemeClr val="tx1"/>
                          </a:solidFill>
                          <a:effectLst/>
                        </a:rPr>
                        <a:t>Filling-up of Self-assessment Form (SAF) </a:t>
                      </a:r>
                      <a:endParaRPr lang="en-US" sz="1800" dirty="0">
                        <a:solidFill>
                          <a:schemeClr val="tx1"/>
                        </a:solidFill>
                        <a:effectLst/>
                      </a:endParaRPr>
                    </a:p>
                    <a:p>
                      <a:pPr marL="342900" marR="0" lvl="0" indent="-342900">
                        <a:spcBef>
                          <a:spcPts val="0"/>
                        </a:spcBef>
                        <a:spcAft>
                          <a:spcPts val="0"/>
                        </a:spcAft>
                        <a:buFont typeface="+mj-lt"/>
                        <a:buAutoNum type="arabicPeriod"/>
                      </a:pPr>
                      <a:r>
                        <a:rPr lang="en-PH" sz="1800" dirty="0">
                          <a:solidFill>
                            <a:schemeClr val="tx1"/>
                          </a:solidFill>
                          <a:effectLst/>
                        </a:rPr>
                        <a:t>Request for technical support from the Technical Assistance (TA) team from the province/city composed of the Provincial/City NTP Coordinators, DOH representatives and private/NGO representatives</a:t>
                      </a:r>
                      <a:endParaRPr lang="en-US" sz="1800" dirty="0">
                        <a:solidFill>
                          <a:schemeClr val="tx1"/>
                        </a:solidFill>
                        <a:effectLst/>
                      </a:endParaRPr>
                    </a:p>
                    <a:p>
                      <a:pPr marL="342900" marR="0" lvl="0" indent="-342900">
                        <a:spcBef>
                          <a:spcPts val="0"/>
                        </a:spcBef>
                        <a:spcAft>
                          <a:spcPts val="0"/>
                        </a:spcAft>
                        <a:buFont typeface="+mj-lt"/>
                        <a:buAutoNum type="arabicPeriod"/>
                      </a:pPr>
                      <a:r>
                        <a:rPr lang="en-PH" sz="1800" dirty="0">
                          <a:solidFill>
                            <a:schemeClr val="tx1"/>
                          </a:solidFill>
                          <a:effectLst/>
                        </a:rPr>
                        <a:t>SAF is accomplished and ready for use by the certifying team upon their visit</a:t>
                      </a:r>
                    </a:p>
                    <a:p>
                      <a:pPr marL="0" marR="0" lvl="0" indent="0">
                        <a:spcBef>
                          <a:spcPts val="0"/>
                        </a:spcBef>
                        <a:spcAft>
                          <a:spcPts val="0"/>
                        </a:spcAft>
                        <a:buFont typeface="+mj-lt"/>
                        <a:buNone/>
                      </a:pPr>
                      <a:endParaRPr lang="en-US" sz="1800" dirty="0">
                        <a:solidFill>
                          <a:schemeClr val="tx1"/>
                        </a:solidFill>
                        <a:effectLst/>
                        <a:latin typeface="Arial" panose="020B0604020202020204" pitchFamily="34" charset="0"/>
                        <a:ea typeface="Calibri" panose="020F0502020204030204" pitchFamily="34" charset="0"/>
                      </a:endParaRPr>
                    </a:p>
                  </a:txBody>
                  <a:tcPr marL="49868" marR="49868" marT="0" marB="0" anchor="ctr"/>
                </a:tc>
                <a:tc>
                  <a:txBody>
                    <a:bodyPr/>
                    <a:lstStyle/>
                    <a:p>
                      <a:pPr marL="0" marR="0" algn="ctr">
                        <a:spcBef>
                          <a:spcPts val="0"/>
                        </a:spcBef>
                        <a:spcAft>
                          <a:spcPts val="0"/>
                        </a:spcAft>
                        <a:tabLst>
                          <a:tab pos="2971800" algn="ctr"/>
                          <a:tab pos="5943600" algn="r"/>
                        </a:tabLst>
                      </a:pPr>
                      <a:r>
                        <a:rPr lang="en-PH" sz="1800" dirty="0">
                          <a:solidFill>
                            <a:schemeClr val="tx1"/>
                          </a:solidFill>
                          <a:effectLst/>
                        </a:rPr>
                        <a:t>Head of DOTS </a:t>
                      </a:r>
                      <a:r>
                        <a:rPr lang="en-PH" sz="1800" dirty="0" err="1">
                          <a:solidFill>
                            <a:schemeClr val="tx1"/>
                          </a:solidFill>
                          <a:effectLst/>
                        </a:rPr>
                        <a:t>center</a:t>
                      </a:r>
                      <a:r>
                        <a:rPr lang="en-PH" sz="1800" dirty="0">
                          <a:solidFill>
                            <a:schemeClr val="tx1"/>
                          </a:solidFill>
                          <a:effectLst/>
                        </a:rPr>
                        <a:t>/facility</a:t>
                      </a:r>
                      <a:endParaRPr lang="en-US" sz="1800" dirty="0">
                        <a:solidFill>
                          <a:schemeClr val="tx1"/>
                        </a:solidFill>
                        <a:effectLst/>
                      </a:endParaRPr>
                    </a:p>
                  </a:txBody>
                  <a:tcPr marL="49868" marR="49868" marT="0" marB="0" anchor="ctr"/>
                </a:tc>
                <a:extLst>
                  <a:ext uri="{0D108BD9-81ED-4DB2-BD59-A6C34878D82A}">
                    <a16:rowId xmlns:a16="http://schemas.microsoft.com/office/drawing/2014/main" val="10001"/>
                  </a:ext>
                </a:extLst>
              </a:tr>
              <a:tr h="1302979">
                <a:tc>
                  <a:txBody>
                    <a:bodyPr/>
                    <a:lstStyle/>
                    <a:p>
                      <a:pPr marL="0" marR="0" algn="ctr">
                        <a:spcBef>
                          <a:spcPts val="0"/>
                        </a:spcBef>
                        <a:spcAft>
                          <a:spcPts val="0"/>
                        </a:spcAft>
                        <a:tabLst>
                          <a:tab pos="2971800" algn="ctr"/>
                          <a:tab pos="5943600" algn="r"/>
                        </a:tabLst>
                      </a:pPr>
                      <a:r>
                        <a:rPr lang="en-PH" sz="1800" dirty="0" err="1">
                          <a:effectLst/>
                        </a:rPr>
                        <a:t>Applicat</a:t>
                      </a:r>
                      <a:r>
                        <a:rPr lang="en-PH" sz="1800" dirty="0">
                          <a:effectLst/>
                        </a:rPr>
                        <a:t>-</a:t>
                      </a:r>
                      <a:r>
                        <a:rPr lang="en-PH" sz="1800" baseline="0" dirty="0">
                          <a:effectLst/>
                        </a:rPr>
                        <a:t> </a:t>
                      </a:r>
                      <a:r>
                        <a:rPr lang="en-PH" sz="1800" dirty="0">
                          <a:effectLst/>
                        </a:rPr>
                        <a:t>ion</a:t>
                      </a:r>
                      <a:endParaRPr lang="en-US" sz="1800" dirty="0">
                        <a:effectLst/>
                        <a:latin typeface="Arial" panose="020B0604020202020204" pitchFamily="34" charset="0"/>
                        <a:ea typeface="Calibri" panose="020F0502020204030204" pitchFamily="34" charset="0"/>
                      </a:endParaRPr>
                    </a:p>
                  </a:txBody>
                  <a:tcPr marL="49868" marR="49868" marT="0" marB="0" anchor="ctr"/>
                </a:tc>
                <a:tc>
                  <a:txBody>
                    <a:bodyPr/>
                    <a:lstStyle/>
                    <a:p>
                      <a:pPr marL="0" marR="0" lvl="0" indent="0">
                        <a:spcBef>
                          <a:spcPts val="0"/>
                        </a:spcBef>
                        <a:spcAft>
                          <a:spcPts val="0"/>
                        </a:spcAft>
                        <a:buFont typeface="+mj-lt"/>
                        <a:buNone/>
                      </a:pPr>
                      <a:r>
                        <a:rPr lang="en-PH" sz="1800" dirty="0">
                          <a:solidFill>
                            <a:schemeClr val="tx1"/>
                          </a:solidFill>
                          <a:effectLst/>
                        </a:rPr>
                        <a:t>Submission of a written Letter of Intention on Certification (LOIC) to DOH RO</a:t>
                      </a:r>
                      <a:endParaRPr lang="en-US" sz="1800" dirty="0">
                        <a:solidFill>
                          <a:schemeClr val="tx1"/>
                        </a:solidFill>
                        <a:effectLst/>
                        <a:latin typeface="Arial" panose="020B0604020202020204" pitchFamily="34" charset="0"/>
                        <a:ea typeface="Calibri" panose="020F0502020204030204" pitchFamily="34" charset="0"/>
                      </a:endParaRPr>
                    </a:p>
                  </a:txBody>
                  <a:tcPr marL="49868" marR="49868" marT="0" marB="0" anchor="ctr"/>
                </a:tc>
                <a:tc>
                  <a:txBody>
                    <a:bodyPr/>
                    <a:lstStyle/>
                    <a:p>
                      <a:pPr marL="0" marR="0" algn="ctr">
                        <a:spcBef>
                          <a:spcPts val="0"/>
                        </a:spcBef>
                        <a:spcAft>
                          <a:spcPts val="0"/>
                        </a:spcAft>
                        <a:tabLst>
                          <a:tab pos="2971800" algn="ctr"/>
                          <a:tab pos="5943600" algn="r"/>
                        </a:tabLst>
                      </a:pPr>
                      <a:r>
                        <a:rPr lang="en-PH" sz="1800" dirty="0">
                          <a:solidFill>
                            <a:schemeClr val="tx1"/>
                          </a:solidFill>
                          <a:effectLst/>
                        </a:rPr>
                        <a:t>Head of DOTS </a:t>
                      </a:r>
                      <a:r>
                        <a:rPr lang="en-PH" sz="1800" dirty="0" err="1">
                          <a:solidFill>
                            <a:schemeClr val="tx1"/>
                          </a:solidFill>
                          <a:effectLst/>
                        </a:rPr>
                        <a:t>center</a:t>
                      </a:r>
                      <a:r>
                        <a:rPr lang="en-PH" sz="1800" dirty="0">
                          <a:solidFill>
                            <a:schemeClr val="tx1"/>
                          </a:solidFill>
                          <a:effectLst/>
                        </a:rPr>
                        <a:t>/facility</a:t>
                      </a:r>
                      <a:endParaRPr lang="en-US" sz="1800" dirty="0">
                        <a:solidFill>
                          <a:schemeClr val="tx1"/>
                        </a:solidFill>
                        <a:effectLst/>
                        <a:latin typeface="Arial" panose="020B0604020202020204" pitchFamily="34" charset="0"/>
                        <a:ea typeface="Calibri" panose="020F0502020204030204" pitchFamily="34" charset="0"/>
                      </a:endParaRPr>
                    </a:p>
                  </a:txBody>
                  <a:tcPr marL="49868" marR="49868" marT="0" marB="0"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1373487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0" y="-144927"/>
            <a:ext cx="9144000" cy="700292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89185" y="101181"/>
            <a:ext cx="7924176" cy="668818"/>
          </a:xfrm>
        </p:spPr>
        <p:txBody>
          <a:bodyPr>
            <a:noAutofit/>
          </a:bodyPr>
          <a:lstStyle/>
          <a:p>
            <a:r>
              <a:rPr lang="en-US" sz="4000" b="1" dirty="0">
                <a:solidFill>
                  <a:schemeClr val="accent1">
                    <a:lumMod val="75000"/>
                  </a:schemeClr>
                </a:solidFill>
              </a:rPr>
              <a:t>Procedures </a:t>
            </a:r>
            <a:r>
              <a:rPr lang="en-US" sz="4400" b="1" dirty="0">
                <a:solidFill>
                  <a:schemeClr val="accent1">
                    <a:lumMod val="75000"/>
                  </a:schemeClr>
                </a:solidFill>
              </a:rPr>
              <a:t>for</a:t>
            </a:r>
            <a:r>
              <a:rPr lang="en-US" sz="4000" b="1" dirty="0">
                <a:solidFill>
                  <a:schemeClr val="accent1">
                    <a:lumMod val="75000"/>
                  </a:schemeClr>
                </a:solidFill>
              </a:rPr>
              <a:t> certification</a:t>
            </a:r>
          </a:p>
        </p:txBody>
      </p:sp>
      <p:graphicFrame>
        <p:nvGraphicFramePr>
          <p:cNvPr id="8" name="Table 7"/>
          <p:cNvGraphicFramePr>
            <a:graphicFrameLocks noGrp="1"/>
          </p:cNvGraphicFramePr>
          <p:nvPr>
            <p:extLst>
              <p:ext uri="{D42A27DB-BD31-4B8C-83A1-F6EECF244321}">
                <p14:modId xmlns:p14="http://schemas.microsoft.com/office/powerpoint/2010/main" val="1903945391"/>
              </p:ext>
            </p:extLst>
          </p:nvPr>
        </p:nvGraphicFramePr>
        <p:xfrm>
          <a:off x="212722" y="1016107"/>
          <a:ext cx="8718555" cy="5920088"/>
        </p:xfrm>
        <a:graphic>
          <a:graphicData uri="http://schemas.openxmlformats.org/drawingml/2006/table">
            <a:tbl>
              <a:tblPr firstRow="1" firstCol="1" bandRow="1">
                <a:tableStyleId>{5C22544A-7EE6-4342-B048-85BDC9FD1C3A}</a:tableStyleId>
              </a:tblPr>
              <a:tblGrid>
                <a:gridCol w="865500">
                  <a:extLst>
                    <a:ext uri="{9D8B030D-6E8A-4147-A177-3AD203B41FA5}">
                      <a16:colId xmlns:a16="http://schemas.microsoft.com/office/drawing/2014/main" val="20000"/>
                    </a:ext>
                  </a:extLst>
                </a:gridCol>
                <a:gridCol w="5741343">
                  <a:extLst>
                    <a:ext uri="{9D8B030D-6E8A-4147-A177-3AD203B41FA5}">
                      <a16:colId xmlns:a16="http://schemas.microsoft.com/office/drawing/2014/main" val="20001"/>
                    </a:ext>
                  </a:extLst>
                </a:gridCol>
                <a:gridCol w="2111712">
                  <a:extLst>
                    <a:ext uri="{9D8B030D-6E8A-4147-A177-3AD203B41FA5}">
                      <a16:colId xmlns:a16="http://schemas.microsoft.com/office/drawing/2014/main" val="20002"/>
                    </a:ext>
                  </a:extLst>
                </a:gridCol>
              </a:tblGrid>
              <a:tr h="246497">
                <a:tc>
                  <a:txBody>
                    <a:bodyPr/>
                    <a:lstStyle/>
                    <a:p>
                      <a:pPr marL="0" marR="0" algn="ctr">
                        <a:spcBef>
                          <a:spcPts val="0"/>
                        </a:spcBef>
                        <a:spcAft>
                          <a:spcPts val="0"/>
                        </a:spcAft>
                        <a:tabLst>
                          <a:tab pos="2971800" algn="ctr"/>
                          <a:tab pos="5943600" algn="r"/>
                        </a:tabLst>
                      </a:pPr>
                      <a:r>
                        <a:rPr lang="en-PH" sz="2000" dirty="0">
                          <a:effectLst/>
                        </a:rPr>
                        <a:t>Cycle</a:t>
                      </a:r>
                      <a:endParaRPr lang="en-US" sz="2000" dirty="0">
                        <a:effectLst/>
                        <a:latin typeface="Arial" panose="020B0604020202020204" pitchFamily="34" charset="0"/>
                        <a:ea typeface="Calibri" panose="020F0502020204030204" pitchFamily="34" charset="0"/>
                      </a:endParaRPr>
                    </a:p>
                  </a:txBody>
                  <a:tcPr marL="49868" marR="49868" marT="0" marB="0" anchor="ctr"/>
                </a:tc>
                <a:tc>
                  <a:txBody>
                    <a:bodyPr/>
                    <a:lstStyle/>
                    <a:p>
                      <a:pPr marL="0" marR="0" algn="ctr">
                        <a:spcBef>
                          <a:spcPts val="0"/>
                        </a:spcBef>
                        <a:spcAft>
                          <a:spcPts val="0"/>
                        </a:spcAft>
                        <a:tabLst>
                          <a:tab pos="2971800" algn="ctr"/>
                          <a:tab pos="5943600" algn="r"/>
                        </a:tabLst>
                      </a:pPr>
                      <a:r>
                        <a:rPr lang="en-PH" sz="2000" dirty="0">
                          <a:effectLst/>
                        </a:rPr>
                        <a:t>Procedure</a:t>
                      </a:r>
                      <a:endParaRPr lang="en-US" sz="2000" dirty="0">
                        <a:effectLst/>
                        <a:latin typeface="Arial" panose="020B0604020202020204" pitchFamily="34" charset="0"/>
                        <a:ea typeface="Calibri" panose="020F0502020204030204" pitchFamily="34" charset="0"/>
                      </a:endParaRPr>
                    </a:p>
                  </a:txBody>
                  <a:tcPr marL="49868" marR="49868" marT="0" marB="0" anchor="ctr"/>
                </a:tc>
                <a:tc>
                  <a:txBody>
                    <a:bodyPr/>
                    <a:lstStyle/>
                    <a:p>
                      <a:pPr marL="0" marR="0" algn="ctr">
                        <a:spcBef>
                          <a:spcPts val="0"/>
                        </a:spcBef>
                        <a:spcAft>
                          <a:spcPts val="0"/>
                        </a:spcAft>
                        <a:tabLst>
                          <a:tab pos="2971800" algn="ctr"/>
                          <a:tab pos="5943600" algn="r"/>
                        </a:tabLst>
                      </a:pPr>
                      <a:r>
                        <a:rPr lang="en-PH" sz="2000" dirty="0">
                          <a:effectLst/>
                        </a:rPr>
                        <a:t>Concerned Agency </a:t>
                      </a:r>
                      <a:endParaRPr lang="en-US" sz="2000" dirty="0">
                        <a:effectLst/>
                        <a:latin typeface="Arial" panose="020B0604020202020204" pitchFamily="34" charset="0"/>
                        <a:ea typeface="Calibri" panose="020F0502020204030204" pitchFamily="34" charset="0"/>
                      </a:endParaRPr>
                    </a:p>
                  </a:txBody>
                  <a:tcPr marL="49868" marR="49868" marT="0" marB="0" anchor="ctr"/>
                </a:tc>
                <a:extLst>
                  <a:ext uri="{0D108BD9-81ED-4DB2-BD59-A6C34878D82A}">
                    <a16:rowId xmlns:a16="http://schemas.microsoft.com/office/drawing/2014/main" val="10000"/>
                  </a:ext>
                </a:extLst>
              </a:tr>
              <a:tr h="5310488">
                <a:tc>
                  <a:txBody>
                    <a:bodyPr/>
                    <a:lstStyle/>
                    <a:p>
                      <a:pPr marL="0" marR="0" algn="ctr">
                        <a:spcBef>
                          <a:spcPts val="0"/>
                        </a:spcBef>
                        <a:spcAft>
                          <a:spcPts val="0"/>
                        </a:spcAft>
                        <a:tabLst>
                          <a:tab pos="2971800" algn="ctr"/>
                          <a:tab pos="5943600" algn="r"/>
                        </a:tabLst>
                      </a:pPr>
                      <a:r>
                        <a:rPr lang="en-PH" sz="1800" dirty="0">
                          <a:effectLst/>
                        </a:rPr>
                        <a:t>Certification</a:t>
                      </a:r>
                      <a:endParaRPr lang="en-US" sz="1800" dirty="0">
                        <a:effectLst/>
                        <a:latin typeface="Arial" panose="020B0604020202020204" pitchFamily="34" charset="0"/>
                        <a:ea typeface="Calibri" panose="020F0502020204030204" pitchFamily="34" charset="0"/>
                      </a:endParaRPr>
                    </a:p>
                  </a:txBody>
                  <a:tcPr marL="49868" marR="49868" marT="0" marB="0" vert="vert270" anchor="ctr"/>
                </a:tc>
                <a:tc>
                  <a:txBody>
                    <a:bodyPr/>
                    <a:lstStyle/>
                    <a:p>
                      <a:pPr marL="342900" marR="0" lvl="0" indent="-342900">
                        <a:spcBef>
                          <a:spcPts val="0"/>
                        </a:spcBef>
                        <a:spcAft>
                          <a:spcPts val="0"/>
                        </a:spcAft>
                        <a:buFont typeface="+mj-lt"/>
                        <a:buAutoNum type="arabicPeriod"/>
                      </a:pPr>
                      <a:r>
                        <a:rPr lang="en-PH" sz="1600" dirty="0">
                          <a:effectLst/>
                        </a:rPr>
                        <a:t>On-site validation of the health facility by the certifying team  </a:t>
                      </a:r>
                      <a:endParaRPr lang="en-US" sz="1600" dirty="0">
                        <a:effectLst/>
                      </a:endParaRPr>
                    </a:p>
                    <a:p>
                      <a:pPr marL="342900" marR="0" lvl="0" indent="-342900">
                        <a:spcBef>
                          <a:spcPts val="0"/>
                        </a:spcBef>
                        <a:spcAft>
                          <a:spcPts val="0"/>
                        </a:spcAft>
                        <a:buFont typeface="+mj-lt"/>
                        <a:buAutoNum type="arabicPeriod"/>
                      </a:pPr>
                      <a:r>
                        <a:rPr lang="en-PH" sz="1600" dirty="0">
                          <a:effectLst/>
                        </a:rPr>
                        <a:t>Reporting of the certifying team’s findings,  rating and over-all decision to the DOTS facility utilizing the “Summary Report on DOTS Certification” and reporting of the same to RCC-NTP</a:t>
                      </a:r>
                    </a:p>
                    <a:p>
                      <a:pPr marL="342900" marR="0" lvl="0" indent="-342900">
                        <a:spcBef>
                          <a:spcPts val="0"/>
                        </a:spcBef>
                        <a:spcAft>
                          <a:spcPts val="0"/>
                        </a:spcAft>
                        <a:buFont typeface="+mj-lt"/>
                        <a:buAutoNum type="arabicPeriod"/>
                      </a:pPr>
                      <a:r>
                        <a:rPr lang="en-PH" sz="1600" dirty="0">
                          <a:effectLst/>
                        </a:rPr>
                        <a:t>Approval/Disapproval for certification</a:t>
                      </a:r>
                    </a:p>
                    <a:p>
                      <a:pPr marL="342900" marR="0" lvl="0" indent="-342900">
                        <a:spcBef>
                          <a:spcPts val="0"/>
                        </a:spcBef>
                        <a:spcAft>
                          <a:spcPts val="0"/>
                        </a:spcAft>
                        <a:buFont typeface="+mj-lt"/>
                        <a:buAutoNum type="arabicPeriod"/>
                      </a:pPr>
                      <a:endParaRPr lang="en-PH" sz="1600" dirty="0">
                        <a:effectLst/>
                      </a:endParaRPr>
                    </a:p>
                    <a:p>
                      <a:pPr marL="342900" marR="0" lvl="0" indent="-342900">
                        <a:spcBef>
                          <a:spcPts val="0"/>
                        </a:spcBef>
                        <a:spcAft>
                          <a:spcPts val="0"/>
                        </a:spcAft>
                        <a:buFont typeface="+mj-lt"/>
                        <a:buAutoNum type="arabicPeriod"/>
                      </a:pPr>
                      <a:r>
                        <a:rPr lang="en-PH" sz="1600" dirty="0">
                          <a:effectLst/>
                        </a:rPr>
                        <a:t>Application for </a:t>
                      </a:r>
                      <a:r>
                        <a:rPr lang="en-PH" sz="1600" dirty="0" err="1">
                          <a:effectLst/>
                        </a:rPr>
                        <a:t>PhilHealth</a:t>
                      </a:r>
                      <a:r>
                        <a:rPr lang="en-PH" sz="1600" dirty="0">
                          <a:effectLst/>
                        </a:rPr>
                        <a:t> accreditation in case of approval</a:t>
                      </a:r>
                    </a:p>
                    <a:p>
                      <a:pPr marL="342900" marR="0" lvl="0" indent="-342900">
                        <a:spcBef>
                          <a:spcPts val="0"/>
                        </a:spcBef>
                        <a:spcAft>
                          <a:spcPts val="0"/>
                        </a:spcAft>
                        <a:buFont typeface="+mj-lt"/>
                        <a:buAutoNum type="arabicPeriod"/>
                      </a:pPr>
                      <a:endParaRPr lang="en-PH" sz="1600" dirty="0">
                        <a:effectLst/>
                      </a:endParaRPr>
                    </a:p>
                    <a:p>
                      <a:pPr marL="342900" marR="0" lvl="0" indent="-342900">
                        <a:spcBef>
                          <a:spcPts val="0"/>
                        </a:spcBef>
                        <a:spcAft>
                          <a:spcPts val="0"/>
                        </a:spcAft>
                        <a:buFont typeface="+mj-lt"/>
                        <a:buAutoNum type="arabicPeriod"/>
                      </a:pPr>
                      <a:r>
                        <a:rPr lang="en-PH" sz="1600" dirty="0">
                          <a:effectLst/>
                        </a:rPr>
                        <a:t>Notification of TA team in case of disapproval</a:t>
                      </a:r>
                    </a:p>
                    <a:p>
                      <a:pPr marL="342900" marR="0" lvl="0" indent="-342900">
                        <a:spcBef>
                          <a:spcPts val="0"/>
                        </a:spcBef>
                        <a:spcAft>
                          <a:spcPts val="0"/>
                        </a:spcAft>
                        <a:buFont typeface="+mj-lt"/>
                        <a:buAutoNum type="arabicPeriod"/>
                      </a:pPr>
                      <a:endParaRPr lang="en-US" sz="1600" dirty="0">
                        <a:effectLst/>
                      </a:endParaRPr>
                    </a:p>
                    <a:p>
                      <a:pPr marL="342900" marR="0" lvl="0" indent="-342900">
                        <a:spcBef>
                          <a:spcPts val="0"/>
                        </a:spcBef>
                        <a:spcAft>
                          <a:spcPts val="0"/>
                        </a:spcAft>
                        <a:buFont typeface="+mj-lt"/>
                        <a:buAutoNum type="arabicPeriod"/>
                      </a:pPr>
                      <a:endParaRPr lang="en-US" sz="1600" dirty="0">
                        <a:effectLst/>
                      </a:endParaRPr>
                    </a:p>
                    <a:p>
                      <a:pPr marL="342900" marR="0" lvl="0" indent="-342900">
                        <a:spcBef>
                          <a:spcPts val="0"/>
                        </a:spcBef>
                        <a:spcAft>
                          <a:spcPts val="0"/>
                        </a:spcAft>
                        <a:buFont typeface="+mj-lt"/>
                        <a:buAutoNum type="arabicPeriod"/>
                      </a:pPr>
                      <a:r>
                        <a:rPr lang="en-PH" sz="1600" dirty="0">
                          <a:effectLst/>
                        </a:rPr>
                        <a:t>Re-application for certification in case of disapproval</a:t>
                      </a:r>
                    </a:p>
                    <a:p>
                      <a:pPr marL="342900" marR="0" lvl="0" indent="-342900">
                        <a:spcBef>
                          <a:spcPts val="0"/>
                        </a:spcBef>
                        <a:spcAft>
                          <a:spcPts val="0"/>
                        </a:spcAft>
                        <a:buFont typeface="+mj-lt"/>
                        <a:buAutoNum type="arabicPeriod"/>
                      </a:pPr>
                      <a:endParaRPr lang="en-US" sz="1600" dirty="0">
                        <a:effectLst/>
                      </a:endParaRPr>
                    </a:p>
                    <a:p>
                      <a:pPr marL="342900" marR="0" lvl="0" indent="-342900">
                        <a:spcBef>
                          <a:spcPts val="0"/>
                        </a:spcBef>
                        <a:spcAft>
                          <a:spcPts val="0"/>
                        </a:spcAft>
                        <a:buFont typeface="+mj-lt"/>
                        <a:buAutoNum type="arabicPeriod"/>
                      </a:pPr>
                      <a:endParaRPr lang="en-US" sz="1600" dirty="0">
                        <a:effectLst/>
                      </a:endParaRPr>
                    </a:p>
                    <a:p>
                      <a:pPr marL="0" marR="0" lvl="0" indent="0">
                        <a:spcBef>
                          <a:spcPts val="0"/>
                        </a:spcBef>
                        <a:spcAft>
                          <a:spcPts val="0"/>
                        </a:spcAft>
                        <a:buFont typeface="+mj-lt"/>
                        <a:buNone/>
                      </a:pPr>
                      <a:endParaRPr lang="en-US" sz="1600" dirty="0">
                        <a:effectLst/>
                      </a:endParaRPr>
                    </a:p>
                    <a:p>
                      <a:pPr marL="342900" marR="0" lvl="0" indent="-342900">
                        <a:spcBef>
                          <a:spcPts val="0"/>
                        </a:spcBef>
                        <a:spcAft>
                          <a:spcPts val="0"/>
                        </a:spcAft>
                        <a:buFont typeface="+mj-lt"/>
                        <a:buAutoNum type="arabicPeriod" startAt="7"/>
                      </a:pPr>
                      <a:r>
                        <a:rPr lang="en-PH" sz="1600" dirty="0">
                          <a:effectLst/>
                        </a:rPr>
                        <a:t>Joint monitoring of facility after 3 consecutive failure to qualify for certification</a:t>
                      </a:r>
                      <a:endParaRPr lang="en-US" sz="1600" dirty="0">
                        <a:effectLst/>
                        <a:latin typeface="Arial" panose="020B0604020202020204" pitchFamily="34" charset="0"/>
                        <a:ea typeface="Calibri" panose="020F0502020204030204" pitchFamily="34" charset="0"/>
                      </a:endParaRPr>
                    </a:p>
                  </a:txBody>
                  <a:tcPr marL="49868" marR="49868" marT="0" marB="0"/>
                </a:tc>
                <a:tc>
                  <a:txBody>
                    <a:bodyPr/>
                    <a:lstStyle/>
                    <a:p>
                      <a:pPr marL="0" marR="0" algn="ctr">
                        <a:spcBef>
                          <a:spcPts val="0"/>
                        </a:spcBef>
                        <a:spcAft>
                          <a:spcPts val="0"/>
                        </a:spcAft>
                        <a:tabLst>
                          <a:tab pos="2971800" algn="ctr"/>
                          <a:tab pos="5943600" algn="r"/>
                        </a:tabLst>
                      </a:pPr>
                      <a:r>
                        <a:rPr lang="en-PH" sz="1600" dirty="0">
                          <a:effectLst/>
                        </a:rPr>
                        <a:t>Certifying team</a:t>
                      </a:r>
                      <a:endParaRPr lang="en-US" sz="1600" dirty="0">
                        <a:effectLst/>
                      </a:endParaRPr>
                    </a:p>
                    <a:p>
                      <a:pPr marL="0" marR="0" algn="ctr">
                        <a:spcBef>
                          <a:spcPts val="0"/>
                        </a:spcBef>
                        <a:spcAft>
                          <a:spcPts val="0"/>
                        </a:spcAft>
                        <a:tabLst>
                          <a:tab pos="2971800" algn="ctr"/>
                          <a:tab pos="5943600" algn="r"/>
                        </a:tabLst>
                      </a:pPr>
                      <a:r>
                        <a:rPr lang="en-PH" sz="1600" dirty="0">
                          <a:effectLst/>
                        </a:rPr>
                        <a:t> </a:t>
                      </a:r>
                      <a:endParaRPr lang="en-US" sz="1600" dirty="0">
                        <a:effectLst/>
                      </a:endParaRPr>
                    </a:p>
                    <a:p>
                      <a:pPr marL="0" marR="0" algn="ctr">
                        <a:spcBef>
                          <a:spcPts val="0"/>
                        </a:spcBef>
                        <a:spcAft>
                          <a:spcPts val="0"/>
                        </a:spcAft>
                        <a:tabLst>
                          <a:tab pos="2971800" algn="ctr"/>
                          <a:tab pos="5943600" algn="r"/>
                        </a:tabLst>
                      </a:pPr>
                      <a:r>
                        <a:rPr lang="en-PH" sz="1600" dirty="0">
                          <a:effectLst/>
                        </a:rPr>
                        <a:t>Certifying team</a:t>
                      </a:r>
                      <a:endParaRPr lang="en-US" sz="1600" dirty="0">
                        <a:effectLst/>
                      </a:endParaRPr>
                    </a:p>
                    <a:p>
                      <a:pPr marL="0" marR="0" algn="ctr">
                        <a:spcBef>
                          <a:spcPts val="0"/>
                        </a:spcBef>
                        <a:spcAft>
                          <a:spcPts val="0"/>
                        </a:spcAft>
                        <a:tabLst>
                          <a:tab pos="2971800" algn="ctr"/>
                          <a:tab pos="5943600" algn="r"/>
                        </a:tabLst>
                      </a:pPr>
                      <a:endParaRPr lang="en-PH" sz="1600" dirty="0">
                        <a:effectLst/>
                      </a:endParaRPr>
                    </a:p>
                    <a:p>
                      <a:pPr marL="0" marR="0" algn="ctr">
                        <a:spcBef>
                          <a:spcPts val="0"/>
                        </a:spcBef>
                        <a:spcAft>
                          <a:spcPts val="0"/>
                        </a:spcAft>
                        <a:tabLst>
                          <a:tab pos="2971800" algn="ctr"/>
                          <a:tab pos="5943600" algn="r"/>
                        </a:tabLst>
                      </a:pPr>
                      <a:endParaRPr lang="en-PH" sz="1600" dirty="0">
                        <a:effectLst/>
                      </a:endParaRPr>
                    </a:p>
                    <a:p>
                      <a:pPr marL="0" marR="0" algn="ctr">
                        <a:spcBef>
                          <a:spcPts val="0"/>
                        </a:spcBef>
                        <a:spcAft>
                          <a:spcPts val="0"/>
                        </a:spcAft>
                        <a:tabLst>
                          <a:tab pos="2971800" algn="ctr"/>
                          <a:tab pos="5943600" algn="r"/>
                        </a:tabLst>
                      </a:pPr>
                      <a:r>
                        <a:rPr lang="en-PH" sz="1600" dirty="0">
                          <a:effectLst/>
                        </a:rPr>
                        <a:t> </a:t>
                      </a:r>
                      <a:endParaRPr lang="en-US" sz="1600" dirty="0">
                        <a:effectLst/>
                      </a:endParaRPr>
                    </a:p>
                    <a:p>
                      <a:pPr marL="0" marR="0" algn="ctr">
                        <a:spcBef>
                          <a:spcPts val="0"/>
                        </a:spcBef>
                        <a:spcAft>
                          <a:spcPts val="0"/>
                        </a:spcAft>
                        <a:tabLst>
                          <a:tab pos="2971800" algn="ctr"/>
                          <a:tab pos="5943600" algn="r"/>
                        </a:tabLst>
                      </a:pPr>
                      <a:r>
                        <a:rPr lang="en-PH" sz="1600" dirty="0">
                          <a:effectLst/>
                        </a:rPr>
                        <a:t>Certifying team</a:t>
                      </a:r>
                    </a:p>
                    <a:p>
                      <a:pPr marL="0" marR="0" algn="ctr">
                        <a:spcBef>
                          <a:spcPts val="0"/>
                        </a:spcBef>
                        <a:spcAft>
                          <a:spcPts val="0"/>
                        </a:spcAft>
                        <a:tabLst>
                          <a:tab pos="2971800" algn="ctr"/>
                          <a:tab pos="5943600" algn="r"/>
                        </a:tabLst>
                      </a:pPr>
                      <a:endParaRPr lang="en-US" sz="1600" dirty="0">
                        <a:effectLst/>
                      </a:endParaRPr>
                    </a:p>
                    <a:p>
                      <a:pPr marL="0" marR="0" algn="ctr">
                        <a:spcBef>
                          <a:spcPts val="0"/>
                        </a:spcBef>
                        <a:spcAft>
                          <a:spcPts val="0"/>
                        </a:spcAft>
                        <a:tabLst>
                          <a:tab pos="2971800" algn="ctr"/>
                          <a:tab pos="5943600" algn="r"/>
                        </a:tabLst>
                      </a:pPr>
                      <a:r>
                        <a:rPr lang="en-PH" sz="1600" dirty="0">
                          <a:effectLst/>
                        </a:rPr>
                        <a:t>Head of DOTS </a:t>
                      </a:r>
                      <a:r>
                        <a:rPr lang="en-PH" sz="1600" dirty="0" err="1">
                          <a:effectLst/>
                        </a:rPr>
                        <a:t>center</a:t>
                      </a:r>
                      <a:r>
                        <a:rPr lang="en-PH" sz="1600" dirty="0">
                          <a:effectLst/>
                        </a:rPr>
                        <a:t>/facility</a:t>
                      </a:r>
                      <a:endParaRPr lang="en-US" sz="1600" dirty="0">
                        <a:effectLst/>
                      </a:endParaRPr>
                    </a:p>
                    <a:p>
                      <a:pPr marL="0" marR="0" algn="ctr">
                        <a:spcBef>
                          <a:spcPts val="0"/>
                        </a:spcBef>
                        <a:spcAft>
                          <a:spcPts val="0"/>
                        </a:spcAft>
                        <a:tabLst>
                          <a:tab pos="2971800" algn="ctr"/>
                          <a:tab pos="5943600" algn="r"/>
                        </a:tabLst>
                      </a:pPr>
                      <a:endParaRPr lang="en-PH" sz="1600" dirty="0">
                        <a:effectLst/>
                      </a:endParaRPr>
                    </a:p>
                    <a:p>
                      <a:pPr marL="0" marR="0" algn="ctr">
                        <a:spcBef>
                          <a:spcPts val="0"/>
                        </a:spcBef>
                        <a:spcAft>
                          <a:spcPts val="0"/>
                        </a:spcAft>
                        <a:tabLst>
                          <a:tab pos="2971800" algn="ctr"/>
                          <a:tab pos="5943600" algn="r"/>
                        </a:tabLst>
                      </a:pPr>
                      <a:r>
                        <a:rPr lang="en-PH" sz="1600" dirty="0">
                          <a:effectLst/>
                        </a:rPr>
                        <a:t>CHD/</a:t>
                      </a:r>
                      <a:r>
                        <a:rPr lang="en-PH" sz="1600" dirty="0" err="1">
                          <a:effectLst/>
                        </a:rPr>
                        <a:t>Prov</a:t>
                      </a:r>
                      <a:r>
                        <a:rPr lang="en-PH" sz="1600" dirty="0">
                          <a:effectLst/>
                        </a:rPr>
                        <a:t>/City Coordinator</a:t>
                      </a:r>
                      <a:endParaRPr lang="en-US" sz="1600" dirty="0">
                        <a:effectLst/>
                      </a:endParaRPr>
                    </a:p>
                    <a:p>
                      <a:pPr marL="0" marR="0" algn="ctr">
                        <a:spcBef>
                          <a:spcPts val="0"/>
                        </a:spcBef>
                        <a:spcAft>
                          <a:spcPts val="0"/>
                        </a:spcAft>
                        <a:tabLst>
                          <a:tab pos="2971800" algn="ctr"/>
                          <a:tab pos="5943600" algn="r"/>
                        </a:tabLst>
                      </a:pPr>
                      <a:endParaRPr lang="en-PH" sz="1600" dirty="0">
                        <a:effectLst/>
                      </a:endParaRPr>
                    </a:p>
                    <a:p>
                      <a:pPr marL="0" marR="0" algn="ctr">
                        <a:spcBef>
                          <a:spcPts val="0"/>
                        </a:spcBef>
                        <a:spcAft>
                          <a:spcPts val="0"/>
                        </a:spcAft>
                        <a:tabLst>
                          <a:tab pos="2971800" algn="ctr"/>
                          <a:tab pos="5943600" algn="r"/>
                        </a:tabLst>
                      </a:pPr>
                      <a:r>
                        <a:rPr lang="en-PH" sz="1600" dirty="0">
                          <a:effectLst/>
                        </a:rPr>
                        <a:t>CHD Coordinator</a:t>
                      </a:r>
                      <a:endParaRPr lang="en-US" sz="1600" dirty="0">
                        <a:effectLst/>
                      </a:endParaRPr>
                    </a:p>
                    <a:p>
                      <a:pPr marL="0" marR="0" algn="ctr">
                        <a:spcBef>
                          <a:spcPts val="0"/>
                        </a:spcBef>
                        <a:spcAft>
                          <a:spcPts val="0"/>
                        </a:spcAft>
                        <a:tabLst>
                          <a:tab pos="2971800" algn="ctr"/>
                          <a:tab pos="5943600" algn="r"/>
                        </a:tabLst>
                      </a:pPr>
                      <a:r>
                        <a:rPr lang="en-PH" sz="1600" dirty="0">
                          <a:effectLst/>
                        </a:rPr>
                        <a:t>Head of DOTS </a:t>
                      </a:r>
                      <a:r>
                        <a:rPr lang="en-PH" sz="1600" dirty="0" err="1">
                          <a:effectLst/>
                        </a:rPr>
                        <a:t>center</a:t>
                      </a:r>
                      <a:r>
                        <a:rPr lang="en-PH" sz="1600" dirty="0">
                          <a:effectLst/>
                        </a:rPr>
                        <a:t>/facility </a:t>
                      </a:r>
                    </a:p>
                    <a:p>
                      <a:pPr marL="0" marR="0" algn="ctr">
                        <a:spcBef>
                          <a:spcPts val="0"/>
                        </a:spcBef>
                        <a:spcAft>
                          <a:spcPts val="0"/>
                        </a:spcAft>
                        <a:tabLst>
                          <a:tab pos="2971800" algn="ctr"/>
                          <a:tab pos="5943600" algn="r"/>
                        </a:tabLst>
                      </a:pPr>
                      <a:endParaRPr lang="en-US" sz="1600" dirty="0">
                        <a:effectLst/>
                      </a:endParaRPr>
                    </a:p>
                    <a:p>
                      <a:pPr marL="0" marR="0" algn="ctr">
                        <a:spcBef>
                          <a:spcPts val="0"/>
                        </a:spcBef>
                        <a:spcAft>
                          <a:spcPts val="0"/>
                        </a:spcAft>
                        <a:tabLst>
                          <a:tab pos="2971800" algn="ctr"/>
                          <a:tab pos="5943600" algn="r"/>
                        </a:tabLst>
                      </a:pPr>
                      <a:r>
                        <a:rPr lang="en-PH" sz="1600" dirty="0">
                          <a:effectLst/>
                        </a:rPr>
                        <a:t>NCC-NTP, RCC-NTP, CHD/</a:t>
                      </a:r>
                      <a:r>
                        <a:rPr lang="en-PH" sz="1600" dirty="0" err="1">
                          <a:effectLst/>
                        </a:rPr>
                        <a:t>Prov</a:t>
                      </a:r>
                      <a:r>
                        <a:rPr lang="en-PH" sz="1600" dirty="0">
                          <a:effectLst/>
                        </a:rPr>
                        <a:t>/City Coordinators</a:t>
                      </a:r>
                      <a:endParaRPr lang="en-US" sz="1600" dirty="0">
                        <a:effectLst/>
                        <a:latin typeface="Arial" panose="020B0604020202020204" pitchFamily="34" charset="0"/>
                        <a:ea typeface="Calibri" panose="020F0502020204030204" pitchFamily="34" charset="0"/>
                      </a:endParaRPr>
                    </a:p>
                  </a:txBody>
                  <a:tcPr marL="49868" marR="49868" marT="0" marB="0"/>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1055316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0" y="-132735"/>
            <a:ext cx="9144000" cy="700292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 name="Table 7"/>
          <p:cNvGraphicFramePr>
            <a:graphicFrameLocks noGrp="1"/>
          </p:cNvGraphicFramePr>
          <p:nvPr>
            <p:extLst>
              <p:ext uri="{D42A27DB-BD31-4B8C-83A1-F6EECF244321}">
                <p14:modId xmlns:p14="http://schemas.microsoft.com/office/powerpoint/2010/main" val="2505337648"/>
              </p:ext>
            </p:extLst>
          </p:nvPr>
        </p:nvGraphicFramePr>
        <p:xfrm>
          <a:off x="236785" y="1978223"/>
          <a:ext cx="8670429" cy="3636514"/>
        </p:xfrm>
        <a:graphic>
          <a:graphicData uri="http://schemas.openxmlformats.org/drawingml/2006/table">
            <a:tbl>
              <a:tblPr firstRow="1" firstCol="1" bandRow="1">
                <a:tableStyleId>{5C22544A-7EE6-4342-B048-85BDC9FD1C3A}</a:tableStyleId>
              </a:tblPr>
              <a:tblGrid>
                <a:gridCol w="1193868">
                  <a:extLst>
                    <a:ext uri="{9D8B030D-6E8A-4147-A177-3AD203B41FA5}">
                      <a16:colId xmlns:a16="http://schemas.microsoft.com/office/drawing/2014/main" val="20000"/>
                    </a:ext>
                  </a:extLst>
                </a:gridCol>
                <a:gridCol w="5082006">
                  <a:extLst>
                    <a:ext uri="{9D8B030D-6E8A-4147-A177-3AD203B41FA5}">
                      <a16:colId xmlns:a16="http://schemas.microsoft.com/office/drawing/2014/main" val="20001"/>
                    </a:ext>
                  </a:extLst>
                </a:gridCol>
                <a:gridCol w="2394555">
                  <a:extLst>
                    <a:ext uri="{9D8B030D-6E8A-4147-A177-3AD203B41FA5}">
                      <a16:colId xmlns:a16="http://schemas.microsoft.com/office/drawing/2014/main" val="20002"/>
                    </a:ext>
                  </a:extLst>
                </a:gridCol>
              </a:tblGrid>
              <a:tr h="572266">
                <a:tc>
                  <a:txBody>
                    <a:bodyPr/>
                    <a:lstStyle/>
                    <a:p>
                      <a:pPr marL="0" marR="0" algn="ctr">
                        <a:spcBef>
                          <a:spcPts val="0"/>
                        </a:spcBef>
                        <a:spcAft>
                          <a:spcPts val="0"/>
                        </a:spcAft>
                        <a:tabLst>
                          <a:tab pos="2971800" algn="ctr"/>
                          <a:tab pos="5943600" algn="r"/>
                        </a:tabLst>
                      </a:pPr>
                      <a:r>
                        <a:rPr lang="en-PH" sz="2000" dirty="0">
                          <a:effectLst/>
                        </a:rPr>
                        <a:t>Cycle</a:t>
                      </a:r>
                      <a:endParaRPr lang="en-US" sz="2000" dirty="0">
                        <a:effectLst/>
                        <a:latin typeface="Arial" panose="020B0604020202020204" pitchFamily="34" charset="0"/>
                        <a:ea typeface="Calibri" panose="020F0502020204030204" pitchFamily="34" charset="0"/>
                      </a:endParaRPr>
                    </a:p>
                  </a:txBody>
                  <a:tcPr marL="49868" marR="49868" marT="0" marB="0" anchor="ctr"/>
                </a:tc>
                <a:tc>
                  <a:txBody>
                    <a:bodyPr/>
                    <a:lstStyle/>
                    <a:p>
                      <a:pPr marL="0" marR="0" algn="ctr">
                        <a:spcBef>
                          <a:spcPts val="0"/>
                        </a:spcBef>
                        <a:spcAft>
                          <a:spcPts val="0"/>
                        </a:spcAft>
                        <a:tabLst>
                          <a:tab pos="2971800" algn="ctr"/>
                          <a:tab pos="5943600" algn="r"/>
                        </a:tabLst>
                      </a:pPr>
                      <a:r>
                        <a:rPr lang="en-PH" sz="2000" dirty="0">
                          <a:effectLst/>
                        </a:rPr>
                        <a:t>Procedure</a:t>
                      </a:r>
                      <a:endParaRPr lang="en-US" sz="2000" dirty="0">
                        <a:effectLst/>
                        <a:latin typeface="Arial" panose="020B0604020202020204" pitchFamily="34" charset="0"/>
                        <a:ea typeface="Calibri" panose="020F0502020204030204" pitchFamily="34" charset="0"/>
                      </a:endParaRPr>
                    </a:p>
                  </a:txBody>
                  <a:tcPr marL="49868" marR="49868" marT="0" marB="0" anchor="ctr"/>
                </a:tc>
                <a:tc>
                  <a:txBody>
                    <a:bodyPr/>
                    <a:lstStyle/>
                    <a:p>
                      <a:pPr marL="0" marR="0" algn="ctr">
                        <a:spcBef>
                          <a:spcPts val="0"/>
                        </a:spcBef>
                        <a:spcAft>
                          <a:spcPts val="0"/>
                        </a:spcAft>
                        <a:tabLst>
                          <a:tab pos="2971800" algn="ctr"/>
                          <a:tab pos="5943600" algn="r"/>
                        </a:tabLst>
                      </a:pPr>
                      <a:r>
                        <a:rPr lang="en-PH" sz="2000" dirty="0">
                          <a:effectLst/>
                        </a:rPr>
                        <a:t>Concerned Agency </a:t>
                      </a:r>
                      <a:endParaRPr lang="en-US" sz="2000" dirty="0">
                        <a:effectLst/>
                        <a:latin typeface="Arial" panose="020B0604020202020204" pitchFamily="34" charset="0"/>
                        <a:ea typeface="Calibri" panose="020F0502020204030204" pitchFamily="34" charset="0"/>
                      </a:endParaRPr>
                    </a:p>
                  </a:txBody>
                  <a:tcPr marL="49868" marR="49868" marT="0" marB="0" anchor="ctr"/>
                </a:tc>
                <a:extLst>
                  <a:ext uri="{0D108BD9-81ED-4DB2-BD59-A6C34878D82A}">
                    <a16:rowId xmlns:a16="http://schemas.microsoft.com/office/drawing/2014/main" val="10000"/>
                  </a:ext>
                </a:extLst>
              </a:tr>
              <a:tr h="1308826">
                <a:tc>
                  <a:txBody>
                    <a:bodyPr/>
                    <a:lstStyle/>
                    <a:p>
                      <a:pPr marL="0" marR="0" algn="ctr">
                        <a:spcBef>
                          <a:spcPts val="0"/>
                        </a:spcBef>
                        <a:spcAft>
                          <a:spcPts val="0"/>
                        </a:spcAft>
                        <a:tabLst>
                          <a:tab pos="2971800" algn="ctr"/>
                          <a:tab pos="5943600" algn="r"/>
                        </a:tabLst>
                      </a:pPr>
                      <a:r>
                        <a:rPr lang="en-PH" sz="1800" dirty="0" err="1">
                          <a:effectLst/>
                        </a:rPr>
                        <a:t>Registrat</a:t>
                      </a:r>
                      <a:r>
                        <a:rPr lang="en-PH" sz="1800" dirty="0">
                          <a:effectLst/>
                        </a:rPr>
                        <a:t>-ion and Issuance</a:t>
                      </a:r>
                      <a:endParaRPr lang="en-US" sz="1800" dirty="0">
                        <a:effectLst/>
                        <a:latin typeface="Arial" panose="020B0604020202020204" pitchFamily="34" charset="0"/>
                        <a:ea typeface="Calibri" panose="020F0502020204030204" pitchFamily="34" charset="0"/>
                      </a:endParaRPr>
                    </a:p>
                  </a:txBody>
                  <a:tcPr marL="49868" marR="49868" marT="0" marB="0" anchor="ctr"/>
                </a:tc>
                <a:tc>
                  <a:txBody>
                    <a:bodyPr/>
                    <a:lstStyle/>
                    <a:p>
                      <a:pPr marL="342900" marR="0" lvl="0" indent="-342900">
                        <a:spcBef>
                          <a:spcPts val="0"/>
                        </a:spcBef>
                        <a:spcAft>
                          <a:spcPts val="0"/>
                        </a:spcAft>
                        <a:buFont typeface="+mj-lt"/>
                        <a:buAutoNum type="arabicPeriod"/>
                      </a:pPr>
                      <a:r>
                        <a:rPr lang="en-PH" sz="1800" dirty="0">
                          <a:solidFill>
                            <a:schemeClr val="tx1"/>
                          </a:solidFill>
                          <a:effectLst/>
                        </a:rPr>
                        <a:t>Registration of the facility in the official registry</a:t>
                      </a:r>
                      <a:endParaRPr lang="en-US" sz="1800" dirty="0">
                        <a:solidFill>
                          <a:schemeClr val="tx1"/>
                        </a:solidFill>
                        <a:effectLst/>
                      </a:endParaRPr>
                    </a:p>
                    <a:p>
                      <a:pPr marL="342900" marR="0" lvl="0" indent="-342900">
                        <a:spcBef>
                          <a:spcPts val="0"/>
                        </a:spcBef>
                        <a:spcAft>
                          <a:spcPts val="0"/>
                        </a:spcAft>
                        <a:buFont typeface="+mj-lt"/>
                        <a:buAutoNum type="arabicPeriod"/>
                      </a:pPr>
                      <a:r>
                        <a:rPr lang="en-PH" sz="1800" dirty="0">
                          <a:solidFill>
                            <a:schemeClr val="tx1"/>
                          </a:solidFill>
                          <a:effectLst/>
                        </a:rPr>
                        <a:t>Issuance of Certificate of Quality Service on DOTS</a:t>
                      </a:r>
                      <a:endParaRPr lang="en-US" sz="1800" dirty="0">
                        <a:solidFill>
                          <a:schemeClr val="tx1"/>
                        </a:solidFill>
                        <a:effectLst/>
                        <a:latin typeface="Arial" panose="020B0604020202020204" pitchFamily="34" charset="0"/>
                        <a:ea typeface="Calibri" panose="020F0502020204030204" pitchFamily="34" charset="0"/>
                      </a:endParaRPr>
                    </a:p>
                  </a:txBody>
                  <a:tcPr marL="49868" marR="49868" marT="0" marB="0" anchor="ctr"/>
                </a:tc>
                <a:tc>
                  <a:txBody>
                    <a:bodyPr/>
                    <a:lstStyle/>
                    <a:p>
                      <a:pPr marL="0" marR="0" algn="ctr">
                        <a:spcBef>
                          <a:spcPts val="0"/>
                        </a:spcBef>
                        <a:spcAft>
                          <a:spcPts val="0"/>
                        </a:spcAft>
                        <a:tabLst>
                          <a:tab pos="2971800" algn="ctr"/>
                          <a:tab pos="5943600" algn="r"/>
                        </a:tabLst>
                      </a:pPr>
                      <a:r>
                        <a:rPr lang="en-PH" sz="1800" dirty="0">
                          <a:solidFill>
                            <a:schemeClr val="tx1"/>
                          </a:solidFill>
                          <a:effectLst/>
                        </a:rPr>
                        <a:t>RCC-NTP</a:t>
                      </a:r>
                      <a:endParaRPr lang="en-US" sz="1800" dirty="0">
                        <a:solidFill>
                          <a:schemeClr val="tx1"/>
                        </a:solidFill>
                        <a:effectLst/>
                      </a:endParaRPr>
                    </a:p>
                    <a:p>
                      <a:pPr marL="0" marR="0" algn="ctr">
                        <a:spcBef>
                          <a:spcPts val="0"/>
                        </a:spcBef>
                        <a:spcAft>
                          <a:spcPts val="0"/>
                        </a:spcAft>
                        <a:tabLst>
                          <a:tab pos="2971800" algn="ctr"/>
                          <a:tab pos="5943600" algn="r"/>
                        </a:tabLst>
                      </a:pPr>
                      <a:r>
                        <a:rPr lang="en-PH" sz="1800" dirty="0">
                          <a:solidFill>
                            <a:schemeClr val="tx1"/>
                          </a:solidFill>
                          <a:effectLst/>
                        </a:rPr>
                        <a:t> </a:t>
                      </a:r>
                    </a:p>
                    <a:p>
                      <a:pPr marL="0" marR="0" algn="ctr">
                        <a:spcBef>
                          <a:spcPts val="0"/>
                        </a:spcBef>
                        <a:spcAft>
                          <a:spcPts val="0"/>
                        </a:spcAft>
                        <a:tabLst>
                          <a:tab pos="2971800" algn="ctr"/>
                          <a:tab pos="5943600" algn="r"/>
                        </a:tabLst>
                      </a:pPr>
                      <a:r>
                        <a:rPr lang="en-PH" sz="1800" dirty="0">
                          <a:solidFill>
                            <a:schemeClr val="tx1"/>
                          </a:solidFill>
                          <a:effectLst/>
                        </a:rPr>
                        <a:t>RCC-NTP</a:t>
                      </a:r>
                      <a:endParaRPr lang="en-US" sz="1800" dirty="0">
                        <a:solidFill>
                          <a:schemeClr val="tx1"/>
                        </a:solidFill>
                        <a:effectLst/>
                      </a:endParaRPr>
                    </a:p>
                    <a:p>
                      <a:pPr marL="0" marR="0" algn="ctr">
                        <a:spcBef>
                          <a:spcPts val="0"/>
                        </a:spcBef>
                        <a:spcAft>
                          <a:spcPts val="0"/>
                        </a:spcAft>
                        <a:tabLst>
                          <a:tab pos="2971800" algn="ctr"/>
                          <a:tab pos="5943600" algn="r"/>
                        </a:tabLst>
                      </a:pPr>
                      <a:r>
                        <a:rPr lang="en-PH" sz="1800" dirty="0">
                          <a:solidFill>
                            <a:schemeClr val="tx1"/>
                          </a:solidFill>
                          <a:effectLst/>
                        </a:rPr>
                        <a:t> </a:t>
                      </a:r>
                      <a:endParaRPr lang="en-US" sz="1800" dirty="0">
                        <a:solidFill>
                          <a:schemeClr val="tx1"/>
                        </a:solidFill>
                        <a:effectLst/>
                        <a:latin typeface="Arial" panose="020B0604020202020204" pitchFamily="34" charset="0"/>
                        <a:ea typeface="Calibri" panose="020F0502020204030204" pitchFamily="34" charset="0"/>
                      </a:endParaRPr>
                    </a:p>
                  </a:txBody>
                  <a:tcPr marL="49868" marR="49868" marT="0" marB="0" anchor="ctr"/>
                </a:tc>
                <a:extLst>
                  <a:ext uri="{0D108BD9-81ED-4DB2-BD59-A6C34878D82A}">
                    <a16:rowId xmlns:a16="http://schemas.microsoft.com/office/drawing/2014/main" val="10001"/>
                  </a:ext>
                </a:extLst>
              </a:tr>
              <a:tr h="1755422">
                <a:tc>
                  <a:txBody>
                    <a:bodyPr/>
                    <a:lstStyle/>
                    <a:p>
                      <a:pPr marL="0" marR="0" algn="ctr">
                        <a:spcBef>
                          <a:spcPts val="0"/>
                        </a:spcBef>
                        <a:spcAft>
                          <a:spcPts val="0"/>
                        </a:spcAft>
                        <a:tabLst>
                          <a:tab pos="2971800" algn="ctr"/>
                          <a:tab pos="5943600" algn="r"/>
                        </a:tabLst>
                      </a:pPr>
                      <a:r>
                        <a:rPr lang="en-PH" sz="1800" dirty="0">
                          <a:effectLst/>
                        </a:rPr>
                        <a:t>Follow-up</a:t>
                      </a:r>
                      <a:endParaRPr lang="en-US" sz="1800" dirty="0">
                        <a:effectLst/>
                        <a:latin typeface="Arial" panose="020B0604020202020204" pitchFamily="34" charset="0"/>
                        <a:ea typeface="Calibri" panose="020F0502020204030204" pitchFamily="34" charset="0"/>
                      </a:endParaRPr>
                    </a:p>
                  </a:txBody>
                  <a:tcPr marL="49868" marR="49868" marT="0" marB="0" anchor="ctr"/>
                </a:tc>
                <a:tc>
                  <a:txBody>
                    <a:bodyPr/>
                    <a:lstStyle/>
                    <a:p>
                      <a:pPr marL="342900" marR="0" lvl="0" indent="-342900">
                        <a:spcBef>
                          <a:spcPts val="0"/>
                        </a:spcBef>
                        <a:spcAft>
                          <a:spcPts val="0"/>
                        </a:spcAft>
                        <a:buFont typeface="+mj-lt"/>
                        <a:buAutoNum type="arabicPeriod"/>
                      </a:pPr>
                      <a:r>
                        <a:rPr lang="en-PH" sz="1800" dirty="0">
                          <a:solidFill>
                            <a:schemeClr val="tx1"/>
                          </a:solidFill>
                          <a:effectLst/>
                        </a:rPr>
                        <a:t>Yearly monitoring of certified TB-DOTS </a:t>
                      </a:r>
                      <a:r>
                        <a:rPr lang="en-PH" sz="1800" dirty="0" err="1">
                          <a:solidFill>
                            <a:schemeClr val="tx1"/>
                          </a:solidFill>
                          <a:effectLst/>
                        </a:rPr>
                        <a:t>centers</a:t>
                      </a:r>
                      <a:r>
                        <a:rPr lang="en-PH" sz="1800" dirty="0">
                          <a:solidFill>
                            <a:schemeClr val="tx1"/>
                          </a:solidFill>
                          <a:effectLst/>
                        </a:rPr>
                        <a:t>/facilities</a:t>
                      </a:r>
                    </a:p>
                    <a:p>
                      <a:pPr marL="0" marR="0" lvl="0" indent="0">
                        <a:spcBef>
                          <a:spcPts val="0"/>
                        </a:spcBef>
                        <a:spcAft>
                          <a:spcPts val="0"/>
                        </a:spcAft>
                        <a:buFont typeface="+mj-lt"/>
                        <a:buNone/>
                      </a:pPr>
                      <a:r>
                        <a:rPr lang="en-US" sz="2000" dirty="0">
                          <a:solidFill>
                            <a:schemeClr val="tx1"/>
                          </a:solidFill>
                          <a:effectLst/>
                        </a:rPr>
                        <a:t>s</a:t>
                      </a:r>
                      <a:endParaRPr lang="en-US" sz="2400" dirty="0">
                        <a:solidFill>
                          <a:schemeClr val="tx1"/>
                        </a:solidFill>
                        <a:effectLst/>
                      </a:endParaRPr>
                    </a:p>
                    <a:p>
                      <a:pPr marL="342900" marR="0" lvl="0" indent="-342900">
                        <a:spcBef>
                          <a:spcPts val="0"/>
                        </a:spcBef>
                        <a:spcAft>
                          <a:spcPts val="0"/>
                        </a:spcAft>
                        <a:buFont typeface="+mj-lt"/>
                        <a:buAutoNum type="arabicPeriod" startAt="2"/>
                      </a:pPr>
                      <a:r>
                        <a:rPr lang="en-PH" sz="1800" dirty="0">
                          <a:solidFill>
                            <a:schemeClr val="tx1"/>
                          </a:solidFill>
                          <a:effectLst/>
                        </a:rPr>
                        <a:t>Renewal of certification after 3 years</a:t>
                      </a:r>
                      <a:endParaRPr lang="en-US" sz="1800" dirty="0">
                        <a:solidFill>
                          <a:schemeClr val="tx1"/>
                        </a:solidFill>
                        <a:effectLst/>
                        <a:latin typeface="Arial" panose="020B0604020202020204" pitchFamily="34" charset="0"/>
                        <a:ea typeface="Calibri" panose="020F0502020204030204" pitchFamily="34" charset="0"/>
                      </a:endParaRPr>
                    </a:p>
                  </a:txBody>
                  <a:tcPr marL="49868" marR="49868" marT="0" marB="0" anchor="ctr"/>
                </a:tc>
                <a:tc>
                  <a:txBody>
                    <a:bodyPr/>
                    <a:lstStyle/>
                    <a:p>
                      <a:pPr marL="0" marR="0" algn="ctr">
                        <a:spcBef>
                          <a:spcPts val="0"/>
                        </a:spcBef>
                        <a:spcAft>
                          <a:spcPts val="0"/>
                        </a:spcAft>
                        <a:tabLst>
                          <a:tab pos="2971800" algn="ctr"/>
                          <a:tab pos="5943600" algn="r"/>
                        </a:tabLst>
                      </a:pPr>
                      <a:r>
                        <a:rPr lang="en-PH" sz="1800" dirty="0">
                          <a:solidFill>
                            <a:schemeClr val="tx1"/>
                          </a:solidFill>
                          <a:effectLst/>
                        </a:rPr>
                        <a:t>CHD/</a:t>
                      </a:r>
                      <a:r>
                        <a:rPr lang="en-PH" sz="1800" dirty="0" err="1">
                          <a:solidFill>
                            <a:schemeClr val="tx1"/>
                          </a:solidFill>
                          <a:effectLst/>
                        </a:rPr>
                        <a:t>Prov</a:t>
                      </a:r>
                      <a:r>
                        <a:rPr lang="en-PH" sz="1800" dirty="0">
                          <a:solidFill>
                            <a:schemeClr val="tx1"/>
                          </a:solidFill>
                          <a:effectLst/>
                        </a:rPr>
                        <a:t>/City NTP Coordinators, TA team</a:t>
                      </a:r>
                      <a:endParaRPr lang="en-US" sz="1800" dirty="0">
                        <a:solidFill>
                          <a:schemeClr val="tx1"/>
                        </a:solidFill>
                        <a:effectLst/>
                      </a:endParaRPr>
                    </a:p>
                    <a:p>
                      <a:pPr marL="0" marR="0" algn="ctr">
                        <a:spcBef>
                          <a:spcPts val="0"/>
                        </a:spcBef>
                        <a:spcAft>
                          <a:spcPts val="0"/>
                        </a:spcAft>
                        <a:tabLst>
                          <a:tab pos="2971800" algn="ctr"/>
                          <a:tab pos="5943600" algn="r"/>
                        </a:tabLst>
                      </a:pPr>
                      <a:r>
                        <a:rPr lang="en-PH" sz="1800" dirty="0">
                          <a:solidFill>
                            <a:schemeClr val="tx1"/>
                          </a:solidFill>
                          <a:effectLst/>
                        </a:rPr>
                        <a:t> </a:t>
                      </a:r>
                    </a:p>
                    <a:p>
                      <a:pPr marL="0" marR="0" algn="ctr">
                        <a:spcBef>
                          <a:spcPts val="0"/>
                        </a:spcBef>
                        <a:spcAft>
                          <a:spcPts val="0"/>
                        </a:spcAft>
                        <a:tabLst>
                          <a:tab pos="2971800" algn="ctr"/>
                          <a:tab pos="5943600" algn="r"/>
                        </a:tabLst>
                      </a:pPr>
                      <a:r>
                        <a:rPr lang="en-PH" sz="1800" dirty="0">
                          <a:solidFill>
                            <a:schemeClr val="tx1"/>
                          </a:solidFill>
                          <a:effectLst/>
                        </a:rPr>
                        <a:t>Head of DOTS </a:t>
                      </a:r>
                      <a:r>
                        <a:rPr lang="en-PH" sz="1800" dirty="0" err="1">
                          <a:solidFill>
                            <a:schemeClr val="tx1"/>
                          </a:solidFill>
                          <a:effectLst/>
                        </a:rPr>
                        <a:t>center</a:t>
                      </a:r>
                      <a:r>
                        <a:rPr lang="en-PH" sz="1800" dirty="0">
                          <a:solidFill>
                            <a:schemeClr val="tx1"/>
                          </a:solidFill>
                          <a:effectLst/>
                        </a:rPr>
                        <a:t>/facility</a:t>
                      </a:r>
                      <a:endParaRPr lang="en-US" sz="1800" dirty="0">
                        <a:solidFill>
                          <a:schemeClr val="tx1"/>
                        </a:solidFill>
                        <a:effectLst/>
                        <a:latin typeface="Arial" panose="020B0604020202020204" pitchFamily="34" charset="0"/>
                        <a:ea typeface="Calibri" panose="020F0502020204030204" pitchFamily="34" charset="0"/>
                      </a:endParaRPr>
                    </a:p>
                  </a:txBody>
                  <a:tcPr marL="49868" marR="49868" marT="0" marB="0" anchor="ctr"/>
                </a:tc>
                <a:extLst>
                  <a:ext uri="{0D108BD9-81ED-4DB2-BD59-A6C34878D82A}">
                    <a16:rowId xmlns:a16="http://schemas.microsoft.com/office/drawing/2014/main" val="10002"/>
                  </a:ext>
                </a:extLst>
              </a:tr>
            </a:tbl>
          </a:graphicData>
        </a:graphic>
      </p:graphicFrame>
      <p:sp>
        <p:nvSpPr>
          <p:cNvPr id="6" name="Title 1"/>
          <p:cNvSpPr txBox="1">
            <a:spLocks/>
          </p:cNvSpPr>
          <p:nvPr/>
        </p:nvSpPr>
        <p:spPr>
          <a:xfrm>
            <a:off x="541585" y="253581"/>
            <a:ext cx="7924176" cy="668818"/>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000" b="1" dirty="0">
                <a:solidFill>
                  <a:schemeClr val="accent1">
                    <a:lumMod val="75000"/>
                  </a:schemeClr>
                </a:solidFill>
              </a:rPr>
              <a:t>Procedures </a:t>
            </a:r>
            <a:r>
              <a:rPr lang="en-US" sz="4400" b="1" dirty="0">
                <a:solidFill>
                  <a:schemeClr val="accent1">
                    <a:lumMod val="75000"/>
                  </a:schemeClr>
                </a:solidFill>
              </a:rPr>
              <a:t>for</a:t>
            </a:r>
            <a:r>
              <a:rPr lang="en-US" sz="4000" b="1" dirty="0">
                <a:solidFill>
                  <a:schemeClr val="accent1">
                    <a:lumMod val="75000"/>
                  </a:schemeClr>
                </a:solidFill>
              </a:rPr>
              <a:t> certification</a:t>
            </a:r>
          </a:p>
        </p:txBody>
      </p:sp>
    </p:spTree>
    <p:extLst>
      <p:ext uri="{BB962C8B-B14F-4D97-AF65-F5344CB8AC3E}">
        <p14:creationId xmlns:p14="http://schemas.microsoft.com/office/powerpoint/2010/main" val="1542072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rotWithShape="1">
          <a:blip r:embed="rId3"/>
          <a:srcRect t="5749" b="65728"/>
          <a:stretch/>
        </p:blipFill>
        <p:spPr>
          <a:xfrm>
            <a:off x="513675" y="2454442"/>
            <a:ext cx="8301461" cy="3818021"/>
          </a:xfrm>
          <a:prstGeom prst="rect">
            <a:avLst/>
          </a:prstGeom>
        </p:spPr>
      </p:pic>
      <p:sp>
        <p:nvSpPr>
          <p:cNvPr id="3" name="Title 1"/>
          <p:cNvSpPr>
            <a:spLocks noGrp="1"/>
          </p:cNvSpPr>
          <p:nvPr>
            <p:ph type="title"/>
          </p:nvPr>
        </p:nvSpPr>
        <p:spPr>
          <a:xfrm>
            <a:off x="513675" y="578502"/>
            <a:ext cx="8959187" cy="1297438"/>
          </a:xfrm>
        </p:spPr>
        <p:txBody>
          <a:bodyPr>
            <a:noAutofit/>
          </a:bodyPr>
          <a:lstStyle/>
          <a:p>
            <a:r>
              <a:rPr lang="en-US" sz="4000" b="1" dirty="0">
                <a:solidFill>
                  <a:schemeClr val="accent1">
                    <a:lumMod val="75000"/>
                  </a:schemeClr>
                </a:solidFill>
              </a:rPr>
              <a:t>Flowchart of DOTS certification</a:t>
            </a:r>
            <a:br>
              <a:rPr lang="en-US" sz="4000" b="1" dirty="0">
                <a:solidFill>
                  <a:schemeClr val="accent1">
                    <a:lumMod val="75000"/>
                  </a:schemeClr>
                </a:solidFill>
              </a:rPr>
            </a:br>
            <a:r>
              <a:rPr lang="en-US" sz="4000" b="1" dirty="0">
                <a:solidFill>
                  <a:schemeClr val="accent1">
                    <a:lumMod val="75000"/>
                  </a:schemeClr>
                </a:solidFill>
              </a:rPr>
              <a:t>process</a:t>
            </a:r>
          </a:p>
        </p:txBody>
      </p:sp>
    </p:spTree>
    <p:extLst>
      <p:ext uri="{BB962C8B-B14F-4D97-AF65-F5344CB8AC3E}">
        <p14:creationId xmlns:p14="http://schemas.microsoft.com/office/powerpoint/2010/main" val="30793532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rotWithShape="1">
          <a:blip r:embed="rId3"/>
          <a:srcRect t="33810" b="18201"/>
          <a:stretch/>
        </p:blipFill>
        <p:spPr>
          <a:xfrm>
            <a:off x="0" y="1744579"/>
            <a:ext cx="8301461" cy="4993106"/>
          </a:xfrm>
          <a:prstGeom prst="rect">
            <a:avLst/>
          </a:prstGeom>
        </p:spPr>
      </p:pic>
      <p:sp>
        <p:nvSpPr>
          <p:cNvPr id="6" name="Title 1"/>
          <p:cNvSpPr txBox="1">
            <a:spLocks/>
          </p:cNvSpPr>
          <p:nvPr/>
        </p:nvSpPr>
        <p:spPr>
          <a:xfrm>
            <a:off x="601906" y="163413"/>
            <a:ext cx="8959187" cy="1297438"/>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000" b="1" dirty="0">
                <a:solidFill>
                  <a:schemeClr val="accent1">
                    <a:lumMod val="75000"/>
                  </a:schemeClr>
                </a:solidFill>
              </a:rPr>
              <a:t>Flowchart of DOTS certification</a:t>
            </a:r>
            <a:br>
              <a:rPr lang="en-US" sz="4000" b="1" dirty="0">
                <a:solidFill>
                  <a:schemeClr val="accent1">
                    <a:lumMod val="75000"/>
                  </a:schemeClr>
                </a:solidFill>
              </a:rPr>
            </a:br>
            <a:r>
              <a:rPr lang="en-US" sz="4000" b="1" dirty="0">
                <a:solidFill>
                  <a:schemeClr val="accent1">
                    <a:lumMod val="75000"/>
                  </a:schemeClr>
                </a:solidFill>
              </a:rPr>
              <a:t>process</a:t>
            </a:r>
          </a:p>
        </p:txBody>
      </p:sp>
    </p:spTree>
    <p:extLst>
      <p:ext uri="{BB962C8B-B14F-4D97-AF65-F5344CB8AC3E}">
        <p14:creationId xmlns:p14="http://schemas.microsoft.com/office/powerpoint/2010/main" val="40764154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rotWithShape="1">
          <a:blip r:embed="rId3"/>
          <a:srcRect t="80567" b="623"/>
          <a:stretch/>
        </p:blipFill>
        <p:spPr>
          <a:xfrm>
            <a:off x="842539" y="2759242"/>
            <a:ext cx="8301461" cy="2662497"/>
          </a:xfrm>
          <a:prstGeom prst="rect">
            <a:avLst/>
          </a:prstGeom>
        </p:spPr>
      </p:pic>
      <p:sp>
        <p:nvSpPr>
          <p:cNvPr id="6" name="Title 1"/>
          <p:cNvSpPr txBox="1">
            <a:spLocks/>
          </p:cNvSpPr>
          <p:nvPr/>
        </p:nvSpPr>
        <p:spPr>
          <a:xfrm>
            <a:off x="666075" y="730902"/>
            <a:ext cx="8959187" cy="1297438"/>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000" b="1">
                <a:solidFill>
                  <a:schemeClr val="accent1">
                    <a:lumMod val="75000"/>
                  </a:schemeClr>
                </a:solidFill>
              </a:rPr>
              <a:t>Flowchart of DOTS certification</a:t>
            </a:r>
            <a:br>
              <a:rPr lang="en-US" sz="4000" b="1">
                <a:solidFill>
                  <a:schemeClr val="accent1">
                    <a:lumMod val="75000"/>
                  </a:schemeClr>
                </a:solidFill>
              </a:rPr>
            </a:br>
            <a:r>
              <a:rPr lang="en-US" sz="4000" b="1">
                <a:solidFill>
                  <a:schemeClr val="accent1">
                    <a:lumMod val="75000"/>
                  </a:schemeClr>
                </a:solidFill>
              </a:rPr>
              <a:t>process</a:t>
            </a:r>
            <a:endParaRPr lang="en-US" sz="4000" b="1" dirty="0">
              <a:solidFill>
                <a:schemeClr val="accent1">
                  <a:lumMod val="75000"/>
                </a:schemeClr>
              </a:solidFill>
            </a:endParaRPr>
          </a:p>
        </p:txBody>
      </p:sp>
    </p:spTree>
    <p:extLst>
      <p:ext uri="{BB962C8B-B14F-4D97-AF65-F5344CB8AC3E}">
        <p14:creationId xmlns:p14="http://schemas.microsoft.com/office/powerpoint/2010/main" val="3679077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635" y="555888"/>
            <a:ext cx="7924176" cy="1420396"/>
          </a:xfrm>
        </p:spPr>
        <p:txBody>
          <a:bodyPr>
            <a:noAutofit/>
          </a:bodyPr>
          <a:lstStyle/>
          <a:p>
            <a:r>
              <a:rPr lang="en-US" sz="4400" b="1" dirty="0">
                <a:solidFill>
                  <a:schemeClr val="accent1">
                    <a:lumMod val="75000"/>
                  </a:schemeClr>
                </a:solidFill>
              </a:rPr>
              <a:t>DOTS certification and </a:t>
            </a:r>
            <a:br>
              <a:rPr lang="en-US" sz="4400" b="1" dirty="0">
                <a:solidFill>
                  <a:schemeClr val="accent1">
                    <a:lumMod val="75000"/>
                  </a:schemeClr>
                </a:solidFill>
              </a:rPr>
            </a:br>
            <a:r>
              <a:rPr lang="en-US" sz="4400" b="1" dirty="0" err="1">
                <a:solidFill>
                  <a:schemeClr val="accent1">
                    <a:lumMod val="75000"/>
                  </a:schemeClr>
                </a:solidFill>
              </a:rPr>
              <a:t>PhilHealth</a:t>
            </a:r>
            <a:r>
              <a:rPr lang="en-US" sz="4400" b="1" dirty="0">
                <a:solidFill>
                  <a:schemeClr val="accent1">
                    <a:lumMod val="75000"/>
                  </a:schemeClr>
                </a:solidFill>
              </a:rPr>
              <a:t> accreditation</a:t>
            </a:r>
            <a:endParaRPr lang="en-US" b="1" dirty="0">
              <a:solidFill>
                <a:schemeClr val="accent1">
                  <a:lumMod val="75000"/>
                </a:schemeClr>
              </a:solidFill>
            </a:endParaRPr>
          </a:p>
        </p:txBody>
      </p:sp>
      <p:sp>
        <p:nvSpPr>
          <p:cNvPr id="3" name="Content Placeholder 2"/>
          <p:cNvSpPr>
            <a:spLocks noGrp="1"/>
          </p:cNvSpPr>
          <p:nvPr>
            <p:ph idx="1"/>
          </p:nvPr>
        </p:nvSpPr>
        <p:spPr>
          <a:xfrm>
            <a:off x="639955" y="2688170"/>
            <a:ext cx="8091090" cy="3727378"/>
          </a:xfrm>
        </p:spPr>
        <p:txBody>
          <a:bodyPr>
            <a:normAutofit/>
          </a:bodyPr>
          <a:lstStyle/>
          <a:p>
            <a:pPr marL="0" indent="0">
              <a:buNone/>
            </a:pPr>
            <a:r>
              <a:rPr lang="en-US" sz="2800" dirty="0">
                <a:solidFill>
                  <a:schemeClr val="accent1">
                    <a:lumMod val="75000"/>
                  </a:schemeClr>
                </a:solidFill>
              </a:rPr>
              <a:t>Contents</a:t>
            </a:r>
          </a:p>
          <a:p>
            <a:pPr lvl="1"/>
            <a:r>
              <a:rPr lang="en-US" sz="2400" dirty="0">
                <a:solidFill>
                  <a:schemeClr val="tx1"/>
                </a:solidFill>
              </a:rPr>
              <a:t>Introduction</a:t>
            </a:r>
          </a:p>
          <a:p>
            <a:pPr lvl="1"/>
            <a:r>
              <a:rPr lang="en-US" sz="2400" dirty="0">
                <a:solidFill>
                  <a:schemeClr val="tx1"/>
                </a:solidFill>
              </a:rPr>
              <a:t>Objectives</a:t>
            </a:r>
          </a:p>
          <a:p>
            <a:pPr lvl="1"/>
            <a:r>
              <a:rPr lang="en-US" sz="2400" dirty="0">
                <a:solidFill>
                  <a:schemeClr val="tx1"/>
                </a:solidFill>
              </a:rPr>
              <a:t>Definition of Terms</a:t>
            </a:r>
          </a:p>
          <a:p>
            <a:pPr lvl="1"/>
            <a:r>
              <a:rPr lang="en-US" sz="2400" dirty="0">
                <a:solidFill>
                  <a:schemeClr val="tx1"/>
                </a:solidFill>
              </a:rPr>
              <a:t>Policies</a:t>
            </a:r>
          </a:p>
          <a:p>
            <a:pPr lvl="1"/>
            <a:r>
              <a:rPr lang="en-US" sz="2400" dirty="0">
                <a:solidFill>
                  <a:schemeClr val="tx1"/>
                </a:solidFill>
              </a:rPr>
              <a:t>Procedures</a:t>
            </a:r>
          </a:p>
          <a:p>
            <a:pPr lvl="1"/>
            <a:r>
              <a:rPr lang="en-US" sz="2400" dirty="0">
                <a:solidFill>
                  <a:schemeClr val="tx1"/>
                </a:solidFill>
              </a:rPr>
              <a:t>Roles and Responsibilities of Implementing Agencies</a:t>
            </a:r>
          </a:p>
          <a:p>
            <a:endParaRPr lang="en-US" sz="2800" dirty="0">
              <a:solidFill>
                <a:schemeClr val="tx1"/>
              </a:solidFill>
            </a:endParaRPr>
          </a:p>
        </p:txBody>
      </p:sp>
    </p:spTree>
    <p:extLst>
      <p:ext uri="{BB962C8B-B14F-4D97-AF65-F5344CB8AC3E}">
        <p14:creationId xmlns:p14="http://schemas.microsoft.com/office/powerpoint/2010/main" val="13701646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32735"/>
            <a:ext cx="9144000" cy="700292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571" y="267866"/>
            <a:ext cx="7924176" cy="1385670"/>
          </a:xfrm>
        </p:spPr>
        <p:txBody>
          <a:bodyPr>
            <a:noAutofit/>
          </a:bodyPr>
          <a:lstStyle/>
          <a:p>
            <a:r>
              <a:rPr lang="en-US" sz="4000" b="1" dirty="0">
                <a:solidFill>
                  <a:schemeClr val="accent1">
                    <a:lumMod val="75000"/>
                  </a:schemeClr>
                </a:solidFill>
              </a:rPr>
              <a:t>Roles and responsibilities  of </a:t>
            </a:r>
            <a:br>
              <a:rPr lang="en-US" sz="4000" b="1" dirty="0">
                <a:solidFill>
                  <a:schemeClr val="accent1">
                    <a:lumMod val="75000"/>
                  </a:schemeClr>
                </a:solidFill>
              </a:rPr>
            </a:br>
            <a:r>
              <a:rPr lang="en-US" sz="4000" b="1" dirty="0">
                <a:solidFill>
                  <a:schemeClr val="accent1">
                    <a:lumMod val="75000"/>
                  </a:schemeClr>
                </a:solidFill>
              </a:rPr>
              <a:t>implementing agencies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65041379"/>
              </p:ext>
            </p:extLst>
          </p:nvPr>
        </p:nvGraphicFramePr>
        <p:xfrm>
          <a:off x="285346" y="1859279"/>
          <a:ext cx="8573307" cy="4829845"/>
        </p:xfrm>
        <a:graphic>
          <a:graphicData uri="http://schemas.openxmlformats.org/drawingml/2006/table">
            <a:tbl>
              <a:tblPr firstRow="1" bandRow="1">
                <a:tableStyleId>{5C22544A-7EE6-4342-B048-85BDC9FD1C3A}</a:tableStyleId>
              </a:tblPr>
              <a:tblGrid>
                <a:gridCol w="2075742">
                  <a:extLst>
                    <a:ext uri="{9D8B030D-6E8A-4147-A177-3AD203B41FA5}">
                      <a16:colId xmlns:a16="http://schemas.microsoft.com/office/drawing/2014/main" val="20000"/>
                    </a:ext>
                  </a:extLst>
                </a:gridCol>
                <a:gridCol w="6497565">
                  <a:extLst>
                    <a:ext uri="{9D8B030D-6E8A-4147-A177-3AD203B41FA5}">
                      <a16:colId xmlns:a16="http://schemas.microsoft.com/office/drawing/2014/main" val="20001"/>
                    </a:ext>
                  </a:extLst>
                </a:gridCol>
              </a:tblGrid>
              <a:tr h="432525">
                <a:tc>
                  <a:txBody>
                    <a:bodyPr/>
                    <a:lstStyle/>
                    <a:p>
                      <a:pPr algn="ctr"/>
                      <a:r>
                        <a:rPr lang="fil-PH" sz="2400" dirty="0"/>
                        <a:t>Agency</a:t>
                      </a:r>
                    </a:p>
                  </a:txBody>
                  <a:tcPr/>
                </a:tc>
                <a:tc>
                  <a:txBody>
                    <a:bodyPr/>
                    <a:lstStyle/>
                    <a:p>
                      <a:pPr algn="ctr"/>
                      <a:r>
                        <a:rPr lang="fil-PH" sz="2400" dirty="0"/>
                        <a:t>Roles and responsibilities</a:t>
                      </a:r>
                    </a:p>
                  </a:txBody>
                  <a:tcPr/>
                </a:tc>
                <a:extLst>
                  <a:ext uri="{0D108BD9-81ED-4DB2-BD59-A6C34878D82A}">
                    <a16:rowId xmlns:a16="http://schemas.microsoft.com/office/drawing/2014/main" val="10000"/>
                  </a:ext>
                </a:extLst>
              </a:tr>
              <a:tr h="2026348">
                <a:tc>
                  <a:txBody>
                    <a:bodyPr/>
                    <a:lstStyle/>
                    <a:p>
                      <a:pPr algn="ctr"/>
                      <a:r>
                        <a:rPr lang="fil-PH" dirty="0"/>
                        <a:t>NCC - NTP</a:t>
                      </a:r>
                    </a:p>
                  </a:txBody>
                  <a:tcPr anchor="ctr"/>
                </a:tc>
                <a:tc>
                  <a:txBody>
                    <a:bodyPr/>
                    <a:lstStyle/>
                    <a:p>
                      <a:pPr marL="342900" indent="-342900">
                        <a:buAutoNum type="arabicPeriod"/>
                      </a:pPr>
                      <a:r>
                        <a:rPr lang="fil-PH" sz="1800" dirty="0">
                          <a:solidFill>
                            <a:srgbClr val="FF0000"/>
                          </a:solidFill>
                        </a:rPr>
                        <a:t>Recieve and consolidate reports</a:t>
                      </a:r>
                      <a:r>
                        <a:rPr lang="fil-PH" sz="1800" dirty="0"/>
                        <a:t> on the number of DOTS facilities certified by respective RCC-NTP in each regions</a:t>
                      </a:r>
                    </a:p>
                    <a:p>
                      <a:pPr marL="342900" indent="-342900">
                        <a:buAutoNum type="arabicPeriod"/>
                      </a:pPr>
                      <a:r>
                        <a:rPr lang="fil-PH" sz="1800" dirty="0"/>
                        <a:t>Serve as an </a:t>
                      </a:r>
                      <a:r>
                        <a:rPr lang="fil-PH" sz="1800" dirty="0">
                          <a:solidFill>
                            <a:srgbClr val="FF0000"/>
                          </a:solidFill>
                        </a:rPr>
                        <a:t>oversight body </a:t>
                      </a:r>
                      <a:r>
                        <a:rPr lang="fil-PH" sz="1800" dirty="0"/>
                        <a:t>in resolving issues and concerns beyond the jurisdiction of RCC-NTP</a:t>
                      </a:r>
                    </a:p>
                    <a:p>
                      <a:pPr marL="342900" indent="-342900">
                        <a:buAutoNum type="arabicPeriod"/>
                      </a:pPr>
                      <a:r>
                        <a:rPr lang="fil-PH" sz="1800" dirty="0"/>
                        <a:t>Conduct </a:t>
                      </a:r>
                      <a:r>
                        <a:rPr lang="fil-PH" sz="1800" dirty="0">
                          <a:solidFill>
                            <a:srgbClr val="FF0000"/>
                          </a:solidFill>
                        </a:rPr>
                        <a:t>joint monitoring </a:t>
                      </a:r>
                      <a:r>
                        <a:rPr lang="fil-PH" sz="1800" dirty="0"/>
                        <a:t>of TB-DOTS center/facilities with concerned</a:t>
                      </a:r>
                      <a:r>
                        <a:rPr lang="fil-PH" sz="1800" baseline="0" dirty="0"/>
                        <a:t> party as needed</a:t>
                      </a:r>
                    </a:p>
                  </a:txBody>
                  <a:tcPr anchor="ctr"/>
                </a:tc>
                <a:extLst>
                  <a:ext uri="{0D108BD9-81ED-4DB2-BD59-A6C34878D82A}">
                    <a16:rowId xmlns:a16="http://schemas.microsoft.com/office/drawing/2014/main" val="10001"/>
                  </a:ext>
                </a:extLst>
              </a:tr>
              <a:tr h="2346297">
                <a:tc>
                  <a:txBody>
                    <a:bodyPr/>
                    <a:lstStyle/>
                    <a:p>
                      <a:pPr algn="ctr"/>
                      <a:r>
                        <a:rPr lang="fil-PH" dirty="0"/>
                        <a:t>RCC-NTP</a:t>
                      </a:r>
                    </a:p>
                  </a:txBody>
                  <a:tcPr anchor="ctr"/>
                </a:tc>
                <a:tc>
                  <a:txBody>
                    <a:bodyPr/>
                    <a:lstStyle/>
                    <a:p>
                      <a:pPr marL="342900" indent="-342900">
                        <a:buFont typeface="+mj-lt"/>
                        <a:buAutoNum type="arabicPeriod"/>
                      </a:pPr>
                      <a:r>
                        <a:rPr lang="fil-PH" sz="1800" dirty="0">
                          <a:solidFill>
                            <a:srgbClr val="FF0000"/>
                          </a:solidFill>
                        </a:rPr>
                        <a:t>Oversee</a:t>
                      </a:r>
                      <a:r>
                        <a:rPr lang="fil-PH" sz="1800" dirty="0"/>
                        <a:t> the certification process at the regional level</a:t>
                      </a:r>
                    </a:p>
                    <a:p>
                      <a:pPr marL="342900" indent="-342900">
                        <a:buFont typeface="+mj-lt"/>
                        <a:buAutoNum type="arabicPeriod"/>
                      </a:pPr>
                      <a:r>
                        <a:rPr lang="fil-PH" sz="1800" dirty="0"/>
                        <a:t>Identify and designate the </a:t>
                      </a:r>
                      <a:r>
                        <a:rPr lang="fil-PH" sz="1800" dirty="0">
                          <a:solidFill>
                            <a:srgbClr val="FF0000"/>
                          </a:solidFill>
                        </a:rPr>
                        <a:t>members of certifying team</a:t>
                      </a:r>
                    </a:p>
                    <a:p>
                      <a:pPr marL="342900" indent="-342900">
                        <a:buClr>
                          <a:schemeClr val="tx1"/>
                        </a:buClr>
                        <a:buFont typeface="+mj-lt"/>
                        <a:buAutoNum type="arabicPeriod"/>
                      </a:pPr>
                      <a:r>
                        <a:rPr lang="fil-PH" sz="1800" dirty="0">
                          <a:solidFill>
                            <a:srgbClr val="FF0000"/>
                          </a:solidFill>
                        </a:rPr>
                        <a:t>Review and approve</a:t>
                      </a:r>
                      <a:r>
                        <a:rPr lang="fil-PH" sz="1800" dirty="0"/>
                        <a:t> the final result of assessment by the certifying</a:t>
                      </a:r>
                      <a:r>
                        <a:rPr lang="fil-PH" sz="1800" baseline="0" dirty="0"/>
                        <a:t> team</a:t>
                      </a:r>
                    </a:p>
                    <a:p>
                      <a:pPr marL="342900" indent="-342900">
                        <a:buFont typeface="+mj-lt"/>
                        <a:buAutoNum type="arabicPeriod"/>
                      </a:pPr>
                      <a:r>
                        <a:rPr lang="fil-PH" sz="1800" baseline="0" dirty="0">
                          <a:solidFill>
                            <a:srgbClr val="FF0000"/>
                          </a:solidFill>
                        </a:rPr>
                        <a:t>Mediate</a:t>
                      </a:r>
                      <a:r>
                        <a:rPr lang="fil-PH" sz="1800" baseline="0" dirty="0"/>
                        <a:t> concerns should the certifying team fail to come up with a concrete decision on the approval for certification</a:t>
                      </a:r>
                    </a:p>
                  </a:txBody>
                  <a:tcPr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8993340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32735"/>
            <a:ext cx="9144000" cy="700292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74672817"/>
              </p:ext>
            </p:extLst>
          </p:nvPr>
        </p:nvGraphicFramePr>
        <p:xfrm>
          <a:off x="352355" y="1997867"/>
          <a:ext cx="8439289" cy="4444563"/>
        </p:xfrm>
        <a:graphic>
          <a:graphicData uri="http://schemas.openxmlformats.org/drawingml/2006/table">
            <a:tbl>
              <a:tblPr firstRow="1" bandRow="1">
                <a:tableStyleId>{5C22544A-7EE6-4342-B048-85BDC9FD1C3A}</a:tableStyleId>
              </a:tblPr>
              <a:tblGrid>
                <a:gridCol w="1878828">
                  <a:extLst>
                    <a:ext uri="{9D8B030D-6E8A-4147-A177-3AD203B41FA5}">
                      <a16:colId xmlns:a16="http://schemas.microsoft.com/office/drawing/2014/main" val="20000"/>
                    </a:ext>
                  </a:extLst>
                </a:gridCol>
                <a:gridCol w="6560461">
                  <a:extLst>
                    <a:ext uri="{9D8B030D-6E8A-4147-A177-3AD203B41FA5}">
                      <a16:colId xmlns:a16="http://schemas.microsoft.com/office/drawing/2014/main" val="20001"/>
                    </a:ext>
                  </a:extLst>
                </a:gridCol>
              </a:tblGrid>
              <a:tr h="404274">
                <a:tc>
                  <a:txBody>
                    <a:bodyPr/>
                    <a:lstStyle/>
                    <a:p>
                      <a:pPr algn="ctr"/>
                      <a:r>
                        <a:rPr lang="fil-PH" sz="2400" dirty="0"/>
                        <a:t>Agency</a:t>
                      </a:r>
                    </a:p>
                  </a:txBody>
                  <a:tcPr/>
                </a:tc>
                <a:tc>
                  <a:txBody>
                    <a:bodyPr/>
                    <a:lstStyle/>
                    <a:p>
                      <a:pPr algn="ctr"/>
                      <a:r>
                        <a:rPr lang="fil-PH" sz="2400" dirty="0"/>
                        <a:t>Roles and responsibilities</a:t>
                      </a:r>
                    </a:p>
                  </a:txBody>
                  <a:tcPr/>
                </a:tc>
                <a:extLst>
                  <a:ext uri="{0D108BD9-81ED-4DB2-BD59-A6C34878D82A}">
                    <a16:rowId xmlns:a16="http://schemas.microsoft.com/office/drawing/2014/main" val="10000"/>
                  </a:ext>
                </a:extLst>
              </a:tr>
              <a:tr h="3987363">
                <a:tc>
                  <a:txBody>
                    <a:bodyPr/>
                    <a:lstStyle/>
                    <a:p>
                      <a:pPr algn="ctr"/>
                      <a:r>
                        <a:rPr lang="fil-PH" dirty="0"/>
                        <a:t>RCC-NTP</a:t>
                      </a:r>
                    </a:p>
                  </a:txBody>
                  <a:tcPr anchor="ctr"/>
                </a:tc>
                <a:tc>
                  <a:txBody>
                    <a:bodyPr/>
                    <a:lstStyle/>
                    <a:p>
                      <a:pPr marL="342900" indent="-342900">
                        <a:buFont typeface="+mj-lt"/>
                        <a:buAutoNum type="arabicPeriod" startAt="5"/>
                      </a:pPr>
                      <a:r>
                        <a:rPr lang="fil-PH" sz="1800" dirty="0">
                          <a:solidFill>
                            <a:schemeClr val="tx1"/>
                          </a:solidFill>
                        </a:rPr>
                        <a:t>Issue</a:t>
                      </a:r>
                      <a:r>
                        <a:rPr lang="fil-PH" sz="1800" baseline="0" dirty="0">
                          <a:solidFill>
                            <a:schemeClr val="tx1"/>
                          </a:solidFill>
                        </a:rPr>
                        <a:t> the </a:t>
                      </a:r>
                      <a:r>
                        <a:rPr lang="fil-PH" sz="1800" baseline="0" dirty="0">
                          <a:solidFill>
                            <a:srgbClr val="FF0000"/>
                          </a:solidFill>
                        </a:rPr>
                        <a:t>“Certificate of Quality Service of DOTS,”</a:t>
                      </a:r>
                      <a:r>
                        <a:rPr lang="fil-PH" sz="1800" baseline="0" dirty="0"/>
                        <a:t> duly signed by the Chair and Co–Chair of RCC-NTP and affix the committee’s dry seal</a:t>
                      </a:r>
                    </a:p>
                    <a:p>
                      <a:pPr marL="342900" indent="-342900">
                        <a:buClr>
                          <a:schemeClr val="tx1"/>
                        </a:buClr>
                        <a:buFont typeface="+mj-lt"/>
                        <a:buAutoNum type="arabicPeriod" startAt="5"/>
                      </a:pPr>
                      <a:r>
                        <a:rPr lang="fil-PH" sz="1800" baseline="0" dirty="0">
                          <a:solidFill>
                            <a:srgbClr val="FF0000"/>
                          </a:solidFill>
                        </a:rPr>
                        <a:t>Update status </a:t>
                      </a:r>
                      <a:r>
                        <a:rPr lang="fil-PH" sz="1800" baseline="0" dirty="0"/>
                        <a:t>of DOTS certification to facilitate PhilHealth accreditation</a:t>
                      </a:r>
                    </a:p>
                    <a:p>
                      <a:pPr marL="342900" indent="-342900">
                        <a:buFont typeface="+mj-lt"/>
                        <a:buAutoNum type="arabicPeriod" startAt="5"/>
                      </a:pPr>
                      <a:r>
                        <a:rPr lang="fil-PH" sz="1800" baseline="0" dirty="0"/>
                        <a:t>Maintain an </a:t>
                      </a:r>
                      <a:r>
                        <a:rPr lang="fil-PH" sz="1800" baseline="0" dirty="0">
                          <a:solidFill>
                            <a:srgbClr val="FF0000"/>
                          </a:solidFill>
                        </a:rPr>
                        <a:t>official registry </a:t>
                      </a:r>
                      <a:r>
                        <a:rPr lang="fil-PH" sz="1800" baseline="0" dirty="0"/>
                        <a:t>of all certified DOTS facilities in the region and submit a quarterly report of the number of facilities certified to NCC-NTP</a:t>
                      </a:r>
                    </a:p>
                    <a:p>
                      <a:pPr marL="342900" indent="-342900">
                        <a:buFont typeface="+mj-lt"/>
                        <a:buAutoNum type="arabicPeriod" startAt="5"/>
                      </a:pPr>
                      <a:r>
                        <a:rPr lang="fil-PH" sz="1800" baseline="0" dirty="0"/>
                        <a:t>Recommend, designate a </a:t>
                      </a:r>
                      <a:r>
                        <a:rPr lang="fil-PH" sz="1800" baseline="0" dirty="0">
                          <a:solidFill>
                            <a:srgbClr val="FF0000"/>
                          </a:solidFill>
                        </a:rPr>
                        <a:t>representative </a:t>
                      </a:r>
                      <a:r>
                        <a:rPr lang="fil-PH" sz="1800" baseline="0" dirty="0"/>
                        <a:t>from the </a:t>
                      </a:r>
                      <a:r>
                        <a:rPr lang="fil-PH" sz="1800" baseline="0" dirty="0">
                          <a:solidFill>
                            <a:srgbClr val="FF0000"/>
                          </a:solidFill>
                        </a:rPr>
                        <a:t>private sector </a:t>
                      </a:r>
                      <a:r>
                        <a:rPr lang="fil-PH" sz="1800" baseline="0" dirty="0"/>
                        <a:t>and appoint a substitute in his/her absence</a:t>
                      </a:r>
                    </a:p>
                    <a:p>
                      <a:pPr marL="342900" indent="-342900">
                        <a:buFont typeface="+mj-lt"/>
                        <a:buAutoNum type="arabicPeriod" startAt="5"/>
                      </a:pPr>
                      <a:r>
                        <a:rPr lang="fil-PH" sz="1800" baseline="0" dirty="0"/>
                        <a:t>Conduct </a:t>
                      </a:r>
                      <a:r>
                        <a:rPr lang="fil-PH" sz="1800" baseline="0" dirty="0">
                          <a:solidFill>
                            <a:srgbClr val="FF0000"/>
                          </a:solidFill>
                        </a:rPr>
                        <a:t>joint-monitoring</a:t>
                      </a:r>
                      <a:r>
                        <a:rPr lang="fil-PH" sz="1800" baseline="0" dirty="0"/>
                        <a:t> of TB DOTS centers/facilities with concerned parties as needed</a:t>
                      </a:r>
                    </a:p>
                  </a:txBody>
                  <a:tcPr anchor="ctr"/>
                </a:tc>
                <a:extLst>
                  <a:ext uri="{0D108BD9-81ED-4DB2-BD59-A6C34878D82A}">
                    <a16:rowId xmlns:a16="http://schemas.microsoft.com/office/drawing/2014/main" val="10001"/>
                  </a:ext>
                </a:extLst>
              </a:tr>
            </a:tbl>
          </a:graphicData>
        </a:graphic>
      </p:graphicFrame>
      <p:sp>
        <p:nvSpPr>
          <p:cNvPr id="6" name="Title 1"/>
          <p:cNvSpPr txBox="1">
            <a:spLocks/>
          </p:cNvSpPr>
          <p:nvPr/>
        </p:nvSpPr>
        <p:spPr>
          <a:xfrm>
            <a:off x="609911" y="436309"/>
            <a:ext cx="7924176" cy="138567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000" b="1" dirty="0">
                <a:solidFill>
                  <a:schemeClr val="accent1">
                    <a:lumMod val="75000"/>
                  </a:schemeClr>
                </a:solidFill>
              </a:rPr>
              <a:t>Roles and responsibilities  of </a:t>
            </a:r>
            <a:br>
              <a:rPr lang="en-US" sz="4000" b="1" dirty="0">
                <a:solidFill>
                  <a:schemeClr val="accent1">
                    <a:lumMod val="75000"/>
                  </a:schemeClr>
                </a:solidFill>
              </a:rPr>
            </a:br>
            <a:r>
              <a:rPr lang="en-US" sz="4000" b="1" dirty="0">
                <a:solidFill>
                  <a:schemeClr val="accent1">
                    <a:lumMod val="75000"/>
                  </a:schemeClr>
                </a:solidFill>
              </a:rPr>
              <a:t>implementing agencies</a:t>
            </a:r>
          </a:p>
        </p:txBody>
      </p:sp>
    </p:spTree>
    <p:extLst>
      <p:ext uri="{BB962C8B-B14F-4D97-AF65-F5344CB8AC3E}">
        <p14:creationId xmlns:p14="http://schemas.microsoft.com/office/powerpoint/2010/main" val="25616280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32735"/>
            <a:ext cx="9144000" cy="700292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79257131"/>
              </p:ext>
            </p:extLst>
          </p:nvPr>
        </p:nvGraphicFramePr>
        <p:xfrm>
          <a:off x="408171" y="2365585"/>
          <a:ext cx="8359775" cy="4078100"/>
        </p:xfrm>
        <a:graphic>
          <a:graphicData uri="http://schemas.openxmlformats.org/drawingml/2006/table">
            <a:tbl>
              <a:tblPr firstRow="1" bandRow="1">
                <a:tableStyleId>{5C22544A-7EE6-4342-B048-85BDC9FD1C3A}</a:tableStyleId>
              </a:tblPr>
              <a:tblGrid>
                <a:gridCol w="2024042">
                  <a:extLst>
                    <a:ext uri="{9D8B030D-6E8A-4147-A177-3AD203B41FA5}">
                      <a16:colId xmlns:a16="http://schemas.microsoft.com/office/drawing/2014/main" val="20000"/>
                    </a:ext>
                  </a:extLst>
                </a:gridCol>
                <a:gridCol w="6335733">
                  <a:extLst>
                    <a:ext uri="{9D8B030D-6E8A-4147-A177-3AD203B41FA5}">
                      <a16:colId xmlns:a16="http://schemas.microsoft.com/office/drawing/2014/main" val="20001"/>
                    </a:ext>
                  </a:extLst>
                </a:gridCol>
              </a:tblGrid>
              <a:tr h="526735">
                <a:tc>
                  <a:txBody>
                    <a:bodyPr/>
                    <a:lstStyle/>
                    <a:p>
                      <a:pPr algn="ctr"/>
                      <a:r>
                        <a:rPr lang="fil-PH" sz="2400" dirty="0"/>
                        <a:t>Agency</a:t>
                      </a:r>
                    </a:p>
                  </a:txBody>
                  <a:tcPr anchor="ctr"/>
                </a:tc>
                <a:tc>
                  <a:txBody>
                    <a:bodyPr/>
                    <a:lstStyle/>
                    <a:p>
                      <a:pPr algn="ctr"/>
                      <a:r>
                        <a:rPr lang="fil-PH" sz="2400" dirty="0"/>
                        <a:t>Roles and responsibilities</a:t>
                      </a:r>
                    </a:p>
                  </a:txBody>
                  <a:tcPr anchor="ctr"/>
                </a:tc>
                <a:extLst>
                  <a:ext uri="{0D108BD9-81ED-4DB2-BD59-A6C34878D82A}">
                    <a16:rowId xmlns:a16="http://schemas.microsoft.com/office/drawing/2014/main" val="10000"/>
                  </a:ext>
                </a:extLst>
              </a:tr>
              <a:tr h="2642206">
                <a:tc>
                  <a:txBody>
                    <a:bodyPr/>
                    <a:lstStyle/>
                    <a:p>
                      <a:endParaRPr lang="fil-PH" dirty="0"/>
                    </a:p>
                    <a:p>
                      <a:pPr algn="ctr"/>
                      <a:r>
                        <a:rPr lang="fil-PH" dirty="0"/>
                        <a:t>Certifying</a:t>
                      </a:r>
                      <a:r>
                        <a:rPr lang="fil-PH" baseline="0" dirty="0"/>
                        <a:t> Team</a:t>
                      </a:r>
                      <a:endParaRPr lang="fil-PH" dirty="0"/>
                    </a:p>
                  </a:txBody>
                  <a:tcPr anchor="ctr"/>
                </a:tc>
                <a:tc>
                  <a:txBody>
                    <a:bodyPr/>
                    <a:lstStyle/>
                    <a:p>
                      <a:pPr marL="342900" indent="-342900">
                        <a:buClr>
                          <a:schemeClr val="tx1"/>
                        </a:buClr>
                        <a:buAutoNum type="arabicPeriod"/>
                      </a:pPr>
                      <a:r>
                        <a:rPr lang="fil-PH" dirty="0">
                          <a:solidFill>
                            <a:srgbClr val="FF0000"/>
                          </a:solidFill>
                        </a:rPr>
                        <a:t>Validate</a:t>
                      </a:r>
                      <a:r>
                        <a:rPr lang="fil-PH" baseline="0" dirty="0">
                          <a:solidFill>
                            <a:srgbClr val="FF0000"/>
                          </a:solidFill>
                        </a:rPr>
                        <a:t> </a:t>
                      </a:r>
                      <a:r>
                        <a:rPr lang="fil-PH" baseline="0" dirty="0"/>
                        <a:t>the findings of the facility on-site based on the accomplished Self-Assessment Form (SAF)</a:t>
                      </a:r>
                    </a:p>
                    <a:p>
                      <a:pPr marL="342900" indent="-342900">
                        <a:buClr>
                          <a:schemeClr val="tx1"/>
                        </a:buClr>
                        <a:buAutoNum type="arabicPeriod"/>
                      </a:pPr>
                      <a:r>
                        <a:rPr lang="fil-PH" baseline="0" dirty="0">
                          <a:solidFill>
                            <a:srgbClr val="FF0000"/>
                          </a:solidFill>
                        </a:rPr>
                        <a:t>Recommend </a:t>
                      </a:r>
                      <a:r>
                        <a:rPr lang="fil-PH" baseline="0" dirty="0"/>
                        <a:t>to RCC-NTP whether the facility will be given approval for DOTS certification or shall be recommended for re–assessment</a:t>
                      </a:r>
                    </a:p>
                    <a:p>
                      <a:pPr marL="342900" indent="-342900">
                        <a:buAutoNum type="arabicPeriod"/>
                      </a:pPr>
                      <a:r>
                        <a:rPr lang="fil-PH" baseline="0" dirty="0"/>
                        <a:t>Prepare a </a:t>
                      </a:r>
                      <a:r>
                        <a:rPr lang="fil-PH" baseline="0" dirty="0">
                          <a:solidFill>
                            <a:srgbClr val="FF0000"/>
                          </a:solidFill>
                        </a:rPr>
                        <a:t>written report </a:t>
                      </a:r>
                      <a:r>
                        <a:rPr lang="fil-PH" baseline="0" dirty="0"/>
                        <a:t>detailing the team’s findings, rating per standard, and the team’s overall decision, and submit the copy to the health facility and RCC-NTP</a:t>
                      </a:r>
                    </a:p>
                  </a:txBody>
                  <a:tcPr anchor="ctr"/>
                </a:tc>
                <a:extLst>
                  <a:ext uri="{0D108BD9-81ED-4DB2-BD59-A6C34878D82A}">
                    <a16:rowId xmlns:a16="http://schemas.microsoft.com/office/drawing/2014/main" val="10001"/>
                  </a:ext>
                </a:extLst>
              </a:tr>
              <a:tr h="909159">
                <a:tc>
                  <a:txBody>
                    <a:bodyPr/>
                    <a:lstStyle/>
                    <a:p>
                      <a:pPr algn="ctr"/>
                      <a:r>
                        <a:rPr lang="fil-PH" dirty="0"/>
                        <a:t>Technical Assistance Team</a:t>
                      </a:r>
                    </a:p>
                  </a:txBody>
                  <a:tcPr anchor="ctr"/>
                </a:tc>
                <a:tc>
                  <a:txBody>
                    <a:bodyPr/>
                    <a:lstStyle/>
                    <a:p>
                      <a:r>
                        <a:rPr lang="fil-PH" dirty="0"/>
                        <a:t>Provide technical assistance to the DOTS facility prior to application and</a:t>
                      </a:r>
                      <a:r>
                        <a:rPr lang="fil-PH" baseline="0" dirty="0"/>
                        <a:t> in case of re-assessment</a:t>
                      </a:r>
                      <a:endParaRPr lang="fil-PH" dirty="0"/>
                    </a:p>
                  </a:txBody>
                  <a:tcPr anchor="ctr"/>
                </a:tc>
                <a:extLst>
                  <a:ext uri="{0D108BD9-81ED-4DB2-BD59-A6C34878D82A}">
                    <a16:rowId xmlns:a16="http://schemas.microsoft.com/office/drawing/2014/main" val="10002"/>
                  </a:ext>
                </a:extLst>
              </a:tr>
            </a:tbl>
          </a:graphicData>
        </a:graphic>
      </p:graphicFrame>
      <p:sp>
        <p:nvSpPr>
          <p:cNvPr id="5" name="Title 1"/>
          <p:cNvSpPr txBox="1">
            <a:spLocks/>
          </p:cNvSpPr>
          <p:nvPr/>
        </p:nvSpPr>
        <p:spPr>
          <a:xfrm>
            <a:off x="625971" y="239106"/>
            <a:ext cx="7924176" cy="138567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000" b="1" dirty="0">
                <a:solidFill>
                  <a:schemeClr val="accent1">
                    <a:lumMod val="75000"/>
                  </a:schemeClr>
                </a:solidFill>
              </a:rPr>
              <a:t>Roles and responsibilities  of </a:t>
            </a:r>
            <a:br>
              <a:rPr lang="en-US" sz="4000" b="1" dirty="0">
                <a:solidFill>
                  <a:schemeClr val="accent1">
                    <a:lumMod val="75000"/>
                  </a:schemeClr>
                </a:solidFill>
              </a:rPr>
            </a:br>
            <a:r>
              <a:rPr lang="en-US" sz="4000" b="1" dirty="0">
                <a:solidFill>
                  <a:schemeClr val="accent1">
                    <a:lumMod val="75000"/>
                  </a:schemeClr>
                </a:solidFill>
              </a:rPr>
              <a:t>implementing agencies</a:t>
            </a:r>
          </a:p>
        </p:txBody>
      </p:sp>
    </p:spTree>
    <p:extLst>
      <p:ext uri="{BB962C8B-B14F-4D97-AF65-F5344CB8AC3E}">
        <p14:creationId xmlns:p14="http://schemas.microsoft.com/office/powerpoint/2010/main" val="36753742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32735"/>
            <a:ext cx="9144000" cy="700292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08792270"/>
              </p:ext>
            </p:extLst>
          </p:nvPr>
        </p:nvGraphicFramePr>
        <p:xfrm>
          <a:off x="266217" y="2049445"/>
          <a:ext cx="8611566" cy="4526280"/>
        </p:xfrm>
        <a:graphic>
          <a:graphicData uri="http://schemas.openxmlformats.org/drawingml/2006/table">
            <a:tbl>
              <a:tblPr firstRow="1" bandRow="1">
                <a:tableStyleId>{5C22544A-7EE6-4342-B048-85BDC9FD1C3A}</a:tableStyleId>
              </a:tblPr>
              <a:tblGrid>
                <a:gridCol w="1563405">
                  <a:extLst>
                    <a:ext uri="{9D8B030D-6E8A-4147-A177-3AD203B41FA5}">
                      <a16:colId xmlns:a16="http://schemas.microsoft.com/office/drawing/2014/main" val="20000"/>
                    </a:ext>
                  </a:extLst>
                </a:gridCol>
                <a:gridCol w="7048161">
                  <a:extLst>
                    <a:ext uri="{9D8B030D-6E8A-4147-A177-3AD203B41FA5}">
                      <a16:colId xmlns:a16="http://schemas.microsoft.com/office/drawing/2014/main" val="20001"/>
                    </a:ext>
                  </a:extLst>
                </a:gridCol>
              </a:tblGrid>
              <a:tr h="370840">
                <a:tc>
                  <a:txBody>
                    <a:bodyPr/>
                    <a:lstStyle/>
                    <a:p>
                      <a:pPr algn="ctr"/>
                      <a:r>
                        <a:rPr lang="fil-PH" sz="2400" dirty="0"/>
                        <a:t>Agency</a:t>
                      </a:r>
                    </a:p>
                  </a:txBody>
                  <a:tcPr/>
                </a:tc>
                <a:tc>
                  <a:txBody>
                    <a:bodyPr/>
                    <a:lstStyle/>
                    <a:p>
                      <a:pPr algn="ctr"/>
                      <a:r>
                        <a:rPr lang="fil-PH" sz="2400" dirty="0"/>
                        <a:t>Roles and responsibilities</a:t>
                      </a:r>
                    </a:p>
                  </a:txBody>
                  <a:tcPr/>
                </a:tc>
                <a:extLst>
                  <a:ext uri="{0D108BD9-81ED-4DB2-BD59-A6C34878D82A}">
                    <a16:rowId xmlns:a16="http://schemas.microsoft.com/office/drawing/2014/main" val="10000"/>
                  </a:ext>
                </a:extLst>
              </a:tr>
              <a:tr h="370840">
                <a:tc>
                  <a:txBody>
                    <a:bodyPr/>
                    <a:lstStyle/>
                    <a:p>
                      <a:pPr algn="ctr"/>
                      <a:r>
                        <a:rPr lang="fil-PH" sz="1700" dirty="0"/>
                        <a:t>CHD Coordinator</a:t>
                      </a:r>
                    </a:p>
                  </a:txBody>
                  <a:tcPr anchor="ctr"/>
                </a:tc>
                <a:tc>
                  <a:txBody>
                    <a:bodyPr/>
                    <a:lstStyle/>
                    <a:p>
                      <a:pPr marL="342900" indent="-342900">
                        <a:buClr>
                          <a:schemeClr val="tx1"/>
                        </a:buClr>
                        <a:buAutoNum type="arabicPeriod"/>
                      </a:pPr>
                      <a:r>
                        <a:rPr lang="fil-PH" sz="1700" dirty="0">
                          <a:solidFill>
                            <a:srgbClr val="FF0000"/>
                          </a:solidFill>
                        </a:rPr>
                        <a:t>Facilitate</a:t>
                      </a:r>
                      <a:r>
                        <a:rPr lang="fil-PH" sz="1700" dirty="0"/>
                        <a:t> all the requirements for certification</a:t>
                      </a:r>
                    </a:p>
                    <a:p>
                      <a:pPr marL="342900" indent="-342900">
                        <a:buClr>
                          <a:schemeClr val="tx1"/>
                        </a:buClr>
                        <a:buAutoNum type="arabicPeriod"/>
                      </a:pPr>
                      <a:r>
                        <a:rPr lang="fil-PH" sz="1700" dirty="0">
                          <a:solidFill>
                            <a:srgbClr val="FF0000"/>
                          </a:solidFill>
                        </a:rPr>
                        <a:t>Coordinate</a:t>
                      </a:r>
                      <a:r>
                        <a:rPr lang="fil-PH" sz="1700" dirty="0"/>
                        <a:t> with the member of certifying team regarding the schedule of actual certification visits</a:t>
                      </a:r>
                    </a:p>
                    <a:p>
                      <a:pPr marL="342900" indent="-342900">
                        <a:buClr>
                          <a:schemeClr val="tx1"/>
                        </a:buClr>
                        <a:buAutoNum type="arabicPeriod"/>
                      </a:pPr>
                      <a:r>
                        <a:rPr lang="fil-PH" sz="1700" dirty="0">
                          <a:solidFill>
                            <a:srgbClr val="FF0000"/>
                          </a:solidFill>
                        </a:rPr>
                        <a:t>Notify</a:t>
                      </a:r>
                      <a:r>
                        <a:rPr lang="fil-PH" sz="1700" baseline="0" dirty="0"/>
                        <a:t> PhilHealth regarding the DOTS certification status of the facility and assist facility in applying for PhilHealth accreditation</a:t>
                      </a:r>
                    </a:p>
                    <a:p>
                      <a:pPr marL="342900" indent="-342900">
                        <a:buAutoNum type="arabicPeriod"/>
                      </a:pPr>
                      <a:r>
                        <a:rPr lang="fil-PH" sz="1700" baseline="0" dirty="0"/>
                        <a:t>Ensure that the </a:t>
                      </a:r>
                      <a:r>
                        <a:rPr lang="fil-PH" sz="1700" baseline="0" dirty="0">
                          <a:solidFill>
                            <a:srgbClr val="FF0000"/>
                          </a:solidFill>
                        </a:rPr>
                        <a:t>feedback </a:t>
                      </a:r>
                      <a:r>
                        <a:rPr lang="fil-PH" sz="1700" baseline="0" dirty="0"/>
                        <a:t>of the result of the certification process is provided to the TA team of the facility needed for re-assessment</a:t>
                      </a:r>
                    </a:p>
                    <a:p>
                      <a:pPr marL="342900" indent="-342900">
                        <a:buClr>
                          <a:schemeClr val="tx1"/>
                        </a:buClr>
                        <a:buAutoNum type="arabicPeriod"/>
                      </a:pPr>
                      <a:r>
                        <a:rPr lang="fil-PH" sz="1700" baseline="0" dirty="0">
                          <a:solidFill>
                            <a:srgbClr val="FF0000"/>
                          </a:solidFill>
                        </a:rPr>
                        <a:t>Monitor </a:t>
                      </a:r>
                      <a:r>
                        <a:rPr lang="fil-PH" sz="1700" baseline="0" dirty="0"/>
                        <a:t>all certified DOTS facilities together with the provincial TA team</a:t>
                      </a:r>
                    </a:p>
                  </a:txBody>
                  <a:tcPr anchor="ctr"/>
                </a:tc>
                <a:extLst>
                  <a:ext uri="{0D108BD9-81ED-4DB2-BD59-A6C34878D82A}">
                    <a16:rowId xmlns:a16="http://schemas.microsoft.com/office/drawing/2014/main" val="10001"/>
                  </a:ext>
                </a:extLst>
              </a:tr>
              <a:tr h="370840">
                <a:tc>
                  <a:txBody>
                    <a:bodyPr/>
                    <a:lstStyle/>
                    <a:p>
                      <a:pPr algn="ctr"/>
                      <a:r>
                        <a:rPr lang="fil-PH" sz="1700" dirty="0">
                          <a:solidFill>
                            <a:schemeClr val="tx1"/>
                          </a:solidFill>
                        </a:rPr>
                        <a:t>DOH Represent-ative</a:t>
                      </a:r>
                    </a:p>
                  </a:txBody>
                  <a:tcPr anchor="ctr"/>
                </a:tc>
                <a:tc>
                  <a:txBody>
                    <a:bodyPr/>
                    <a:lstStyle/>
                    <a:p>
                      <a:pPr marL="342900" indent="-342900">
                        <a:buClr>
                          <a:schemeClr val="tx1"/>
                        </a:buClr>
                        <a:buFont typeface="+mj-lt"/>
                        <a:buAutoNum type="arabicPeriod"/>
                      </a:pPr>
                      <a:r>
                        <a:rPr lang="fil-PH" sz="1700" dirty="0">
                          <a:solidFill>
                            <a:srgbClr val="FF0000"/>
                          </a:solidFill>
                        </a:rPr>
                        <a:t>Facilitate</a:t>
                      </a:r>
                      <a:r>
                        <a:rPr lang="fil-PH" sz="1700" dirty="0"/>
                        <a:t> the submission of all documents to the province/city</a:t>
                      </a:r>
                      <a:r>
                        <a:rPr lang="fil-PH" sz="1700" baseline="0" dirty="0"/>
                        <a:t> CHD and vice versa within the set time frame</a:t>
                      </a:r>
                    </a:p>
                    <a:p>
                      <a:pPr marL="342900" indent="-342900">
                        <a:buClr>
                          <a:schemeClr val="tx1"/>
                        </a:buClr>
                        <a:buFont typeface="+mj-lt"/>
                        <a:buAutoNum type="arabicPeriod"/>
                      </a:pPr>
                      <a:r>
                        <a:rPr lang="fil-PH" sz="1700" baseline="0" dirty="0">
                          <a:solidFill>
                            <a:srgbClr val="FF0000"/>
                          </a:solidFill>
                        </a:rPr>
                        <a:t>Assist </a:t>
                      </a:r>
                      <a:r>
                        <a:rPr lang="fil-PH" sz="1700" baseline="0" dirty="0"/>
                        <a:t>the facility by providing adequate and appropriate technical support to the DOTS facility, and ensure that the SAF is properly filled-up.</a:t>
                      </a:r>
                    </a:p>
                    <a:p>
                      <a:pPr marL="342900" indent="-342900">
                        <a:buFont typeface="+mj-lt"/>
                        <a:buAutoNum type="arabicPeriod"/>
                      </a:pPr>
                      <a:r>
                        <a:rPr lang="fil-PH" sz="1700" baseline="0" dirty="0"/>
                        <a:t>Provide </a:t>
                      </a:r>
                      <a:r>
                        <a:rPr lang="fil-PH" sz="1700" baseline="0" dirty="0">
                          <a:solidFill>
                            <a:srgbClr val="FF0000"/>
                          </a:solidFill>
                        </a:rPr>
                        <a:t>technical assistance </a:t>
                      </a:r>
                      <a:r>
                        <a:rPr lang="fil-PH" sz="1700" baseline="0" dirty="0"/>
                        <a:t>as needed</a:t>
                      </a:r>
                      <a:endParaRPr lang="fil-PH" sz="1700" dirty="0"/>
                    </a:p>
                  </a:txBody>
                  <a:tcPr anchor="ctr"/>
                </a:tc>
                <a:extLst>
                  <a:ext uri="{0D108BD9-81ED-4DB2-BD59-A6C34878D82A}">
                    <a16:rowId xmlns:a16="http://schemas.microsoft.com/office/drawing/2014/main" val="10002"/>
                  </a:ext>
                </a:extLst>
              </a:tr>
            </a:tbl>
          </a:graphicData>
        </a:graphic>
      </p:graphicFrame>
      <p:sp>
        <p:nvSpPr>
          <p:cNvPr id="6" name="Title 1"/>
          <p:cNvSpPr txBox="1">
            <a:spLocks/>
          </p:cNvSpPr>
          <p:nvPr/>
        </p:nvSpPr>
        <p:spPr>
          <a:xfrm>
            <a:off x="609912" y="330028"/>
            <a:ext cx="7924176" cy="1385670"/>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000" b="1" dirty="0">
                <a:solidFill>
                  <a:schemeClr val="accent1">
                    <a:lumMod val="75000"/>
                  </a:schemeClr>
                </a:solidFill>
              </a:rPr>
              <a:t>Roles and </a:t>
            </a:r>
            <a:r>
              <a:rPr lang="en-US" sz="4400" b="1" dirty="0">
                <a:solidFill>
                  <a:schemeClr val="accent1">
                    <a:lumMod val="75000"/>
                  </a:schemeClr>
                </a:solidFill>
              </a:rPr>
              <a:t>responsibilities</a:t>
            </a:r>
            <a:r>
              <a:rPr lang="en-US" sz="4000" b="1" dirty="0">
                <a:solidFill>
                  <a:schemeClr val="accent1">
                    <a:lumMod val="75000"/>
                  </a:schemeClr>
                </a:solidFill>
              </a:rPr>
              <a:t>  of </a:t>
            </a:r>
            <a:br>
              <a:rPr lang="en-US" sz="4000" b="1" dirty="0">
                <a:solidFill>
                  <a:schemeClr val="accent1">
                    <a:lumMod val="75000"/>
                  </a:schemeClr>
                </a:solidFill>
              </a:rPr>
            </a:br>
            <a:r>
              <a:rPr lang="en-US" sz="4000" b="1" dirty="0">
                <a:solidFill>
                  <a:schemeClr val="accent1">
                    <a:lumMod val="75000"/>
                  </a:schemeClr>
                </a:solidFill>
              </a:rPr>
              <a:t>implementing agencies</a:t>
            </a:r>
          </a:p>
        </p:txBody>
      </p:sp>
    </p:spTree>
    <p:extLst>
      <p:ext uri="{BB962C8B-B14F-4D97-AF65-F5344CB8AC3E}">
        <p14:creationId xmlns:p14="http://schemas.microsoft.com/office/powerpoint/2010/main" val="19275797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529" y="427089"/>
            <a:ext cx="7210598" cy="1273375"/>
          </a:xfrm>
        </p:spPr>
        <p:txBody>
          <a:bodyPr>
            <a:noAutofit/>
          </a:bodyPr>
          <a:lstStyle/>
          <a:p>
            <a:r>
              <a:rPr lang="fil-PH" sz="4000" b="1" dirty="0">
                <a:solidFill>
                  <a:schemeClr val="accent1">
                    <a:lumMod val="75000"/>
                  </a:schemeClr>
                </a:solidFill>
              </a:rPr>
              <a:t>Procedures in applying for PhilHealth accreditation  </a:t>
            </a:r>
            <a:endParaRPr lang="en-US" sz="4000" b="1" dirty="0">
              <a:solidFill>
                <a:schemeClr val="accent1">
                  <a:lumMod val="75000"/>
                </a:schemeClr>
              </a:solidFill>
            </a:endParaRPr>
          </a:p>
        </p:txBody>
      </p:sp>
      <p:sp>
        <p:nvSpPr>
          <p:cNvPr id="3" name="Content Placeholder 2"/>
          <p:cNvSpPr>
            <a:spLocks noGrp="1"/>
          </p:cNvSpPr>
          <p:nvPr>
            <p:ph idx="1"/>
          </p:nvPr>
        </p:nvSpPr>
        <p:spPr>
          <a:xfrm>
            <a:off x="815855" y="2035020"/>
            <a:ext cx="7293134" cy="4606412"/>
          </a:xfrm>
        </p:spPr>
        <p:txBody>
          <a:bodyPr>
            <a:normAutofit/>
          </a:bodyPr>
          <a:lstStyle/>
          <a:p>
            <a:r>
              <a:rPr lang="fil-PH" sz="2300" dirty="0">
                <a:solidFill>
                  <a:schemeClr val="tx1"/>
                </a:solidFill>
              </a:rPr>
              <a:t>Secure an application form for accreditation from any PhilHealth office or download from PhilHealth website </a:t>
            </a:r>
            <a:r>
              <a:rPr lang="fil-PH" sz="2300" dirty="0">
                <a:solidFill>
                  <a:schemeClr val="accent5">
                    <a:lumMod val="75000"/>
                  </a:schemeClr>
                </a:solidFill>
                <a:hlinkClick r:id="rId3"/>
              </a:rPr>
              <a:t>www.philhealth.gov.ph</a:t>
            </a:r>
            <a:endParaRPr lang="fil-PH" sz="2300" dirty="0">
              <a:solidFill>
                <a:schemeClr val="accent5">
                  <a:lumMod val="75000"/>
                </a:schemeClr>
              </a:solidFill>
            </a:endParaRPr>
          </a:p>
          <a:p>
            <a:pPr>
              <a:spcBef>
                <a:spcPts val="3000"/>
              </a:spcBef>
            </a:pPr>
            <a:r>
              <a:rPr lang="fil-PH" sz="2300" dirty="0">
                <a:solidFill>
                  <a:schemeClr val="tx1"/>
                </a:solidFill>
              </a:rPr>
              <a:t>Prepare the following documents:</a:t>
            </a:r>
          </a:p>
          <a:p>
            <a:pPr lvl="1"/>
            <a:r>
              <a:rPr lang="en-PH" sz="2000" dirty="0">
                <a:solidFill>
                  <a:schemeClr val="tx1"/>
                </a:solidFill>
              </a:rPr>
              <a:t>Performance</a:t>
            </a:r>
            <a:r>
              <a:rPr lang="en-PH" sz="2200" dirty="0">
                <a:solidFill>
                  <a:schemeClr val="tx1"/>
                </a:solidFill>
              </a:rPr>
              <a:t> </a:t>
            </a:r>
            <a:r>
              <a:rPr lang="en-PH" sz="2000" dirty="0">
                <a:solidFill>
                  <a:schemeClr val="tx1"/>
                </a:solidFill>
              </a:rPr>
              <a:t>Commitment </a:t>
            </a:r>
            <a:r>
              <a:rPr lang="en-PH" sz="2000" dirty="0">
                <a:solidFill>
                  <a:schemeClr val="tx1"/>
                </a:solidFill>
                <a:sym typeface="Symbol" panose="05050102010706020507" pitchFamily="18" charset="2"/>
              </a:rPr>
              <a:t></a:t>
            </a:r>
            <a:r>
              <a:rPr lang="en-PH" sz="2000" dirty="0">
                <a:solidFill>
                  <a:schemeClr val="tx1"/>
                </a:solidFill>
              </a:rPr>
              <a:t> duly signed by LCE/owner and head of the facility/Medical Director/Chief of Hospital</a:t>
            </a:r>
            <a:endParaRPr lang="en-US" sz="2000" dirty="0">
              <a:solidFill>
                <a:schemeClr val="tx1"/>
              </a:solidFill>
            </a:endParaRPr>
          </a:p>
          <a:p>
            <a:pPr lvl="1"/>
            <a:r>
              <a:rPr lang="en-PH" sz="2000" dirty="0">
                <a:solidFill>
                  <a:schemeClr val="tx1"/>
                </a:solidFill>
              </a:rPr>
              <a:t>Provider data record</a:t>
            </a:r>
            <a:r>
              <a:rPr lang="en-PH" sz="2000" strike="sngStrike" dirty="0">
                <a:solidFill>
                  <a:schemeClr val="tx1"/>
                </a:solidFill>
              </a:rPr>
              <a:t> </a:t>
            </a:r>
            <a:endParaRPr lang="en-US" sz="2000" dirty="0">
              <a:solidFill>
                <a:schemeClr val="tx1"/>
              </a:solidFill>
            </a:endParaRPr>
          </a:p>
          <a:p>
            <a:pPr lvl="1"/>
            <a:r>
              <a:rPr lang="en-PH" sz="2000" dirty="0">
                <a:solidFill>
                  <a:schemeClr val="tx1"/>
                </a:solidFill>
              </a:rPr>
              <a:t>Participation fee</a:t>
            </a:r>
          </a:p>
          <a:p>
            <a:pPr lvl="1"/>
            <a:r>
              <a:rPr lang="en-PH" sz="2000" dirty="0">
                <a:solidFill>
                  <a:schemeClr val="tx1"/>
                </a:solidFill>
              </a:rPr>
              <a:t>Electronic copies in JPEG format of recent photos of the facility, both the interior and outside surroundings</a:t>
            </a:r>
            <a:endParaRPr lang="en-US" sz="2000" dirty="0">
              <a:solidFill>
                <a:schemeClr val="tx1"/>
              </a:solidFill>
            </a:endParaRPr>
          </a:p>
        </p:txBody>
      </p:sp>
    </p:spTree>
    <p:extLst>
      <p:ext uri="{BB962C8B-B14F-4D97-AF65-F5344CB8AC3E}">
        <p14:creationId xmlns:p14="http://schemas.microsoft.com/office/powerpoint/2010/main" val="16749886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2850" y="2518611"/>
            <a:ext cx="7067677" cy="3978442"/>
          </a:xfrm>
        </p:spPr>
        <p:txBody>
          <a:bodyPr>
            <a:normAutofit/>
          </a:bodyPr>
          <a:lstStyle/>
          <a:p>
            <a:r>
              <a:rPr lang="fil-PH" sz="2400" dirty="0">
                <a:solidFill>
                  <a:schemeClr val="tx1"/>
                </a:solidFill>
              </a:rPr>
              <a:t>Prepare the following documents (cont’d):</a:t>
            </a:r>
          </a:p>
          <a:p>
            <a:pPr lvl="1"/>
            <a:r>
              <a:rPr lang="en-PH" sz="2200" dirty="0">
                <a:solidFill>
                  <a:schemeClr val="tx1"/>
                </a:solidFill>
              </a:rPr>
              <a:t>Statement of intent </a:t>
            </a:r>
            <a:r>
              <a:rPr lang="en-PH" sz="2000" dirty="0">
                <a:solidFill>
                  <a:schemeClr val="tx1"/>
                </a:solidFill>
              </a:rPr>
              <a:t>(if applicable) </a:t>
            </a:r>
            <a:r>
              <a:rPr lang="en-PH" sz="2000" dirty="0">
                <a:solidFill>
                  <a:schemeClr val="tx1"/>
                </a:solidFill>
                <a:sym typeface="Symbol" panose="05050102010706020507" pitchFamily="18" charset="2"/>
              </a:rPr>
              <a:t></a:t>
            </a:r>
            <a:r>
              <a:rPr lang="en-PH" sz="2000" dirty="0">
                <a:solidFill>
                  <a:schemeClr val="tx1"/>
                </a:solidFill>
              </a:rPr>
              <a:t> this is for health care institutions that submitted their application in the 4</a:t>
            </a:r>
            <a:r>
              <a:rPr lang="en-PH" sz="2000" baseline="30000" dirty="0">
                <a:solidFill>
                  <a:schemeClr val="tx1"/>
                </a:solidFill>
              </a:rPr>
              <a:t>th</a:t>
            </a:r>
            <a:r>
              <a:rPr lang="en-PH" sz="2000" dirty="0">
                <a:solidFill>
                  <a:schemeClr val="tx1"/>
                </a:solidFill>
              </a:rPr>
              <a:t> quarter of the year </a:t>
            </a:r>
          </a:p>
          <a:p>
            <a:pPr lvl="2"/>
            <a:r>
              <a:rPr lang="en-PH" sz="1800" dirty="0">
                <a:solidFill>
                  <a:schemeClr val="tx1"/>
                </a:solidFill>
              </a:rPr>
              <a:t>The statement of intent gives the TB-DOTS facility a prerogative to choose the preferred starting date of their accreditation.</a:t>
            </a:r>
            <a:endParaRPr lang="en-US" sz="1800" dirty="0">
              <a:solidFill>
                <a:schemeClr val="tx1"/>
              </a:solidFill>
            </a:endParaRPr>
          </a:p>
          <a:p>
            <a:pPr lvl="1"/>
            <a:r>
              <a:rPr lang="en-PH" sz="2200" dirty="0">
                <a:solidFill>
                  <a:schemeClr val="tx1"/>
                </a:solidFill>
              </a:rPr>
              <a:t>Updated TB-DOTS certificate</a:t>
            </a:r>
            <a:endParaRPr lang="en-US" sz="2200" dirty="0">
              <a:solidFill>
                <a:schemeClr val="tx1"/>
              </a:solidFill>
            </a:endParaRPr>
          </a:p>
          <a:p>
            <a:pPr lvl="1"/>
            <a:r>
              <a:rPr lang="en-PH" sz="2200" dirty="0">
                <a:solidFill>
                  <a:schemeClr val="tx1"/>
                </a:solidFill>
              </a:rPr>
              <a:t>Location map</a:t>
            </a:r>
            <a:endParaRPr lang="en-US" sz="2200" dirty="0">
              <a:solidFill>
                <a:schemeClr val="tx1"/>
              </a:solidFill>
            </a:endParaRPr>
          </a:p>
          <a:p>
            <a:pPr lvl="1"/>
            <a:r>
              <a:rPr lang="en-PH" sz="2200" dirty="0">
                <a:solidFill>
                  <a:schemeClr val="tx1"/>
                </a:solidFill>
              </a:rPr>
              <a:t>Updated business permit (for private HCIs only)</a:t>
            </a:r>
          </a:p>
          <a:p>
            <a:pPr marL="0" indent="0">
              <a:buNone/>
            </a:pPr>
            <a:endParaRPr lang="fil-PH" sz="2400" dirty="0">
              <a:solidFill>
                <a:schemeClr val="tx1"/>
              </a:solidFill>
            </a:endParaRPr>
          </a:p>
        </p:txBody>
      </p:sp>
      <p:sp>
        <p:nvSpPr>
          <p:cNvPr id="6" name="Title 1"/>
          <p:cNvSpPr txBox="1">
            <a:spLocks/>
          </p:cNvSpPr>
          <p:nvPr/>
        </p:nvSpPr>
        <p:spPr>
          <a:xfrm>
            <a:off x="609929" y="579489"/>
            <a:ext cx="7210598" cy="1273375"/>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il-PH" sz="4000" b="1">
                <a:solidFill>
                  <a:schemeClr val="accent1">
                    <a:lumMod val="75000"/>
                  </a:schemeClr>
                </a:solidFill>
              </a:rPr>
              <a:t>Procedures in applying for PhilHealth accreditation  </a:t>
            </a:r>
            <a:endParaRPr lang="en-US" sz="4000" b="1" dirty="0">
              <a:solidFill>
                <a:schemeClr val="accent1">
                  <a:lumMod val="75000"/>
                </a:schemeClr>
              </a:solidFill>
            </a:endParaRPr>
          </a:p>
        </p:txBody>
      </p:sp>
    </p:spTree>
    <p:extLst>
      <p:ext uri="{BB962C8B-B14F-4D97-AF65-F5344CB8AC3E}">
        <p14:creationId xmlns:p14="http://schemas.microsoft.com/office/powerpoint/2010/main" val="1568088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3666" y="2422360"/>
            <a:ext cx="7076861" cy="4074694"/>
          </a:xfrm>
        </p:spPr>
        <p:txBody>
          <a:bodyPr>
            <a:noAutofit/>
          </a:bodyPr>
          <a:lstStyle/>
          <a:p>
            <a:r>
              <a:rPr lang="en-US" sz="2200" dirty="0">
                <a:solidFill>
                  <a:schemeClr val="tx1"/>
                </a:solidFill>
              </a:rPr>
              <a:t>Submit to the </a:t>
            </a:r>
            <a:r>
              <a:rPr lang="en-US" sz="2200" dirty="0" err="1">
                <a:solidFill>
                  <a:schemeClr val="tx1"/>
                </a:solidFill>
              </a:rPr>
              <a:t>PhilHealth</a:t>
            </a:r>
            <a:r>
              <a:rPr lang="en-US" sz="2200" dirty="0">
                <a:solidFill>
                  <a:schemeClr val="tx1"/>
                </a:solidFill>
              </a:rPr>
              <a:t> regional office or local Health Insurance Office the complete documents and pay the accreditation fee.</a:t>
            </a:r>
          </a:p>
          <a:p>
            <a:pPr lvl="0">
              <a:spcBef>
                <a:spcPts val="3000"/>
              </a:spcBef>
            </a:pPr>
            <a:r>
              <a:rPr lang="en-US" sz="2200" dirty="0">
                <a:solidFill>
                  <a:schemeClr val="tx1"/>
                </a:solidFill>
              </a:rPr>
              <a:t>Upon approval of application, </a:t>
            </a:r>
            <a:r>
              <a:rPr lang="en-US" sz="2200" dirty="0" err="1">
                <a:solidFill>
                  <a:schemeClr val="tx1"/>
                </a:solidFill>
              </a:rPr>
              <a:t>PhilHealth</a:t>
            </a:r>
            <a:r>
              <a:rPr lang="en-US" sz="2200" dirty="0">
                <a:solidFill>
                  <a:schemeClr val="tx1"/>
                </a:solidFill>
              </a:rPr>
              <a:t> shall issue a certificate of accreditation and letter of approval that will be sent to the facility.</a:t>
            </a:r>
          </a:p>
          <a:p>
            <a:pPr>
              <a:spcBef>
                <a:spcPts val="3000"/>
              </a:spcBef>
            </a:pPr>
            <a:r>
              <a:rPr lang="en-US" sz="2200" dirty="0">
                <a:solidFill>
                  <a:schemeClr val="tx1"/>
                </a:solidFill>
              </a:rPr>
              <a:t>For any concerns regarding accreditation, the facility may inquire at the nearest </a:t>
            </a:r>
            <a:r>
              <a:rPr lang="en-US" sz="2200" dirty="0" err="1">
                <a:solidFill>
                  <a:schemeClr val="tx1"/>
                </a:solidFill>
              </a:rPr>
              <a:t>PhilHealth</a:t>
            </a:r>
            <a:r>
              <a:rPr lang="en-US" sz="2200" dirty="0">
                <a:solidFill>
                  <a:schemeClr val="tx1"/>
                </a:solidFill>
              </a:rPr>
              <a:t> Regional Office or local Health Insurance Office in their area.</a:t>
            </a:r>
            <a:endParaRPr lang="fil-PH" sz="2200" dirty="0">
              <a:solidFill>
                <a:schemeClr val="tx1"/>
              </a:solidFill>
            </a:endParaRPr>
          </a:p>
        </p:txBody>
      </p:sp>
      <p:sp>
        <p:nvSpPr>
          <p:cNvPr id="5" name="Title 1"/>
          <p:cNvSpPr txBox="1">
            <a:spLocks/>
          </p:cNvSpPr>
          <p:nvPr/>
        </p:nvSpPr>
        <p:spPr>
          <a:xfrm>
            <a:off x="609929" y="579489"/>
            <a:ext cx="7210598" cy="1273375"/>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il-PH" sz="4000" b="1">
                <a:solidFill>
                  <a:schemeClr val="accent1">
                    <a:lumMod val="75000"/>
                  </a:schemeClr>
                </a:solidFill>
              </a:rPr>
              <a:t>Procedures in applying for PhilHealth accreditation  </a:t>
            </a:r>
            <a:endParaRPr lang="en-US" sz="4000" b="1" dirty="0">
              <a:solidFill>
                <a:schemeClr val="accent1">
                  <a:lumMod val="75000"/>
                </a:schemeClr>
              </a:solidFill>
            </a:endParaRPr>
          </a:p>
        </p:txBody>
      </p:sp>
    </p:spTree>
    <p:extLst>
      <p:ext uri="{BB962C8B-B14F-4D97-AF65-F5344CB8AC3E}">
        <p14:creationId xmlns:p14="http://schemas.microsoft.com/office/powerpoint/2010/main" val="14111690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1276" y="395004"/>
            <a:ext cx="7924176" cy="1257334"/>
          </a:xfrm>
        </p:spPr>
        <p:txBody>
          <a:bodyPr>
            <a:noAutofit/>
          </a:bodyPr>
          <a:lstStyle/>
          <a:p>
            <a:r>
              <a:rPr lang="en-US" b="1" dirty="0">
                <a:solidFill>
                  <a:schemeClr val="accent1">
                    <a:lumMod val="75000"/>
                  </a:schemeClr>
                </a:solidFill>
              </a:rPr>
              <a:t>Procedures on </a:t>
            </a:r>
            <a:r>
              <a:rPr lang="en-US" b="1" dirty="0" err="1">
                <a:solidFill>
                  <a:schemeClr val="accent1">
                    <a:lumMod val="75000"/>
                  </a:schemeClr>
                </a:solidFill>
              </a:rPr>
              <a:t>PhilHealth</a:t>
            </a:r>
            <a:r>
              <a:rPr lang="en-US" b="1" dirty="0">
                <a:solidFill>
                  <a:schemeClr val="accent1">
                    <a:lumMod val="75000"/>
                  </a:schemeClr>
                </a:solidFill>
              </a:rPr>
              <a:t> claims</a:t>
            </a:r>
            <a:br>
              <a:rPr lang="en-US" b="1" dirty="0">
                <a:solidFill>
                  <a:schemeClr val="accent1">
                    <a:lumMod val="75000"/>
                  </a:schemeClr>
                </a:solidFill>
              </a:rPr>
            </a:br>
            <a:r>
              <a:rPr lang="en-US" b="1" dirty="0">
                <a:solidFill>
                  <a:schemeClr val="accent1">
                    <a:lumMod val="75000"/>
                  </a:schemeClr>
                </a:solidFill>
              </a:rPr>
              <a:t>processing</a:t>
            </a:r>
          </a:p>
        </p:txBody>
      </p:sp>
      <p:sp>
        <p:nvSpPr>
          <p:cNvPr id="3" name="Content Placeholder 2"/>
          <p:cNvSpPr>
            <a:spLocks noGrp="1"/>
          </p:cNvSpPr>
          <p:nvPr>
            <p:ph idx="1"/>
          </p:nvPr>
        </p:nvSpPr>
        <p:spPr>
          <a:xfrm>
            <a:off x="723821" y="2095695"/>
            <a:ext cx="7561631" cy="4577821"/>
          </a:xfrm>
        </p:spPr>
        <p:txBody>
          <a:bodyPr>
            <a:noAutofit/>
          </a:bodyPr>
          <a:lstStyle/>
          <a:p>
            <a:r>
              <a:rPr lang="en-US" sz="2000" dirty="0">
                <a:solidFill>
                  <a:schemeClr val="tx1"/>
                </a:solidFill>
              </a:rPr>
              <a:t>Claims shall be filed within 60 calendar days after completion of prescribed treatment.</a:t>
            </a:r>
          </a:p>
          <a:p>
            <a:pPr lvl="0">
              <a:spcBef>
                <a:spcPts val="1800"/>
              </a:spcBef>
            </a:pPr>
            <a:r>
              <a:rPr lang="en-US" sz="2000" dirty="0">
                <a:solidFill>
                  <a:schemeClr val="tx1"/>
                </a:solidFill>
              </a:rPr>
              <a:t>The following documents must be submitted in filing claims:</a:t>
            </a:r>
          </a:p>
          <a:p>
            <a:pPr lvl="1"/>
            <a:r>
              <a:rPr lang="en-US" sz="1800" dirty="0">
                <a:solidFill>
                  <a:schemeClr val="tx1"/>
                </a:solidFill>
              </a:rPr>
              <a:t>Claim Form 1</a:t>
            </a:r>
          </a:p>
          <a:p>
            <a:pPr lvl="1"/>
            <a:r>
              <a:rPr lang="en-US" sz="1800" dirty="0">
                <a:solidFill>
                  <a:schemeClr val="tx1"/>
                </a:solidFill>
              </a:rPr>
              <a:t>Claim Form 2</a:t>
            </a:r>
          </a:p>
          <a:p>
            <a:pPr lvl="1"/>
            <a:r>
              <a:rPr lang="en-US" sz="1800" dirty="0">
                <a:solidFill>
                  <a:schemeClr val="tx1"/>
                </a:solidFill>
              </a:rPr>
              <a:t>Copy of NTP treatment card</a:t>
            </a:r>
          </a:p>
          <a:p>
            <a:pPr lvl="1"/>
            <a:r>
              <a:rPr lang="en-US" sz="1800" dirty="0">
                <a:solidFill>
                  <a:schemeClr val="tx1"/>
                </a:solidFill>
              </a:rPr>
              <a:t>Other documents required by </a:t>
            </a:r>
            <a:r>
              <a:rPr lang="en-US" sz="1800" dirty="0" err="1">
                <a:solidFill>
                  <a:schemeClr val="tx1"/>
                </a:solidFill>
              </a:rPr>
              <a:t>PhilHealth</a:t>
            </a:r>
            <a:endParaRPr lang="en-US" sz="1800" dirty="0">
              <a:solidFill>
                <a:schemeClr val="tx1"/>
              </a:solidFill>
            </a:endParaRPr>
          </a:p>
          <a:p>
            <a:pPr>
              <a:spcBef>
                <a:spcPts val="1800"/>
              </a:spcBef>
            </a:pPr>
            <a:r>
              <a:rPr lang="en-US" sz="2000" dirty="0">
                <a:solidFill>
                  <a:schemeClr val="tx1"/>
                </a:solidFill>
              </a:rPr>
              <a:t>TB DOTS claims should have the correct ICD-10 Codes and Package Codes.</a:t>
            </a:r>
          </a:p>
          <a:p>
            <a:pPr>
              <a:spcBef>
                <a:spcPts val="1800"/>
              </a:spcBef>
            </a:pPr>
            <a:r>
              <a:rPr lang="en-US" sz="2000" dirty="0">
                <a:solidFill>
                  <a:schemeClr val="tx1"/>
                </a:solidFill>
              </a:rPr>
              <a:t>Claims shall be processed based on the existing PhilHealth guidelines.</a:t>
            </a:r>
            <a:endParaRPr lang="fil-PH" sz="2000" dirty="0">
              <a:solidFill>
                <a:schemeClr val="tx1"/>
              </a:solidFill>
            </a:endParaRPr>
          </a:p>
        </p:txBody>
      </p:sp>
    </p:spTree>
    <p:extLst>
      <p:ext uri="{BB962C8B-B14F-4D97-AF65-F5344CB8AC3E}">
        <p14:creationId xmlns:p14="http://schemas.microsoft.com/office/powerpoint/2010/main" val="17089882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p:cNvSpPr/>
          <p:nvPr/>
        </p:nvSpPr>
        <p:spPr>
          <a:xfrm>
            <a:off x="0" y="-132735"/>
            <a:ext cx="9144000" cy="700292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09912" y="0"/>
            <a:ext cx="7924176" cy="951316"/>
          </a:xfrm>
        </p:spPr>
        <p:txBody>
          <a:bodyPr>
            <a:noAutofit/>
          </a:bodyPr>
          <a:lstStyle/>
          <a:p>
            <a:r>
              <a:rPr lang="en-US" b="1" dirty="0">
                <a:solidFill>
                  <a:schemeClr val="accent1">
                    <a:lumMod val="75000"/>
                  </a:schemeClr>
                </a:solidFill>
              </a:rPr>
              <a:t>ICD-10 Coding Guidelines for TB</a:t>
            </a:r>
          </a:p>
        </p:txBody>
      </p:sp>
      <p:pic>
        <p:nvPicPr>
          <p:cNvPr id="15" name="Picture 14"/>
          <p:cNvPicPr>
            <a:picLocks noChangeAspect="1"/>
          </p:cNvPicPr>
          <p:nvPr/>
        </p:nvPicPr>
        <p:blipFill>
          <a:blip r:embed="rId3"/>
          <a:stretch>
            <a:fillRect/>
          </a:stretch>
        </p:blipFill>
        <p:spPr>
          <a:xfrm>
            <a:off x="509278" y="662143"/>
            <a:ext cx="8144391" cy="6235936"/>
          </a:xfrm>
          <a:prstGeom prst="rect">
            <a:avLst/>
          </a:prstGeom>
        </p:spPr>
      </p:pic>
    </p:spTree>
    <p:extLst>
      <p:ext uri="{BB962C8B-B14F-4D97-AF65-F5344CB8AC3E}">
        <p14:creationId xmlns:p14="http://schemas.microsoft.com/office/powerpoint/2010/main" val="1468981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899" y="617090"/>
            <a:ext cx="8379895" cy="751237"/>
          </a:xfrm>
        </p:spPr>
        <p:txBody>
          <a:bodyPr>
            <a:noAutofit/>
          </a:bodyPr>
          <a:lstStyle/>
          <a:p>
            <a:r>
              <a:rPr lang="en-US" sz="4400" b="1" dirty="0">
                <a:solidFill>
                  <a:schemeClr val="accent1">
                    <a:lumMod val="75000"/>
                  </a:schemeClr>
                </a:solidFill>
              </a:rPr>
              <a:t>Certification and accreditation</a:t>
            </a:r>
            <a:endParaRPr lang="en-US" sz="4400" dirty="0">
              <a:solidFill>
                <a:schemeClr val="accent1">
                  <a:lumMod val="75000"/>
                </a:schemeClr>
              </a:solidFill>
            </a:endParaRPr>
          </a:p>
        </p:txBody>
      </p:sp>
      <p:sp>
        <p:nvSpPr>
          <p:cNvPr id="3" name="Content Placeholder 2"/>
          <p:cNvSpPr>
            <a:spLocks noGrp="1"/>
          </p:cNvSpPr>
          <p:nvPr>
            <p:ph idx="1"/>
          </p:nvPr>
        </p:nvSpPr>
        <p:spPr>
          <a:xfrm>
            <a:off x="557629" y="2221392"/>
            <a:ext cx="7199086" cy="4503874"/>
          </a:xfrm>
        </p:spPr>
        <p:txBody>
          <a:bodyPr>
            <a:normAutofit/>
          </a:bodyPr>
          <a:lstStyle/>
          <a:p>
            <a:r>
              <a:rPr lang="en-US" sz="2200" dirty="0">
                <a:solidFill>
                  <a:schemeClr val="tx1"/>
                </a:solidFill>
              </a:rPr>
              <a:t>Processes to ensure DOTS facility is capable of providing quality DOTS services to presumptive TB and TB patients</a:t>
            </a:r>
          </a:p>
          <a:p>
            <a:r>
              <a:rPr lang="en-US" sz="2200" dirty="0">
                <a:solidFill>
                  <a:schemeClr val="tx1"/>
                </a:solidFill>
              </a:rPr>
              <a:t>DOH Administrative Order 2006-0026 </a:t>
            </a:r>
            <a:r>
              <a:rPr lang="en-US" sz="2200" dirty="0">
                <a:solidFill>
                  <a:schemeClr val="tx1"/>
                </a:solidFill>
                <a:sym typeface="Symbol" panose="05050102010706020507" pitchFamily="18" charset="2"/>
              </a:rPr>
              <a:t></a:t>
            </a:r>
            <a:r>
              <a:rPr lang="en-US" sz="2200" dirty="0">
                <a:solidFill>
                  <a:schemeClr val="tx1"/>
                </a:solidFill>
              </a:rPr>
              <a:t> Implementing Guideline in the Conduct of the National TB Control Program – Directly Observed Treatment, Short Course NTP) Certification</a:t>
            </a:r>
          </a:p>
          <a:p>
            <a:r>
              <a:rPr lang="en-US" sz="2200" dirty="0">
                <a:solidFill>
                  <a:schemeClr val="tx1"/>
                </a:solidFill>
              </a:rPr>
              <a:t>DOH Administrative Order 2006-0026 </a:t>
            </a:r>
            <a:r>
              <a:rPr lang="en-US" sz="2200" dirty="0">
                <a:solidFill>
                  <a:schemeClr val="tx1"/>
                </a:solidFill>
                <a:sym typeface="Symbol" panose="05050102010706020507" pitchFamily="18" charset="2"/>
              </a:rPr>
              <a:t> </a:t>
            </a:r>
            <a:r>
              <a:rPr lang="en-US" sz="2200" dirty="0">
                <a:solidFill>
                  <a:schemeClr val="tx1"/>
                </a:solidFill>
              </a:rPr>
              <a:t>A Revised Implementation Guideline on Certification Process to Decentralize Issuance of DOTS Certificate to the Regions in 2013</a:t>
            </a:r>
          </a:p>
        </p:txBody>
      </p:sp>
    </p:spTree>
    <p:extLst>
      <p:ext uri="{BB962C8B-B14F-4D97-AF65-F5344CB8AC3E}">
        <p14:creationId xmlns:p14="http://schemas.microsoft.com/office/powerpoint/2010/main" val="3454403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4391" y="602343"/>
            <a:ext cx="7199086" cy="751237"/>
          </a:xfrm>
        </p:spPr>
        <p:txBody>
          <a:bodyPr>
            <a:noAutofit/>
          </a:bodyPr>
          <a:lstStyle/>
          <a:p>
            <a:r>
              <a:rPr lang="en-US" sz="4400" b="1" dirty="0">
                <a:solidFill>
                  <a:schemeClr val="accent1">
                    <a:lumMod val="75000"/>
                  </a:schemeClr>
                </a:solidFill>
              </a:rPr>
              <a:t>Objective</a:t>
            </a:r>
            <a:endParaRPr lang="en-US" sz="4400" dirty="0">
              <a:solidFill>
                <a:schemeClr val="accent1">
                  <a:lumMod val="75000"/>
                </a:schemeClr>
              </a:solidFill>
            </a:endParaRPr>
          </a:p>
        </p:txBody>
      </p:sp>
      <p:sp>
        <p:nvSpPr>
          <p:cNvPr id="3" name="Content Placeholder 2"/>
          <p:cNvSpPr>
            <a:spLocks noGrp="1"/>
          </p:cNvSpPr>
          <p:nvPr>
            <p:ph idx="1"/>
          </p:nvPr>
        </p:nvSpPr>
        <p:spPr>
          <a:xfrm>
            <a:off x="719862" y="1926424"/>
            <a:ext cx="7199086" cy="1775422"/>
          </a:xfrm>
        </p:spPr>
        <p:txBody>
          <a:bodyPr>
            <a:noAutofit/>
          </a:bodyPr>
          <a:lstStyle/>
          <a:p>
            <a:r>
              <a:rPr lang="en-US" sz="3200" dirty="0">
                <a:solidFill>
                  <a:schemeClr val="tx1"/>
                </a:solidFill>
              </a:rPr>
              <a:t>To ensure that DOTS facilities are providing sustainable quality services</a:t>
            </a:r>
          </a:p>
        </p:txBody>
      </p:sp>
    </p:spTree>
    <p:extLst>
      <p:ext uri="{BB962C8B-B14F-4D97-AF65-F5344CB8AC3E}">
        <p14:creationId xmlns:p14="http://schemas.microsoft.com/office/powerpoint/2010/main" val="25332971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7628" y="572845"/>
            <a:ext cx="7199086" cy="751237"/>
          </a:xfrm>
        </p:spPr>
        <p:txBody>
          <a:bodyPr>
            <a:noAutofit/>
          </a:bodyPr>
          <a:lstStyle/>
          <a:p>
            <a:r>
              <a:rPr lang="en-US" sz="4400" b="1" dirty="0">
                <a:solidFill>
                  <a:schemeClr val="accent1">
                    <a:lumMod val="75000"/>
                  </a:schemeClr>
                </a:solidFill>
              </a:rPr>
              <a:t>Definition of terms</a:t>
            </a:r>
            <a:endParaRPr lang="en-US" sz="4400" dirty="0">
              <a:solidFill>
                <a:schemeClr val="accent1">
                  <a:lumMod val="75000"/>
                </a:schemeClr>
              </a:solidFill>
            </a:endParaRPr>
          </a:p>
        </p:txBody>
      </p:sp>
      <p:sp>
        <p:nvSpPr>
          <p:cNvPr id="3" name="Content Placeholder 2"/>
          <p:cNvSpPr>
            <a:spLocks noGrp="1"/>
          </p:cNvSpPr>
          <p:nvPr>
            <p:ph idx="1"/>
          </p:nvPr>
        </p:nvSpPr>
        <p:spPr>
          <a:xfrm>
            <a:off x="557628" y="1858156"/>
            <a:ext cx="7834204" cy="4999844"/>
          </a:xfrm>
        </p:spPr>
        <p:txBody>
          <a:bodyPr>
            <a:normAutofit/>
          </a:bodyPr>
          <a:lstStyle/>
          <a:p>
            <a:r>
              <a:rPr lang="en-US" sz="2400" b="1" dirty="0">
                <a:solidFill>
                  <a:schemeClr val="tx1"/>
                </a:solidFill>
              </a:rPr>
              <a:t>Accreditation </a:t>
            </a:r>
            <a:r>
              <a:rPr lang="en-US" sz="2400" dirty="0">
                <a:solidFill>
                  <a:schemeClr val="tx1"/>
                </a:solidFill>
                <a:sym typeface="Symbol" panose="05050102010706020507" pitchFamily="18" charset="2"/>
              </a:rPr>
              <a:t></a:t>
            </a:r>
            <a:r>
              <a:rPr lang="en-US" sz="2400" b="1" dirty="0">
                <a:solidFill>
                  <a:schemeClr val="tx1"/>
                </a:solidFill>
              </a:rPr>
              <a:t> </a:t>
            </a:r>
            <a:r>
              <a:rPr lang="en-US" sz="2400" dirty="0">
                <a:solidFill>
                  <a:schemeClr val="tx1"/>
                </a:solidFill>
              </a:rPr>
              <a:t>a process wherein qualifications  and capabilities of a health facility are verified in accordance with the guidelines, standards and procedures set by PHIC</a:t>
            </a:r>
          </a:p>
          <a:p>
            <a:pPr lvl="1"/>
            <a:r>
              <a:rPr lang="en-US" sz="2200" dirty="0">
                <a:solidFill>
                  <a:schemeClr val="tx1"/>
                </a:solidFill>
              </a:rPr>
              <a:t>Set by </a:t>
            </a:r>
            <a:r>
              <a:rPr lang="en-US" sz="2200" dirty="0" err="1">
                <a:solidFill>
                  <a:schemeClr val="tx1"/>
                </a:solidFill>
              </a:rPr>
              <a:t>PhilHealth</a:t>
            </a:r>
            <a:r>
              <a:rPr lang="en-US" sz="2200" dirty="0">
                <a:solidFill>
                  <a:schemeClr val="tx1"/>
                </a:solidFill>
              </a:rPr>
              <a:t> in consultation with stakeholders   for the DOTS facility to participate in the TB-DOTS Benefit  Package</a:t>
            </a:r>
          </a:p>
          <a:p>
            <a:pPr marL="457200" lvl="1" indent="0">
              <a:buNone/>
            </a:pPr>
            <a:endParaRPr lang="en-US" sz="2200" dirty="0">
              <a:solidFill>
                <a:schemeClr val="tx1"/>
              </a:solidFill>
            </a:endParaRPr>
          </a:p>
          <a:p>
            <a:r>
              <a:rPr lang="en-US" sz="2400" b="1" dirty="0">
                <a:solidFill>
                  <a:schemeClr val="tx1"/>
                </a:solidFill>
              </a:rPr>
              <a:t>Automatic accreditation </a:t>
            </a:r>
            <a:r>
              <a:rPr lang="en-US" sz="2400" dirty="0">
                <a:solidFill>
                  <a:schemeClr val="tx1"/>
                </a:solidFill>
                <a:sym typeface="Symbol" panose="05050102010706020507" pitchFamily="18" charset="2"/>
              </a:rPr>
              <a:t></a:t>
            </a:r>
            <a:r>
              <a:rPr lang="en-US" sz="2400" dirty="0">
                <a:solidFill>
                  <a:schemeClr val="tx1"/>
                </a:solidFill>
              </a:rPr>
              <a:t> given to any institutional health care provider that is licensed or certified by DOH or other certifying body duly recognized by </a:t>
            </a:r>
            <a:r>
              <a:rPr lang="en-US" sz="2400" dirty="0" err="1">
                <a:solidFill>
                  <a:schemeClr val="tx1"/>
                </a:solidFill>
              </a:rPr>
              <a:t>PhilHealth</a:t>
            </a:r>
            <a:endParaRPr lang="en-US" sz="2400" dirty="0">
              <a:solidFill>
                <a:schemeClr val="tx1"/>
              </a:solidFill>
            </a:endParaRPr>
          </a:p>
        </p:txBody>
      </p:sp>
    </p:spTree>
    <p:extLst>
      <p:ext uri="{BB962C8B-B14F-4D97-AF65-F5344CB8AC3E}">
        <p14:creationId xmlns:p14="http://schemas.microsoft.com/office/powerpoint/2010/main" val="2827376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139" y="454859"/>
            <a:ext cx="7199086" cy="751237"/>
          </a:xfrm>
        </p:spPr>
        <p:txBody>
          <a:bodyPr>
            <a:noAutofit/>
          </a:bodyPr>
          <a:lstStyle/>
          <a:p>
            <a:r>
              <a:rPr lang="en-US" sz="4400" b="1" dirty="0">
                <a:solidFill>
                  <a:schemeClr val="accent1">
                    <a:lumMod val="75000"/>
                  </a:schemeClr>
                </a:solidFill>
              </a:rPr>
              <a:t>Definition of terms</a:t>
            </a:r>
            <a:endParaRPr lang="en-US" sz="4400" dirty="0">
              <a:solidFill>
                <a:schemeClr val="accent1">
                  <a:lumMod val="75000"/>
                </a:schemeClr>
              </a:solidFill>
            </a:endParaRPr>
          </a:p>
        </p:txBody>
      </p:sp>
      <p:sp>
        <p:nvSpPr>
          <p:cNvPr id="3" name="Content Placeholder 2"/>
          <p:cNvSpPr>
            <a:spLocks noGrp="1"/>
          </p:cNvSpPr>
          <p:nvPr>
            <p:ph idx="1"/>
          </p:nvPr>
        </p:nvSpPr>
        <p:spPr>
          <a:xfrm>
            <a:off x="469139" y="1911677"/>
            <a:ext cx="7568732" cy="4592362"/>
          </a:xfrm>
        </p:spPr>
        <p:txBody>
          <a:bodyPr>
            <a:noAutofit/>
          </a:bodyPr>
          <a:lstStyle/>
          <a:p>
            <a:r>
              <a:rPr lang="en-US" sz="2100" b="1" dirty="0">
                <a:solidFill>
                  <a:schemeClr val="tx1"/>
                </a:solidFill>
              </a:rPr>
              <a:t>Certification</a:t>
            </a:r>
            <a:r>
              <a:rPr lang="en-US" sz="2100" dirty="0">
                <a:solidFill>
                  <a:schemeClr val="tx1"/>
                </a:solidFill>
              </a:rPr>
              <a:t> </a:t>
            </a:r>
            <a:r>
              <a:rPr lang="en-US" sz="2100" dirty="0">
                <a:solidFill>
                  <a:schemeClr val="tx1"/>
                </a:solidFill>
                <a:sym typeface="Symbol" panose="05050102010706020507" pitchFamily="18" charset="2"/>
              </a:rPr>
              <a:t></a:t>
            </a:r>
            <a:r>
              <a:rPr lang="en-US" sz="2100" dirty="0">
                <a:solidFill>
                  <a:schemeClr val="tx1"/>
                </a:solidFill>
              </a:rPr>
              <a:t> process wherein </a:t>
            </a:r>
            <a:r>
              <a:rPr lang="en-US" sz="2100" dirty="0">
                <a:solidFill>
                  <a:srgbClr val="FF0000"/>
                </a:solidFill>
              </a:rPr>
              <a:t>Regional Coordinating body (RCC-NTP)</a:t>
            </a:r>
            <a:r>
              <a:rPr lang="en-US" sz="2100" dirty="0"/>
              <a:t> </a:t>
            </a:r>
            <a:r>
              <a:rPr lang="en-US" sz="2100" dirty="0">
                <a:solidFill>
                  <a:schemeClr val="tx1"/>
                </a:solidFill>
              </a:rPr>
              <a:t>assesses and evaluates a DOTS facility, either </a:t>
            </a:r>
            <a:r>
              <a:rPr lang="en-US" sz="2100" dirty="0">
                <a:solidFill>
                  <a:srgbClr val="FF0000"/>
                </a:solidFill>
              </a:rPr>
              <a:t>public or private, </a:t>
            </a:r>
            <a:r>
              <a:rPr lang="en-US" sz="2100" dirty="0">
                <a:solidFill>
                  <a:schemeClr val="tx1"/>
                </a:solidFill>
              </a:rPr>
              <a:t>if it has met the </a:t>
            </a:r>
            <a:r>
              <a:rPr lang="en-US" sz="2100" dirty="0">
                <a:solidFill>
                  <a:srgbClr val="FF0000"/>
                </a:solidFill>
              </a:rPr>
              <a:t>quality standard for DOTS implementation</a:t>
            </a:r>
          </a:p>
          <a:p>
            <a:r>
              <a:rPr lang="en-US" sz="2100" b="1" dirty="0">
                <a:solidFill>
                  <a:schemeClr val="tx1"/>
                </a:solidFill>
              </a:rPr>
              <a:t>Certified </a:t>
            </a:r>
            <a:r>
              <a:rPr lang="en-US" sz="2100" dirty="0">
                <a:solidFill>
                  <a:schemeClr val="tx1"/>
                </a:solidFill>
                <a:sym typeface="Symbol" panose="05050102010706020507" pitchFamily="18" charset="2"/>
              </a:rPr>
              <a:t></a:t>
            </a:r>
            <a:r>
              <a:rPr lang="en-US" sz="2100" b="1" dirty="0">
                <a:solidFill>
                  <a:schemeClr val="tx1"/>
                </a:solidFill>
              </a:rPr>
              <a:t> </a:t>
            </a:r>
            <a:r>
              <a:rPr lang="en-US" sz="2100" dirty="0">
                <a:solidFill>
                  <a:schemeClr val="tx1"/>
                </a:solidFill>
              </a:rPr>
              <a:t>certification</a:t>
            </a:r>
            <a:r>
              <a:rPr lang="en-US" sz="2100" b="1" dirty="0">
                <a:solidFill>
                  <a:schemeClr val="tx1"/>
                </a:solidFill>
              </a:rPr>
              <a:t> </a:t>
            </a:r>
            <a:r>
              <a:rPr lang="en-US" sz="2100" dirty="0">
                <a:solidFill>
                  <a:schemeClr val="tx1"/>
                </a:solidFill>
              </a:rPr>
              <a:t>decision when a health facility has complied with the </a:t>
            </a:r>
            <a:r>
              <a:rPr lang="en-US" sz="2100" dirty="0">
                <a:solidFill>
                  <a:srgbClr val="FF0000"/>
                </a:solidFill>
              </a:rPr>
              <a:t>core standards</a:t>
            </a:r>
            <a:r>
              <a:rPr lang="en-US" sz="2100" dirty="0">
                <a:solidFill>
                  <a:schemeClr val="accent5">
                    <a:lumMod val="75000"/>
                  </a:schemeClr>
                </a:solidFill>
              </a:rPr>
              <a:t> </a:t>
            </a:r>
            <a:r>
              <a:rPr lang="en-US" sz="2100" dirty="0">
                <a:solidFill>
                  <a:schemeClr val="tx1"/>
                </a:solidFill>
              </a:rPr>
              <a:t>for initial certification and or re-certification</a:t>
            </a:r>
          </a:p>
          <a:p>
            <a:r>
              <a:rPr lang="en-US" sz="2100" b="1" dirty="0">
                <a:solidFill>
                  <a:schemeClr val="tx1"/>
                </a:solidFill>
              </a:rPr>
              <a:t>Not certified</a:t>
            </a:r>
            <a:r>
              <a:rPr lang="en-US" sz="2100" dirty="0">
                <a:solidFill>
                  <a:schemeClr val="tx1"/>
                </a:solidFill>
              </a:rPr>
              <a:t> </a:t>
            </a:r>
            <a:r>
              <a:rPr lang="en-US" sz="2100" dirty="0">
                <a:solidFill>
                  <a:schemeClr val="tx1"/>
                </a:solidFill>
                <a:sym typeface="Symbol" panose="05050102010706020507" pitchFamily="18" charset="2"/>
              </a:rPr>
              <a:t></a:t>
            </a:r>
            <a:r>
              <a:rPr lang="en-US" sz="2100" dirty="0">
                <a:solidFill>
                  <a:schemeClr val="tx1"/>
                </a:solidFill>
              </a:rPr>
              <a:t> certification decision when a DOTS facility </a:t>
            </a:r>
            <a:r>
              <a:rPr lang="en-US" sz="2100" dirty="0">
                <a:solidFill>
                  <a:srgbClr val="FF0000"/>
                </a:solidFill>
              </a:rPr>
              <a:t>consistently fails to demonstrate compliance with core standard</a:t>
            </a:r>
            <a:r>
              <a:rPr lang="en-US" sz="2100" dirty="0">
                <a:solidFill>
                  <a:schemeClr val="tx1">
                    <a:lumMod val="85000"/>
                    <a:lumOff val="15000"/>
                  </a:schemeClr>
                </a:solidFill>
              </a:rPr>
              <a:t> </a:t>
            </a:r>
            <a:r>
              <a:rPr lang="en-US" sz="2100" dirty="0">
                <a:solidFill>
                  <a:schemeClr val="tx1"/>
                </a:solidFill>
              </a:rPr>
              <a:t>for initial certification and or re-certification</a:t>
            </a:r>
          </a:p>
          <a:p>
            <a:r>
              <a:rPr lang="en-US" sz="2100" b="1" dirty="0">
                <a:solidFill>
                  <a:schemeClr val="tx1"/>
                </a:solidFill>
              </a:rPr>
              <a:t>Re–certification </a:t>
            </a:r>
            <a:r>
              <a:rPr lang="en-US" sz="2100" dirty="0">
                <a:solidFill>
                  <a:schemeClr val="tx1"/>
                </a:solidFill>
                <a:sym typeface="Symbol" panose="05050102010706020507" pitchFamily="18" charset="2"/>
              </a:rPr>
              <a:t></a:t>
            </a:r>
            <a:r>
              <a:rPr lang="en-US" sz="2100" b="1" dirty="0">
                <a:solidFill>
                  <a:schemeClr val="tx1"/>
                </a:solidFill>
              </a:rPr>
              <a:t> </a:t>
            </a:r>
            <a:r>
              <a:rPr lang="en-US" sz="2100" dirty="0">
                <a:solidFill>
                  <a:schemeClr val="tx1"/>
                </a:solidFill>
              </a:rPr>
              <a:t>process</a:t>
            </a:r>
            <a:r>
              <a:rPr lang="en-US" sz="2100" b="1" dirty="0">
                <a:solidFill>
                  <a:schemeClr val="tx1"/>
                </a:solidFill>
              </a:rPr>
              <a:t> </a:t>
            </a:r>
            <a:r>
              <a:rPr lang="en-US" sz="2100" dirty="0">
                <a:solidFill>
                  <a:schemeClr val="tx1"/>
                </a:solidFill>
              </a:rPr>
              <a:t>wherein a DOTS facility is              re-issued a DOH certificate</a:t>
            </a:r>
          </a:p>
        </p:txBody>
      </p:sp>
    </p:spTree>
    <p:extLst>
      <p:ext uri="{BB962C8B-B14F-4D97-AF65-F5344CB8AC3E}">
        <p14:creationId xmlns:p14="http://schemas.microsoft.com/office/powerpoint/2010/main" val="106166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1464" y="496797"/>
            <a:ext cx="8003418" cy="662196"/>
          </a:xfrm>
        </p:spPr>
        <p:txBody>
          <a:bodyPr>
            <a:noAutofit/>
          </a:bodyPr>
          <a:lstStyle/>
          <a:p>
            <a:r>
              <a:rPr lang="en-US" sz="4400" b="1" dirty="0">
                <a:solidFill>
                  <a:schemeClr val="accent1">
                    <a:lumMod val="75000"/>
                  </a:schemeClr>
                </a:solidFill>
              </a:rPr>
              <a:t>Policies on DOTS certification</a:t>
            </a:r>
          </a:p>
        </p:txBody>
      </p:sp>
      <p:sp>
        <p:nvSpPr>
          <p:cNvPr id="3" name="Content Placeholder 2"/>
          <p:cNvSpPr>
            <a:spLocks noGrp="1"/>
          </p:cNvSpPr>
          <p:nvPr>
            <p:ph idx="1"/>
          </p:nvPr>
        </p:nvSpPr>
        <p:spPr>
          <a:xfrm>
            <a:off x="551464" y="1843548"/>
            <a:ext cx="7199086" cy="4778478"/>
          </a:xfrm>
        </p:spPr>
        <p:txBody>
          <a:bodyPr>
            <a:noAutofit/>
          </a:bodyPr>
          <a:lstStyle/>
          <a:p>
            <a:r>
              <a:rPr lang="en-PH" sz="2000" dirty="0">
                <a:solidFill>
                  <a:schemeClr val="tx1"/>
                </a:solidFill>
              </a:rPr>
              <a:t>The Department of Health, through the RCC-NTP, shall be the lead agency in the TB-DOTS certification process</a:t>
            </a:r>
            <a:r>
              <a:rPr lang="en-PH" sz="1900" dirty="0">
                <a:solidFill>
                  <a:schemeClr val="tx1"/>
                </a:solidFill>
              </a:rPr>
              <a:t>.</a:t>
            </a:r>
          </a:p>
          <a:p>
            <a:pPr lvl="1"/>
            <a:r>
              <a:rPr lang="en-PH" sz="1800" dirty="0">
                <a:solidFill>
                  <a:schemeClr val="tx1"/>
                </a:solidFill>
              </a:rPr>
              <a:t>The RCC-NTP shall be responsible for certifying TB-DOTS centers/facilities in both public and private sectors.</a:t>
            </a:r>
            <a:endParaRPr lang="en-US" sz="1800" dirty="0">
              <a:solidFill>
                <a:schemeClr val="tx1"/>
              </a:solidFill>
            </a:endParaRPr>
          </a:p>
          <a:p>
            <a:pPr marL="0" indent="0">
              <a:buNone/>
            </a:pPr>
            <a:endParaRPr lang="en-PH" sz="1000" dirty="0">
              <a:solidFill>
                <a:schemeClr val="tx1"/>
              </a:solidFill>
            </a:endParaRPr>
          </a:p>
          <a:p>
            <a:r>
              <a:rPr lang="en-PH" sz="2000" dirty="0">
                <a:solidFill>
                  <a:schemeClr val="tx1"/>
                </a:solidFill>
              </a:rPr>
              <a:t>A health facility that provides TB-DOTS services and assumes ownership of and transparency for its operations is eligible for certification.</a:t>
            </a:r>
            <a:endParaRPr lang="en-US" sz="2000" dirty="0">
              <a:solidFill>
                <a:schemeClr val="tx1"/>
              </a:solidFill>
            </a:endParaRPr>
          </a:p>
          <a:p>
            <a:endParaRPr lang="en-US" sz="1000" dirty="0">
              <a:solidFill>
                <a:schemeClr val="tx1"/>
              </a:solidFill>
            </a:endParaRPr>
          </a:p>
          <a:p>
            <a:r>
              <a:rPr lang="en-US" sz="2000" dirty="0">
                <a:solidFill>
                  <a:schemeClr val="tx1"/>
                </a:solidFill>
              </a:rPr>
              <a:t>A DOTS facility shall be awarded certification if it meets the set of core standards prescribed by NTP.</a:t>
            </a:r>
          </a:p>
          <a:p>
            <a:endParaRPr lang="fil-PH" sz="1000" dirty="0">
              <a:solidFill>
                <a:schemeClr val="tx1"/>
              </a:solidFill>
            </a:endParaRPr>
          </a:p>
          <a:p>
            <a:r>
              <a:rPr lang="fil-PH" sz="2000" dirty="0">
                <a:solidFill>
                  <a:schemeClr val="tx1"/>
                </a:solidFill>
              </a:rPr>
              <a:t>The length of certification award has an effectivity of      </a:t>
            </a:r>
            <a:r>
              <a:rPr lang="fil-PH" sz="2000" dirty="0">
                <a:solidFill>
                  <a:srgbClr val="FF0000"/>
                </a:solidFill>
              </a:rPr>
              <a:t>3 years.</a:t>
            </a:r>
            <a:endParaRPr lang="en-US" sz="2000" dirty="0">
              <a:solidFill>
                <a:srgbClr val="FF0000"/>
              </a:solidFill>
            </a:endParaRPr>
          </a:p>
          <a:p>
            <a:pPr marL="0" indent="0">
              <a:buNone/>
            </a:pPr>
            <a:endParaRPr lang="en-US" sz="1900" dirty="0"/>
          </a:p>
          <a:p>
            <a:pPr marL="457200" indent="-457200">
              <a:buFont typeface="+mj-lt"/>
              <a:buAutoNum type="arabicPeriod"/>
            </a:pPr>
            <a:endParaRPr lang="en-US" sz="1900" dirty="0"/>
          </a:p>
          <a:p>
            <a:pPr algn="ctr">
              <a:buFont typeface="Wingdings" panose="05000000000000000000" pitchFamily="2" charset="2"/>
              <a:buChar char="q"/>
            </a:pPr>
            <a:endParaRPr lang="en-US" sz="1900" dirty="0"/>
          </a:p>
          <a:p>
            <a:pPr algn="ctr">
              <a:buFont typeface="Wingdings" panose="05000000000000000000" pitchFamily="2" charset="2"/>
              <a:buChar char="q"/>
            </a:pPr>
            <a:endParaRPr lang="en-US" sz="1900" b="1" dirty="0"/>
          </a:p>
          <a:p>
            <a:pPr>
              <a:buFont typeface="Wingdings" panose="05000000000000000000" pitchFamily="2" charset="2"/>
              <a:buChar char="q"/>
            </a:pPr>
            <a:endParaRPr lang="en-US" sz="1900" b="1" dirty="0"/>
          </a:p>
        </p:txBody>
      </p:sp>
    </p:spTree>
    <p:extLst>
      <p:ext uri="{BB962C8B-B14F-4D97-AF65-F5344CB8AC3E}">
        <p14:creationId xmlns:p14="http://schemas.microsoft.com/office/powerpoint/2010/main" val="23886505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9642" y="596725"/>
            <a:ext cx="7924176" cy="668818"/>
          </a:xfrm>
        </p:spPr>
        <p:txBody>
          <a:bodyPr>
            <a:noAutofit/>
          </a:bodyPr>
          <a:lstStyle/>
          <a:p>
            <a:r>
              <a:rPr lang="en-US" sz="4400" b="1" dirty="0">
                <a:solidFill>
                  <a:schemeClr val="accent1">
                    <a:lumMod val="75000"/>
                  </a:schemeClr>
                </a:solidFill>
              </a:rPr>
              <a:t>Core certification standards</a:t>
            </a:r>
            <a:endParaRPr lang="en-US" sz="4000" b="1" dirty="0">
              <a:solidFill>
                <a:schemeClr val="accent1">
                  <a:lumMod val="75000"/>
                </a:schemeClr>
              </a:solidFill>
            </a:endParaRPr>
          </a:p>
        </p:txBody>
      </p:sp>
      <p:sp>
        <p:nvSpPr>
          <p:cNvPr id="3" name="Content Placeholder 2"/>
          <p:cNvSpPr>
            <a:spLocks noGrp="1"/>
          </p:cNvSpPr>
          <p:nvPr>
            <p:ph idx="1"/>
          </p:nvPr>
        </p:nvSpPr>
        <p:spPr>
          <a:xfrm>
            <a:off x="669452" y="1939005"/>
            <a:ext cx="7199086" cy="4270066"/>
          </a:xfrm>
        </p:spPr>
        <p:txBody>
          <a:bodyPr>
            <a:noAutofit/>
          </a:bodyPr>
          <a:lstStyle/>
          <a:p>
            <a:pPr marL="457200" indent="-457200">
              <a:buFont typeface="+mj-lt"/>
              <a:buAutoNum type="arabicPeriod"/>
            </a:pPr>
            <a:r>
              <a:rPr lang="en-US" sz="2000" dirty="0">
                <a:solidFill>
                  <a:schemeClr val="tx1"/>
                </a:solidFill>
              </a:rPr>
              <a:t>TB-DOTS center is easily located and patients have </a:t>
            </a:r>
            <a:r>
              <a:rPr lang="en-US" sz="2000" dirty="0">
                <a:solidFill>
                  <a:srgbClr val="FF0000"/>
                </a:solidFill>
              </a:rPr>
              <a:t>convenient and safe access</a:t>
            </a:r>
            <a:r>
              <a:rPr lang="en-US" sz="2000" dirty="0">
                <a:solidFill>
                  <a:schemeClr val="tx1"/>
                </a:solidFill>
              </a:rPr>
              <a:t> to the center.</a:t>
            </a:r>
          </a:p>
          <a:p>
            <a:pPr marL="457200" indent="-457200">
              <a:buFont typeface="+mj-lt"/>
              <a:buAutoNum type="arabicPeriod"/>
            </a:pPr>
            <a:r>
              <a:rPr lang="en-US" sz="2000" dirty="0">
                <a:solidFill>
                  <a:schemeClr val="tx1"/>
                </a:solidFill>
              </a:rPr>
              <a:t>TB-DOTS center provides for the </a:t>
            </a:r>
            <a:r>
              <a:rPr lang="en-US" sz="2000" dirty="0">
                <a:solidFill>
                  <a:srgbClr val="FF0000"/>
                </a:solidFill>
              </a:rPr>
              <a:t>privacy and comfort </a:t>
            </a:r>
            <a:r>
              <a:rPr lang="en-US" sz="2000" dirty="0">
                <a:solidFill>
                  <a:schemeClr val="tx1"/>
                </a:solidFill>
              </a:rPr>
              <a:t>of its patients and staff.</a:t>
            </a:r>
          </a:p>
          <a:p>
            <a:pPr marL="457200" indent="-457200">
              <a:buFont typeface="+mj-lt"/>
              <a:buAutoNum type="arabicPeriod"/>
            </a:pPr>
            <a:r>
              <a:rPr lang="en-US" sz="2000" dirty="0">
                <a:solidFill>
                  <a:schemeClr val="tx1"/>
                </a:solidFill>
              </a:rPr>
              <a:t>TB-DOTS center provides for the </a:t>
            </a:r>
            <a:r>
              <a:rPr lang="en-US" sz="2000" dirty="0">
                <a:solidFill>
                  <a:srgbClr val="FF0000"/>
                </a:solidFill>
              </a:rPr>
              <a:t>safety of its patients and staff.</a:t>
            </a:r>
          </a:p>
          <a:p>
            <a:pPr marL="457200" indent="-457200">
              <a:buFont typeface="+mj-lt"/>
              <a:buAutoNum type="arabicPeriod"/>
            </a:pPr>
            <a:r>
              <a:rPr lang="en-US" sz="2000" dirty="0">
                <a:solidFill>
                  <a:schemeClr val="tx1"/>
                </a:solidFill>
              </a:rPr>
              <a:t>All patients undergo </a:t>
            </a:r>
            <a:r>
              <a:rPr lang="en-US" sz="2000" dirty="0">
                <a:solidFill>
                  <a:srgbClr val="FF0000"/>
                </a:solidFill>
              </a:rPr>
              <a:t>comprehensive assessment </a:t>
            </a:r>
            <a:r>
              <a:rPr lang="en-US" sz="2000" dirty="0">
                <a:solidFill>
                  <a:schemeClr val="tx1"/>
                </a:solidFill>
              </a:rPr>
              <a:t>to facilitate the planning and delivery of treatment.</a:t>
            </a:r>
          </a:p>
          <a:p>
            <a:pPr marL="457200" indent="-457200">
              <a:buFont typeface="+mj-lt"/>
              <a:buAutoNum type="arabicPeriod"/>
            </a:pPr>
            <a:r>
              <a:rPr lang="en-US" sz="2000" dirty="0">
                <a:solidFill>
                  <a:schemeClr val="tx1"/>
                </a:solidFill>
              </a:rPr>
              <a:t>All patients have </a:t>
            </a:r>
            <a:r>
              <a:rPr lang="en-US" sz="2000" dirty="0">
                <a:solidFill>
                  <a:srgbClr val="FF0000"/>
                </a:solidFill>
              </a:rPr>
              <a:t>continuous  access to accurate and reliable TB diagnostic test.</a:t>
            </a:r>
          </a:p>
          <a:p>
            <a:pPr marL="457200" indent="-457200">
              <a:buFont typeface="+mj-lt"/>
              <a:buAutoNum type="arabicPeriod"/>
            </a:pPr>
            <a:r>
              <a:rPr lang="en-US" sz="2000" dirty="0">
                <a:solidFill>
                  <a:schemeClr val="tx1"/>
                </a:solidFill>
              </a:rPr>
              <a:t>A</a:t>
            </a:r>
            <a:r>
              <a:rPr lang="en-US" sz="2000" dirty="0"/>
              <a:t> </a:t>
            </a:r>
            <a:r>
              <a:rPr lang="en-US" sz="2000" dirty="0">
                <a:solidFill>
                  <a:srgbClr val="FF0000"/>
                </a:solidFill>
              </a:rPr>
              <a:t>care plan is developed </a:t>
            </a:r>
            <a:r>
              <a:rPr lang="en-US" sz="2000" dirty="0">
                <a:solidFill>
                  <a:schemeClr val="tx1"/>
                </a:solidFill>
              </a:rPr>
              <a:t>and followed for all patients.</a:t>
            </a:r>
          </a:p>
          <a:p>
            <a:pPr marL="0" indent="0">
              <a:buNone/>
            </a:pPr>
            <a:endParaRPr lang="en-US" sz="2000" dirty="0"/>
          </a:p>
          <a:p>
            <a:pPr marL="457200" indent="-457200">
              <a:buFont typeface="+mj-lt"/>
              <a:buAutoNum type="arabicPeriod"/>
            </a:pPr>
            <a:endParaRPr lang="en-US" sz="2000" dirty="0"/>
          </a:p>
          <a:p>
            <a:pPr marL="457200" indent="-457200">
              <a:buFont typeface="+mj-lt"/>
              <a:buAutoNum type="arabicPeriod"/>
            </a:pPr>
            <a:endParaRPr lang="en-US" sz="2000" dirty="0"/>
          </a:p>
          <a:p>
            <a:pPr algn="ctr">
              <a:buFont typeface="Wingdings" panose="05000000000000000000" pitchFamily="2" charset="2"/>
              <a:buChar char="q"/>
            </a:pPr>
            <a:endParaRPr lang="en-US" sz="2000" b="1" dirty="0"/>
          </a:p>
          <a:p>
            <a:pPr>
              <a:buFont typeface="Wingdings" panose="05000000000000000000" pitchFamily="2" charset="2"/>
              <a:buChar char="q"/>
            </a:pPr>
            <a:endParaRPr lang="en-US" sz="2000" b="1" dirty="0"/>
          </a:p>
        </p:txBody>
      </p:sp>
    </p:spTree>
    <p:extLst>
      <p:ext uri="{BB962C8B-B14F-4D97-AF65-F5344CB8AC3E}">
        <p14:creationId xmlns:p14="http://schemas.microsoft.com/office/powerpoint/2010/main" val="19879263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99261" y="1880269"/>
            <a:ext cx="7199086" cy="4568657"/>
          </a:xfrm>
        </p:spPr>
        <p:txBody>
          <a:bodyPr>
            <a:noAutofit/>
          </a:bodyPr>
          <a:lstStyle/>
          <a:p>
            <a:pPr marL="457200" indent="-457200">
              <a:buFont typeface="+mj-lt"/>
              <a:buAutoNum type="arabicPeriod" startAt="7"/>
            </a:pPr>
            <a:r>
              <a:rPr lang="fil-PH" sz="2200" dirty="0">
                <a:solidFill>
                  <a:schemeClr val="tx1"/>
                </a:solidFill>
              </a:rPr>
              <a:t>Patients have </a:t>
            </a:r>
            <a:r>
              <a:rPr lang="fil-PH" sz="2200" dirty="0">
                <a:solidFill>
                  <a:srgbClr val="FF0000"/>
                </a:solidFill>
              </a:rPr>
              <a:t>continuous access to safe and effective anti-TB treatment</a:t>
            </a:r>
            <a:r>
              <a:rPr lang="fil-PH" sz="2200" dirty="0">
                <a:solidFill>
                  <a:schemeClr val="tx1">
                    <a:lumMod val="85000"/>
                    <a:lumOff val="15000"/>
                  </a:schemeClr>
                </a:solidFill>
              </a:rPr>
              <a:t> </a:t>
            </a:r>
            <a:r>
              <a:rPr lang="fil-PH" sz="2200" dirty="0">
                <a:solidFill>
                  <a:schemeClr val="tx1"/>
                </a:solidFill>
              </a:rPr>
              <a:t>throughout the duration of their treatment</a:t>
            </a:r>
            <a:r>
              <a:rPr lang="en-US" sz="2200" dirty="0">
                <a:solidFill>
                  <a:schemeClr val="tx1"/>
                </a:solidFill>
              </a:rPr>
              <a:t>.</a:t>
            </a:r>
          </a:p>
          <a:p>
            <a:pPr marL="457200" indent="-457200">
              <a:buFont typeface="+mj-lt"/>
              <a:buAutoNum type="arabicPeriod" startAt="7"/>
            </a:pPr>
            <a:r>
              <a:rPr lang="en-PH" sz="2200" dirty="0">
                <a:solidFill>
                  <a:srgbClr val="FF0000"/>
                </a:solidFill>
              </a:rPr>
              <a:t>Policies and procedures for providing care </a:t>
            </a:r>
            <a:r>
              <a:rPr lang="en-PH" sz="2200" dirty="0">
                <a:solidFill>
                  <a:schemeClr val="tx1"/>
                </a:solidFill>
              </a:rPr>
              <a:t>to patients are developed, disseminated, implemented and monitored for effectiveness.</a:t>
            </a:r>
          </a:p>
          <a:p>
            <a:pPr marL="457200" indent="-457200">
              <a:buFont typeface="+mj-lt"/>
              <a:buAutoNum type="arabicPeriod" startAt="7"/>
            </a:pPr>
            <a:r>
              <a:rPr lang="en-PH" sz="2200" dirty="0">
                <a:solidFill>
                  <a:srgbClr val="FF0000"/>
                </a:solidFill>
              </a:rPr>
              <a:t>Policies and procedures for managing patient information</a:t>
            </a:r>
            <a:r>
              <a:rPr lang="en-PH" sz="2200" dirty="0">
                <a:solidFill>
                  <a:schemeClr val="tx1"/>
                </a:solidFill>
              </a:rPr>
              <a:t> are developed, disseminated, implemented and monitored for effectiveness.</a:t>
            </a:r>
          </a:p>
          <a:p>
            <a:pPr marL="457200" indent="-457200">
              <a:buFont typeface="+mj-lt"/>
              <a:buAutoNum type="arabicPeriod" startAt="7"/>
            </a:pPr>
            <a:r>
              <a:rPr lang="en-PH" sz="2200" dirty="0">
                <a:solidFill>
                  <a:schemeClr val="tx1"/>
                </a:solidFill>
              </a:rPr>
              <a:t>The TB DOTS </a:t>
            </a:r>
            <a:r>
              <a:rPr lang="en-PH" sz="2200" dirty="0" err="1">
                <a:solidFill>
                  <a:schemeClr val="tx1"/>
                </a:solidFill>
              </a:rPr>
              <a:t>center</a:t>
            </a:r>
            <a:r>
              <a:rPr lang="en-PH" sz="2200" dirty="0">
                <a:solidFill>
                  <a:schemeClr val="tx1"/>
                </a:solidFill>
              </a:rPr>
              <a:t> has an </a:t>
            </a:r>
            <a:r>
              <a:rPr lang="en-PH" sz="2200" dirty="0">
                <a:solidFill>
                  <a:srgbClr val="FF0000"/>
                </a:solidFill>
              </a:rPr>
              <a:t>adequate number of qualified personnel </a:t>
            </a:r>
            <a:r>
              <a:rPr lang="en-PH" sz="2200" dirty="0">
                <a:solidFill>
                  <a:schemeClr val="tx1"/>
                </a:solidFill>
              </a:rPr>
              <a:t>skilled in providing DOTS services.</a:t>
            </a:r>
          </a:p>
        </p:txBody>
      </p:sp>
      <p:sp>
        <p:nvSpPr>
          <p:cNvPr id="5" name="Title 1"/>
          <p:cNvSpPr txBox="1">
            <a:spLocks/>
          </p:cNvSpPr>
          <p:nvPr/>
        </p:nvSpPr>
        <p:spPr>
          <a:xfrm>
            <a:off x="536716" y="572661"/>
            <a:ext cx="7924176" cy="668818"/>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4400" b="1">
                <a:solidFill>
                  <a:schemeClr val="accent1">
                    <a:lumMod val="75000"/>
                  </a:schemeClr>
                </a:solidFill>
              </a:rPr>
              <a:t>Core certification standards</a:t>
            </a:r>
            <a:endParaRPr lang="en-US" sz="4000" b="1" dirty="0">
              <a:solidFill>
                <a:schemeClr val="accent1">
                  <a:lumMod val="75000"/>
                </a:schemeClr>
              </a:solidFill>
            </a:endParaRPr>
          </a:p>
        </p:txBody>
      </p:sp>
    </p:spTree>
    <p:extLst>
      <p:ext uri="{BB962C8B-B14F-4D97-AF65-F5344CB8AC3E}">
        <p14:creationId xmlns:p14="http://schemas.microsoft.com/office/powerpoint/2010/main" val="936453556"/>
      </p:ext>
    </p:extLst>
  </p:cSld>
  <p:clrMapOvr>
    <a:masterClrMapping/>
  </p:clrMapOvr>
</p:sld>
</file>

<file path=ppt/theme/theme1.xml><?xml version="1.0" encoding="utf-8"?>
<a:theme xmlns:a="http://schemas.openxmlformats.org/drawingml/2006/main" name="Facet">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1720</TotalTime>
  <Words>2056</Words>
  <Application>Microsoft Office PowerPoint</Application>
  <PresentationFormat>On-screen Show (4:3)</PresentationFormat>
  <Paragraphs>269</Paragraphs>
  <Slides>28</Slides>
  <Notes>28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Calibri</vt:lpstr>
      <vt:lpstr>Symbol</vt:lpstr>
      <vt:lpstr>Trebuchet MS</vt:lpstr>
      <vt:lpstr>Wingdings</vt:lpstr>
      <vt:lpstr>Wingdings 3</vt:lpstr>
      <vt:lpstr>Facet</vt:lpstr>
      <vt:lpstr>     5th edition  NTP MANUAL OF  PROCEDURES DOTS Certification &amp;  PhilHealth Accreditation </vt:lpstr>
      <vt:lpstr>DOTS certification and  PhilHealth accreditation</vt:lpstr>
      <vt:lpstr>Certification and accreditation</vt:lpstr>
      <vt:lpstr>Objective</vt:lpstr>
      <vt:lpstr>Definition of terms</vt:lpstr>
      <vt:lpstr>Definition of terms</vt:lpstr>
      <vt:lpstr>Policies on DOTS certification</vt:lpstr>
      <vt:lpstr>Core certification standards</vt:lpstr>
      <vt:lpstr>PowerPoint Presentation</vt:lpstr>
      <vt:lpstr>Policies on PhiHealth accreditation</vt:lpstr>
      <vt:lpstr>PowerPoint Presentation</vt:lpstr>
      <vt:lpstr>PowerPoint Presentation</vt:lpstr>
      <vt:lpstr>PowerPoint Presentation</vt:lpstr>
      <vt:lpstr>Procedures for certification</vt:lpstr>
      <vt:lpstr>Procedures for certification</vt:lpstr>
      <vt:lpstr>PowerPoint Presentation</vt:lpstr>
      <vt:lpstr>Flowchart of DOTS certification process</vt:lpstr>
      <vt:lpstr>PowerPoint Presentation</vt:lpstr>
      <vt:lpstr>PowerPoint Presentation</vt:lpstr>
      <vt:lpstr>Roles and responsibilities  of  implementing agencies</vt:lpstr>
      <vt:lpstr>PowerPoint Presentation</vt:lpstr>
      <vt:lpstr>PowerPoint Presentation</vt:lpstr>
      <vt:lpstr>PowerPoint Presentation</vt:lpstr>
      <vt:lpstr>Procedures in applying for PhilHealth accreditation  </vt:lpstr>
      <vt:lpstr>PowerPoint Presentation</vt:lpstr>
      <vt:lpstr>PowerPoint Presentation</vt:lpstr>
      <vt:lpstr>Procedures on PhilHealth claims processing</vt:lpstr>
      <vt:lpstr>ICD-10 Coding Guidelines for TB</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2013 NTP  MANUAL OF PROCEDURES Case Holding</dc:title>
  <dc:creator>Jose Hesron Morfe,MD</dc:creator>
  <cp:lastModifiedBy>alio</cp:lastModifiedBy>
  <cp:revision>292</cp:revision>
  <dcterms:created xsi:type="dcterms:W3CDTF">2014-02-05T03:51:19Z</dcterms:created>
  <dcterms:modified xsi:type="dcterms:W3CDTF">2018-04-23T11:29:54Z</dcterms:modified>
</cp:coreProperties>
</file>