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sldIdLst>
    <p:sldId id="256" r:id="rId2"/>
    <p:sldId id="257" r:id="rId3"/>
    <p:sldId id="316" r:id="rId4"/>
    <p:sldId id="295" r:id="rId5"/>
    <p:sldId id="305" r:id="rId6"/>
    <p:sldId id="258" r:id="rId7"/>
    <p:sldId id="267" r:id="rId8"/>
    <p:sldId id="269" r:id="rId9"/>
    <p:sldId id="259" r:id="rId10"/>
    <p:sldId id="286" r:id="rId11"/>
    <p:sldId id="306" r:id="rId12"/>
    <p:sldId id="268" r:id="rId13"/>
    <p:sldId id="270" r:id="rId14"/>
    <p:sldId id="260" r:id="rId15"/>
    <p:sldId id="307" r:id="rId16"/>
    <p:sldId id="297" r:id="rId17"/>
    <p:sldId id="272" r:id="rId18"/>
    <p:sldId id="271" r:id="rId19"/>
    <p:sldId id="261" r:id="rId20"/>
    <p:sldId id="309" r:id="rId21"/>
    <p:sldId id="310" r:id="rId22"/>
    <p:sldId id="308" r:id="rId23"/>
    <p:sldId id="282" r:id="rId24"/>
    <p:sldId id="262" r:id="rId25"/>
    <p:sldId id="311" r:id="rId26"/>
    <p:sldId id="299" r:id="rId27"/>
    <p:sldId id="283" r:id="rId28"/>
    <p:sldId id="284" r:id="rId29"/>
    <p:sldId id="263" r:id="rId30"/>
    <p:sldId id="312" r:id="rId31"/>
    <p:sldId id="300" r:id="rId32"/>
    <p:sldId id="274" r:id="rId33"/>
    <p:sldId id="273" r:id="rId34"/>
    <p:sldId id="264" r:id="rId35"/>
    <p:sldId id="290" r:id="rId36"/>
    <p:sldId id="313" r:id="rId37"/>
    <p:sldId id="276" r:id="rId38"/>
    <p:sldId id="275" r:id="rId39"/>
    <p:sldId id="265" r:id="rId40"/>
    <p:sldId id="294" r:id="rId41"/>
    <p:sldId id="314" r:id="rId42"/>
    <p:sldId id="278" r:id="rId43"/>
    <p:sldId id="277" r:id="rId44"/>
    <p:sldId id="266" r:id="rId45"/>
    <p:sldId id="293" r:id="rId46"/>
    <p:sldId id="315" r:id="rId47"/>
    <p:sldId id="280" r:id="rId48"/>
    <p:sldId id="27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44"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0CE7C-1486-4A2F-8EFA-C73AB49EBE61}" type="datetimeFigureOut">
              <a:rPr lang="en-US" smtClean="0"/>
              <a:pPr/>
              <a:t>4/23/2018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3B7E28-05D2-4370-B5C3-7BE27F405B74}" type="slidenum">
              <a:rPr lang="en-US" smtClean="0"/>
              <a:pPr/>
              <a:t>‹#›</a:t>
            </a:fld>
            <a:endParaRPr lang="en-US" dirty="0"/>
          </a:p>
        </p:txBody>
      </p:sp>
    </p:spTree>
    <p:extLst>
      <p:ext uri="{BB962C8B-B14F-4D97-AF65-F5344CB8AC3E}">
        <p14:creationId xmlns:p14="http://schemas.microsoft.com/office/powerpoint/2010/main" val="1010949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CD3B7E28-05D2-4370-B5C3-7BE27F405B74}" type="slidenum">
              <a:rPr lang="en-US" smtClean="0"/>
              <a:pPr/>
              <a:t>1</a:t>
            </a:fld>
            <a:endParaRPr lang="en-US" dirty="0"/>
          </a:p>
        </p:txBody>
      </p:sp>
    </p:spTree>
    <p:extLst>
      <p:ext uri="{BB962C8B-B14F-4D97-AF65-F5344CB8AC3E}">
        <p14:creationId xmlns:p14="http://schemas.microsoft.com/office/powerpoint/2010/main" val="3264576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where to get the “all forms” (numerator) to compute the indicator</a:t>
            </a:r>
          </a:p>
        </p:txBody>
      </p:sp>
      <p:sp>
        <p:nvSpPr>
          <p:cNvPr id="4" name="Slide Number Placeholder 3"/>
          <p:cNvSpPr>
            <a:spLocks noGrp="1"/>
          </p:cNvSpPr>
          <p:nvPr>
            <p:ph type="sldNum" sz="quarter" idx="10"/>
          </p:nvPr>
        </p:nvSpPr>
        <p:spPr/>
        <p:txBody>
          <a:bodyPr/>
          <a:lstStyle/>
          <a:p>
            <a:fld id="{151AEF84-ECE3-43BD-9138-2896D4A25097}" type="slidenum">
              <a:rPr lang="en-US" smtClean="0"/>
              <a:pPr/>
              <a:t>10</a:t>
            </a:fld>
            <a:endParaRPr lang="en-US" dirty="0"/>
          </a:p>
        </p:txBody>
      </p:sp>
    </p:spTree>
    <p:extLst>
      <p:ext uri="{BB962C8B-B14F-4D97-AF65-F5344CB8AC3E}">
        <p14:creationId xmlns:p14="http://schemas.microsoft.com/office/powerpoint/2010/main" val="158460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11</a:t>
            </a:fld>
            <a:endParaRPr lang="en-US" dirty="0"/>
          </a:p>
        </p:txBody>
      </p:sp>
    </p:spTree>
    <p:extLst>
      <p:ext uri="{BB962C8B-B14F-4D97-AF65-F5344CB8AC3E}">
        <p14:creationId xmlns:p14="http://schemas.microsoft.com/office/powerpoint/2010/main" val="3861779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12</a:t>
            </a:fld>
            <a:endParaRPr lang="en-US" dirty="0"/>
          </a:p>
        </p:txBody>
      </p:sp>
    </p:spTree>
    <p:extLst>
      <p:ext uri="{BB962C8B-B14F-4D97-AF65-F5344CB8AC3E}">
        <p14:creationId xmlns:p14="http://schemas.microsoft.com/office/powerpoint/2010/main" val="236408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13</a:t>
            </a:fld>
            <a:endParaRPr lang="en-US" dirty="0"/>
          </a:p>
        </p:txBody>
      </p:sp>
    </p:spTree>
    <p:extLst>
      <p:ext uri="{BB962C8B-B14F-4D97-AF65-F5344CB8AC3E}">
        <p14:creationId xmlns:p14="http://schemas.microsoft.com/office/powerpoint/2010/main" val="4265752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14</a:t>
            </a:fld>
            <a:endParaRPr lang="en-US" dirty="0"/>
          </a:p>
        </p:txBody>
      </p:sp>
    </p:spTree>
    <p:extLst>
      <p:ext uri="{BB962C8B-B14F-4D97-AF65-F5344CB8AC3E}">
        <p14:creationId xmlns:p14="http://schemas.microsoft.com/office/powerpoint/2010/main" val="3639601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Numerator will be the blue circle—”all forms” (new and Relapse) that were cured and treatment completed for both BC and CD.</a:t>
            </a:r>
          </a:p>
          <a:p>
            <a:endParaRPr lang="en-US" dirty="0"/>
          </a:p>
          <a:p>
            <a:r>
              <a:rPr lang="en-US" dirty="0"/>
              <a:t>Denominator will be red circle or TOTAL.  </a:t>
            </a:r>
          </a:p>
          <a:p>
            <a:endParaRPr lang="en-US" dirty="0"/>
          </a:p>
          <a:p>
            <a:r>
              <a:rPr lang="en-US" dirty="0"/>
              <a:t>Note: If the total does not match with cases registered the previous year (1</a:t>
            </a:r>
            <a:r>
              <a:rPr lang="en-US" baseline="30000" dirty="0"/>
              <a:t>st</a:t>
            </a:r>
            <a:r>
              <a:rPr lang="en-US" dirty="0"/>
              <a:t> column), this may be due to the number on the footnote or “excluded</a:t>
            </a:r>
            <a:r>
              <a:rPr lang="en-US" baseline="0" dirty="0"/>
              <a:t> from cohort because found to be DRTB regimen”.  </a:t>
            </a:r>
          </a:p>
          <a:p>
            <a:endParaRPr lang="en-US" baseline="0" dirty="0"/>
          </a:p>
          <a:p>
            <a:r>
              <a:rPr lang="en-US" baseline="0" dirty="0"/>
              <a:t>“Missing cases” (that is=total number of new and relapse registered last year minus total evaluated minus excluded) should be added to the denominator as “not evaluated” so that the discrepancy will be accounted for.</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pPr/>
              <a:t>15</a:t>
            </a:fld>
            <a:endParaRPr lang="en-US" dirty="0"/>
          </a:p>
        </p:txBody>
      </p:sp>
    </p:spTree>
    <p:extLst>
      <p:ext uri="{BB962C8B-B14F-4D97-AF65-F5344CB8AC3E}">
        <p14:creationId xmlns:p14="http://schemas.microsoft.com/office/powerpoint/2010/main" val="91410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16</a:t>
            </a:fld>
            <a:endParaRPr lang="en-US" dirty="0"/>
          </a:p>
        </p:txBody>
      </p:sp>
    </p:spTree>
    <p:extLst>
      <p:ext uri="{BB962C8B-B14F-4D97-AF65-F5344CB8AC3E}">
        <p14:creationId xmlns:p14="http://schemas.microsoft.com/office/powerpoint/2010/main" val="15123406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17</a:t>
            </a:fld>
            <a:endParaRPr lang="en-US" dirty="0"/>
          </a:p>
        </p:txBody>
      </p:sp>
    </p:spTree>
    <p:extLst>
      <p:ext uri="{BB962C8B-B14F-4D97-AF65-F5344CB8AC3E}">
        <p14:creationId xmlns:p14="http://schemas.microsoft.com/office/powerpoint/2010/main" val="2676199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18</a:t>
            </a:fld>
            <a:endParaRPr lang="en-US" dirty="0"/>
          </a:p>
        </p:txBody>
      </p:sp>
    </p:spTree>
    <p:extLst>
      <p:ext uri="{BB962C8B-B14F-4D97-AF65-F5344CB8AC3E}">
        <p14:creationId xmlns:p14="http://schemas.microsoft.com/office/powerpoint/2010/main" val="26894153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19</a:t>
            </a:fld>
            <a:endParaRPr lang="en-US" dirty="0"/>
          </a:p>
        </p:txBody>
      </p:sp>
    </p:spTree>
    <p:extLst>
      <p:ext uri="{BB962C8B-B14F-4D97-AF65-F5344CB8AC3E}">
        <p14:creationId xmlns:p14="http://schemas.microsoft.com/office/powerpoint/2010/main" val="622937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2</a:t>
            </a:fld>
            <a:endParaRPr lang="en-US" dirty="0"/>
          </a:p>
        </p:txBody>
      </p:sp>
    </p:spTree>
    <p:extLst>
      <p:ext uri="{BB962C8B-B14F-4D97-AF65-F5344CB8AC3E}">
        <p14:creationId xmlns:p14="http://schemas.microsoft.com/office/powerpoint/2010/main" val="643691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pPr/>
              <a:t>20</a:t>
            </a:fld>
            <a:endParaRPr lang="en-US" dirty="0"/>
          </a:p>
        </p:txBody>
      </p:sp>
    </p:spTree>
    <p:extLst>
      <p:ext uri="{BB962C8B-B14F-4D97-AF65-F5344CB8AC3E}">
        <p14:creationId xmlns:p14="http://schemas.microsoft.com/office/powerpoint/2010/main" val="914100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21</a:t>
            </a:fld>
            <a:endParaRPr lang="en-US" dirty="0"/>
          </a:p>
        </p:txBody>
      </p:sp>
    </p:spTree>
    <p:extLst>
      <p:ext uri="{BB962C8B-B14F-4D97-AF65-F5344CB8AC3E}">
        <p14:creationId xmlns:p14="http://schemas.microsoft.com/office/powerpoint/2010/main" val="10395130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22</a:t>
            </a:fld>
            <a:endParaRPr lang="en-US" dirty="0"/>
          </a:p>
        </p:txBody>
      </p:sp>
    </p:spTree>
    <p:extLst>
      <p:ext uri="{BB962C8B-B14F-4D97-AF65-F5344CB8AC3E}">
        <p14:creationId xmlns:p14="http://schemas.microsoft.com/office/powerpoint/2010/main" val="35338388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23</a:t>
            </a:fld>
            <a:endParaRPr lang="en-US" dirty="0"/>
          </a:p>
        </p:txBody>
      </p:sp>
    </p:spTree>
    <p:extLst>
      <p:ext uri="{BB962C8B-B14F-4D97-AF65-F5344CB8AC3E}">
        <p14:creationId xmlns:p14="http://schemas.microsoft.com/office/powerpoint/2010/main" val="1257585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24</a:t>
            </a:fld>
            <a:endParaRPr lang="en-US" dirty="0"/>
          </a:p>
        </p:txBody>
      </p:sp>
    </p:spTree>
    <p:extLst>
      <p:ext uri="{BB962C8B-B14F-4D97-AF65-F5344CB8AC3E}">
        <p14:creationId xmlns:p14="http://schemas.microsoft.com/office/powerpoint/2010/main" val="40146345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Presumptive examined will refer to those that underwent DSSM.</a:t>
            </a:r>
          </a:p>
          <a:p>
            <a:endParaRPr lang="en-US" dirty="0"/>
          </a:p>
          <a:p>
            <a:r>
              <a:rPr lang="en-US" dirty="0"/>
              <a:t>It does not include presumptive TB</a:t>
            </a:r>
            <a:r>
              <a:rPr lang="en-US" baseline="0" dirty="0"/>
              <a:t> children who did not undergo DSSM and does not include Xpert.</a:t>
            </a:r>
          </a:p>
          <a:p>
            <a:endParaRPr lang="en-US" baseline="0" dirty="0"/>
          </a:p>
          <a:p>
            <a:r>
              <a:rPr lang="en-US" baseline="0" dirty="0"/>
              <a:t>Note: reason for this is that under PhilPACT, this indicator was intended as a measure of access to microscopy services.</a:t>
            </a:r>
            <a:endParaRPr lang="en-US" dirty="0"/>
          </a:p>
        </p:txBody>
      </p:sp>
      <p:sp>
        <p:nvSpPr>
          <p:cNvPr id="4" name="Slide Number Placeholder 3"/>
          <p:cNvSpPr>
            <a:spLocks noGrp="1"/>
          </p:cNvSpPr>
          <p:nvPr>
            <p:ph type="sldNum" sz="quarter" idx="10"/>
          </p:nvPr>
        </p:nvSpPr>
        <p:spPr/>
        <p:txBody>
          <a:bodyPr/>
          <a:lstStyle/>
          <a:p>
            <a:fld id="{151AEF84-ECE3-43BD-9138-2896D4A25097}" type="slidenum">
              <a:rPr lang="en-US" smtClean="0"/>
              <a:pPr/>
              <a:t>25</a:t>
            </a:fld>
            <a:endParaRPr lang="en-US" dirty="0"/>
          </a:p>
        </p:txBody>
      </p:sp>
    </p:spTree>
    <p:extLst>
      <p:ext uri="{BB962C8B-B14F-4D97-AF65-F5344CB8AC3E}">
        <p14:creationId xmlns:p14="http://schemas.microsoft.com/office/powerpoint/2010/main" val="5145413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26</a:t>
            </a:fld>
            <a:endParaRPr lang="en-US" dirty="0"/>
          </a:p>
        </p:txBody>
      </p:sp>
    </p:spTree>
    <p:extLst>
      <p:ext uri="{BB962C8B-B14F-4D97-AF65-F5344CB8AC3E}">
        <p14:creationId xmlns:p14="http://schemas.microsoft.com/office/powerpoint/2010/main" val="21980319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27</a:t>
            </a:fld>
            <a:endParaRPr lang="en-US" dirty="0"/>
          </a:p>
        </p:txBody>
      </p:sp>
    </p:spTree>
    <p:extLst>
      <p:ext uri="{BB962C8B-B14F-4D97-AF65-F5344CB8AC3E}">
        <p14:creationId xmlns:p14="http://schemas.microsoft.com/office/powerpoint/2010/main" val="28538822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28</a:t>
            </a:fld>
            <a:endParaRPr lang="en-US" dirty="0"/>
          </a:p>
        </p:txBody>
      </p:sp>
    </p:spTree>
    <p:extLst>
      <p:ext uri="{BB962C8B-B14F-4D97-AF65-F5344CB8AC3E}">
        <p14:creationId xmlns:p14="http://schemas.microsoft.com/office/powerpoint/2010/main" val="17543433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29</a:t>
            </a:fld>
            <a:endParaRPr lang="en-US" dirty="0"/>
          </a:p>
        </p:txBody>
      </p:sp>
    </p:spTree>
    <p:extLst>
      <p:ext uri="{BB962C8B-B14F-4D97-AF65-F5344CB8AC3E}">
        <p14:creationId xmlns:p14="http://schemas.microsoft.com/office/powerpoint/2010/main" val="1837196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a:t>
            </a:fld>
            <a:endParaRPr lang="en-US" dirty="0"/>
          </a:p>
        </p:txBody>
      </p:sp>
    </p:spTree>
    <p:extLst>
      <p:ext uri="{BB962C8B-B14F-4D97-AF65-F5344CB8AC3E}">
        <p14:creationId xmlns:p14="http://schemas.microsoft.com/office/powerpoint/2010/main" val="5192953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30</a:t>
            </a:fld>
            <a:endParaRPr lang="en-US" dirty="0"/>
          </a:p>
        </p:txBody>
      </p:sp>
    </p:spTree>
    <p:extLst>
      <p:ext uri="{BB962C8B-B14F-4D97-AF65-F5344CB8AC3E}">
        <p14:creationId xmlns:p14="http://schemas.microsoft.com/office/powerpoint/2010/main" val="38288488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31</a:t>
            </a:fld>
            <a:endParaRPr lang="en-US" dirty="0"/>
          </a:p>
        </p:txBody>
      </p:sp>
    </p:spTree>
    <p:extLst>
      <p:ext uri="{BB962C8B-B14F-4D97-AF65-F5344CB8AC3E}">
        <p14:creationId xmlns:p14="http://schemas.microsoft.com/office/powerpoint/2010/main" val="36059267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32</a:t>
            </a:fld>
            <a:endParaRPr lang="en-US" dirty="0"/>
          </a:p>
        </p:txBody>
      </p:sp>
    </p:spTree>
    <p:extLst>
      <p:ext uri="{BB962C8B-B14F-4D97-AF65-F5344CB8AC3E}">
        <p14:creationId xmlns:p14="http://schemas.microsoft.com/office/powerpoint/2010/main" val="24223646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33</a:t>
            </a:fld>
            <a:endParaRPr lang="en-US" dirty="0"/>
          </a:p>
        </p:txBody>
      </p:sp>
    </p:spTree>
    <p:extLst>
      <p:ext uri="{BB962C8B-B14F-4D97-AF65-F5344CB8AC3E}">
        <p14:creationId xmlns:p14="http://schemas.microsoft.com/office/powerpoint/2010/main" val="36417832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34</a:t>
            </a:fld>
            <a:endParaRPr lang="en-US" dirty="0"/>
          </a:p>
        </p:txBody>
      </p:sp>
    </p:spTree>
    <p:extLst>
      <p:ext uri="{BB962C8B-B14F-4D97-AF65-F5344CB8AC3E}">
        <p14:creationId xmlns:p14="http://schemas.microsoft.com/office/powerpoint/2010/main" val="560862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35</a:t>
            </a:fld>
            <a:endParaRPr lang="en-US" dirty="0"/>
          </a:p>
        </p:txBody>
      </p:sp>
    </p:spTree>
    <p:extLst>
      <p:ext uri="{BB962C8B-B14F-4D97-AF65-F5344CB8AC3E}">
        <p14:creationId xmlns:p14="http://schemas.microsoft.com/office/powerpoint/2010/main" val="7484062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36</a:t>
            </a:fld>
            <a:endParaRPr lang="en-US" dirty="0"/>
          </a:p>
        </p:txBody>
      </p:sp>
    </p:spTree>
    <p:extLst>
      <p:ext uri="{BB962C8B-B14F-4D97-AF65-F5344CB8AC3E}">
        <p14:creationId xmlns:p14="http://schemas.microsoft.com/office/powerpoint/2010/main" val="8242381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37</a:t>
            </a:fld>
            <a:endParaRPr lang="en-US" dirty="0"/>
          </a:p>
        </p:txBody>
      </p:sp>
    </p:spTree>
    <p:extLst>
      <p:ext uri="{BB962C8B-B14F-4D97-AF65-F5344CB8AC3E}">
        <p14:creationId xmlns:p14="http://schemas.microsoft.com/office/powerpoint/2010/main" val="30270979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38</a:t>
            </a:fld>
            <a:endParaRPr lang="en-US" dirty="0"/>
          </a:p>
        </p:txBody>
      </p:sp>
    </p:spTree>
    <p:extLst>
      <p:ext uri="{BB962C8B-B14F-4D97-AF65-F5344CB8AC3E}">
        <p14:creationId xmlns:p14="http://schemas.microsoft.com/office/powerpoint/2010/main" val="1024985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39</a:t>
            </a:fld>
            <a:endParaRPr lang="en-US" dirty="0"/>
          </a:p>
        </p:txBody>
      </p:sp>
    </p:spTree>
    <p:extLst>
      <p:ext uri="{BB962C8B-B14F-4D97-AF65-F5344CB8AC3E}">
        <p14:creationId xmlns:p14="http://schemas.microsoft.com/office/powerpoint/2010/main" val="1169019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4</a:t>
            </a:fld>
            <a:endParaRPr lang="en-US" dirty="0"/>
          </a:p>
        </p:txBody>
      </p:sp>
    </p:spTree>
    <p:extLst>
      <p:ext uri="{BB962C8B-B14F-4D97-AF65-F5344CB8AC3E}">
        <p14:creationId xmlns:p14="http://schemas.microsoft.com/office/powerpoint/2010/main" val="30307588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40</a:t>
            </a:fld>
            <a:endParaRPr lang="en-US" dirty="0"/>
          </a:p>
        </p:txBody>
      </p:sp>
    </p:spTree>
    <p:extLst>
      <p:ext uri="{BB962C8B-B14F-4D97-AF65-F5344CB8AC3E}">
        <p14:creationId xmlns:p14="http://schemas.microsoft.com/office/powerpoint/2010/main" val="35163945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41</a:t>
            </a:fld>
            <a:endParaRPr lang="en-US" dirty="0"/>
          </a:p>
        </p:txBody>
      </p:sp>
    </p:spTree>
    <p:extLst>
      <p:ext uri="{BB962C8B-B14F-4D97-AF65-F5344CB8AC3E}">
        <p14:creationId xmlns:p14="http://schemas.microsoft.com/office/powerpoint/2010/main" val="29859678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42</a:t>
            </a:fld>
            <a:endParaRPr lang="en-US" dirty="0"/>
          </a:p>
        </p:txBody>
      </p:sp>
    </p:spTree>
    <p:extLst>
      <p:ext uri="{BB962C8B-B14F-4D97-AF65-F5344CB8AC3E}">
        <p14:creationId xmlns:p14="http://schemas.microsoft.com/office/powerpoint/2010/main" val="35774926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43</a:t>
            </a:fld>
            <a:endParaRPr lang="en-US" dirty="0"/>
          </a:p>
        </p:txBody>
      </p:sp>
    </p:spTree>
    <p:extLst>
      <p:ext uri="{BB962C8B-B14F-4D97-AF65-F5344CB8AC3E}">
        <p14:creationId xmlns:p14="http://schemas.microsoft.com/office/powerpoint/2010/main" val="6602546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44</a:t>
            </a:fld>
            <a:endParaRPr lang="en-US" dirty="0"/>
          </a:p>
        </p:txBody>
      </p:sp>
    </p:spTree>
    <p:extLst>
      <p:ext uri="{BB962C8B-B14F-4D97-AF65-F5344CB8AC3E}">
        <p14:creationId xmlns:p14="http://schemas.microsoft.com/office/powerpoint/2010/main" val="2525929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45</a:t>
            </a:fld>
            <a:endParaRPr lang="en-US" dirty="0"/>
          </a:p>
        </p:txBody>
      </p:sp>
    </p:spTree>
    <p:extLst>
      <p:ext uri="{BB962C8B-B14F-4D97-AF65-F5344CB8AC3E}">
        <p14:creationId xmlns:p14="http://schemas.microsoft.com/office/powerpoint/2010/main" val="397542635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46</a:t>
            </a:fld>
            <a:endParaRPr lang="en-US" dirty="0"/>
          </a:p>
        </p:txBody>
      </p:sp>
    </p:spTree>
    <p:extLst>
      <p:ext uri="{BB962C8B-B14F-4D97-AF65-F5344CB8AC3E}">
        <p14:creationId xmlns:p14="http://schemas.microsoft.com/office/powerpoint/2010/main" val="24219737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47</a:t>
            </a:fld>
            <a:endParaRPr lang="en-US" dirty="0"/>
          </a:p>
        </p:txBody>
      </p:sp>
    </p:spTree>
    <p:extLst>
      <p:ext uri="{BB962C8B-B14F-4D97-AF65-F5344CB8AC3E}">
        <p14:creationId xmlns:p14="http://schemas.microsoft.com/office/powerpoint/2010/main" val="5401560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CD3B7E28-05D2-4370-B5C3-7BE27F405B74}" type="slidenum">
              <a:rPr lang="en-US" smtClean="0"/>
              <a:pPr/>
              <a:t>48</a:t>
            </a:fld>
            <a:endParaRPr lang="en-US" dirty="0"/>
          </a:p>
        </p:txBody>
      </p:sp>
    </p:spTree>
    <p:extLst>
      <p:ext uri="{BB962C8B-B14F-4D97-AF65-F5344CB8AC3E}">
        <p14:creationId xmlns:p14="http://schemas.microsoft.com/office/powerpoint/2010/main" val="2509425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where to get the “all forms” (numerator) to compute the indicator</a:t>
            </a:r>
          </a:p>
        </p:txBody>
      </p:sp>
      <p:sp>
        <p:nvSpPr>
          <p:cNvPr id="4" name="Slide Number Placeholder 3"/>
          <p:cNvSpPr>
            <a:spLocks noGrp="1"/>
          </p:cNvSpPr>
          <p:nvPr>
            <p:ph type="sldNum" sz="quarter" idx="10"/>
          </p:nvPr>
        </p:nvSpPr>
        <p:spPr/>
        <p:txBody>
          <a:bodyPr/>
          <a:lstStyle/>
          <a:p>
            <a:fld id="{151AEF84-ECE3-43BD-9138-2896D4A25097}" type="slidenum">
              <a:rPr lang="en-US" smtClean="0"/>
              <a:pPr/>
              <a:t>5</a:t>
            </a:fld>
            <a:endParaRPr lang="en-US" dirty="0"/>
          </a:p>
        </p:txBody>
      </p:sp>
    </p:spTree>
    <p:extLst>
      <p:ext uri="{BB962C8B-B14F-4D97-AF65-F5344CB8AC3E}">
        <p14:creationId xmlns:p14="http://schemas.microsoft.com/office/powerpoint/2010/main" val="158460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6</a:t>
            </a:fld>
            <a:endParaRPr lang="en-US" dirty="0"/>
          </a:p>
        </p:txBody>
      </p:sp>
    </p:spTree>
    <p:extLst>
      <p:ext uri="{BB962C8B-B14F-4D97-AF65-F5344CB8AC3E}">
        <p14:creationId xmlns:p14="http://schemas.microsoft.com/office/powerpoint/2010/main" val="156505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7</a:t>
            </a:fld>
            <a:endParaRPr lang="en-US" dirty="0"/>
          </a:p>
        </p:txBody>
      </p:sp>
    </p:spTree>
    <p:extLst>
      <p:ext uri="{BB962C8B-B14F-4D97-AF65-F5344CB8AC3E}">
        <p14:creationId xmlns:p14="http://schemas.microsoft.com/office/powerpoint/2010/main" val="24497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8</a:t>
            </a:fld>
            <a:endParaRPr lang="en-US" dirty="0"/>
          </a:p>
        </p:txBody>
      </p:sp>
    </p:spTree>
    <p:extLst>
      <p:ext uri="{BB962C8B-B14F-4D97-AF65-F5344CB8AC3E}">
        <p14:creationId xmlns:p14="http://schemas.microsoft.com/office/powerpoint/2010/main" val="1464713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CD3B7E28-05D2-4370-B5C3-7BE27F405B74}" type="slidenum">
              <a:rPr lang="en-US" smtClean="0"/>
              <a:pPr/>
              <a:t>9</a:t>
            </a:fld>
            <a:endParaRPr lang="en-US" dirty="0"/>
          </a:p>
        </p:txBody>
      </p:sp>
    </p:spTree>
    <p:extLst>
      <p:ext uri="{BB962C8B-B14F-4D97-AF65-F5344CB8AC3E}">
        <p14:creationId xmlns:p14="http://schemas.microsoft.com/office/powerpoint/2010/main" val="3054720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61493-692E-4F79-93D4-64A7FC1D14E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E675AE5-078C-4521-AC30-E645702CFE01}" type="datetimeFigureOut">
              <a:rPr lang="en-US" smtClean="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AA961493-692E-4F79-93D4-64A7FC1D14E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E675AE5-078C-4521-AC30-E645702CFE01}" type="datetimeFigureOut">
              <a:rPr lang="en-US" smtClean="0"/>
              <a:pPr/>
              <a:t>4/23/2018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A961493-692E-4F79-93D4-64A7FC1D14E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b="1" dirty="0">
                <a:solidFill>
                  <a:schemeClr val="tx2">
                    <a:lumMod val="50000"/>
                  </a:schemeClr>
                </a:solidFill>
              </a:rPr>
              <a:t>EXERCISE 11:</a:t>
            </a:r>
            <a:r>
              <a:rPr lang="en-US" sz="3600" dirty="0">
                <a:solidFill>
                  <a:schemeClr val="tx2">
                    <a:lumMod val="50000"/>
                  </a:schemeClr>
                </a:solidFill>
              </a:rPr>
              <a:t> </a:t>
            </a:r>
            <a:r>
              <a:rPr lang="en-US" sz="3600" b="1" dirty="0">
                <a:solidFill>
                  <a:schemeClr val="tx2">
                    <a:lumMod val="50000"/>
                  </a:schemeClr>
                </a:solidFill>
              </a:rPr>
              <a:t>Computing and Analyzing Program Indicators</a:t>
            </a:r>
            <a:endParaRPr lang="en-US" sz="3600" dirty="0">
              <a:solidFill>
                <a:schemeClr val="tx2">
                  <a:lumMod val="50000"/>
                </a:schemeClr>
              </a:solidFill>
            </a:endParaRPr>
          </a:p>
        </p:txBody>
      </p:sp>
      <p:sp>
        <p:nvSpPr>
          <p:cNvPr id="5" name="Content Placeholder 4"/>
          <p:cNvSpPr>
            <a:spLocks noGrp="1"/>
          </p:cNvSpPr>
          <p:nvPr>
            <p:ph idx="1"/>
          </p:nvPr>
        </p:nvSpPr>
        <p:spPr>
          <a:xfrm>
            <a:off x="464574" y="2438400"/>
            <a:ext cx="8229600" cy="3703320"/>
          </a:xfrm>
        </p:spPr>
        <p:txBody>
          <a:bodyPr>
            <a:normAutofit/>
          </a:bodyPr>
          <a:lstStyle/>
          <a:p>
            <a:pPr>
              <a:buNone/>
            </a:pPr>
            <a:r>
              <a:rPr lang="en-US" sz="2400" dirty="0">
                <a:latin typeface="+mj-lt"/>
              </a:rPr>
              <a:t>You will be given the following 2012 annual reports for Province X in Region 5. (note: consolidation of quarterly reports)</a:t>
            </a:r>
          </a:p>
          <a:p>
            <a:pPr lvl="0"/>
            <a:r>
              <a:rPr lang="en-US" sz="2400" dirty="0">
                <a:solidFill>
                  <a:srgbClr val="FF0000"/>
                </a:solidFill>
                <a:latin typeface="+mj-lt"/>
              </a:rPr>
              <a:t>Report 1. </a:t>
            </a:r>
            <a:r>
              <a:rPr lang="en-US" sz="2400" dirty="0">
                <a:latin typeface="+mj-lt"/>
              </a:rPr>
              <a:t>Quarterly Report on TB Microscopy and GX Laboratory Examinations</a:t>
            </a:r>
          </a:p>
          <a:p>
            <a:pPr lvl="0"/>
            <a:r>
              <a:rPr lang="en-US" sz="2400" dirty="0">
                <a:solidFill>
                  <a:srgbClr val="FF0000"/>
                </a:solidFill>
                <a:latin typeface="+mj-lt"/>
              </a:rPr>
              <a:t>Report 2</a:t>
            </a:r>
            <a:r>
              <a:rPr lang="en-US" sz="2400" dirty="0">
                <a:latin typeface="+mj-lt"/>
              </a:rPr>
              <a:t>. Quarterly Report on EQA for TB Microscopy </a:t>
            </a:r>
          </a:p>
          <a:p>
            <a:pPr lvl="0"/>
            <a:r>
              <a:rPr lang="en-US" sz="2400" dirty="0">
                <a:solidFill>
                  <a:srgbClr val="FF0000"/>
                </a:solidFill>
                <a:latin typeface="+mj-lt"/>
              </a:rPr>
              <a:t>Report 3a</a:t>
            </a:r>
            <a:r>
              <a:rPr lang="en-US" sz="2400" dirty="0">
                <a:latin typeface="+mj-lt"/>
              </a:rPr>
              <a:t>. Quarterly Report on Case Finding of Drug- susceptible TB Cases and IPT</a:t>
            </a:r>
          </a:p>
          <a:p>
            <a:pPr lvl="0"/>
            <a:r>
              <a:rPr lang="en-US" sz="2400" dirty="0">
                <a:solidFill>
                  <a:srgbClr val="FF0000"/>
                </a:solidFill>
                <a:latin typeface="+mj-lt"/>
              </a:rPr>
              <a:t>Report 5a</a:t>
            </a:r>
            <a:r>
              <a:rPr lang="en-US" sz="2400" dirty="0">
                <a:latin typeface="+mj-lt"/>
              </a:rPr>
              <a:t>. Quarterly Report on Treatment Outcome of Drug- susceptible TB Cases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21"/>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1152" y="0"/>
            <a:ext cx="8792848" cy="914400"/>
          </a:xfrm>
        </p:spPr>
        <p:txBody>
          <a:bodyPr>
            <a:noAutofit/>
          </a:bodyPr>
          <a:lstStyle/>
          <a:p>
            <a:r>
              <a:rPr lang="en-US" sz="2800" dirty="0">
                <a:solidFill>
                  <a:schemeClr val="accent1">
                    <a:lumMod val="75000"/>
                  </a:schemeClr>
                </a:solidFill>
              </a:rPr>
              <a:t>Report 3a. Quarterly Report on Case Finding of Drug- Susceptible TB Cases and IPT</a:t>
            </a:r>
          </a:p>
        </p:txBody>
      </p:sp>
      <p:pic>
        <p:nvPicPr>
          <p:cNvPr id="6" name="Picture 5"/>
          <p:cNvPicPr>
            <a:picLocks noChangeAspect="1"/>
          </p:cNvPicPr>
          <p:nvPr/>
        </p:nvPicPr>
        <p:blipFill>
          <a:blip r:embed="rId3"/>
          <a:stretch>
            <a:fillRect/>
          </a:stretch>
        </p:blipFill>
        <p:spPr>
          <a:xfrm>
            <a:off x="906755" y="914400"/>
            <a:ext cx="7025689" cy="5935135"/>
          </a:xfrm>
          <a:prstGeom prst="rect">
            <a:avLst/>
          </a:prstGeom>
        </p:spPr>
      </p:pic>
      <p:sp>
        <p:nvSpPr>
          <p:cNvPr id="8" name="Oval 7"/>
          <p:cNvSpPr/>
          <p:nvPr/>
        </p:nvSpPr>
        <p:spPr>
          <a:xfrm>
            <a:off x="2133600" y="4038601"/>
            <a:ext cx="2286000" cy="2286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2133600" y="5334000"/>
            <a:ext cx="2286000" cy="2286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46625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3124200"/>
        </p:xfrm>
        <a:graphic>
          <a:graphicData uri="http://schemas.openxmlformats.org/drawingml/2006/table">
            <a:tbl>
              <a:tblPr/>
              <a:tblGrid>
                <a:gridCol w="1324238">
                  <a:extLst>
                    <a:ext uri="{9D8B030D-6E8A-4147-A177-3AD203B41FA5}">
                      <a16:colId xmlns:a16="http://schemas.microsoft.com/office/drawing/2014/main" val="20000"/>
                    </a:ext>
                  </a:extLst>
                </a:gridCol>
                <a:gridCol w="1342762">
                  <a:extLst>
                    <a:ext uri="{9D8B030D-6E8A-4147-A177-3AD203B41FA5}">
                      <a16:colId xmlns:a16="http://schemas.microsoft.com/office/drawing/2014/main" val="20001"/>
                    </a:ext>
                  </a:extLst>
                </a:gridCol>
                <a:gridCol w="1250432">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374497">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49703">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2.</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TB Case Detection Rate (all forms)</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dirty="0">
                          <a:effectLst/>
                        </a:rPr>
                        <a:t>Number of all forms of TB detected</a:t>
                      </a: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4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=2,688</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rPr>
                        <a:t>Total number of all forms estimated to occur each year (i.e., population x incidence rate of TB, all forms) </a:t>
                      </a:r>
                      <a:endParaRPr lang="en-US" sz="14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=3,209</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84%</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57200" y="1219200"/>
          <a:ext cx="7696200" cy="2200064"/>
        </p:xfrm>
        <a:graphic>
          <a:graphicData uri="http://schemas.openxmlformats.org/drawingml/2006/table">
            <a:tbl>
              <a:tblPr/>
              <a:tblGrid>
                <a:gridCol w="1955584">
                  <a:extLst>
                    <a:ext uri="{9D8B030D-6E8A-4147-A177-3AD203B41FA5}">
                      <a16:colId xmlns:a16="http://schemas.microsoft.com/office/drawing/2014/main" val="20000"/>
                    </a:ext>
                  </a:extLst>
                </a:gridCol>
                <a:gridCol w="716896">
                  <a:extLst>
                    <a:ext uri="{9D8B030D-6E8A-4147-A177-3AD203B41FA5}">
                      <a16:colId xmlns:a16="http://schemas.microsoft.com/office/drawing/2014/main" val="20001"/>
                    </a:ext>
                  </a:extLst>
                </a:gridCol>
                <a:gridCol w="717804">
                  <a:extLst>
                    <a:ext uri="{9D8B030D-6E8A-4147-A177-3AD203B41FA5}">
                      <a16:colId xmlns:a16="http://schemas.microsoft.com/office/drawing/2014/main" val="20002"/>
                    </a:ext>
                  </a:extLst>
                </a:gridCol>
                <a:gridCol w="717804">
                  <a:extLst>
                    <a:ext uri="{9D8B030D-6E8A-4147-A177-3AD203B41FA5}">
                      <a16:colId xmlns:a16="http://schemas.microsoft.com/office/drawing/2014/main" val="20003"/>
                    </a:ext>
                  </a:extLst>
                </a:gridCol>
                <a:gridCol w="716896">
                  <a:extLst>
                    <a:ext uri="{9D8B030D-6E8A-4147-A177-3AD203B41FA5}">
                      <a16:colId xmlns:a16="http://schemas.microsoft.com/office/drawing/2014/main" val="20004"/>
                    </a:ext>
                  </a:extLst>
                </a:gridCol>
                <a:gridCol w="717804">
                  <a:extLst>
                    <a:ext uri="{9D8B030D-6E8A-4147-A177-3AD203B41FA5}">
                      <a16:colId xmlns:a16="http://schemas.microsoft.com/office/drawing/2014/main" val="20005"/>
                    </a:ext>
                  </a:extLst>
                </a:gridCol>
                <a:gridCol w="717804">
                  <a:extLst>
                    <a:ext uri="{9D8B030D-6E8A-4147-A177-3AD203B41FA5}">
                      <a16:colId xmlns:a16="http://schemas.microsoft.com/office/drawing/2014/main" val="20006"/>
                    </a:ext>
                  </a:extLst>
                </a:gridCol>
                <a:gridCol w="717804">
                  <a:extLst>
                    <a:ext uri="{9D8B030D-6E8A-4147-A177-3AD203B41FA5}">
                      <a16:colId xmlns:a16="http://schemas.microsoft.com/office/drawing/2014/main" val="20007"/>
                    </a:ext>
                  </a:extLst>
                </a:gridCol>
                <a:gridCol w="717804">
                  <a:extLst>
                    <a:ext uri="{9D8B030D-6E8A-4147-A177-3AD203B41FA5}">
                      <a16:colId xmlns:a16="http://schemas.microsoft.com/office/drawing/2014/main" val="20008"/>
                    </a:ext>
                  </a:extLst>
                </a:gridCol>
              </a:tblGrid>
              <a:tr h="880534">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CLASSIFICATION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NEW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Previously Treated (except 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20134">
                <a:tc>
                  <a:txBody>
                    <a:bodyPr/>
                    <a:lstStyle/>
                    <a:p>
                      <a:pPr marL="0" marR="0" algn="ctr">
                        <a:lnSpc>
                          <a:spcPct val="115000"/>
                        </a:lnSpc>
                        <a:spcBef>
                          <a:spcPts val="0"/>
                        </a:spcBef>
                        <a:spcAft>
                          <a:spcPts val="0"/>
                        </a:spcAft>
                      </a:pP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0134">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Pulmonary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678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0134">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Extrapulmonary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0134">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Subtotal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692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0134">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1,086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5"/>
                  </a:ext>
                </a:extLst>
              </a:tr>
            </a:tbl>
          </a:graphicData>
        </a:graphic>
      </p:graphicFrame>
      <p:sp>
        <p:nvSpPr>
          <p:cNvPr id="1026" name="Rectangle 2"/>
          <p:cNvSpPr>
            <a:spLocks noChangeArrowheads="1"/>
          </p:cNvSpPr>
          <p:nvPr/>
        </p:nvSpPr>
        <p:spPr bwMode="auto">
          <a:xfrm>
            <a:off x="0" y="838200"/>
            <a:ext cx="8695009"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effectLst/>
                <a:latin typeface="Arial" pitchFamily="34" charset="0"/>
                <a:ea typeface="Calibri" pitchFamily="34" charset="0"/>
                <a:cs typeface="Times New Roman" pitchFamily="18" charset="0"/>
              </a:rPr>
              <a:t>A. Bacteriologically confirmed TB Cases registered during the quarter by registration group and sex</a:t>
            </a:r>
            <a:endParaRPr kumimoji="0" lang="en-US" sz="1400" b="0" i="0" u="none" strike="noStrike" cap="none" normalizeH="0" baseline="0" dirty="0">
              <a:ln>
                <a:noFill/>
              </a:ln>
              <a:effectLst/>
              <a:latin typeface="Arial" pitchFamily="34" charset="0"/>
              <a:cs typeface="Arial" pitchFamily="34" charset="0"/>
            </a:endParaRPr>
          </a:p>
        </p:txBody>
      </p:sp>
      <p:graphicFrame>
        <p:nvGraphicFramePr>
          <p:cNvPr id="7" name="Table 6"/>
          <p:cNvGraphicFramePr>
            <a:graphicFrameLocks noGrp="1"/>
          </p:cNvGraphicFramePr>
          <p:nvPr/>
        </p:nvGraphicFramePr>
        <p:xfrm>
          <a:off x="457200" y="4114800"/>
          <a:ext cx="7696199" cy="2348738"/>
        </p:xfrm>
        <a:graphic>
          <a:graphicData uri="http://schemas.openxmlformats.org/drawingml/2006/table">
            <a:tbl>
              <a:tblPr/>
              <a:tblGrid>
                <a:gridCol w="1940939">
                  <a:extLst>
                    <a:ext uri="{9D8B030D-6E8A-4147-A177-3AD203B41FA5}">
                      <a16:colId xmlns:a16="http://schemas.microsoft.com/office/drawing/2014/main" val="20000"/>
                    </a:ext>
                  </a:extLst>
                </a:gridCol>
                <a:gridCol w="729540">
                  <a:extLst>
                    <a:ext uri="{9D8B030D-6E8A-4147-A177-3AD203B41FA5}">
                      <a16:colId xmlns:a16="http://schemas.microsoft.com/office/drawing/2014/main" val="20001"/>
                    </a:ext>
                  </a:extLst>
                </a:gridCol>
                <a:gridCol w="729540">
                  <a:extLst>
                    <a:ext uri="{9D8B030D-6E8A-4147-A177-3AD203B41FA5}">
                      <a16:colId xmlns:a16="http://schemas.microsoft.com/office/drawing/2014/main" val="20002"/>
                    </a:ext>
                  </a:extLst>
                </a:gridCol>
                <a:gridCol w="648480">
                  <a:extLst>
                    <a:ext uri="{9D8B030D-6E8A-4147-A177-3AD203B41FA5}">
                      <a16:colId xmlns:a16="http://schemas.microsoft.com/office/drawing/2014/main" val="20003"/>
                    </a:ext>
                  </a:extLst>
                </a:gridCol>
                <a:gridCol w="729540">
                  <a:extLst>
                    <a:ext uri="{9D8B030D-6E8A-4147-A177-3AD203B41FA5}">
                      <a16:colId xmlns:a16="http://schemas.microsoft.com/office/drawing/2014/main" val="20004"/>
                    </a:ext>
                  </a:extLst>
                </a:gridCol>
                <a:gridCol w="729540">
                  <a:extLst>
                    <a:ext uri="{9D8B030D-6E8A-4147-A177-3AD203B41FA5}">
                      <a16:colId xmlns:a16="http://schemas.microsoft.com/office/drawing/2014/main" val="20005"/>
                    </a:ext>
                  </a:extLst>
                </a:gridCol>
                <a:gridCol w="729540">
                  <a:extLst>
                    <a:ext uri="{9D8B030D-6E8A-4147-A177-3AD203B41FA5}">
                      <a16:colId xmlns:a16="http://schemas.microsoft.com/office/drawing/2014/main" val="20006"/>
                    </a:ext>
                  </a:extLst>
                </a:gridCol>
                <a:gridCol w="729540">
                  <a:extLst>
                    <a:ext uri="{9D8B030D-6E8A-4147-A177-3AD203B41FA5}">
                      <a16:colId xmlns:a16="http://schemas.microsoft.com/office/drawing/2014/main" val="20007"/>
                    </a:ext>
                  </a:extLst>
                </a:gridCol>
                <a:gridCol w="729540">
                  <a:extLst>
                    <a:ext uri="{9D8B030D-6E8A-4147-A177-3AD203B41FA5}">
                      <a16:colId xmlns:a16="http://schemas.microsoft.com/office/drawing/2014/main" val="20008"/>
                    </a:ext>
                  </a:extLst>
                </a:gridCol>
              </a:tblGrid>
              <a:tr h="609600">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CLASSIFICATION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NEW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Previously Treated (except 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304800">
                <a:tc>
                  <a:txBody>
                    <a:bodyPr/>
                    <a:lstStyle/>
                    <a:p>
                      <a:pPr marL="0" marR="0" algn="ctr">
                        <a:lnSpc>
                          <a:spcPct val="115000"/>
                        </a:lnSpc>
                        <a:spcBef>
                          <a:spcPts val="0"/>
                        </a:spcBef>
                        <a:spcAft>
                          <a:spcPts val="0"/>
                        </a:spcAft>
                      </a:pP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Pulmonary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857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769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Extrapulmonary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Subtotal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817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893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1,548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1,683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5"/>
                  </a:ext>
                </a:extLst>
              </a:tr>
            </a:tbl>
          </a:graphicData>
        </a:graphic>
      </p:graphicFrame>
      <p:sp>
        <p:nvSpPr>
          <p:cNvPr id="1027" name="Rectangle 3"/>
          <p:cNvSpPr>
            <a:spLocks noChangeArrowheads="1"/>
          </p:cNvSpPr>
          <p:nvPr/>
        </p:nvSpPr>
        <p:spPr bwMode="auto">
          <a:xfrm>
            <a:off x="0" y="3657600"/>
            <a:ext cx="80762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effectLst/>
                <a:latin typeface="Arial" pitchFamily="34" charset="0"/>
                <a:ea typeface="Calibri" pitchFamily="34" charset="0"/>
                <a:cs typeface="Times New Roman" pitchFamily="18" charset="0"/>
              </a:rPr>
              <a:t>B. Clinically diagnosed TB Cases registered during the quarter by registration group and sex</a:t>
            </a:r>
            <a:endParaRPr kumimoji="0" lang="en-US" sz="1400" b="0" i="0" u="none" strike="noStrike" cap="none" normalizeH="0" baseline="0" dirty="0">
              <a:ln>
                <a:noFill/>
              </a:ln>
              <a:effectLst/>
              <a:latin typeface="Arial" pitchFamily="34" charset="0"/>
              <a:cs typeface="Arial" pitchFamily="34" charset="0"/>
            </a:endParaRPr>
          </a:p>
        </p:txBody>
      </p:sp>
      <p:sp>
        <p:nvSpPr>
          <p:cNvPr id="29697" name="Rectangle 1"/>
          <p:cNvSpPr>
            <a:spLocks noChangeArrowheads="1"/>
          </p:cNvSpPr>
          <p:nvPr/>
        </p:nvSpPr>
        <p:spPr bwMode="auto">
          <a:xfrm>
            <a:off x="305603" y="228600"/>
            <a:ext cx="8246168"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effectLst/>
                <a:latin typeface="Arial" pitchFamily="34" charset="0"/>
                <a:ea typeface="Calibri" pitchFamily="34" charset="0"/>
                <a:cs typeface="Times New Roman" pitchFamily="18" charset="0"/>
              </a:rPr>
              <a:t>Report 3a. Quarterly Report on Case Finding of Drug-susceptible</a:t>
            </a:r>
            <a:r>
              <a:rPr kumimoji="0" lang="en-US" sz="1600" b="1" i="0" u="none" strike="noStrike" cap="none" normalizeH="0" dirty="0">
                <a:ln>
                  <a:noFill/>
                </a:ln>
                <a:effectLst/>
                <a:latin typeface="Arial" pitchFamily="34" charset="0"/>
                <a:ea typeface="Calibri" pitchFamily="34" charset="0"/>
                <a:cs typeface="Times New Roman" pitchFamily="18" charset="0"/>
              </a:rPr>
              <a:t> </a:t>
            </a:r>
            <a:r>
              <a:rPr kumimoji="0" lang="en-US" sz="1600" b="1" i="0" u="none" strike="noStrike" cap="none" normalizeH="0" baseline="0" dirty="0">
                <a:ln>
                  <a:noFill/>
                </a:ln>
                <a:effectLst/>
                <a:latin typeface="Arial" pitchFamily="34" charset="0"/>
                <a:ea typeface="Calibri" pitchFamily="34" charset="0"/>
                <a:cs typeface="Times New Roman" pitchFamily="18" charset="0"/>
              </a:rPr>
              <a:t>TB Cases and IPT</a:t>
            </a:r>
            <a:endParaRPr kumimoji="0" lang="en-US" sz="1600" b="0" i="0" u="none" strike="noStrike" cap="none" normalizeH="0" baseline="0" dirty="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Arial" pitchFamily="34" charset="0"/>
                <a:ea typeface="Times New Roman" pitchFamily="18" charset="0"/>
                <a:cs typeface="Times New Roman" pitchFamily="18" charset="0"/>
              </a:rPr>
              <a:t>(Data source: Form 6a. Drug-susceptible TB Register and Form 9. IPT Register)</a:t>
            </a:r>
            <a:endParaRPr kumimoji="0" lang="en-US" sz="1600" b="0" i="0" u="none" strike="noStrike" cap="none" normalizeH="0" baseline="0" dirty="0">
              <a:ln>
                <a:noFill/>
              </a:ln>
              <a:effectLst/>
              <a:latin typeface="Arial" pitchFamily="34" charset="0"/>
              <a:cs typeface="Arial" pitchFamily="34" charset="0"/>
            </a:endParaRPr>
          </a:p>
        </p:txBody>
      </p:sp>
      <p:sp>
        <p:nvSpPr>
          <p:cNvPr id="8" name="Oval 7"/>
          <p:cNvSpPr/>
          <p:nvPr/>
        </p:nvSpPr>
        <p:spPr>
          <a:xfrm>
            <a:off x="3886200" y="6172200"/>
            <a:ext cx="1371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2514600" y="6172200"/>
            <a:ext cx="1371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3886200" y="3200400"/>
            <a:ext cx="1371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2514600" y="3200400"/>
            <a:ext cx="1371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2819400"/>
        </p:xfrm>
        <a:graphic>
          <a:graphicData uri="http://schemas.openxmlformats.org/drawingml/2006/table">
            <a:tbl>
              <a:tblPr/>
              <a:tblGrid>
                <a:gridCol w="1324238">
                  <a:extLst>
                    <a:ext uri="{9D8B030D-6E8A-4147-A177-3AD203B41FA5}">
                      <a16:colId xmlns:a16="http://schemas.microsoft.com/office/drawing/2014/main" val="20000"/>
                    </a:ext>
                  </a:extLst>
                </a:gridCol>
                <a:gridCol w="1342762">
                  <a:extLst>
                    <a:ext uri="{9D8B030D-6E8A-4147-A177-3AD203B41FA5}">
                      <a16:colId xmlns:a16="http://schemas.microsoft.com/office/drawing/2014/main" val="20001"/>
                    </a:ext>
                  </a:extLst>
                </a:gridCol>
                <a:gridCol w="1250432">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419892">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99508">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2.</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TB Case Detection Rate (all forms)</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l">
                        <a:lnSpc>
                          <a:spcPct val="107000"/>
                        </a:lnSpc>
                        <a:spcBef>
                          <a:spcPts val="0"/>
                        </a:spcBef>
                        <a:spcAft>
                          <a:spcPts val="0"/>
                        </a:spcAft>
                      </a:pPr>
                      <a:r>
                        <a:rPr lang="en-US" sz="2000" dirty="0">
                          <a:solidFill>
                            <a:srgbClr val="000000"/>
                          </a:solidFill>
                          <a:latin typeface="+mj-lt"/>
                          <a:ea typeface="Times New Roman"/>
                          <a:cs typeface="Times New Roman"/>
                        </a:rPr>
                        <a:t>       1,086</a:t>
                      </a:r>
                    </a:p>
                    <a:p>
                      <a:pPr marL="0" marR="0" algn="l">
                        <a:lnSpc>
                          <a:spcPct val="107000"/>
                        </a:lnSpc>
                        <a:spcBef>
                          <a:spcPts val="0"/>
                        </a:spcBef>
                        <a:spcAft>
                          <a:spcPts val="0"/>
                        </a:spcAft>
                      </a:pPr>
                      <a:r>
                        <a:rPr lang="en-US" sz="2000" dirty="0">
                          <a:solidFill>
                            <a:srgbClr val="000000"/>
                          </a:solidFill>
                          <a:latin typeface="+mj-lt"/>
                          <a:ea typeface="Times New Roman"/>
                          <a:cs typeface="Times New Roman"/>
                        </a:rPr>
                        <a:t>        + 20</a:t>
                      </a:r>
                    </a:p>
                    <a:p>
                      <a:pPr marL="0" marR="0" algn="l">
                        <a:lnSpc>
                          <a:spcPct val="107000"/>
                        </a:lnSpc>
                        <a:spcBef>
                          <a:spcPts val="0"/>
                        </a:spcBef>
                        <a:spcAft>
                          <a:spcPts val="0"/>
                        </a:spcAft>
                      </a:pPr>
                      <a:r>
                        <a:rPr lang="en-US" sz="2000" dirty="0">
                          <a:solidFill>
                            <a:srgbClr val="000000"/>
                          </a:solidFill>
                          <a:latin typeface="+mj-lt"/>
                          <a:ea typeface="Times New Roman"/>
                          <a:cs typeface="Times New Roman"/>
                        </a:rPr>
                        <a:t>    + 1,548</a:t>
                      </a:r>
                    </a:p>
                    <a:p>
                      <a:pPr marL="0" marR="0" algn="l">
                        <a:lnSpc>
                          <a:spcPct val="107000"/>
                        </a:lnSpc>
                        <a:spcBef>
                          <a:spcPts val="0"/>
                        </a:spcBef>
                        <a:spcAft>
                          <a:spcPts val="0"/>
                        </a:spcAft>
                      </a:pPr>
                      <a:r>
                        <a:rPr lang="en-US" sz="2000" dirty="0">
                          <a:solidFill>
                            <a:srgbClr val="000000"/>
                          </a:solidFill>
                          <a:latin typeface="+mj-lt"/>
                          <a:ea typeface="Times New Roman"/>
                          <a:cs typeface="Times New Roman"/>
                        </a:rPr>
                        <a:t>       + 34</a:t>
                      </a: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2,688</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1,234,345</a:t>
                      </a: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X</a:t>
                      </a:r>
                      <a:r>
                        <a:rPr lang="en-US" sz="2000" baseline="0" dirty="0">
                          <a:solidFill>
                            <a:srgbClr val="000000"/>
                          </a:solidFill>
                          <a:latin typeface="+mj-lt"/>
                          <a:ea typeface="Times New Roman"/>
                          <a:cs typeface="Times New Roman"/>
                        </a:rPr>
                        <a:t> .0026</a:t>
                      </a: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3,209</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u="sng"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u="sng" dirty="0">
                          <a:solidFill>
                            <a:srgbClr val="000000"/>
                          </a:solidFill>
                          <a:latin typeface="+mj-lt"/>
                          <a:ea typeface="Times New Roman"/>
                          <a:cs typeface="Times New Roman"/>
                        </a:rPr>
                        <a:t>2,688</a:t>
                      </a:r>
                    </a:p>
                    <a:p>
                      <a:pPr marL="0" marR="0" algn="ctr">
                        <a:lnSpc>
                          <a:spcPct val="107000"/>
                        </a:lnSpc>
                        <a:spcBef>
                          <a:spcPts val="0"/>
                        </a:spcBef>
                        <a:spcAft>
                          <a:spcPts val="0"/>
                        </a:spcAft>
                      </a:pPr>
                      <a:r>
                        <a:rPr lang="en-US" sz="2000" u="none" dirty="0">
                          <a:solidFill>
                            <a:srgbClr val="000000"/>
                          </a:solidFill>
                          <a:latin typeface="+mj-lt"/>
                          <a:ea typeface="Times New Roman"/>
                          <a:cs typeface="Times New Roman"/>
                        </a:rPr>
                        <a:t>3,209</a:t>
                      </a: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84%</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nSpc>
                          <a:spcPct val="107000"/>
                        </a:lnSpc>
                        <a:spcBef>
                          <a:spcPts val="0"/>
                        </a:spcBef>
                        <a:spcAft>
                          <a:spcPts val="0"/>
                        </a:spcAft>
                      </a:pP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Rectangle 2"/>
          <p:cNvSpPr/>
          <p:nvPr/>
        </p:nvSpPr>
        <p:spPr>
          <a:xfrm>
            <a:off x="457200" y="4495800"/>
            <a:ext cx="6858000" cy="369332"/>
          </a:xfrm>
          <a:prstGeom prst="rect">
            <a:avLst/>
          </a:prstGeom>
        </p:spPr>
        <p:txBody>
          <a:bodyPr wrap="square">
            <a:spAutoFit/>
          </a:bodyPr>
          <a:lstStyle/>
          <a:p>
            <a:r>
              <a:rPr lang="en-US" dirty="0"/>
              <a:t>Used incidence rate of 260/100k </a:t>
            </a:r>
            <a:r>
              <a:rPr lang="en-US" dirty="0">
                <a:sym typeface="Wingdings" pitchFamily="2" charset="2"/>
              </a:rPr>
              <a:t>   </a:t>
            </a:r>
            <a:r>
              <a:rPr lang="en-US" b="1" dirty="0"/>
              <a:t> .0026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3657600"/>
        </p:xfrm>
        <a:graphic>
          <a:graphicData uri="http://schemas.openxmlformats.org/drawingml/2006/table">
            <a:tbl>
              <a:tblPr/>
              <a:tblGrid>
                <a:gridCol w="15240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45632">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683997">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73603">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3.</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Treatment Success Rate (all forms)</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Number of All forms of TB cases cured and completed treatment</a:t>
                      </a:r>
                      <a:endParaRPr lang="en-US" sz="18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1800" dirty="0">
                        <a:solidFill>
                          <a:srgbClr val="000000"/>
                        </a:solidFill>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Total number of all forms of TB cases registered during a specified period </a:t>
                      </a:r>
                    </a:p>
                    <a:p>
                      <a:pPr marL="0" marR="0" algn="ctr">
                        <a:lnSpc>
                          <a:spcPct val="107000"/>
                        </a:lnSpc>
                        <a:spcBef>
                          <a:spcPts val="0"/>
                        </a:spcBef>
                        <a:spcAft>
                          <a:spcPts val="0"/>
                        </a:spcAft>
                      </a:pPr>
                      <a:endParaRPr lang="en-US" sz="1800" dirty="0">
                        <a:solidFill>
                          <a:srgbClr val="000000"/>
                        </a:solidFill>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Rectangle 2"/>
          <p:cNvSpPr/>
          <p:nvPr/>
        </p:nvSpPr>
        <p:spPr>
          <a:xfrm>
            <a:off x="457200" y="5029200"/>
            <a:ext cx="8305800" cy="646331"/>
          </a:xfrm>
          <a:prstGeom prst="rect">
            <a:avLst/>
          </a:prstGeom>
        </p:spPr>
        <p:txBody>
          <a:bodyPr wrap="square">
            <a:spAutoFit/>
          </a:bodyPr>
          <a:lstStyle/>
          <a:p>
            <a:r>
              <a:rPr lang="en-US" dirty="0"/>
              <a:t>From </a:t>
            </a:r>
            <a:r>
              <a:rPr lang="en-US" dirty="0">
                <a:solidFill>
                  <a:srgbClr val="FF0000"/>
                </a:solidFill>
              </a:rPr>
              <a:t>Report 5a</a:t>
            </a:r>
            <a:r>
              <a:rPr lang="en-US" dirty="0"/>
              <a:t>, add all cured and completed for new and relapse cases in </a:t>
            </a:r>
            <a:r>
              <a:rPr lang="en-US" dirty="0">
                <a:solidFill>
                  <a:srgbClr val="FF0000"/>
                </a:solidFill>
              </a:rPr>
              <a:t>Section A and B</a:t>
            </a:r>
            <a:r>
              <a:rPr lang="en-US" dirty="0"/>
              <a:t>. Denominator will be total new and relapse evaluated.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77585" y="228600"/>
            <a:ext cx="8588829" cy="914400"/>
          </a:xfrm>
        </p:spPr>
        <p:txBody>
          <a:bodyPr>
            <a:noAutofit/>
          </a:bodyPr>
          <a:lstStyle/>
          <a:p>
            <a:r>
              <a:rPr lang="en-US" sz="2800" dirty="0">
                <a:solidFill>
                  <a:schemeClr val="accent1">
                    <a:lumMod val="75000"/>
                  </a:schemeClr>
                </a:solidFill>
              </a:rPr>
              <a:t>Report 5a. Quarterly Report on Treatment Outcome of Drug-susceptible TB Cases</a:t>
            </a:r>
          </a:p>
        </p:txBody>
      </p:sp>
      <p:pic>
        <p:nvPicPr>
          <p:cNvPr id="5" name="Picture 4"/>
          <p:cNvPicPr>
            <a:picLocks noChangeAspect="1"/>
          </p:cNvPicPr>
          <p:nvPr/>
        </p:nvPicPr>
        <p:blipFill>
          <a:blip r:embed="rId3"/>
          <a:stretch>
            <a:fillRect/>
          </a:stretch>
        </p:blipFill>
        <p:spPr>
          <a:xfrm>
            <a:off x="481554" y="1143000"/>
            <a:ext cx="6376446" cy="5553749"/>
          </a:xfrm>
          <a:prstGeom prst="rect">
            <a:avLst/>
          </a:prstGeom>
        </p:spPr>
      </p:pic>
      <p:sp>
        <p:nvSpPr>
          <p:cNvPr id="6" name="Oval 5"/>
          <p:cNvSpPr/>
          <p:nvPr/>
        </p:nvSpPr>
        <p:spPr>
          <a:xfrm>
            <a:off x="2743200" y="3048000"/>
            <a:ext cx="1143000" cy="976953"/>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3276600" y="4419600"/>
            <a:ext cx="685800" cy="84274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6096000" y="2971801"/>
            <a:ext cx="685800" cy="22860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71661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075613192"/>
              </p:ext>
            </p:extLst>
          </p:nvPr>
        </p:nvGraphicFramePr>
        <p:xfrm>
          <a:off x="457200" y="1143000"/>
          <a:ext cx="8337032" cy="3702406"/>
        </p:xfrm>
        <a:graphic>
          <a:graphicData uri="http://schemas.openxmlformats.org/drawingml/2006/table">
            <a:tbl>
              <a:tblPr/>
              <a:tblGrid>
                <a:gridCol w="15240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45632">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683997">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73603">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3.</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Treatment Success Rate (all forms)</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Number of all forms of TB cases cured and completed treatment</a:t>
                      </a:r>
                      <a:endParaRPr lang="en-US" sz="18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18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=2,602</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Total number of all forms of TB cases registered during a specified period </a:t>
                      </a:r>
                    </a:p>
                    <a:p>
                      <a:pPr marL="0" marR="0" algn="ctr">
                        <a:lnSpc>
                          <a:spcPct val="107000"/>
                        </a:lnSpc>
                        <a:spcBef>
                          <a:spcPts val="0"/>
                        </a:spcBef>
                        <a:spcAft>
                          <a:spcPts val="0"/>
                        </a:spcAft>
                      </a:pPr>
                      <a:endParaRPr lang="en-US" sz="18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=2,813</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92%</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447800"/>
          <a:ext cx="8077201" cy="1371600"/>
        </p:xfrm>
        <a:graphic>
          <a:graphicData uri="http://schemas.openxmlformats.org/drawingml/2006/table">
            <a:tbl>
              <a:tblPr/>
              <a:tblGrid>
                <a:gridCol w="1371602">
                  <a:extLst>
                    <a:ext uri="{9D8B030D-6E8A-4147-A177-3AD203B41FA5}">
                      <a16:colId xmlns:a16="http://schemas.microsoft.com/office/drawing/2014/main" val="20000"/>
                    </a:ext>
                  </a:extLst>
                </a:gridCol>
                <a:gridCol w="1577573">
                  <a:extLst>
                    <a:ext uri="{9D8B030D-6E8A-4147-A177-3AD203B41FA5}">
                      <a16:colId xmlns:a16="http://schemas.microsoft.com/office/drawing/2014/main" val="20001"/>
                    </a:ext>
                  </a:extLst>
                </a:gridCol>
                <a:gridCol w="696921">
                  <a:extLst>
                    <a:ext uri="{9D8B030D-6E8A-4147-A177-3AD203B41FA5}">
                      <a16:colId xmlns:a16="http://schemas.microsoft.com/office/drawing/2014/main" val="20002"/>
                    </a:ext>
                  </a:extLst>
                </a:gridCol>
                <a:gridCol w="738374">
                  <a:extLst>
                    <a:ext uri="{9D8B030D-6E8A-4147-A177-3AD203B41FA5}">
                      <a16:colId xmlns:a16="http://schemas.microsoft.com/office/drawing/2014/main" val="20003"/>
                    </a:ext>
                  </a:extLst>
                </a:gridCol>
                <a:gridCol w="740964">
                  <a:extLst>
                    <a:ext uri="{9D8B030D-6E8A-4147-A177-3AD203B41FA5}">
                      <a16:colId xmlns:a16="http://schemas.microsoft.com/office/drawing/2014/main" val="20004"/>
                    </a:ext>
                  </a:extLst>
                </a:gridCol>
                <a:gridCol w="696921">
                  <a:extLst>
                    <a:ext uri="{9D8B030D-6E8A-4147-A177-3AD203B41FA5}">
                      <a16:colId xmlns:a16="http://schemas.microsoft.com/office/drawing/2014/main" val="20005"/>
                    </a:ext>
                  </a:extLst>
                </a:gridCol>
                <a:gridCol w="854959">
                  <a:extLst>
                    <a:ext uri="{9D8B030D-6E8A-4147-A177-3AD203B41FA5}">
                      <a16:colId xmlns:a16="http://schemas.microsoft.com/office/drawing/2014/main" val="20006"/>
                    </a:ext>
                  </a:extLst>
                </a:gridCol>
                <a:gridCol w="624379">
                  <a:extLst>
                    <a:ext uri="{9D8B030D-6E8A-4147-A177-3AD203B41FA5}">
                      <a16:colId xmlns:a16="http://schemas.microsoft.com/office/drawing/2014/main" val="20007"/>
                    </a:ext>
                  </a:extLst>
                </a:gridCol>
                <a:gridCol w="775508">
                  <a:extLst>
                    <a:ext uri="{9D8B030D-6E8A-4147-A177-3AD203B41FA5}">
                      <a16:colId xmlns:a16="http://schemas.microsoft.com/office/drawing/2014/main" val="20008"/>
                    </a:ext>
                  </a:extLst>
                </a:gridCol>
              </a:tblGrid>
              <a:tr h="769814">
                <a:tc>
                  <a:txBody>
                    <a:bodyPr/>
                    <a:lstStyle/>
                    <a:p>
                      <a:pPr marL="0" marR="0" algn="ctr">
                        <a:lnSpc>
                          <a:spcPct val="115000"/>
                        </a:lnSpc>
                        <a:spcBef>
                          <a:spcPts val="0"/>
                        </a:spcBef>
                        <a:spcAft>
                          <a:spcPts val="1000"/>
                        </a:spcAft>
                      </a:pPr>
                      <a:r>
                        <a:rPr lang="en-US" sz="1400" dirty="0">
                          <a:latin typeface="Calibri"/>
                          <a:ea typeface="Calibri"/>
                          <a:cs typeface="Times New Roman"/>
                        </a:rPr>
                        <a:t>Total number of TB cases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Cured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Completed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Died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Failed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Lost to follow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Not Evaluated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0893">
                <a:tc>
                  <a:txBody>
                    <a:bodyPr/>
                    <a:lstStyle/>
                    <a:p>
                      <a:pPr marL="0" marR="0" algn="ctr">
                        <a:lnSpc>
                          <a:spcPct val="115000"/>
                        </a:lnSpc>
                        <a:spcBef>
                          <a:spcPts val="0"/>
                        </a:spcBef>
                        <a:spcAft>
                          <a:spcPts val="1000"/>
                        </a:spcAft>
                      </a:pPr>
                      <a:r>
                        <a:rPr lang="en-US" sz="1600" dirty="0">
                          <a:solidFill>
                            <a:srgbClr val="FF0000"/>
                          </a:solidFill>
                          <a:latin typeface="Calibri"/>
                          <a:ea typeface="Calibri"/>
                          <a:cs typeface="Times New Roman"/>
                        </a:rPr>
                        <a:t>1,126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New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846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1,123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0893">
                <a:tc>
                  <a:txBody>
                    <a:bodyPr/>
                    <a:lstStyle/>
                    <a:p>
                      <a:pPr marL="0" marR="0" algn="ctr">
                        <a:lnSpc>
                          <a:spcPct val="115000"/>
                        </a:lnSpc>
                        <a:spcBef>
                          <a:spcPts val="0"/>
                        </a:spcBef>
                        <a:spcAft>
                          <a:spcPts val="1000"/>
                        </a:spcAft>
                      </a:pPr>
                      <a:r>
                        <a:rPr lang="en-US" sz="1600" dirty="0">
                          <a:solidFill>
                            <a:srgbClr val="FF0000"/>
                          </a:solidFill>
                          <a:latin typeface="Calibri"/>
                          <a:ea typeface="Calibri"/>
                          <a:cs typeface="Times New Roman"/>
                        </a:rPr>
                        <a:t>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5601" name="Rectangle 1"/>
          <p:cNvSpPr>
            <a:spLocks noChangeArrowheads="1"/>
          </p:cNvSpPr>
          <p:nvPr/>
        </p:nvSpPr>
        <p:spPr bwMode="auto">
          <a:xfrm>
            <a:off x="381000" y="609600"/>
            <a:ext cx="83820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600" b="1" dirty="0">
                <a:latin typeface="+mj-lt"/>
              </a:rPr>
              <a:t>         Report 5a. Quarterly Report on Treatment Outcome of Drug-susceptible TB Cases</a:t>
            </a:r>
          </a:p>
          <a:p>
            <a:pPr fontAlgn="base">
              <a:spcBef>
                <a:spcPct val="0"/>
              </a:spcBef>
              <a:spcAft>
                <a:spcPct val="0"/>
              </a:spcAft>
            </a:pPr>
            <a:endParaRPr kumimoji="0" lang="en-US" sz="800" b="1" i="0" u="none" strike="noStrike" cap="none" normalizeH="0" baseline="0" dirty="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r>
              <a:rPr kumimoji="0" lang="en-US" sz="2000" b="1" i="0" u="none" strike="noStrike" cap="none" normalizeH="0" baseline="0" dirty="0">
                <a:ln>
                  <a:noFill/>
                </a:ln>
                <a:solidFill>
                  <a:schemeClr val="tx1"/>
                </a:solidFill>
                <a:effectLst/>
                <a:latin typeface="Arial" pitchFamily="34" charset="0"/>
                <a:ea typeface="Calibri" pitchFamily="34" charset="0"/>
                <a:cs typeface="Times New Roman" pitchFamily="18" charset="0"/>
              </a:rPr>
              <a:t>A. Bacteriologically Confirmed New and Relapse TB Cases </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4" name="Rectangle 3"/>
          <p:cNvSpPr/>
          <p:nvPr/>
        </p:nvSpPr>
        <p:spPr>
          <a:xfrm>
            <a:off x="381000" y="2895600"/>
            <a:ext cx="8305800" cy="553998"/>
          </a:xfrm>
          <a:prstGeom prst="rect">
            <a:avLst/>
          </a:prstGeom>
        </p:spPr>
        <p:txBody>
          <a:bodyPr wrap="square">
            <a:spAutoFit/>
          </a:bodyPr>
          <a:lstStyle/>
          <a:p>
            <a:pPr lvl="0" eaLnBrk="0" fontAlgn="base" hangingPunct="0">
              <a:spcBef>
                <a:spcPct val="0"/>
              </a:spcBef>
              <a:spcAft>
                <a:spcPct val="0"/>
              </a:spcAft>
            </a:pPr>
            <a:r>
              <a:rPr lang="en-US" sz="1400" dirty="0">
                <a:solidFill>
                  <a:prstClr val="black"/>
                </a:solidFill>
                <a:latin typeface="Arial" pitchFamily="34" charset="0"/>
                <a:ea typeface="Calibri" pitchFamily="34" charset="0"/>
                <a:cs typeface="Times New Roman" pitchFamily="18" charset="0"/>
              </a:rPr>
              <a:t>Note: Exclude from the cohort the cases found to be drug resistant at anytime during treatment.</a:t>
            </a:r>
            <a:endParaRPr lang="en-US" sz="1400" dirty="0">
              <a:solidFill>
                <a:prstClr val="black"/>
              </a:solidFill>
              <a:latin typeface="Arial" pitchFamily="34" charset="0"/>
              <a:cs typeface="Arial" pitchFamily="34" charset="0"/>
            </a:endParaRPr>
          </a:p>
          <a:p>
            <a:pPr lvl="0" eaLnBrk="0" fontAlgn="base" hangingPunct="0">
              <a:spcBef>
                <a:spcPct val="0"/>
              </a:spcBef>
              <a:spcAft>
                <a:spcPct val="0"/>
              </a:spcAft>
            </a:pPr>
            <a:r>
              <a:rPr lang="en-US" sz="1000" dirty="0">
                <a:solidFill>
                  <a:prstClr val="black"/>
                </a:solidFill>
                <a:latin typeface="Arial" pitchFamily="34" charset="0"/>
                <a:ea typeface="Calibri" pitchFamily="34" charset="0"/>
                <a:cs typeface="Times New Roman" pitchFamily="18" charset="0"/>
              </a:rPr>
              <a:t>           </a:t>
            </a:r>
            <a:r>
              <a:rPr lang="en-US" sz="1600" dirty="0">
                <a:solidFill>
                  <a:prstClr val="black"/>
                </a:solidFill>
                <a:latin typeface="Arial" pitchFamily="34" charset="0"/>
                <a:ea typeface="Calibri" pitchFamily="34" charset="0"/>
                <a:cs typeface="Times New Roman" pitchFamily="18" charset="0"/>
              </a:rPr>
              <a:t>Number of cases excluded from the cohort= __</a:t>
            </a:r>
            <a:r>
              <a:rPr lang="en-US" sz="1600" u="sng" dirty="0">
                <a:solidFill>
                  <a:prstClr val="black"/>
                </a:solidFill>
                <a:latin typeface="Arial" pitchFamily="34" charset="0"/>
                <a:ea typeface="Calibri" pitchFamily="34" charset="0"/>
                <a:cs typeface="Times New Roman" pitchFamily="18" charset="0"/>
              </a:rPr>
              <a:t>7</a:t>
            </a:r>
            <a:r>
              <a:rPr lang="en-US" sz="1600" dirty="0">
                <a:solidFill>
                  <a:prstClr val="black"/>
                </a:solidFill>
                <a:latin typeface="Arial" pitchFamily="34" charset="0"/>
                <a:ea typeface="Calibri" pitchFamily="34" charset="0"/>
                <a:cs typeface="Times New Roman" pitchFamily="18" charset="0"/>
              </a:rPr>
              <a:t>_______</a:t>
            </a:r>
            <a:endParaRPr lang="en-US" sz="1600" dirty="0">
              <a:solidFill>
                <a:prstClr val="black"/>
              </a:solidFill>
              <a:latin typeface="Arial" pitchFamily="34" charset="0"/>
              <a:cs typeface="Arial" pitchFamily="34" charset="0"/>
            </a:endParaRPr>
          </a:p>
        </p:txBody>
      </p:sp>
      <p:graphicFrame>
        <p:nvGraphicFramePr>
          <p:cNvPr id="5" name="Table 4"/>
          <p:cNvGraphicFramePr>
            <a:graphicFrameLocks noGrp="1"/>
          </p:cNvGraphicFramePr>
          <p:nvPr/>
        </p:nvGraphicFramePr>
        <p:xfrm>
          <a:off x="457200" y="4038600"/>
          <a:ext cx="8077200" cy="1698562"/>
        </p:xfrm>
        <a:graphic>
          <a:graphicData uri="http://schemas.openxmlformats.org/drawingml/2006/table">
            <a:tbl>
              <a:tblPr/>
              <a:tblGrid>
                <a:gridCol w="767336">
                  <a:extLst>
                    <a:ext uri="{9D8B030D-6E8A-4147-A177-3AD203B41FA5}">
                      <a16:colId xmlns:a16="http://schemas.microsoft.com/office/drawing/2014/main" val="20000"/>
                    </a:ext>
                  </a:extLst>
                </a:gridCol>
                <a:gridCol w="2844363">
                  <a:extLst>
                    <a:ext uri="{9D8B030D-6E8A-4147-A177-3AD203B41FA5}">
                      <a16:colId xmlns:a16="http://schemas.microsoft.com/office/drawing/2014/main" val="20001"/>
                    </a:ext>
                  </a:extLst>
                </a:gridCol>
                <a:gridCol w="731408">
                  <a:extLst>
                    <a:ext uri="{9D8B030D-6E8A-4147-A177-3AD203B41FA5}">
                      <a16:colId xmlns:a16="http://schemas.microsoft.com/office/drawing/2014/main" val="20002"/>
                    </a:ext>
                  </a:extLst>
                </a:gridCol>
                <a:gridCol w="733974">
                  <a:extLst>
                    <a:ext uri="{9D8B030D-6E8A-4147-A177-3AD203B41FA5}">
                      <a16:colId xmlns:a16="http://schemas.microsoft.com/office/drawing/2014/main" val="20003"/>
                    </a:ext>
                  </a:extLst>
                </a:gridCol>
                <a:gridCol w="690346">
                  <a:extLst>
                    <a:ext uri="{9D8B030D-6E8A-4147-A177-3AD203B41FA5}">
                      <a16:colId xmlns:a16="http://schemas.microsoft.com/office/drawing/2014/main" val="20004"/>
                    </a:ext>
                  </a:extLst>
                </a:gridCol>
                <a:gridCol w="846894">
                  <a:extLst>
                    <a:ext uri="{9D8B030D-6E8A-4147-A177-3AD203B41FA5}">
                      <a16:colId xmlns:a16="http://schemas.microsoft.com/office/drawing/2014/main" val="20005"/>
                    </a:ext>
                  </a:extLst>
                </a:gridCol>
                <a:gridCol w="618489">
                  <a:extLst>
                    <a:ext uri="{9D8B030D-6E8A-4147-A177-3AD203B41FA5}">
                      <a16:colId xmlns:a16="http://schemas.microsoft.com/office/drawing/2014/main" val="20006"/>
                    </a:ext>
                  </a:extLst>
                </a:gridCol>
                <a:gridCol w="844390">
                  <a:extLst>
                    <a:ext uri="{9D8B030D-6E8A-4147-A177-3AD203B41FA5}">
                      <a16:colId xmlns:a16="http://schemas.microsoft.com/office/drawing/2014/main" val="20007"/>
                    </a:ext>
                  </a:extLst>
                </a:gridCol>
              </a:tblGrid>
              <a:tr h="365760">
                <a:tc>
                  <a:txBody>
                    <a:bodyPr/>
                    <a:lstStyle/>
                    <a:p>
                      <a:pPr marL="0" marR="0" algn="ctr">
                        <a:lnSpc>
                          <a:spcPct val="115000"/>
                        </a:lnSpc>
                        <a:spcBef>
                          <a:spcPts val="0"/>
                        </a:spcBef>
                        <a:spcAft>
                          <a:spcPts val="1000"/>
                        </a:spcAft>
                      </a:pPr>
                      <a:r>
                        <a:rPr lang="en-US" sz="1400" dirty="0">
                          <a:latin typeface="Calibri"/>
                          <a:ea typeface="Calibri"/>
                          <a:cs typeface="Times New Roman"/>
                        </a:rPr>
                        <a:t>Total number of TB cases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endParaRPr lang="en-US"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Completed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Died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Failed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Lost to follow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Not Evaluated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L="0" marR="0" algn="ctr">
                        <a:lnSpc>
                          <a:spcPct val="115000"/>
                        </a:lnSpc>
                        <a:spcBef>
                          <a:spcPts val="0"/>
                        </a:spcBef>
                        <a:spcAft>
                          <a:spcPts val="0"/>
                        </a:spcAft>
                      </a:pPr>
                      <a:r>
                        <a:rPr lang="en-US" sz="1600" dirty="0">
                          <a:solidFill>
                            <a:srgbClr val="FF0000"/>
                          </a:solidFill>
                          <a:latin typeface="Calibri"/>
                          <a:ea typeface="Calibri"/>
                          <a:cs typeface="Times New Roman"/>
                        </a:rPr>
                        <a:t>1,624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New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1,522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84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1,623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5760">
                <a:tc>
                  <a:txBody>
                    <a:bodyPr/>
                    <a:lstStyle/>
                    <a:p>
                      <a:pPr marL="0" marR="0" algn="ctr">
                        <a:lnSpc>
                          <a:spcPct val="115000"/>
                        </a:lnSpc>
                        <a:spcBef>
                          <a:spcPts val="0"/>
                        </a:spcBef>
                        <a:spcAft>
                          <a:spcPts val="1000"/>
                        </a:spcAft>
                      </a:pPr>
                      <a:r>
                        <a:rPr lang="en-US" sz="1600" dirty="0">
                          <a:solidFill>
                            <a:srgbClr val="FF0000"/>
                          </a:solidFill>
                          <a:latin typeface="Calibri"/>
                          <a:ea typeface="Calibri"/>
                          <a:cs typeface="Times New Roman"/>
                        </a:rPr>
                        <a:t>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5602" name="Rectangle 2"/>
          <p:cNvSpPr>
            <a:spLocks noChangeArrowheads="1"/>
          </p:cNvSpPr>
          <p:nvPr/>
        </p:nvSpPr>
        <p:spPr bwMode="auto">
          <a:xfrm>
            <a:off x="457200" y="3581400"/>
            <a:ext cx="651011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000" b="1" i="0" u="none" strike="noStrike" cap="none" normalizeH="0" baseline="0" dirty="0">
                <a:ln>
                  <a:noFill/>
                </a:ln>
                <a:solidFill>
                  <a:schemeClr val="tx1"/>
                </a:solidFill>
                <a:effectLst/>
                <a:latin typeface="Arial" pitchFamily="34" charset="0"/>
                <a:ea typeface="Calibri" pitchFamily="34" charset="0"/>
                <a:cs typeface="Times New Roman" pitchFamily="18" charset="0"/>
              </a:rPr>
              <a:t>B . Clinically Diagnosed New and Relapse TB Cases</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6"/>
          <p:cNvSpPr/>
          <p:nvPr/>
        </p:nvSpPr>
        <p:spPr>
          <a:xfrm>
            <a:off x="457200" y="5867400"/>
            <a:ext cx="8000999" cy="553998"/>
          </a:xfrm>
          <a:prstGeom prst="rect">
            <a:avLst/>
          </a:prstGeom>
        </p:spPr>
        <p:txBody>
          <a:bodyPr wrap="square">
            <a:spAutoFit/>
          </a:bodyPr>
          <a:lstStyle/>
          <a:p>
            <a:pPr lvl="0" eaLnBrk="0" fontAlgn="base" hangingPunct="0">
              <a:spcBef>
                <a:spcPct val="0"/>
              </a:spcBef>
              <a:spcAft>
                <a:spcPct val="0"/>
              </a:spcAft>
            </a:pPr>
            <a:r>
              <a:rPr lang="en-US" sz="1400" dirty="0">
                <a:solidFill>
                  <a:prstClr val="black"/>
                </a:solidFill>
                <a:latin typeface="Arial" pitchFamily="34" charset="0"/>
                <a:ea typeface="Calibri" pitchFamily="34" charset="0"/>
                <a:cs typeface="Times New Roman" pitchFamily="18" charset="0"/>
              </a:rPr>
              <a:t>Note: Exclude from the cohort cases found to be drug resistant at anytime during treatment.</a:t>
            </a:r>
            <a:endParaRPr lang="en-US" sz="1400" dirty="0">
              <a:solidFill>
                <a:prstClr val="black"/>
              </a:solidFill>
              <a:latin typeface="Arial" pitchFamily="34" charset="0"/>
              <a:cs typeface="Arial" pitchFamily="34" charset="0"/>
            </a:endParaRPr>
          </a:p>
          <a:p>
            <a:pPr lvl="0" eaLnBrk="0" fontAlgn="base" hangingPunct="0">
              <a:spcBef>
                <a:spcPct val="0"/>
              </a:spcBef>
              <a:spcAft>
                <a:spcPct val="0"/>
              </a:spcAft>
            </a:pPr>
            <a:r>
              <a:rPr lang="en-US" sz="1400" dirty="0">
                <a:solidFill>
                  <a:prstClr val="black"/>
                </a:solidFill>
                <a:latin typeface="Arial" pitchFamily="34" charset="0"/>
                <a:ea typeface="Calibri" pitchFamily="34" charset="0"/>
                <a:cs typeface="Times New Roman" pitchFamily="18" charset="0"/>
              </a:rPr>
              <a:t>           </a:t>
            </a:r>
            <a:r>
              <a:rPr lang="en-US" sz="1600" dirty="0">
                <a:solidFill>
                  <a:prstClr val="black"/>
                </a:solidFill>
                <a:latin typeface="Arial" pitchFamily="34" charset="0"/>
                <a:ea typeface="Calibri" pitchFamily="34" charset="0"/>
                <a:cs typeface="Times New Roman" pitchFamily="18" charset="0"/>
              </a:rPr>
              <a:t>Number of cases excluded from the cohort= __</a:t>
            </a:r>
            <a:r>
              <a:rPr lang="en-US" sz="1600" u="sng" dirty="0">
                <a:solidFill>
                  <a:prstClr val="black"/>
                </a:solidFill>
                <a:latin typeface="Arial" pitchFamily="34" charset="0"/>
                <a:ea typeface="Calibri" pitchFamily="34" charset="0"/>
                <a:cs typeface="Times New Roman" pitchFamily="18" charset="0"/>
              </a:rPr>
              <a:t>_3</a:t>
            </a:r>
            <a:r>
              <a:rPr lang="en-US" sz="1600" dirty="0">
                <a:solidFill>
                  <a:prstClr val="black"/>
                </a:solidFill>
                <a:latin typeface="Arial" pitchFamily="34" charset="0"/>
                <a:ea typeface="Calibri" pitchFamily="34" charset="0"/>
                <a:cs typeface="Times New Roman" pitchFamily="18" charset="0"/>
              </a:rPr>
              <a:t>________</a:t>
            </a:r>
            <a:endParaRPr lang="en-US" sz="1600" dirty="0">
              <a:solidFill>
                <a:prstClr val="black"/>
              </a:solidFill>
              <a:latin typeface="Arial" pitchFamily="34" charset="0"/>
              <a:cs typeface="Arial" pitchFamily="34" charset="0"/>
            </a:endParaRPr>
          </a:p>
        </p:txBody>
      </p:sp>
      <p:sp>
        <p:nvSpPr>
          <p:cNvPr id="8" name="Oval 7"/>
          <p:cNvSpPr/>
          <p:nvPr/>
        </p:nvSpPr>
        <p:spPr>
          <a:xfrm>
            <a:off x="3352800" y="2209800"/>
            <a:ext cx="7620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3352800" y="2514600"/>
            <a:ext cx="7620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p:nvSpPr>
        <p:spPr>
          <a:xfrm>
            <a:off x="4038600" y="5410200"/>
            <a:ext cx="7620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p:nvSpPr>
        <p:spPr>
          <a:xfrm>
            <a:off x="4038600" y="5029200"/>
            <a:ext cx="7620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4114800" y="2514600"/>
            <a:ext cx="7620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p:cNvSpPr/>
          <p:nvPr/>
        </p:nvSpPr>
        <p:spPr>
          <a:xfrm>
            <a:off x="4114800" y="2209800"/>
            <a:ext cx="7620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p:nvSpPr>
        <p:spPr>
          <a:xfrm>
            <a:off x="7696200" y="2209800"/>
            <a:ext cx="914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p:nvSpPr>
        <p:spPr>
          <a:xfrm>
            <a:off x="7696200" y="2514600"/>
            <a:ext cx="914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p:nvPr/>
        </p:nvSpPr>
        <p:spPr>
          <a:xfrm>
            <a:off x="7696200" y="5410200"/>
            <a:ext cx="914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p:cNvSpPr/>
          <p:nvPr/>
        </p:nvSpPr>
        <p:spPr>
          <a:xfrm>
            <a:off x="7696200" y="5029200"/>
            <a:ext cx="914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2514600"/>
        </p:xfrm>
        <a:graphic>
          <a:graphicData uri="http://schemas.openxmlformats.org/drawingml/2006/table">
            <a:tbl>
              <a:tblPr/>
              <a:tblGrid>
                <a:gridCol w="1524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250432">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313498">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01102">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3.</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Treatment Success Rate (all forms)</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dirty="0">
                          <a:solidFill>
                            <a:srgbClr val="000000"/>
                          </a:solidFill>
                          <a:latin typeface="+mj-lt"/>
                          <a:ea typeface="Times New Roman"/>
                          <a:cs typeface="Times New Roman"/>
                        </a:rPr>
                        <a:t>846 +176</a:t>
                      </a: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+ 25 + 3</a:t>
                      </a: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+1522</a:t>
                      </a: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+30</a:t>
                      </a: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2,602</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dirty="0">
                          <a:solidFill>
                            <a:srgbClr val="000000"/>
                          </a:solidFill>
                          <a:latin typeface="+mj-lt"/>
                          <a:ea typeface="Times New Roman"/>
                          <a:cs typeface="Times New Roman"/>
                        </a:rPr>
                        <a:t>1123 + 34</a:t>
                      </a: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+ 1623 </a:t>
                      </a: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+ 33</a:t>
                      </a: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=2,813</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u="sng" dirty="0">
                          <a:solidFill>
                            <a:srgbClr val="000000"/>
                          </a:solidFill>
                          <a:latin typeface="+mj-lt"/>
                          <a:ea typeface="Times New Roman"/>
                          <a:cs typeface="Times New Roman"/>
                        </a:rPr>
                        <a:t>2,602</a:t>
                      </a:r>
                    </a:p>
                    <a:p>
                      <a:pPr marL="0" marR="0" algn="ctr">
                        <a:lnSpc>
                          <a:spcPct val="107000"/>
                        </a:lnSpc>
                        <a:spcBef>
                          <a:spcPts val="0"/>
                        </a:spcBef>
                        <a:spcAft>
                          <a:spcPts val="0"/>
                        </a:spcAft>
                      </a:pPr>
                      <a:r>
                        <a:rPr lang="en-US" sz="2000" u="none" dirty="0">
                          <a:solidFill>
                            <a:srgbClr val="000000"/>
                          </a:solidFill>
                          <a:latin typeface="+mj-lt"/>
                          <a:ea typeface="Times New Roman"/>
                          <a:cs typeface="Times New Roman"/>
                        </a:rPr>
                        <a:t>2,813</a:t>
                      </a:r>
                    </a:p>
                    <a:p>
                      <a:pPr marL="0" marR="0" algn="ctr">
                        <a:lnSpc>
                          <a:spcPct val="107000"/>
                        </a:lnSpc>
                        <a:spcBef>
                          <a:spcPts val="0"/>
                        </a:spcBef>
                        <a:spcAft>
                          <a:spcPts val="0"/>
                        </a:spcAft>
                      </a:pPr>
                      <a:endParaRPr lang="en-US" sz="900" u="none"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1400" dirty="0">
                          <a:solidFill>
                            <a:srgbClr val="000000"/>
                          </a:solidFill>
                          <a:latin typeface="+mj-lt"/>
                          <a:ea typeface="Times New Roman"/>
                          <a:cs typeface="Times New Roman"/>
                        </a:rPr>
                        <a:t>X</a:t>
                      </a:r>
                      <a:r>
                        <a:rPr lang="en-US" sz="2000" dirty="0">
                          <a:solidFill>
                            <a:srgbClr val="000000"/>
                          </a:solidFill>
                          <a:latin typeface="+mj-lt"/>
                          <a:ea typeface="Times New Roman"/>
                          <a:cs typeface="Times New Roman"/>
                        </a:rPr>
                        <a:t> 100</a:t>
                      </a:r>
                    </a:p>
                    <a:p>
                      <a:pPr marL="0" marR="0" algn="ctr">
                        <a:lnSpc>
                          <a:spcPct val="107000"/>
                        </a:lnSpc>
                        <a:spcBef>
                          <a:spcPts val="0"/>
                        </a:spcBef>
                        <a:spcAft>
                          <a:spcPts val="0"/>
                        </a:spcAft>
                      </a:pPr>
                      <a:endParaRPr lang="en-US" sz="28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92%</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3536902"/>
        </p:xfrm>
        <a:graphic>
          <a:graphicData uri="http://schemas.openxmlformats.org/drawingml/2006/table">
            <a:tbl>
              <a:tblPr/>
              <a:tblGrid>
                <a:gridCol w="1905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164832">
                  <a:extLst>
                    <a:ext uri="{9D8B030D-6E8A-4147-A177-3AD203B41FA5}">
                      <a16:colId xmlns:a16="http://schemas.microsoft.com/office/drawing/2014/main" val="20005"/>
                    </a:ext>
                  </a:extLst>
                </a:gridCol>
              </a:tblGrid>
              <a:tr h="355107">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45293">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4.</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Cure Rate (New Bacteriologically-confirmed)</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No. of new bacteriologically-confirmed TB cases cured</a:t>
                      </a:r>
                      <a:endParaRPr lang="en-US" sz="18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8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Total number of new bacteriologically-confirmed TB cases registered during a specified period</a:t>
                      </a: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Rectangle 2"/>
          <p:cNvSpPr/>
          <p:nvPr/>
        </p:nvSpPr>
        <p:spPr>
          <a:xfrm>
            <a:off x="533400" y="5257800"/>
            <a:ext cx="8305800" cy="646331"/>
          </a:xfrm>
          <a:prstGeom prst="rect">
            <a:avLst/>
          </a:prstGeom>
        </p:spPr>
        <p:txBody>
          <a:bodyPr wrap="square">
            <a:spAutoFit/>
          </a:bodyPr>
          <a:lstStyle/>
          <a:p>
            <a:r>
              <a:rPr lang="en-US" dirty="0"/>
              <a:t>From </a:t>
            </a:r>
            <a:r>
              <a:rPr lang="en-US" dirty="0">
                <a:solidFill>
                  <a:srgbClr val="FF0000"/>
                </a:solidFill>
              </a:rPr>
              <a:t>Report 5a</a:t>
            </a:r>
            <a:r>
              <a:rPr lang="en-US" dirty="0"/>
              <a:t>, get </a:t>
            </a:r>
            <a:r>
              <a:rPr lang="en-US" dirty="0">
                <a:solidFill>
                  <a:srgbClr val="FF0000"/>
                </a:solidFill>
              </a:rPr>
              <a:t>cured </a:t>
            </a:r>
            <a:r>
              <a:rPr lang="en-US" dirty="0"/>
              <a:t>for new bacteriologically confirmed cases, </a:t>
            </a:r>
            <a:r>
              <a:rPr lang="en-US" dirty="0">
                <a:solidFill>
                  <a:srgbClr val="FF0000"/>
                </a:solidFill>
              </a:rPr>
              <a:t>Section A</a:t>
            </a:r>
            <a:r>
              <a:rPr lang="en-US" dirty="0"/>
              <a:t>. Denominator will be total new and relapse evaluated.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08888"/>
          </a:xfrm>
        </p:spPr>
        <p:txBody>
          <a:bodyPr>
            <a:normAutofit fontScale="90000"/>
          </a:bodyPr>
          <a:lstStyle/>
          <a:p>
            <a:r>
              <a:rPr lang="en-US" sz="3200" dirty="0">
                <a:solidFill>
                  <a:schemeClr val="tx2">
                    <a:lumMod val="50000"/>
                  </a:schemeClr>
                </a:solidFill>
              </a:rPr>
              <a:t>From the reports above, compute for the following indicators:</a:t>
            </a:r>
          </a:p>
        </p:txBody>
      </p:sp>
      <p:sp>
        <p:nvSpPr>
          <p:cNvPr id="3" name="Content Placeholder 2"/>
          <p:cNvSpPr>
            <a:spLocks noGrp="1"/>
          </p:cNvSpPr>
          <p:nvPr>
            <p:ph idx="1"/>
          </p:nvPr>
        </p:nvSpPr>
        <p:spPr>
          <a:xfrm>
            <a:off x="762000" y="2133600"/>
            <a:ext cx="8229600" cy="4495800"/>
          </a:xfrm>
        </p:spPr>
        <p:txBody>
          <a:bodyPr>
            <a:normAutofit fontScale="92500" lnSpcReduction="20000"/>
          </a:bodyPr>
          <a:lstStyle/>
          <a:p>
            <a:pPr marL="514350" lvl="0" indent="-514350">
              <a:buClrTx/>
              <a:buAutoNum type="arabicPeriod"/>
            </a:pPr>
            <a:r>
              <a:rPr lang="en-US" dirty="0">
                <a:latin typeface="+mj-lt"/>
              </a:rPr>
              <a:t>Case Notification Rate (all forms)</a:t>
            </a:r>
          </a:p>
          <a:p>
            <a:pPr marL="514350" lvl="0" indent="-514350">
              <a:buClrTx/>
              <a:buAutoNum type="arabicPeriod"/>
            </a:pPr>
            <a:r>
              <a:rPr lang="en-US" dirty="0">
                <a:latin typeface="+mj-lt"/>
              </a:rPr>
              <a:t>TB Case Detection Rate (all forms) –  </a:t>
            </a:r>
            <a:r>
              <a:rPr lang="en-US" dirty="0">
                <a:solidFill>
                  <a:srgbClr val="FF0000"/>
                </a:solidFill>
                <a:latin typeface="+mj-lt"/>
              </a:rPr>
              <a:t>use 260/100k as incidence rate for exercise</a:t>
            </a:r>
          </a:p>
          <a:p>
            <a:pPr marL="514350" lvl="0" indent="-514350">
              <a:buClrTx/>
              <a:buAutoNum type="arabicPeriod"/>
            </a:pPr>
            <a:r>
              <a:rPr lang="en-US" dirty="0">
                <a:latin typeface="+mj-lt"/>
              </a:rPr>
              <a:t>Treatment Success Rate (all forms)</a:t>
            </a:r>
          </a:p>
          <a:p>
            <a:pPr marL="514350" lvl="0" indent="-514350">
              <a:buClrTx/>
              <a:buAutoNum type="arabicPeriod"/>
            </a:pPr>
            <a:r>
              <a:rPr lang="en-US" dirty="0">
                <a:latin typeface="+mj-lt"/>
              </a:rPr>
              <a:t>Cure Rate (new bacteriologically confirmed)</a:t>
            </a:r>
          </a:p>
          <a:p>
            <a:pPr marL="514350" lvl="0" indent="-514350">
              <a:buClrTx/>
              <a:buAutoNum type="arabicPeriod"/>
            </a:pPr>
            <a:r>
              <a:rPr lang="en-US" dirty="0">
                <a:latin typeface="+mj-lt"/>
              </a:rPr>
              <a:t>Total number of presumptive TB examined</a:t>
            </a:r>
          </a:p>
          <a:p>
            <a:pPr marL="514350" lvl="0" indent="-514350">
              <a:buClrTx/>
              <a:buAutoNum type="arabicPeriod"/>
            </a:pPr>
            <a:r>
              <a:rPr lang="en-US" dirty="0">
                <a:latin typeface="+mj-lt"/>
              </a:rPr>
              <a:t>Percent contribution from non-NTP care providers</a:t>
            </a:r>
          </a:p>
          <a:p>
            <a:pPr marL="514350" lvl="0" indent="-514350">
              <a:buClrTx/>
              <a:buAutoNum type="arabicPeriod"/>
            </a:pPr>
            <a:r>
              <a:rPr lang="en-US" dirty="0">
                <a:latin typeface="+mj-lt"/>
              </a:rPr>
              <a:t>Number of children with TB detected and given treatment and those given IPT</a:t>
            </a:r>
          </a:p>
          <a:p>
            <a:pPr marL="514350" lvl="0" indent="-514350">
              <a:buClrTx/>
              <a:buAutoNum type="arabicPeriod"/>
            </a:pPr>
            <a:r>
              <a:rPr lang="en-US" dirty="0">
                <a:latin typeface="+mj-lt"/>
              </a:rPr>
              <a:t>Percentage of TB cases in category A and B areas with HIV counseling and testing among aged 15 years old and above</a:t>
            </a:r>
          </a:p>
          <a:p>
            <a:pPr marL="514350" lvl="0" indent="-514350">
              <a:buClrTx/>
              <a:buAutoNum type="arabicPeriod"/>
            </a:pPr>
            <a:r>
              <a:rPr lang="en-US" dirty="0">
                <a:latin typeface="+mj-lt"/>
              </a:rPr>
              <a:t>Percent of TMLs within EQA standards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934"/>
            <a:ext cx="9144000" cy="68749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1597" y="152400"/>
            <a:ext cx="8588829" cy="838200"/>
          </a:xfrm>
        </p:spPr>
        <p:txBody>
          <a:bodyPr>
            <a:noAutofit/>
          </a:bodyPr>
          <a:lstStyle/>
          <a:p>
            <a:r>
              <a:rPr lang="en-US" sz="2800" dirty="0">
                <a:solidFill>
                  <a:schemeClr val="accent1">
                    <a:lumMod val="75000"/>
                  </a:schemeClr>
                </a:solidFill>
              </a:rPr>
              <a:t>Report 5a. Quarterly Report on Treatment Outcome of Drug-susceptible TB Cases</a:t>
            </a:r>
          </a:p>
        </p:txBody>
      </p:sp>
      <p:pic>
        <p:nvPicPr>
          <p:cNvPr id="5" name="Picture 4"/>
          <p:cNvPicPr>
            <a:picLocks noChangeAspect="1"/>
          </p:cNvPicPr>
          <p:nvPr/>
        </p:nvPicPr>
        <p:blipFill>
          <a:blip r:embed="rId3"/>
          <a:stretch>
            <a:fillRect/>
          </a:stretch>
        </p:blipFill>
        <p:spPr>
          <a:xfrm>
            <a:off x="481554" y="990600"/>
            <a:ext cx="6376446" cy="5706149"/>
          </a:xfrm>
          <a:prstGeom prst="rect">
            <a:avLst/>
          </a:prstGeom>
        </p:spPr>
      </p:pic>
      <p:sp>
        <p:nvSpPr>
          <p:cNvPr id="6" name="Oval 5"/>
          <p:cNvSpPr/>
          <p:nvPr/>
        </p:nvSpPr>
        <p:spPr>
          <a:xfrm>
            <a:off x="2819400" y="3200400"/>
            <a:ext cx="533400" cy="3048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6096000" y="3200400"/>
            <a:ext cx="609600" cy="304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71661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55699039"/>
              </p:ext>
            </p:extLst>
          </p:nvPr>
        </p:nvGraphicFramePr>
        <p:xfrm>
          <a:off x="457200" y="1143000"/>
          <a:ext cx="8337032" cy="3863038"/>
        </p:xfrm>
        <a:graphic>
          <a:graphicData uri="http://schemas.openxmlformats.org/drawingml/2006/table">
            <a:tbl>
              <a:tblPr/>
              <a:tblGrid>
                <a:gridCol w="1905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164832">
                  <a:extLst>
                    <a:ext uri="{9D8B030D-6E8A-4147-A177-3AD203B41FA5}">
                      <a16:colId xmlns:a16="http://schemas.microsoft.com/office/drawing/2014/main" val="20005"/>
                    </a:ext>
                  </a:extLst>
                </a:gridCol>
              </a:tblGrid>
              <a:tr h="355107">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45293">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4.</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Cure Rate (new</a:t>
                      </a:r>
                      <a:r>
                        <a:rPr lang="en-US" sz="2000" baseline="0" dirty="0">
                          <a:solidFill>
                            <a:srgbClr val="000000"/>
                          </a:solidFill>
                          <a:latin typeface="Calibri"/>
                          <a:ea typeface="Times New Roman"/>
                          <a:cs typeface="Calibri"/>
                        </a:rPr>
                        <a:t> </a:t>
                      </a:r>
                      <a:r>
                        <a:rPr lang="en-US" sz="2000" dirty="0" err="1">
                          <a:solidFill>
                            <a:srgbClr val="000000"/>
                          </a:solidFill>
                          <a:latin typeface="Calibri"/>
                          <a:ea typeface="Times New Roman"/>
                          <a:cs typeface="Calibri"/>
                        </a:rPr>
                        <a:t>bacteriologicallyconfirmed</a:t>
                      </a:r>
                      <a:r>
                        <a:rPr lang="en-US" sz="2000" dirty="0">
                          <a:solidFill>
                            <a:srgbClr val="000000"/>
                          </a:solidFill>
                          <a:latin typeface="Calibri"/>
                          <a:ea typeface="Times New Roman"/>
                          <a:cs typeface="Calibri"/>
                        </a:rPr>
                        <a:t>)</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No. of new bacterio-logically-confirmed TB cases cured</a:t>
                      </a:r>
                      <a:endParaRPr lang="en-US" sz="18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8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=846</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Total number of new bacterio-logically-confirmed TB cases registered during a specified period</a:t>
                      </a: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=1,123</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32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=75%</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2438400"/>
          <a:ext cx="8077201" cy="1371600"/>
        </p:xfrm>
        <a:graphic>
          <a:graphicData uri="http://schemas.openxmlformats.org/drawingml/2006/table">
            <a:tbl>
              <a:tblPr/>
              <a:tblGrid>
                <a:gridCol w="1371602">
                  <a:extLst>
                    <a:ext uri="{9D8B030D-6E8A-4147-A177-3AD203B41FA5}">
                      <a16:colId xmlns:a16="http://schemas.microsoft.com/office/drawing/2014/main" val="20000"/>
                    </a:ext>
                  </a:extLst>
                </a:gridCol>
                <a:gridCol w="1577573">
                  <a:extLst>
                    <a:ext uri="{9D8B030D-6E8A-4147-A177-3AD203B41FA5}">
                      <a16:colId xmlns:a16="http://schemas.microsoft.com/office/drawing/2014/main" val="20001"/>
                    </a:ext>
                  </a:extLst>
                </a:gridCol>
                <a:gridCol w="696921">
                  <a:extLst>
                    <a:ext uri="{9D8B030D-6E8A-4147-A177-3AD203B41FA5}">
                      <a16:colId xmlns:a16="http://schemas.microsoft.com/office/drawing/2014/main" val="20002"/>
                    </a:ext>
                  </a:extLst>
                </a:gridCol>
                <a:gridCol w="738374">
                  <a:extLst>
                    <a:ext uri="{9D8B030D-6E8A-4147-A177-3AD203B41FA5}">
                      <a16:colId xmlns:a16="http://schemas.microsoft.com/office/drawing/2014/main" val="20003"/>
                    </a:ext>
                  </a:extLst>
                </a:gridCol>
                <a:gridCol w="740964">
                  <a:extLst>
                    <a:ext uri="{9D8B030D-6E8A-4147-A177-3AD203B41FA5}">
                      <a16:colId xmlns:a16="http://schemas.microsoft.com/office/drawing/2014/main" val="20004"/>
                    </a:ext>
                  </a:extLst>
                </a:gridCol>
                <a:gridCol w="696921">
                  <a:extLst>
                    <a:ext uri="{9D8B030D-6E8A-4147-A177-3AD203B41FA5}">
                      <a16:colId xmlns:a16="http://schemas.microsoft.com/office/drawing/2014/main" val="20005"/>
                    </a:ext>
                  </a:extLst>
                </a:gridCol>
                <a:gridCol w="854959">
                  <a:extLst>
                    <a:ext uri="{9D8B030D-6E8A-4147-A177-3AD203B41FA5}">
                      <a16:colId xmlns:a16="http://schemas.microsoft.com/office/drawing/2014/main" val="20006"/>
                    </a:ext>
                  </a:extLst>
                </a:gridCol>
                <a:gridCol w="624379">
                  <a:extLst>
                    <a:ext uri="{9D8B030D-6E8A-4147-A177-3AD203B41FA5}">
                      <a16:colId xmlns:a16="http://schemas.microsoft.com/office/drawing/2014/main" val="20007"/>
                    </a:ext>
                  </a:extLst>
                </a:gridCol>
                <a:gridCol w="775508">
                  <a:extLst>
                    <a:ext uri="{9D8B030D-6E8A-4147-A177-3AD203B41FA5}">
                      <a16:colId xmlns:a16="http://schemas.microsoft.com/office/drawing/2014/main" val="20008"/>
                    </a:ext>
                  </a:extLst>
                </a:gridCol>
              </a:tblGrid>
              <a:tr h="769814">
                <a:tc>
                  <a:txBody>
                    <a:bodyPr/>
                    <a:lstStyle/>
                    <a:p>
                      <a:pPr marL="0" marR="0" algn="ctr">
                        <a:lnSpc>
                          <a:spcPct val="115000"/>
                        </a:lnSpc>
                        <a:spcBef>
                          <a:spcPts val="0"/>
                        </a:spcBef>
                        <a:spcAft>
                          <a:spcPts val="1000"/>
                        </a:spcAft>
                      </a:pPr>
                      <a:r>
                        <a:rPr lang="en-US" sz="1400" dirty="0">
                          <a:latin typeface="Calibri"/>
                          <a:ea typeface="Calibri"/>
                          <a:cs typeface="Times New Roman"/>
                        </a:rPr>
                        <a:t>Total number of TB cases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Cured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Completed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Died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Failed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Lost to follow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Not Evaluated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0893">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1,126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New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846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1,123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0893">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5601" name="Rectangle 1"/>
          <p:cNvSpPr>
            <a:spLocks noChangeArrowheads="1"/>
          </p:cNvSpPr>
          <p:nvPr/>
        </p:nvSpPr>
        <p:spPr bwMode="auto">
          <a:xfrm>
            <a:off x="381000" y="1447800"/>
            <a:ext cx="83820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600" b="1" dirty="0">
                <a:latin typeface="+mj-lt"/>
              </a:rPr>
              <a:t>         Report 5a. Quarterly Report on Treatment Outcome of Drug-susceptible TB Cases</a:t>
            </a:r>
          </a:p>
          <a:p>
            <a:pPr fontAlgn="base">
              <a:spcBef>
                <a:spcPct val="0"/>
              </a:spcBef>
              <a:spcAft>
                <a:spcPct val="0"/>
              </a:spcAft>
            </a:pPr>
            <a:endParaRPr kumimoji="0" lang="en-US" sz="800" b="1" i="0" u="none" strike="noStrike" cap="none" normalizeH="0" baseline="0" dirty="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r>
              <a:rPr kumimoji="0" lang="en-US" sz="2000" b="1" i="0" u="none" strike="noStrike" cap="none" normalizeH="0" baseline="0" dirty="0">
                <a:ln>
                  <a:noFill/>
                </a:ln>
                <a:solidFill>
                  <a:schemeClr val="tx1"/>
                </a:solidFill>
                <a:effectLst/>
                <a:latin typeface="Arial" pitchFamily="34" charset="0"/>
                <a:ea typeface="Calibri" pitchFamily="34" charset="0"/>
                <a:cs typeface="Times New Roman" pitchFamily="18" charset="0"/>
              </a:rPr>
              <a:t>A. Bacteriologically Confirmed New and Relapse</a:t>
            </a:r>
            <a:r>
              <a:rPr kumimoji="0" lang="en-US" sz="2000" b="1" i="0" u="none" strike="noStrike" cap="none" normalizeH="0" dirty="0">
                <a:ln>
                  <a:noFill/>
                </a:ln>
                <a:solidFill>
                  <a:schemeClr val="tx1"/>
                </a:solidFill>
                <a:effectLst/>
                <a:latin typeface="Arial" pitchFamily="34" charset="0"/>
                <a:ea typeface="Calibri" pitchFamily="34" charset="0"/>
                <a:cs typeface="Times New Roman" pitchFamily="18" charset="0"/>
              </a:rPr>
              <a:t> </a:t>
            </a:r>
            <a:r>
              <a:rPr kumimoji="0" lang="en-US" sz="2000" b="1" i="0" u="none" strike="noStrike" cap="none" normalizeH="0" baseline="0" dirty="0">
                <a:ln>
                  <a:noFill/>
                </a:ln>
                <a:solidFill>
                  <a:schemeClr val="tx1"/>
                </a:solidFill>
                <a:effectLst/>
                <a:latin typeface="Arial" pitchFamily="34" charset="0"/>
                <a:ea typeface="Calibri" pitchFamily="34" charset="0"/>
                <a:cs typeface="Times New Roman" pitchFamily="18" charset="0"/>
              </a:rPr>
              <a:t>TB Cases </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4" name="Rectangle 3"/>
          <p:cNvSpPr/>
          <p:nvPr/>
        </p:nvSpPr>
        <p:spPr>
          <a:xfrm>
            <a:off x="381000" y="4038600"/>
            <a:ext cx="8305800" cy="553998"/>
          </a:xfrm>
          <a:prstGeom prst="rect">
            <a:avLst/>
          </a:prstGeom>
        </p:spPr>
        <p:txBody>
          <a:bodyPr wrap="square">
            <a:spAutoFit/>
          </a:bodyPr>
          <a:lstStyle/>
          <a:p>
            <a:pPr lvl="0" eaLnBrk="0" fontAlgn="base" hangingPunct="0">
              <a:spcBef>
                <a:spcPct val="0"/>
              </a:spcBef>
              <a:spcAft>
                <a:spcPct val="0"/>
              </a:spcAft>
            </a:pPr>
            <a:r>
              <a:rPr lang="en-US" sz="1400" dirty="0">
                <a:solidFill>
                  <a:prstClr val="black"/>
                </a:solidFill>
                <a:latin typeface="Arial" pitchFamily="34" charset="0"/>
                <a:ea typeface="Calibri" pitchFamily="34" charset="0"/>
                <a:cs typeface="Times New Roman" pitchFamily="18" charset="0"/>
              </a:rPr>
              <a:t>Note: Exclude from the cohort cases found to be drug resistant at anytime during treatment.</a:t>
            </a:r>
            <a:endParaRPr lang="en-US" sz="1400" dirty="0">
              <a:solidFill>
                <a:prstClr val="black"/>
              </a:solidFill>
              <a:latin typeface="Arial" pitchFamily="34" charset="0"/>
              <a:cs typeface="Arial" pitchFamily="34" charset="0"/>
            </a:endParaRPr>
          </a:p>
          <a:p>
            <a:pPr lvl="0" eaLnBrk="0" fontAlgn="base" hangingPunct="0">
              <a:spcBef>
                <a:spcPct val="0"/>
              </a:spcBef>
              <a:spcAft>
                <a:spcPct val="0"/>
              </a:spcAft>
            </a:pPr>
            <a:r>
              <a:rPr lang="en-US" sz="1000" dirty="0">
                <a:solidFill>
                  <a:prstClr val="black"/>
                </a:solidFill>
                <a:latin typeface="Arial" pitchFamily="34" charset="0"/>
                <a:ea typeface="Calibri" pitchFamily="34" charset="0"/>
                <a:cs typeface="Times New Roman" pitchFamily="18" charset="0"/>
              </a:rPr>
              <a:t>           </a:t>
            </a:r>
            <a:r>
              <a:rPr lang="en-US" sz="1600" dirty="0">
                <a:solidFill>
                  <a:prstClr val="black"/>
                </a:solidFill>
                <a:latin typeface="Arial" pitchFamily="34" charset="0"/>
                <a:ea typeface="Calibri" pitchFamily="34" charset="0"/>
                <a:cs typeface="Times New Roman" pitchFamily="18" charset="0"/>
              </a:rPr>
              <a:t>Number of cases excluded from the cohort = __</a:t>
            </a:r>
            <a:r>
              <a:rPr lang="en-US" sz="1600" u="sng" dirty="0">
                <a:solidFill>
                  <a:prstClr val="black"/>
                </a:solidFill>
                <a:latin typeface="Arial" pitchFamily="34" charset="0"/>
                <a:ea typeface="Calibri" pitchFamily="34" charset="0"/>
                <a:cs typeface="Times New Roman" pitchFamily="18" charset="0"/>
              </a:rPr>
              <a:t>7</a:t>
            </a:r>
            <a:r>
              <a:rPr lang="en-US" sz="1600" dirty="0">
                <a:solidFill>
                  <a:prstClr val="black"/>
                </a:solidFill>
                <a:latin typeface="Arial" pitchFamily="34" charset="0"/>
                <a:ea typeface="Calibri" pitchFamily="34" charset="0"/>
                <a:cs typeface="Times New Roman" pitchFamily="18" charset="0"/>
              </a:rPr>
              <a:t>_</a:t>
            </a:r>
            <a:endParaRPr lang="en-US" sz="1600" dirty="0">
              <a:solidFill>
                <a:prstClr val="black"/>
              </a:solidFill>
              <a:latin typeface="Arial" pitchFamily="34" charset="0"/>
              <a:cs typeface="Arial" pitchFamily="34" charset="0"/>
            </a:endParaRPr>
          </a:p>
        </p:txBody>
      </p:sp>
      <p:sp>
        <p:nvSpPr>
          <p:cNvPr id="5" name="Oval 4"/>
          <p:cNvSpPr/>
          <p:nvPr/>
        </p:nvSpPr>
        <p:spPr>
          <a:xfrm>
            <a:off x="3352800" y="3200400"/>
            <a:ext cx="7620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7772400" y="3200400"/>
            <a:ext cx="7620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868305917"/>
              </p:ext>
            </p:extLst>
          </p:nvPr>
        </p:nvGraphicFramePr>
        <p:xfrm>
          <a:off x="457200" y="1143000"/>
          <a:ext cx="8337032" cy="2133600"/>
        </p:xfrm>
        <a:graphic>
          <a:graphicData uri="http://schemas.openxmlformats.org/drawingml/2006/table">
            <a:tbl>
              <a:tblPr/>
              <a:tblGrid>
                <a:gridCol w="1905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164832">
                  <a:extLst>
                    <a:ext uri="{9D8B030D-6E8A-4147-A177-3AD203B41FA5}">
                      <a16:colId xmlns:a16="http://schemas.microsoft.com/office/drawing/2014/main" val="20005"/>
                    </a:ext>
                  </a:extLst>
                </a:gridCol>
              </a:tblGrid>
              <a:tr h="295059">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38541">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4.</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Cure Rate (new bacteriologically confirmed)</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=846</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=1,123</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u="sng" dirty="0">
                          <a:solidFill>
                            <a:srgbClr val="000000"/>
                          </a:solidFill>
                          <a:latin typeface="Calibri"/>
                          <a:ea typeface="Times New Roman"/>
                          <a:cs typeface="Times New Roman"/>
                        </a:rPr>
                        <a:t>846</a:t>
                      </a: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1,123</a:t>
                      </a:r>
                    </a:p>
                    <a:p>
                      <a:pPr marL="0" marR="0" algn="ctr">
                        <a:lnSpc>
                          <a:spcPct val="107000"/>
                        </a:lnSpc>
                        <a:spcBef>
                          <a:spcPts val="0"/>
                        </a:spcBef>
                        <a:spcAft>
                          <a:spcPts val="0"/>
                        </a:spcAft>
                      </a:pPr>
                      <a:endParaRPr lang="en-US" sz="8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1400" dirty="0">
                          <a:solidFill>
                            <a:srgbClr val="000000"/>
                          </a:solidFill>
                          <a:latin typeface="Calibri"/>
                          <a:ea typeface="Times New Roman"/>
                          <a:cs typeface="Times New Roman"/>
                        </a:rPr>
                        <a:t>X</a:t>
                      </a:r>
                      <a:r>
                        <a:rPr lang="en-US" sz="2000" dirty="0">
                          <a:solidFill>
                            <a:srgbClr val="000000"/>
                          </a:solidFill>
                          <a:latin typeface="Calibri"/>
                          <a:ea typeface="Times New Roman"/>
                          <a:cs typeface="Times New Roman"/>
                        </a:rPr>
                        <a:t> 100</a:t>
                      </a:r>
                    </a:p>
                    <a:p>
                      <a:pPr marL="0" marR="0" algn="ctr">
                        <a:lnSpc>
                          <a:spcPct val="107000"/>
                        </a:lnSpc>
                        <a:spcBef>
                          <a:spcPts val="0"/>
                        </a:spcBef>
                        <a:spcAft>
                          <a:spcPts val="0"/>
                        </a:spcAft>
                      </a:pP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=75%</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1"/>
          <a:ext cx="7959945" cy="2929733"/>
        </p:xfrm>
        <a:graphic>
          <a:graphicData uri="http://schemas.openxmlformats.org/drawingml/2006/table">
            <a:tbl>
              <a:tblPr/>
              <a:tblGrid>
                <a:gridCol w="16002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4513">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2164832">
                  <a:extLst>
                    <a:ext uri="{9D8B030D-6E8A-4147-A177-3AD203B41FA5}">
                      <a16:colId xmlns:a16="http://schemas.microsoft.com/office/drawing/2014/main" val="20005"/>
                    </a:ext>
                  </a:extLst>
                </a:gridCol>
              </a:tblGrid>
              <a:tr h="412336">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83264">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5.</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Total number of presumptive TB examined</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number of presumptive TB examined during the reporting period </a:t>
                      </a:r>
                      <a:endParaRPr lang="en-US" sz="16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2000" dirty="0">
                        <a:latin typeface="+mj-lt"/>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4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1600" dirty="0">
                        <a:solidFill>
                          <a:srgbClr val="000000"/>
                        </a:solidFill>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Rectangle 2"/>
          <p:cNvSpPr/>
          <p:nvPr/>
        </p:nvSpPr>
        <p:spPr>
          <a:xfrm>
            <a:off x="609600" y="4419600"/>
            <a:ext cx="6324600" cy="369332"/>
          </a:xfrm>
          <a:prstGeom prst="rect">
            <a:avLst/>
          </a:prstGeom>
        </p:spPr>
        <p:txBody>
          <a:bodyPr wrap="square">
            <a:spAutoFit/>
          </a:bodyPr>
          <a:lstStyle/>
          <a:p>
            <a:r>
              <a:rPr lang="en-US" dirty="0"/>
              <a:t>From </a:t>
            </a:r>
            <a:r>
              <a:rPr lang="en-US" dirty="0">
                <a:solidFill>
                  <a:srgbClr val="FF0000"/>
                </a:solidFill>
              </a:rPr>
              <a:t>Report 1a</a:t>
            </a:r>
            <a:r>
              <a:rPr lang="en-US" dirty="0"/>
              <a:t>, get the total number examined by DSSM (#1).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11042" y="204837"/>
            <a:ext cx="8792848" cy="914400"/>
          </a:xfrm>
        </p:spPr>
        <p:txBody>
          <a:bodyPr>
            <a:noAutofit/>
          </a:bodyPr>
          <a:lstStyle/>
          <a:p>
            <a:r>
              <a:rPr lang="en-US" sz="3200" dirty="0">
                <a:solidFill>
                  <a:schemeClr val="accent1">
                    <a:lumMod val="75000"/>
                  </a:schemeClr>
                </a:solidFill>
              </a:rPr>
              <a:t>Report 1. Quarterly Report on TB Microscopy and GX Laboratory Examinations</a:t>
            </a:r>
          </a:p>
        </p:txBody>
      </p:sp>
      <p:pic>
        <p:nvPicPr>
          <p:cNvPr id="3" name="Picture 2"/>
          <p:cNvPicPr>
            <a:picLocks noChangeAspect="1"/>
          </p:cNvPicPr>
          <p:nvPr/>
        </p:nvPicPr>
        <p:blipFill>
          <a:blip r:embed="rId3"/>
          <a:stretch>
            <a:fillRect/>
          </a:stretch>
        </p:blipFill>
        <p:spPr>
          <a:xfrm>
            <a:off x="174171" y="1279828"/>
            <a:ext cx="7217229" cy="5054247"/>
          </a:xfrm>
          <a:prstGeom prst="rect">
            <a:avLst/>
          </a:prstGeom>
        </p:spPr>
      </p:pic>
      <p:sp>
        <p:nvSpPr>
          <p:cNvPr id="6" name="Oval 5"/>
          <p:cNvSpPr/>
          <p:nvPr/>
        </p:nvSpPr>
        <p:spPr>
          <a:xfrm>
            <a:off x="2895600" y="4191000"/>
            <a:ext cx="1219200" cy="465222"/>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12317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8797005"/>
              </p:ext>
            </p:extLst>
          </p:nvPr>
        </p:nvGraphicFramePr>
        <p:xfrm>
          <a:off x="457200" y="1143001"/>
          <a:ext cx="7959945" cy="2895600"/>
        </p:xfrm>
        <a:graphic>
          <a:graphicData uri="http://schemas.openxmlformats.org/drawingml/2006/table">
            <a:tbl>
              <a:tblPr/>
              <a:tblGrid>
                <a:gridCol w="1600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2016345">
                  <a:extLst>
                    <a:ext uri="{9D8B030D-6E8A-4147-A177-3AD203B41FA5}">
                      <a16:colId xmlns:a16="http://schemas.microsoft.com/office/drawing/2014/main" val="20005"/>
                    </a:ext>
                  </a:extLst>
                </a:gridCol>
              </a:tblGrid>
              <a:tr h="412336">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83264">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5.</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Total number of presumptive TB examined</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number of presumptive TB examined during the reporting period </a:t>
                      </a:r>
                      <a:endParaRPr lang="en-US" sz="16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=8,234</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2000" dirty="0">
                        <a:latin typeface="+mj-lt"/>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4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16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=8234</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2209800"/>
          <a:ext cx="8305799" cy="3067050"/>
        </p:xfrm>
        <a:graphic>
          <a:graphicData uri="http://schemas.openxmlformats.org/drawingml/2006/table">
            <a:tbl>
              <a:tblPr/>
              <a:tblGrid>
                <a:gridCol w="2286000">
                  <a:extLst>
                    <a:ext uri="{9D8B030D-6E8A-4147-A177-3AD203B41FA5}">
                      <a16:colId xmlns:a16="http://schemas.microsoft.com/office/drawing/2014/main" val="20000"/>
                    </a:ext>
                  </a:extLst>
                </a:gridCol>
                <a:gridCol w="1283295">
                  <a:extLst>
                    <a:ext uri="{9D8B030D-6E8A-4147-A177-3AD203B41FA5}">
                      <a16:colId xmlns:a16="http://schemas.microsoft.com/office/drawing/2014/main" val="20001"/>
                    </a:ext>
                  </a:extLst>
                </a:gridCol>
                <a:gridCol w="1353286">
                  <a:extLst>
                    <a:ext uri="{9D8B030D-6E8A-4147-A177-3AD203B41FA5}">
                      <a16:colId xmlns:a16="http://schemas.microsoft.com/office/drawing/2014/main" val="20002"/>
                    </a:ext>
                  </a:extLst>
                </a:gridCol>
                <a:gridCol w="1691609">
                  <a:extLst>
                    <a:ext uri="{9D8B030D-6E8A-4147-A177-3AD203B41FA5}">
                      <a16:colId xmlns:a16="http://schemas.microsoft.com/office/drawing/2014/main" val="20003"/>
                    </a:ext>
                  </a:extLst>
                </a:gridCol>
                <a:gridCol w="1691609">
                  <a:extLst>
                    <a:ext uri="{9D8B030D-6E8A-4147-A177-3AD203B41FA5}">
                      <a16:colId xmlns:a16="http://schemas.microsoft.com/office/drawing/2014/main" val="20004"/>
                    </a:ext>
                  </a:extLst>
                </a:gridCol>
              </a:tblGrid>
              <a:tr h="190500">
                <a:tc rowSpan="2">
                  <a:txBody>
                    <a:bodyPr/>
                    <a:lstStyle/>
                    <a:p>
                      <a:pPr marL="0" marR="0" algn="ctr">
                        <a:lnSpc>
                          <a:spcPct val="115000"/>
                        </a:lnSpc>
                        <a:spcBef>
                          <a:spcPts val="0"/>
                        </a:spcBef>
                        <a:spcAft>
                          <a:spcPts val="1000"/>
                        </a:spcAft>
                      </a:pPr>
                      <a:r>
                        <a:rPr lang="en-US" sz="1600" b="1" dirty="0">
                          <a:solidFill>
                            <a:schemeClr val="tx1"/>
                          </a:solidFill>
                          <a:latin typeface="Calibri"/>
                          <a:ea typeface="Times New Roman"/>
                          <a:cs typeface="Times New Roman"/>
                        </a:rPr>
                        <a:t>Laboratory Activities</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1000"/>
                        </a:spcAft>
                      </a:pPr>
                      <a:r>
                        <a:rPr lang="en-US" sz="1600" b="1" dirty="0">
                          <a:solidFill>
                            <a:schemeClr val="tx1"/>
                          </a:solidFill>
                          <a:latin typeface="Calibri"/>
                          <a:ea typeface="Times New Roman"/>
                          <a:cs typeface="Times New Roman"/>
                        </a:rPr>
                        <a:t>DSSM</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1000"/>
                        </a:spcAft>
                      </a:pPr>
                      <a:r>
                        <a:rPr lang="en-US" sz="1100" b="1" dirty="0">
                          <a:solidFill>
                            <a:schemeClr val="tx1"/>
                          </a:solidFill>
                          <a:latin typeface="Calibri"/>
                          <a:ea typeface="Times New Roman"/>
                          <a:cs typeface="Times New Roman"/>
                        </a:rPr>
                        <a:t>Xpert</a:t>
                      </a:r>
                      <a:endParaRPr lang="en-US" sz="11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150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1000"/>
                        </a:spcAft>
                      </a:pPr>
                      <a:r>
                        <a:rPr lang="en-US" sz="1600" b="1" dirty="0">
                          <a:solidFill>
                            <a:schemeClr val="tx1"/>
                          </a:solidFill>
                          <a:latin typeface="Calibri"/>
                          <a:ea typeface="Times New Roman"/>
                          <a:cs typeface="Times New Roman"/>
                        </a:rPr>
                        <a:t>New</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b="1" dirty="0">
                          <a:solidFill>
                            <a:schemeClr val="tx1"/>
                          </a:solidFill>
                          <a:latin typeface="Calibri"/>
                          <a:ea typeface="Times New Roman"/>
                          <a:cs typeface="Times New Roman"/>
                        </a:rPr>
                        <a:t>Relapse</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b="1" dirty="0">
                          <a:solidFill>
                            <a:schemeClr val="tx1"/>
                          </a:solidFill>
                          <a:latin typeface="Calibri"/>
                          <a:ea typeface="Times New Roman"/>
                          <a:cs typeface="Times New Roman"/>
                        </a:rPr>
                        <a:t>Other Retreatment Cases</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0500">
                <a:tc>
                  <a:txBody>
                    <a:bodyPr/>
                    <a:lstStyle/>
                    <a:p>
                      <a:pPr marL="342900" marR="0" lvl="0" indent="-342900">
                        <a:lnSpc>
                          <a:spcPct val="115000"/>
                        </a:lnSpc>
                        <a:spcBef>
                          <a:spcPts val="0"/>
                        </a:spcBef>
                        <a:spcAft>
                          <a:spcPts val="0"/>
                        </a:spcAft>
                        <a:buFont typeface="+mj-lt"/>
                        <a:buAutoNum type="arabicPeriod"/>
                      </a:pPr>
                      <a:r>
                        <a:rPr lang="en-US" sz="1600" dirty="0">
                          <a:solidFill>
                            <a:schemeClr val="tx1"/>
                          </a:solidFill>
                          <a:latin typeface="Calibri"/>
                          <a:ea typeface="Calibri"/>
                          <a:cs typeface="Times New Roman"/>
                        </a:rPr>
                        <a:t>No. Examined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8,234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tabLst>
                          <a:tab pos="126365" algn="l"/>
                          <a:tab pos="207645" algn="ctr"/>
                        </a:tabLst>
                      </a:pPr>
                      <a:r>
                        <a:rPr lang="en-US" sz="1600" dirty="0">
                          <a:solidFill>
                            <a:schemeClr val="tx1"/>
                          </a:solidFill>
                          <a:latin typeface="Calibri"/>
                          <a:ea typeface="Calibri"/>
                          <a:cs typeface="Times New Roman"/>
                        </a:rPr>
                        <a:t>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71500">
                <a:tc>
                  <a:txBody>
                    <a:bodyPr/>
                    <a:lstStyle/>
                    <a:p>
                      <a:pPr marL="342900" marR="0" lvl="0" indent="-342900">
                        <a:lnSpc>
                          <a:spcPct val="115000"/>
                        </a:lnSpc>
                        <a:spcBef>
                          <a:spcPts val="0"/>
                        </a:spcBef>
                        <a:spcAft>
                          <a:spcPts val="0"/>
                        </a:spcAft>
                        <a:buFont typeface="+mj-lt"/>
                        <a:buNone/>
                      </a:pPr>
                      <a:r>
                        <a:rPr lang="en-US" sz="1600" dirty="0">
                          <a:solidFill>
                            <a:schemeClr val="tx1"/>
                          </a:solidFill>
                          <a:latin typeface="Calibri"/>
                          <a:ea typeface="Calibri"/>
                          <a:cs typeface="Times New Roman"/>
                        </a:rPr>
                        <a:t>2.    No. with positive examination result: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1,234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500">
                <a:tc>
                  <a:txBody>
                    <a:bodyPr/>
                    <a:lstStyle/>
                    <a:p>
                      <a:pPr marL="342900" marR="0" lvl="0" indent="-342900">
                        <a:lnSpc>
                          <a:spcPct val="115000"/>
                        </a:lnSpc>
                        <a:spcBef>
                          <a:spcPts val="0"/>
                        </a:spcBef>
                        <a:spcAft>
                          <a:spcPts val="0"/>
                        </a:spcAft>
                        <a:buFont typeface="+mj-lt"/>
                        <a:buNone/>
                      </a:pPr>
                      <a:r>
                        <a:rPr lang="en-US" sz="1600" dirty="0">
                          <a:solidFill>
                            <a:schemeClr val="tx1"/>
                          </a:solidFill>
                          <a:latin typeface="Calibri"/>
                          <a:ea typeface="Calibri"/>
                          <a:cs typeface="Times New Roman"/>
                        </a:rPr>
                        <a:t>3.    Positivity Rate*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4"/>
                  </a:ext>
                </a:extLst>
              </a:tr>
              <a:tr h="952500">
                <a:tc>
                  <a:txBody>
                    <a:bodyPr/>
                    <a:lstStyle/>
                    <a:p>
                      <a:pPr marL="342900" marR="0" lvl="0" indent="-342900">
                        <a:lnSpc>
                          <a:spcPct val="115000"/>
                        </a:lnSpc>
                        <a:spcBef>
                          <a:spcPts val="0"/>
                        </a:spcBef>
                        <a:spcAft>
                          <a:spcPts val="0"/>
                        </a:spcAft>
                        <a:buFont typeface="+mj-lt"/>
                        <a:buNone/>
                      </a:pPr>
                      <a:r>
                        <a:rPr lang="en-US" sz="1600" dirty="0">
                          <a:solidFill>
                            <a:schemeClr val="tx1"/>
                          </a:solidFill>
                          <a:latin typeface="Calibri"/>
                          <a:ea typeface="Calibri"/>
                          <a:cs typeface="Times New Roman"/>
                        </a:rPr>
                        <a:t>4.    No. of presumptive TB case with rifampicin resistance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nSpc>
                          <a:spcPct val="115000"/>
                        </a:lnSpc>
                        <a:spcBef>
                          <a:spcPts val="0"/>
                        </a:spcBef>
                        <a:spcAft>
                          <a:spcPts val="1000"/>
                        </a:spcAft>
                      </a:pP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solidFill>
                            <a:schemeClr val="tx1"/>
                          </a:solidFill>
                          <a:latin typeface="Calibri"/>
                          <a:ea typeface="Calibri"/>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27000" algn="l"/>
                <a:tab pos="207963" algn="ctr"/>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 name="Rectangle 4"/>
          <p:cNvSpPr/>
          <p:nvPr/>
        </p:nvSpPr>
        <p:spPr>
          <a:xfrm>
            <a:off x="457200" y="1600200"/>
            <a:ext cx="1880643" cy="400110"/>
          </a:xfrm>
          <a:prstGeom prst="rect">
            <a:avLst/>
          </a:prstGeom>
        </p:spPr>
        <p:txBody>
          <a:bodyPr wrap="none">
            <a:spAutoFit/>
          </a:bodyPr>
          <a:lstStyle/>
          <a:p>
            <a:pPr lvl="0" fontAlgn="base">
              <a:spcBef>
                <a:spcPct val="0"/>
              </a:spcBef>
              <a:spcAft>
                <a:spcPct val="0"/>
              </a:spcAft>
            </a:pPr>
            <a:r>
              <a:rPr lang="en-US" sz="2000" b="1" dirty="0">
                <a:latin typeface="Arial" pitchFamily="34" charset="0"/>
                <a:ea typeface="Times New Roman" pitchFamily="18" charset="0"/>
                <a:cs typeface="Times New Roman" pitchFamily="18" charset="0"/>
              </a:rPr>
              <a:t>Case Finding:</a:t>
            </a:r>
            <a:endParaRPr lang="en-US" sz="2000" dirty="0">
              <a:latin typeface="Arial" pitchFamily="34" charset="0"/>
              <a:cs typeface="Arial" pitchFamily="34" charset="0"/>
            </a:endParaRPr>
          </a:p>
        </p:txBody>
      </p:sp>
      <p:sp>
        <p:nvSpPr>
          <p:cNvPr id="39939" name="Rectangle 3"/>
          <p:cNvSpPr>
            <a:spLocks noChangeArrowheads="1"/>
          </p:cNvSpPr>
          <p:nvPr/>
        </p:nvSpPr>
        <p:spPr bwMode="auto">
          <a:xfrm>
            <a:off x="0" y="106680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effectLst/>
                <a:latin typeface="Arial" pitchFamily="34" charset="0"/>
                <a:ea typeface="Times New Roman" pitchFamily="18" charset="0"/>
                <a:cs typeface="Times New Roman" pitchFamily="18" charset="0"/>
              </a:rPr>
              <a:t>Report 1a.Quarterly Report on TB Microscopy and GX Laboratory Examinations</a:t>
            </a:r>
            <a:endParaRPr kumimoji="0" lang="en-US" b="0" i="0" u="none" strike="noStrike" cap="none" normalizeH="0" baseline="0" dirty="0">
              <a:ln>
                <a:noFill/>
              </a:ln>
              <a:effectLst/>
              <a:latin typeface="Arial" pitchFamily="34" charset="0"/>
              <a:cs typeface="Arial" pitchFamily="34" charset="0"/>
            </a:endParaRPr>
          </a:p>
        </p:txBody>
      </p:sp>
      <p:sp>
        <p:nvSpPr>
          <p:cNvPr id="6" name="Oval 5"/>
          <p:cNvSpPr/>
          <p:nvPr/>
        </p:nvSpPr>
        <p:spPr>
          <a:xfrm>
            <a:off x="2971800" y="3200400"/>
            <a:ext cx="10668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7959945" cy="1508252"/>
        </p:xfrm>
        <a:graphic>
          <a:graphicData uri="http://schemas.openxmlformats.org/drawingml/2006/table">
            <a:tbl>
              <a:tblPr/>
              <a:tblGrid>
                <a:gridCol w="16002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223113">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2164832">
                  <a:extLst>
                    <a:ext uri="{9D8B030D-6E8A-4147-A177-3AD203B41FA5}">
                      <a16:colId xmlns:a16="http://schemas.microsoft.com/office/drawing/2014/main" val="20005"/>
                    </a:ext>
                  </a:extLst>
                </a:gridCol>
              </a:tblGrid>
              <a:tr h="150560">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2439">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5.</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Total number of presumptive TB examined</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dirty="0">
                          <a:solidFill>
                            <a:srgbClr val="000000"/>
                          </a:solidFill>
                          <a:latin typeface="+mj-lt"/>
                          <a:ea typeface="Times New Roman"/>
                          <a:cs typeface="Times New Roman"/>
                        </a:rPr>
                        <a:t>8,234</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07000"/>
                        </a:lnSpc>
                      </a:pPr>
                      <a:endParaRPr lang="en-US" sz="2000" dirty="0">
                        <a:latin typeface="+mj-lt"/>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dirty="0">
                          <a:solidFill>
                            <a:srgbClr val="000000"/>
                          </a:solidFill>
                          <a:latin typeface="+mj-lt"/>
                          <a:ea typeface="Times New Roman"/>
                          <a:cs typeface="Times New Roman"/>
                        </a:rPr>
                        <a:t>8,234</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212540127"/>
              </p:ext>
            </p:extLst>
          </p:nvPr>
        </p:nvGraphicFramePr>
        <p:xfrm>
          <a:off x="457200" y="1143000"/>
          <a:ext cx="8337032" cy="4495800"/>
        </p:xfrm>
        <a:graphic>
          <a:graphicData uri="http://schemas.openxmlformats.org/drawingml/2006/table">
            <a:tbl>
              <a:tblPr/>
              <a:tblGrid>
                <a:gridCol w="1752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2164832">
                  <a:extLst>
                    <a:ext uri="{9D8B030D-6E8A-4147-A177-3AD203B41FA5}">
                      <a16:colId xmlns:a16="http://schemas.microsoft.com/office/drawing/2014/main" val="20005"/>
                    </a:ext>
                  </a:extLst>
                </a:gridCol>
              </a:tblGrid>
              <a:tr h="669556">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26244">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6.</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Percent contribution from non-NTP care providers</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No. of notified TB cases, all forms, referred/ managed by all non-NTP care providers (other government, private, community, etc.)</a:t>
                      </a: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Arial" panose="020B0604020202020204" pitchFamily="34" charset="0"/>
                        </a:rPr>
                        <a:t>Total number of notified TB cases, all forms </a:t>
                      </a:r>
                    </a:p>
                    <a:p>
                      <a:pPr marL="0" marR="0" algn="ctr">
                        <a:lnSpc>
                          <a:spcPct val="107000"/>
                        </a:lnSpc>
                        <a:spcBef>
                          <a:spcPts val="0"/>
                        </a:spcBef>
                        <a:spcAft>
                          <a:spcPts val="0"/>
                        </a:spcAft>
                      </a:pPr>
                      <a:endParaRPr lang="en-US" sz="2000" dirty="0">
                        <a:solidFill>
                          <a:srgbClr val="000000"/>
                        </a:solidFill>
                        <a:effectLst/>
                        <a:latin typeface="Calibri" panose="020F0502020204030204" pitchFamily="34" charset="0"/>
                        <a:ea typeface="Times New Roman"/>
                        <a:cs typeface="Arial" panose="020B0604020202020204" pitchFamily="34" charset="0"/>
                      </a:endParaRPr>
                    </a:p>
                    <a:p>
                      <a:pPr marL="0" marR="0" algn="ctr">
                        <a:lnSpc>
                          <a:spcPct val="107000"/>
                        </a:lnSpc>
                        <a:spcBef>
                          <a:spcPts val="0"/>
                        </a:spcBef>
                        <a:spcAft>
                          <a:spcPts val="0"/>
                        </a:spcAft>
                      </a:pPr>
                      <a:endParaRPr lang="en-US" sz="2000" dirty="0">
                        <a:solidFill>
                          <a:srgbClr val="000000"/>
                        </a:solidFill>
                        <a:effectLst/>
                        <a:latin typeface="Calibri" panose="020F0502020204030204" pitchFamily="34" charset="0"/>
                        <a:ea typeface="Times New Roman"/>
                        <a:cs typeface="Arial" panose="020B0604020202020204" pitchFamily="34" charset="0"/>
                      </a:endParaRPr>
                    </a:p>
                    <a:p>
                      <a:pPr marL="0" marR="0" algn="ctr">
                        <a:lnSpc>
                          <a:spcPct val="107000"/>
                        </a:lnSpc>
                        <a:spcBef>
                          <a:spcPts val="0"/>
                        </a:spcBef>
                        <a:spcAft>
                          <a:spcPts val="0"/>
                        </a:spcAft>
                      </a:pPr>
                      <a:endParaRPr lang="en-US"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05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Rectangle 2"/>
          <p:cNvSpPr/>
          <p:nvPr/>
        </p:nvSpPr>
        <p:spPr>
          <a:xfrm>
            <a:off x="457200" y="5715000"/>
            <a:ext cx="8382000" cy="646331"/>
          </a:xfrm>
          <a:prstGeom prst="rect">
            <a:avLst/>
          </a:prstGeom>
        </p:spPr>
        <p:txBody>
          <a:bodyPr wrap="square">
            <a:spAutoFit/>
          </a:bodyPr>
          <a:lstStyle/>
          <a:p>
            <a:r>
              <a:rPr lang="en-US" dirty="0"/>
              <a:t>From </a:t>
            </a:r>
            <a:r>
              <a:rPr lang="en-US" dirty="0">
                <a:solidFill>
                  <a:srgbClr val="FF0000"/>
                </a:solidFill>
              </a:rPr>
              <a:t>Report 3a</a:t>
            </a:r>
            <a:r>
              <a:rPr lang="en-US" dirty="0"/>
              <a:t>., </a:t>
            </a:r>
            <a:r>
              <a:rPr lang="en-US" dirty="0">
                <a:solidFill>
                  <a:srgbClr val="FF0000"/>
                </a:solidFill>
              </a:rPr>
              <a:t>table D</a:t>
            </a:r>
            <a:r>
              <a:rPr lang="en-US" dirty="0"/>
              <a:t>, add the total number from other public facilities, private and community.  Denominator will be total notified TB cases, all forms.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0"/>
            <a:ext cx="3733800" cy="381000"/>
          </a:xfrm>
        </p:spPr>
        <p:txBody>
          <a:bodyPr>
            <a:noAutofit/>
          </a:bodyPr>
          <a:lstStyle/>
          <a:p>
            <a:r>
              <a:rPr lang="en-US" sz="2000" b="1" dirty="0">
                <a:solidFill>
                  <a:srgbClr val="002060"/>
                </a:solidFill>
              </a:rPr>
              <a:t>CORRECTIONS on the DATA given:</a:t>
            </a:r>
          </a:p>
        </p:txBody>
      </p:sp>
      <p:sp>
        <p:nvSpPr>
          <p:cNvPr id="3" name="Rectangle 2"/>
          <p:cNvSpPr/>
          <p:nvPr/>
        </p:nvSpPr>
        <p:spPr>
          <a:xfrm>
            <a:off x="228600" y="533400"/>
            <a:ext cx="8915400" cy="800219"/>
          </a:xfrm>
          <a:prstGeom prst="rect">
            <a:avLst/>
          </a:prstGeom>
        </p:spPr>
        <p:txBody>
          <a:bodyPr wrap="square">
            <a:spAutoFit/>
          </a:bodyPr>
          <a:lstStyle/>
          <a:p>
            <a:pPr fontAlgn="base">
              <a:spcBef>
                <a:spcPct val="0"/>
              </a:spcBef>
              <a:spcAft>
                <a:spcPct val="0"/>
              </a:spcAft>
            </a:pPr>
            <a:r>
              <a:rPr lang="en-US" sz="2000" b="1" dirty="0"/>
              <a:t> </a:t>
            </a:r>
            <a:r>
              <a:rPr lang="en-US" sz="2000" b="1" dirty="0">
                <a:solidFill>
                  <a:srgbClr val="FF0000"/>
                </a:solidFill>
                <a:latin typeface="+mj-lt"/>
              </a:rPr>
              <a:t>Report 5a. Quarterly Report on Treatment Outcome of Drug-susceptible TB Cases</a:t>
            </a:r>
            <a:endParaRPr lang="en-US" sz="2000" b="1" dirty="0">
              <a:solidFill>
                <a:srgbClr val="FF0000"/>
              </a:solidFill>
              <a:latin typeface="+mj-lt"/>
              <a:ea typeface="Calibri" pitchFamily="34" charset="0"/>
              <a:cs typeface="Times New Roman" pitchFamily="18" charset="0"/>
            </a:endParaRPr>
          </a:p>
          <a:p>
            <a:pPr lvl="0" fontAlgn="base">
              <a:spcBef>
                <a:spcPct val="0"/>
              </a:spcBef>
              <a:spcAft>
                <a:spcPct val="0"/>
              </a:spcAft>
            </a:pPr>
            <a:r>
              <a:rPr lang="en-US" sz="800" b="1" dirty="0">
                <a:latin typeface="Arial" pitchFamily="34" charset="0"/>
                <a:ea typeface="Calibri" pitchFamily="34" charset="0"/>
                <a:cs typeface="Times New Roman" pitchFamily="18" charset="0"/>
              </a:rPr>
              <a:t>    </a:t>
            </a:r>
          </a:p>
          <a:p>
            <a:pPr lvl="0" fontAlgn="base">
              <a:spcBef>
                <a:spcPct val="0"/>
              </a:spcBef>
              <a:spcAft>
                <a:spcPct val="0"/>
              </a:spcAft>
            </a:pPr>
            <a:r>
              <a:rPr lang="en-US" sz="1600" b="1" dirty="0">
                <a:latin typeface="Arial" pitchFamily="34" charset="0"/>
                <a:ea typeface="Calibri" pitchFamily="34" charset="0"/>
                <a:cs typeface="Times New Roman" pitchFamily="18" charset="0"/>
              </a:rPr>
              <a:t>   </a:t>
            </a:r>
            <a:r>
              <a:rPr lang="en-US" b="1" dirty="0">
                <a:latin typeface="Arial" pitchFamily="34" charset="0"/>
                <a:ea typeface="Calibri" pitchFamily="34" charset="0"/>
                <a:cs typeface="Times New Roman" pitchFamily="18" charset="0"/>
              </a:rPr>
              <a:t>A. Bacteriologically Confirmed New and Relapse TB Cases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55792242"/>
              </p:ext>
            </p:extLst>
          </p:nvPr>
        </p:nvGraphicFramePr>
        <p:xfrm>
          <a:off x="457200" y="1447800"/>
          <a:ext cx="8077201" cy="1371600"/>
        </p:xfrm>
        <a:graphic>
          <a:graphicData uri="http://schemas.openxmlformats.org/drawingml/2006/table">
            <a:tbl>
              <a:tblPr/>
              <a:tblGrid>
                <a:gridCol w="1371602">
                  <a:extLst>
                    <a:ext uri="{9D8B030D-6E8A-4147-A177-3AD203B41FA5}">
                      <a16:colId xmlns:a16="http://schemas.microsoft.com/office/drawing/2014/main" val="20000"/>
                    </a:ext>
                  </a:extLst>
                </a:gridCol>
                <a:gridCol w="1577573">
                  <a:extLst>
                    <a:ext uri="{9D8B030D-6E8A-4147-A177-3AD203B41FA5}">
                      <a16:colId xmlns:a16="http://schemas.microsoft.com/office/drawing/2014/main" val="20001"/>
                    </a:ext>
                  </a:extLst>
                </a:gridCol>
                <a:gridCol w="696921">
                  <a:extLst>
                    <a:ext uri="{9D8B030D-6E8A-4147-A177-3AD203B41FA5}">
                      <a16:colId xmlns:a16="http://schemas.microsoft.com/office/drawing/2014/main" val="20002"/>
                    </a:ext>
                  </a:extLst>
                </a:gridCol>
                <a:gridCol w="738374">
                  <a:extLst>
                    <a:ext uri="{9D8B030D-6E8A-4147-A177-3AD203B41FA5}">
                      <a16:colId xmlns:a16="http://schemas.microsoft.com/office/drawing/2014/main" val="20003"/>
                    </a:ext>
                  </a:extLst>
                </a:gridCol>
                <a:gridCol w="740964">
                  <a:extLst>
                    <a:ext uri="{9D8B030D-6E8A-4147-A177-3AD203B41FA5}">
                      <a16:colId xmlns:a16="http://schemas.microsoft.com/office/drawing/2014/main" val="20004"/>
                    </a:ext>
                  </a:extLst>
                </a:gridCol>
                <a:gridCol w="696921">
                  <a:extLst>
                    <a:ext uri="{9D8B030D-6E8A-4147-A177-3AD203B41FA5}">
                      <a16:colId xmlns:a16="http://schemas.microsoft.com/office/drawing/2014/main" val="20005"/>
                    </a:ext>
                  </a:extLst>
                </a:gridCol>
                <a:gridCol w="854959">
                  <a:extLst>
                    <a:ext uri="{9D8B030D-6E8A-4147-A177-3AD203B41FA5}">
                      <a16:colId xmlns:a16="http://schemas.microsoft.com/office/drawing/2014/main" val="20006"/>
                    </a:ext>
                  </a:extLst>
                </a:gridCol>
                <a:gridCol w="624379">
                  <a:extLst>
                    <a:ext uri="{9D8B030D-6E8A-4147-A177-3AD203B41FA5}">
                      <a16:colId xmlns:a16="http://schemas.microsoft.com/office/drawing/2014/main" val="20007"/>
                    </a:ext>
                  </a:extLst>
                </a:gridCol>
                <a:gridCol w="775508">
                  <a:extLst>
                    <a:ext uri="{9D8B030D-6E8A-4147-A177-3AD203B41FA5}">
                      <a16:colId xmlns:a16="http://schemas.microsoft.com/office/drawing/2014/main" val="20008"/>
                    </a:ext>
                  </a:extLst>
                </a:gridCol>
              </a:tblGrid>
              <a:tr h="769814">
                <a:tc>
                  <a:txBody>
                    <a:bodyPr/>
                    <a:lstStyle/>
                    <a:p>
                      <a:pPr marL="0" marR="0" algn="ctr">
                        <a:lnSpc>
                          <a:spcPct val="115000"/>
                        </a:lnSpc>
                        <a:spcBef>
                          <a:spcPts val="0"/>
                        </a:spcBef>
                        <a:spcAft>
                          <a:spcPts val="1000"/>
                        </a:spcAft>
                      </a:pPr>
                      <a:r>
                        <a:rPr lang="en-US" sz="1400" dirty="0">
                          <a:latin typeface="Calibri"/>
                          <a:ea typeface="Calibri"/>
                          <a:cs typeface="Times New Roman"/>
                        </a:rPr>
                        <a:t>Total number of TB cases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Cured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Completed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Died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Failed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Lost to follow-up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Not Evaluated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0893">
                <a:tc>
                  <a:txBody>
                    <a:bodyPr/>
                    <a:lstStyle/>
                    <a:p>
                      <a:pPr marL="0" marR="0" algn="ctr">
                        <a:lnSpc>
                          <a:spcPct val="115000"/>
                        </a:lnSpc>
                        <a:spcBef>
                          <a:spcPts val="0"/>
                        </a:spcBef>
                        <a:spcAft>
                          <a:spcPts val="1000"/>
                        </a:spcAft>
                      </a:pPr>
                      <a:r>
                        <a:rPr lang="en-US" sz="1600" dirty="0">
                          <a:solidFill>
                            <a:srgbClr val="FF0000"/>
                          </a:solidFill>
                          <a:latin typeface="Calibri"/>
                          <a:ea typeface="Calibri"/>
                          <a:cs typeface="Times New Roman"/>
                        </a:rPr>
                        <a:t>1,126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New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846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1,123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0893">
                <a:tc>
                  <a:txBody>
                    <a:bodyPr/>
                    <a:lstStyle/>
                    <a:p>
                      <a:pPr marL="0" marR="0" algn="ctr">
                        <a:lnSpc>
                          <a:spcPct val="115000"/>
                        </a:lnSpc>
                        <a:spcBef>
                          <a:spcPts val="0"/>
                        </a:spcBef>
                        <a:spcAft>
                          <a:spcPts val="1000"/>
                        </a:spcAft>
                      </a:pPr>
                      <a:r>
                        <a:rPr lang="en-US" sz="1600" dirty="0">
                          <a:solidFill>
                            <a:srgbClr val="FF0000"/>
                          </a:solidFill>
                          <a:latin typeface="Calibri"/>
                          <a:ea typeface="Calibri"/>
                          <a:cs typeface="Times New Roman"/>
                        </a:rPr>
                        <a:t>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Rectangle 4"/>
          <p:cNvSpPr/>
          <p:nvPr/>
        </p:nvSpPr>
        <p:spPr>
          <a:xfrm>
            <a:off x="381000" y="2895600"/>
            <a:ext cx="7467600" cy="369332"/>
          </a:xfrm>
          <a:prstGeom prst="rect">
            <a:avLst/>
          </a:prstGeom>
        </p:spPr>
        <p:txBody>
          <a:bodyPr wrap="square">
            <a:spAutoFit/>
          </a:bodyPr>
          <a:lstStyle/>
          <a:p>
            <a:pPr lvl="0" fontAlgn="base">
              <a:spcBef>
                <a:spcPct val="0"/>
              </a:spcBef>
              <a:spcAft>
                <a:spcPct val="0"/>
              </a:spcAft>
            </a:pPr>
            <a:r>
              <a:rPr lang="en-US" b="1" dirty="0">
                <a:latin typeface="Arial" pitchFamily="34" charset="0"/>
                <a:ea typeface="Calibri" pitchFamily="34" charset="0"/>
                <a:cs typeface="Times New Roman" pitchFamily="18" charset="0"/>
              </a:rPr>
              <a:t> B . Clinically Diagnosed New and Relapse TB Cases</a:t>
            </a:r>
            <a:endParaRPr lang="en-US" dirty="0">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885747815"/>
              </p:ext>
            </p:extLst>
          </p:nvPr>
        </p:nvGraphicFramePr>
        <p:xfrm>
          <a:off x="457200" y="3276600"/>
          <a:ext cx="8077200" cy="1698562"/>
        </p:xfrm>
        <a:graphic>
          <a:graphicData uri="http://schemas.openxmlformats.org/drawingml/2006/table">
            <a:tbl>
              <a:tblPr/>
              <a:tblGrid>
                <a:gridCol w="767336">
                  <a:extLst>
                    <a:ext uri="{9D8B030D-6E8A-4147-A177-3AD203B41FA5}">
                      <a16:colId xmlns:a16="http://schemas.microsoft.com/office/drawing/2014/main" val="20000"/>
                    </a:ext>
                  </a:extLst>
                </a:gridCol>
                <a:gridCol w="2844363">
                  <a:extLst>
                    <a:ext uri="{9D8B030D-6E8A-4147-A177-3AD203B41FA5}">
                      <a16:colId xmlns:a16="http://schemas.microsoft.com/office/drawing/2014/main" val="20001"/>
                    </a:ext>
                  </a:extLst>
                </a:gridCol>
                <a:gridCol w="731408">
                  <a:extLst>
                    <a:ext uri="{9D8B030D-6E8A-4147-A177-3AD203B41FA5}">
                      <a16:colId xmlns:a16="http://schemas.microsoft.com/office/drawing/2014/main" val="20002"/>
                    </a:ext>
                  </a:extLst>
                </a:gridCol>
                <a:gridCol w="733974">
                  <a:extLst>
                    <a:ext uri="{9D8B030D-6E8A-4147-A177-3AD203B41FA5}">
                      <a16:colId xmlns:a16="http://schemas.microsoft.com/office/drawing/2014/main" val="20003"/>
                    </a:ext>
                  </a:extLst>
                </a:gridCol>
                <a:gridCol w="690346">
                  <a:extLst>
                    <a:ext uri="{9D8B030D-6E8A-4147-A177-3AD203B41FA5}">
                      <a16:colId xmlns:a16="http://schemas.microsoft.com/office/drawing/2014/main" val="20004"/>
                    </a:ext>
                  </a:extLst>
                </a:gridCol>
                <a:gridCol w="846894">
                  <a:extLst>
                    <a:ext uri="{9D8B030D-6E8A-4147-A177-3AD203B41FA5}">
                      <a16:colId xmlns:a16="http://schemas.microsoft.com/office/drawing/2014/main" val="20005"/>
                    </a:ext>
                  </a:extLst>
                </a:gridCol>
                <a:gridCol w="618489">
                  <a:extLst>
                    <a:ext uri="{9D8B030D-6E8A-4147-A177-3AD203B41FA5}">
                      <a16:colId xmlns:a16="http://schemas.microsoft.com/office/drawing/2014/main" val="20006"/>
                    </a:ext>
                  </a:extLst>
                </a:gridCol>
                <a:gridCol w="844390">
                  <a:extLst>
                    <a:ext uri="{9D8B030D-6E8A-4147-A177-3AD203B41FA5}">
                      <a16:colId xmlns:a16="http://schemas.microsoft.com/office/drawing/2014/main" val="20007"/>
                    </a:ext>
                  </a:extLst>
                </a:gridCol>
              </a:tblGrid>
              <a:tr h="365760">
                <a:tc>
                  <a:txBody>
                    <a:bodyPr/>
                    <a:lstStyle/>
                    <a:p>
                      <a:pPr marL="0" marR="0" algn="ctr">
                        <a:lnSpc>
                          <a:spcPct val="115000"/>
                        </a:lnSpc>
                        <a:spcBef>
                          <a:spcPts val="0"/>
                        </a:spcBef>
                        <a:spcAft>
                          <a:spcPts val="1000"/>
                        </a:spcAft>
                      </a:pPr>
                      <a:r>
                        <a:rPr lang="en-US" sz="1400" dirty="0">
                          <a:latin typeface="Calibri"/>
                          <a:ea typeface="Calibri"/>
                          <a:cs typeface="Times New Roman"/>
                        </a:rPr>
                        <a:t>Total number of TB cases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endParaRPr lang="en-US"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Completed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Died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Failed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Lost to follow-up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Not Evaluated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L="0" marR="0" algn="ctr">
                        <a:lnSpc>
                          <a:spcPct val="115000"/>
                        </a:lnSpc>
                        <a:spcBef>
                          <a:spcPts val="0"/>
                        </a:spcBef>
                        <a:spcAft>
                          <a:spcPts val="0"/>
                        </a:spcAft>
                      </a:pPr>
                      <a:r>
                        <a:rPr lang="en-US" sz="1600" dirty="0">
                          <a:solidFill>
                            <a:srgbClr val="FF0000"/>
                          </a:solidFill>
                          <a:latin typeface="Calibri"/>
                          <a:ea typeface="Calibri"/>
                          <a:cs typeface="Times New Roman"/>
                        </a:rPr>
                        <a:t>1,624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New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1,522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84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1,623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5760">
                <a:tc>
                  <a:txBody>
                    <a:bodyPr/>
                    <a:lstStyle/>
                    <a:p>
                      <a:pPr marL="0" marR="0" algn="ctr">
                        <a:lnSpc>
                          <a:spcPct val="115000"/>
                        </a:lnSpc>
                        <a:spcBef>
                          <a:spcPts val="0"/>
                        </a:spcBef>
                        <a:spcAft>
                          <a:spcPts val="1000"/>
                        </a:spcAft>
                      </a:pPr>
                      <a:r>
                        <a:rPr lang="en-US" sz="1600" dirty="0">
                          <a:solidFill>
                            <a:srgbClr val="FF0000"/>
                          </a:solidFill>
                          <a:latin typeface="Calibri"/>
                          <a:ea typeface="Calibri"/>
                          <a:cs typeface="Times New Roman"/>
                        </a:rPr>
                        <a:t>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Calibri"/>
                          <a:ea typeface="Calibri"/>
                          <a:cs typeface="Times New Roman"/>
                        </a:rPr>
                        <a:t>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33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 name="Rectangle 6"/>
          <p:cNvSpPr/>
          <p:nvPr/>
        </p:nvSpPr>
        <p:spPr>
          <a:xfrm>
            <a:off x="457200" y="5029200"/>
            <a:ext cx="4792722" cy="369332"/>
          </a:xfrm>
          <a:prstGeom prst="rect">
            <a:avLst/>
          </a:prstGeom>
        </p:spPr>
        <p:txBody>
          <a:bodyPr wrap="square">
            <a:spAutoFit/>
          </a:bodyPr>
          <a:lstStyle/>
          <a:p>
            <a:pPr lvl="0" fontAlgn="base">
              <a:spcBef>
                <a:spcPct val="0"/>
              </a:spcBef>
              <a:spcAft>
                <a:spcPct val="0"/>
              </a:spcAft>
            </a:pPr>
            <a:r>
              <a:rPr lang="en-US" b="1" dirty="0">
                <a:latin typeface="Arial" pitchFamily="34" charset="0"/>
                <a:ea typeface="Calibri" pitchFamily="34" charset="0"/>
                <a:cs typeface="Times New Roman" pitchFamily="18" charset="0"/>
              </a:rPr>
              <a:t> D. Source of All New and Relapse Cases</a:t>
            </a:r>
            <a:endParaRPr lang="en-US" dirty="0">
              <a:latin typeface="Arial" pitchFamily="34" charset="0"/>
              <a:cs typeface="Arial" pitchFamily="34" charset="0"/>
            </a:endParaRPr>
          </a:p>
        </p:txBody>
      </p:sp>
      <p:graphicFrame>
        <p:nvGraphicFramePr>
          <p:cNvPr id="8" name="Table 7"/>
          <p:cNvGraphicFramePr>
            <a:graphicFrameLocks noGrp="1"/>
          </p:cNvGraphicFramePr>
          <p:nvPr/>
        </p:nvGraphicFramePr>
        <p:xfrm>
          <a:off x="457200" y="5410200"/>
          <a:ext cx="7924798" cy="1041400"/>
        </p:xfrm>
        <a:graphic>
          <a:graphicData uri="http://schemas.openxmlformats.org/drawingml/2006/table">
            <a:tbl>
              <a:tblPr/>
              <a:tblGrid>
                <a:gridCol w="2323070">
                  <a:extLst>
                    <a:ext uri="{9D8B030D-6E8A-4147-A177-3AD203B41FA5}">
                      <a16:colId xmlns:a16="http://schemas.microsoft.com/office/drawing/2014/main" val="20000"/>
                    </a:ext>
                  </a:extLst>
                </a:gridCol>
                <a:gridCol w="1400432">
                  <a:extLst>
                    <a:ext uri="{9D8B030D-6E8A-4147-A177-3AD203B41FA5}">
                      <a16:colId xmlns:a16="http://schemas.microsoft.com/office/drawing/2014/main" val="20001"/>
                    </a:ext>
                  </a:extLst>
                </a:gridCol>
                <a:gridCol w="1400432">
                  <a:extLst>
                    <a:ext uri="{9D8B030D-6E8A-4147-A177-3AD203B41FA5}">
                      <a16:colId xmlns:a16="http://schemas.microsoft.com/office/drawing/2014/main" val="20002"/>
                    </a:ext>
                  </a:extLst>
                </a:gridCol>
                <a:gridCol w="1400432">
                  <a:extLst>
                    <a:ext uri="{9D8B030D-6E8A-4147-A177-3AD203B41FA5}">
                      <a16:colId xmlns:a16="http://schemas.microsoft.com/office/drawing/2014/main" val="20003"/>
                    </a:ext>
                  </a:extLst>
                </a:gridCol>
                <a:gridCol w="1400432">
                  <a:extLst>
                    <a:ext uri="{9D8B030D-6E8A-4147-A177-3AD203B41FA5}">
                      <a16:colId xmlns:a16="http://schemas.microsoft.com/office/drawing/2014/main" val="20004"/>
                    </a:ext>
                  </a:extLst>
                </a:gridCol>
              </a:tblGrid>
              <a:tr h="533400">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Total number of notified TB Cases, all forms</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Public Walk-in patients</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Other Public Facilities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Private Sector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Community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08000">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2,688</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FF0000"/>
                          </a:solidFill>
                          <a:latin typeface="Calibri"/>
                          <a:ea typeface="Calibri"/>
                          <a:cs typeface="Times New Roman"/>
                        </a:rPr>
                        <a:t>2,123</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323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161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1152" y="122846"/>
            <a:ext cx="8792848" cy="914400"/>
          </a:xfrm>
        </p:spPr>
        <p:txBody>
          <a:bodyPr>
            <a:noAutofit/>
          </a:bodyPr>
          <a:lstStyle/>
          <a:p>
            <a:r>
              <a:rPr lang="en-US" sz="3200" dirty="0">
                <a:solidFill>
                  <a:schemeClr val="accent1">
                    <a:lumMod val="75000"/>
                  </a:schemeClr>
                </a:solidFill>
              </a:rPr>
              <a:t>Report 3a. Quarterly Report on Case Finding of Drug- susceptible TB Cases and IPT</a:t>
            </a:r>
          </a:p>
        </p:txBody>
      </p:sp>
      <p:pic>
        <p:nvPicPr>
          <p:cNvPr id="5" name="Picture 4"/>
          <p:cNvPicPr>
            <a:picLocks noChangeAspect="1"/>
          </p:cNvPicPr>
          <p:nvPr/>
        </p:nvPicPr>
        <p:blipFill>
          <a:blip r:embed="rId3"/>
          <a:stretch>
            <a:fillRect/>
          </a:stretch>
        </p:blipFill>
        <p:spPr>
          <a:xfrm>
            <a:off x="436529" y="1160091"/>
            <a:ext cx="4426270" cy="5293722"/>
          </a:xfrm>
          <a:prstGeom prst="rect">
            <a:avLst/>
          </a:prstGeom>
        </p:spPr>
      </p:pic>
      <p:sp>
        <p:nvSpPr>
          <p:cNvPr id="6" name="Oval 5"/>
          <p:cNvSpPr/>
          <p:nvPr/>
        </p:nvSpPr>
        <p:spPr>
          <a:xfrm>
            <a:off x="1844842" y="1636295"/>
            <a:ext cx="2470484" cy="91440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a:off x="4343400" y="1676400"/>
            <a:ext cx="2953152" cy="9144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Non-NTP Providers</a:t>
            </a:r>
          </a:p>
        </p:txBody>
      </p:sp>
    </p:spTree>
    <p:extLst>
      <p:ext uri="{BB962C8B-B14F-4D97-AF65-F5344CB8AC3E}">
        <p14:creationId xmlns:p14="http://schemas.microsoft.com/office/powerpoint/2010/main" val="2016177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97721467"/>
              </p:ext>
            </p:extLst>
          </p:nvPr>
        </p:nvGraphicFramePr>
        <p:xfrm>
          <a:off x="457200" y="1143000"/>
          <a:ext cx="8337032" cy="4495800"/>
        </p:xfrm>
        <a:graphic>
          <a:graphicData uri="http://schemas.openxmlformats.org/drawingml/2006/table">
            <a:tbl>
              <a:tblPr/>
              <a:tblGrid>
                <a:gridCol w="1752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2164832">
                  <a:extLst>
                    <a:ext uri="{9D8B030D-6E8A-4147-A177-3AD203B41FA5}">
                      <a16:colId xmlns:a16="http://schemas.microsoft.com/office/drawing/2014/main" val="20005"/>
                    </a:ext>
                  </a:extLst>
                </a:gridCol>
              </a:tblGrid>
              <a:tr h="669556">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26244">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6.</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Percent contribution from non-NTP care providers</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No. of notified TB cases, all forms, referred/</a:t>
                      </a:r>
                    </a:p>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managed by all non-NTP care providers (other government, private, community, etc.)</a:t>
                      </a: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=565</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Arial" panose="020B0604020202020204" pitchFamily="34" charset="0"/>
                        </a:rPr>
                        <a:t>Total number of notified TB cases, all forms </a:t>
                      </a:r>
                    </a:p>
                    <a:p>
                      <a:pPr marL="0" marR="0" algn="ctr">
                        <a:lnSpc>
                          <a:spcPct val="107000"/>
                        </a:lnSpc>
                        <a:spcBef>
                          <a:spcPts val="0"/>
                        </a:spcBef>
                        <a:spcAft>
                          <a:spcPts val="0"/>
                        </a:spcAft>
                      </a:pPr>
                      <a:endParaRPr lang="en-US" sz="2000" dirty="0">
                        <a:solidFill>
                          <a:srgbClr val="000000"/>
                        </a:solidFill>
                        <a:effectLst/>
                        <a:latin typeface="Calibri" panose="020F0502020204030204" pitchFamily="34" charset="0"/>
                        <a:ea typeface="Times New Roman"/>
                        <a:cs typeface="Arial" panose="020B0604020202020204" pitchFamily="34" charset="0"/>
                      </a:endParaRPr>
                    </a:p>
                    <a:p>
                      <a:pPr marL="0" marR="0" algn="ctr">
                        <a:lnSpc>
                          <a:spcPct val="107000"/>
                        </a:lnSpc>
                        <a:spcBef>
                          <a:spcPts val="0"/>
                        </a:spcBef>
                        <a:spcAft>
                          <a:spcPts val="0"/>
                        </a:spcAft>
                      </a:pPr>
                      <a:endParaRPr lang="en-US" sz="2000" dirty="0">
                        <a:solidFill>
                          <a:srgbClr val="000000"/>
                        </a:solidFill>
                        <a:effectLst/>
                        <a:latin typeface="Calibri" panose="020F0502020204030204" pitchFamily="34" charset="0"/>
                        <a:ea typeface="Times New Roman"/>
                        <a:cs typeface="Arial" panose="020B0604020202020204" pitchFamily="34" charset="0"/>
                      </a:endParaRPr>
                    </a:p>
                    <a:p>
                      <a:pPr marL="0" marR="0" algn="ctr">
                        <a:lnSpc>
                          <a:spcPct val="107000"/>
                        </a:lnSpc>
                        <a:spcBef>
                          <a:spcPts val="0"/>
                        </a:spcBef>
                        <a:spcAft>
                          <a:spcPts val="0"/>
                        </a:spcAft>
                      </a:pPr>
                      <a:endParaRPr lang="en-US" sz="12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=2,688</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05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21%</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533400" y="1447800"/>
          <a:ext cx="8229602" cy="2260820"/>
        </p:xfrm>
        <a:graphic>
          <a:graphicData uri="http://schemas.openxmlformats.org/drawingml/2006/table">
            <a:tbl>
              <a:tblPr/>
              <a:tblGrid>
                <a:gridCol w="716282">
                  <a:extLst>
                    <a:ext uri="{9D8B030D-6E8A-4147-A177-3AD203B41FA5}">
                      <a16:colId xmlns:a16="http://schemas.microsoft.com/office/drawing/2014/main" val="20000"/>
                    </a:ext>
                  </a:extLst>
                </a:gridCol>
                <a:gridCol w="392683">
                  <a:extLst>
                    <a:ext uri="{9D8B030D-6E8A-4147-A177-3AD203B41FA5}">
                      <a16:colId xmlns:a16="http://schemas.microsoft.com/office/drawing/2014/main" val="20001"/>
                    </a:ext>
                  </a:extLst>
                </a:gridCol>
                <a:gridCol w="458129">
                  <a:extLst>
                    <a:ext uri="{9D8B030D-6E8A-4147-A177-3AD203B41FA5}">
                      <a16:colId xmlns:a16="http://schemas.microsoft.com/office/drawing/2014/main" val="20002"/>
                    </a:ext>
                  </a:extLst>
                </a:gridCol>
                <a:gridCol w="458129">
                  <a:extLst>
                    <a:ext uri="{9D8B030D-6E8A-4147-A177-3AD203B41FA5}">
                      <a16:colId xmlns:a16="http://schemas.microsoft.com/office/drawing/2014/main" val="20003"/>
                    </a:ext>
                  </a:extLst>
                </a:gridCol>
                <a:gridCol w="458129">
                  <a:extLst>
                    <a:ext uri="{9D8B030D-6E8A-4147-A177-3AD203B41FA5}">
                      <a16:colId xmlns:a16="http://schemas.microsoft.com/office/drawing/2014/main" val="20004"/>
                    </a:ext>
                  </a:extLst>
                </a:gridCol>
                <a:gridCol w="458129">
                  <a:extLst>
                    <a:ext uri="{9D8B030D-6E8A-4147-A177-3AD203B41FA5}">
                      <a16:colId xmlns:a16="http://schemas.microsoft.com/office/drawing/2014/main" val="20005"/>
                    </a:ext>
                  </a:extLst>
                </a:gridCol>
                <a:gridCol w="458129">
                  <a:extLst>
                    <a:ext uri="{9D8B030D-6E8A-4147-A177-3AD203B41FA5}">
                      <a16:colId xmlns:a16="http://schemas.microsoft.com/office/drawing/2014/main" val="20006"/>
                    </a:ext>
                  </a:extLst>
                </a:gridCol>
                <a:gridCol w="458129">
                  <a:extLst>
                    <a:ext uri="{9D8B030D-6E8A-4147-A177-3AD203B41FA5}">
                      <a16:colId xmlns:a16="http://schemas.microsoft.com/office/drawing/2014/main" val="20007"/>
                    </a:ext>
                  </a:extLst>
                </a:gridCol>
                <a:gridCol w="458129">
                  <a:extLst>
                    <a:ext uri="{9D8B030D-6E8A-4147-A177-3AD203B41FA5}">
                      <a16:colId xmlns:a16="http://schemas.microsoft.com/office/drawing/2014/main" val="20008"/>
                    </a:ext>
                  </a:extLst>
                </a:gridCol>
                <a:gridCol w="458129">
                  <a:extLst>
                    <a:ext uri="{9D8B030D-6E8A-4147-A177-3AD203B41FA5}">
                      <a16:colId xmlns:a16="http://schemas.microsoft.com/office/drawing/2014/main" val="20009"/>
                    </a:ext>
                  </a:extLst>
                </a:gridCol>
                <a:gridCol w="458129">
                  <a:extLst>
                    <a:ext uri="{9D8B030D-6E8A-4147-A177-3AD203B41FA5}">
                      <a16:colId xmlns:a16="http://schemas.microsoft.com/office/drawing/2014/main" val="20010"/>
                    </a:ext>
                  </a:extLst>
                </a:gridCol>
                <a:gridCol w="458129">
                  <a:extLst>
                    <a:ext uri="{9D8B030D-6E8A-4147-A177-3AD203B41FA5}">
                      <a16:colId xmlns:a16="http://schemas.microsoft.com/office/drawing/2014/main" val="20011"/>
                    </a:ext>
                  </a:extLst>
                </a:gridCol>
                <a:gridCol w="392683">
                  <a:extLst>
                    <a:ext uri="{9D8B030D-6E8A-4147-A177-3AD203B41FA5}">
                      <a16:colId xmlns:a16="http://schemas.microsoft.com/office/drawing/2014/main" val="20012"/>
                    </a:ext>
                  </a:extLst>
                </a:gridCol>
                <a:gridCol w="392683">
                  <a:extLst>
                    <a:ext uri="{9D8B030D-6E8A-4147-A177-3AD203B41FA5}">
                      <a16:colId xmlns:a16="http://schemas.microsoft.com/office/drawing/2014/main" val="20013"/>
                    </a:ext>
                  </a:extLst>
                </a:gridCol>
                <a:gridCol w="392683">
                  <a:extLst>
                    <a:ext uri="{9D8B030D-6E8A-4147-A177-3AD203B41FA5}">
                      <a16:colId xmlns:a16="http://schemas.microsoft.com/office/drawing/2014/main" val="20014"/>
                    </a:ext>
                  </a:extLst>
                </a:gridCol>
                <a:gridCol w="327235">
                  <a:extLst>
                    <a:ext uri="{9D8B030D-6E8A-4147-A177-3AD203B41FA5}">
                      <a16:colId xmlns:a16="http://schemas.microsoft.com/office/drawing/2014/main" val="20015"/>
                    </a:ext>
                  </a:extLst>
                </a:gridCol>
                <a:gridCol w="327235">
                  <a:extLst>
                    <a:ext uri="{9D8B030D-6E8A-4147-A177-3AD203B41FA5}">
                      <a16:colId xmlns:a16="http://schemas.microsoft.com/office/drawing/2014/main" val="20016"/>
                    </a:ext>
                  </a:extLst>
                </a:gridCol>
                <a:gridCol w="353414">
                  <a:extLst>
                    <a:ext uri="{9D8B030D-6E8A-4147-A177-3AD203B41FA5}">
                      <a16:colId xmlns:a16="http://schemas.microsoft.com/office/drawing/2014/main" val="20017"/>
                    </a:ext>
                  </a:extLst>
                </a:gridCol>
                <a:gridCol w="353414">
                  <a:extLst>
                    <a:ext uri="{9D8B030D-6E8A-4147-A177-3AD203B41FA5}">
                      <a16:colId xmlns:a16="http://schemas.microsoft.com/office/drawing/2014/main" val="20018"/>
                    </a:ext>
                  </a:extLst>
                </a:gridCol>
              </a:tblGrid>
              <a:tr h="299932">
                <a:tc rowSpan="2">
                  <a:txBody>
                    <a:bodyPr/>
                    <a:lstStyle/>
                    <a:p>
                      <a:pPr marL="0" marR="0" algn="ctr">
                        <a:lnSpc>
                          <a:spcPct val="115000"/>
                        </a:lnSpc>
                        <a:spcBef>
                          <a:spcPts val="0"/>
                        </a:spcBef>
                        <a:spcAft>
                          <a:spcPts val="0"/>
                        </a:spcAft>
                      </a:pPr>
                      <a:endParaRPr lang="en-US" sz="1400" dirty="0">
                        <a:solidFill>
                          <a:schemeClr val="tx1"/>
                        </a:solidFill>
                        <a:latin typeface="Calibri"/>
                        <a:ea typeface="Calibri"/>
                        <a:cs typeface="Times New Roman"/>
                      </a:endParaRP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0 to 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5 to 14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15 to 24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25 to 34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35 to 44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45 to 54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55 to 64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&gt;=65</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TOTAL</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99932">
                <a:tc vMerge="1">
                  <a:txBody>
                    <a:bodyPr/>
                    <a:lstStyle/>
                    <a:p>
                      <a:endParaRPr lang="en-US"/>
                    </a:p>
                  </a:txBody>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M</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F</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M</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F</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M</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F</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M</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F</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M</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F</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M</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F</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M</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F</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M</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F</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M</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F</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5293">
                <a:tc>
                  <a:txBody>
                    <a:bodyPr/>
                    <a:lstStyle/>
                    <a:p>
                      <a:pPr marL="0" marR="0">
                        <a:lnSpc>
                          <a:spcPct val="115000"/>
                        </a:lnSpc>
                        <a:spcBef>
                          <a:spcPts val="0"/>
                        </a:spcBef>
                        <a:spcAft>
                          <a:spcPts val="0"/>
                        </a:spcAft>
                      </a:pPr>
                      <a:r>
                        <a:rPr lang="en-US" sz="1400" dirty="0">
                          <a:solidFill>
                            <a:schemeClr val="tx1"/>
                          </a:solidFill>
                          <a:latin typeface="Calibri"/>
                          <a:ea typeface="Calibri"/>
                          <a:cs typeface="Times New Roman"/>
                        </a:rPr>
                        <a:t>New</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32</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319</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281</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250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164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313</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200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289</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150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150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104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90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106</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89</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77</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1,532</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1,102</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9932">
                <a:tc>
                  <a:txBody>
                    <a:bodyPr/>
                    <a:lstStyle/>
                    <a:p>
                      <a:pPr marL="0" marR="0">
                        <a:lnSpc>
                          <a:spcPct val="115000"/>
                        </a:lnSpc>
                        <a:spcBef>
                          <a:spcPts val="0"/>
                        </a:spcBef>
                        <a:spcAft>
                          <a:spcPts val="0"/>
                        </a:spcAft>
                      </a:pPr>
                      <a:r>
                        <a:rPr lang="en-US" sz="1400" dirty="0">
                          <a:solidFill>
                            <a:schemeClr val="tx1"/>
                          </a:solidFill>
                          <a:latin typeface="Calibri"/>
                          <a:ea typeface="Calibri"/>
                          <a:cs typeface="Times New Roman"/>
                        </a:rPr>
                        <a:t>Relapse</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7</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5</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16</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11</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5</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34</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20</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4778">
                <a:tc>
                  <a:txBody>
                    <a:bodyPr/>
                    <a:lstStyle/>
                    <a:p>
                      <a:pPr marL="0" marR="0">
                        <a:lnSpc>
                          <a:spcPct val="115000"/>
                        </a:lnSpc>
                        <a:spcBef>
                          <a:spcPts val="0"/>
                        </a:spcBef>
                        <a:spcAft>
                          <a:spcPts val="0"/>
                        </a:spcAft>
                      </a:pPr>
                      <a:r>
                        <a:rPr lang="en-US" sz="1400" dirty="0">
                          <a:solidFill>
                            <a:schemeClr val="tx1"/>
                          </a:solidFill>
                          <a:latin typeface="Calibri"/>
                          <a:ea typeface="Calibri"/>
                          <a:cs typeface="Times New Roman"/>
                        </a:rPr>
                        <a:t>Subtotal</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32</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319</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281</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257</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169</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329</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211</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294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152</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154</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105</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92</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107</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89</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77</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1,566</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1,122</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9932">
                <a:tc>
                  <a:txBody>
                    <a:bodyPr/>
                    <a:lstStyle/>
                    <a:p>
                      <a:pPr marL="0" marR="0">
                        <a:lnSpc>
                          <a:spcPct val="115000"/>
                        </a:lnSpc>
                        <a:spcBef>
                          <a:spcPts val="0"/>
                        </a:spcBef>
                        <a:spcAft>
                          <a:spcPts val="0"/>
                        </a:spcAft>
                      </a:pPr>
                      <a:r>
                        <a:rPr lang="en-US" sz="1400" dirty="0">
                          <a:solidFill>
                            <a:schemeClr val="tx1"/>
                          </a:solidFill>
                          <a:latin typeface="Calibri"/>
                          <a:ea typeface="Calibri"/>
                          <a:cs typeface="Times New Roman"/>
                        </a:rPr>
                        <a:t>TOTAL</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52</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600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426</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540</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446</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259</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199</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166</a:t>
                      </a:r>
                    </a:p>
                  </a:txBody>
                  <a:tcPr marL="60777" marR="607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dirty="0">
                          <a:solidFill>
                            <a:schemeClr val="tx1"/>
                          </a:solidFill>
                          <a:latin typeface="Calibri"/>
                          <a:ea typeface="Calibri"/>
                          <a:cs typeface="Times New Roman"/>
                        </a:rPr>
                        <a:t>2688</a:t>
                      </a:r>
                    </a:p>
                  </a:txBody>
                  <a:tcPr marL="60777" marR="60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5"/>
                  </a:ext>
                </a:extLst>
              </a:tr>
            </a:tbl>
          </a:graphicData>
        </a:graphic>
      </p:graphicFrame>
      <p:sp>
        <p:nvSpPr>
          <p:cNvPr id="30722" name="Rectangle 2"/>
          <p:cNvSpPr>
            <a:spLocks noChangeArrowheads="1"/>
          </p:cNvSpPr>
          <p:nvPr/>
        </p:nvSpPr>
        <p:spPr bwMode="auto">
          <a:xfrm>
            <a:off x="533400" y="914400"/>
            <a:ext cx="561769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effectLst/>
                <a:latin typeface="Arial" pitchFamily="34" charset="0"/>
                <a:ea typeface="Calibri" pitchFamily="34" charset="0"/>
                <a:cs typeface="Times New Roman" pitchFamily="18" charset="0"/>
              </a:rPr>
              <a:t>C. All New and Relapse TB Cases by Age and Sex</a:t>
            </a:r>
            <a:endParaRPr kumimoji="0" lang="en-US" b="0" i="0" u="none" strike="noStrike" cap="none" normalizeH="0" baseline="0" dirty="0">
              <a:ln>
                <a:noFill/>
              </a:ln>
              <a:effectLst/>
              <a:latin typeface="Arial" pitchFamily="34" charset="0"/>
              <a:cs typeface="Arial" pitchFamily="34" charset="0"/>
            </a:endParaRPr>
          </a:p>
        </p:txBody>
      </p:sp>
      <p:sp>
        <p:nvSpPr>
          <p:cNvPr id="8" name="Oval 7"/>
          <p:cNvSpPr/>
          <p:nvPr/>
        </p:nvSpPr>
        <p:spPr>
          <a:xfrm>
            <a:off x="1143000" y="5486400"/>
            <a:ext cx="12192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9" name="Table 8"/>
          <p:cNvGraphicFramePr>
            <a:graphicFrameLocks noGrp="1"/>
          </p:cNvGraphicFramePr>
          <p:nvPr/>
        </p:nvGraphicFramePr>
        <p:xfrm>
          <a:off x="609602" y="4495800"/>
          <a:ext cx="7924798" cy="1524000"/>
        </p:xfrm>
        <a:graphic>
          <a:graphicData uri="http://schemas.openxmlformats.org/drawingml/2006/table">
            <a:tbl>
              <a:tblPr/>
              <a:tblGrid>
                <a:gridCol w="2323070">
                  <a:extLst>
                    <a:ext uri="{9D8B030D-6E8A-4147-A177-3AD203B41FA5}">
                      <a16:colId xmlns:a16="http://schemas.microsoft.com/office/drawing/2014/main" val="20000"/>
                    </a:ext>
                  </a:extLst>
                </a:gridCol>
                <a:gridCol w="1400432">
                  <a:extLst>
                    <a:ext uri="{9D8B030D-6E8A-4147-A177-3AD203B41FA5}">
                      <a16:colId xmlns:a16="http://schemas.microsoft.com/office/drawing/2014/main" val="20001"/>
                    </a:ext>
                  </a:extLst>
                </a:gridCol>
                <a:gridCol w="1400432">
                  <a:extLst>
                    <a:ext uri="{9D8B030D-6E8A-4147-A177-3AD203B41FA5}">
                      <a16:colId xmlns:a16="http://schemas.microsoft.com/office/drawing/2014/main" val="20002"/>
                    </a:ext>
                  </a:extLst>
                </a:gridCol>
                <a:gridCol w="1400432">
                  <a:extLst>
                    <a:ext uri="{9D8B030D-6E8A-4147-A177-3AD203B41FA5}">
                      <a16:colId xmlns:a16="http://schemas.microsoft.com/office/drawing/2014/main" val="20003"/>
                    </a:ext>
                  </a:extLst>
                </a:gridCol>
                <a:gridCol w="1400432">
                  <a:extLst>
                    <a:ext uri="{9D8B030D-6E8A-4147-A177-3AD203B41FA5}">
                      <a16:colId xmlns:a16="http://schemas.microsoft.com/office/drawing/2014/main" val="20004"/>
                    </a:ext>
                  </a:extLst>
                </a:gridCol>
              </a:tblGrid>
              <a:tr h="1016000">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Total number of notified TB Cases, all forms</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Public Walk-in patients</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Other Public Facilities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Private Sector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Community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08000">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2,688</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FF0000"/>
                          </a:solidFill>
                          <a:latin typeface="Calibri"/>
                          <a:ea typeface="Calibri"/>
                          <a:cs typeface="Times New Roman"/>
                        </a:rPr>
                        <a:t>2,123</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323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161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625" name="Rectangle 1"/>
          <p:cNvSpPr>
            <a:spLocks noChangeArrowheads="1"/>
          </p:cNvSpPr>
          <p:nvPr/>
        </p:nvSpPr>
        <p:spPr bwMode="auto">
          <a:xfrm>
            <a:off x="533400" y="3886200"/>
            <a:ext cx="6477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effectLst/>
                <a:latin typeface="Arial" pitchFamily="34" charset="0"/>
                <a:ea typeface="Calibri" pitchFamily="34" charset="0"/>
                <a:cs typeface="Times New Roman" pitchFamily="18" charset="0"/>
              </a:rPr>
              <a:t>D. Source of All New and Relapse Cases</a:t>
            </a:r>
            <a:endParaRPr kumimoji="0" lang="en-US" b="0" i="0" u="none" strike="noStrike" cap="none" normalizeH="0" baseline="0" dirty="0">
              <a:ln>
                <a:noFill/>
              </a:ln>
              <a:effectLst/>
              <a:latin typeface="Arial" pitchFamily="34" charset="0"/>
              <a:cs typeface="Arial" pitchFamily="34" charset="0"/>
            </a:endParaRPr>
          </a:p>
        </p:txBody>
      </p:sp>
      <p:sp>
        <p:nvSpPr>
          <p:cNvPr id="10" name="Oval 9"/>
          <p:cNvSpPr/>
          <p:nvPr/>
        </p:nvSpPr>
        <p:spPr>
          <a:xfrm>
            <a:off x="4572000" y="5410200"/>
            <a:ext cx="3962400" cy="6858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52400" y="457200"/>
            <a:ext cx="8763000" cy="400110"/>
          </a:xfrm>
          <a:prstGeom prst="rect">
            <a:avLst/>
          </a:prstGeom>
        </p:spPr>
        <p:txBody>
          <a:bodyPr wrap="square">
            <a:spAutoFit/>
          </a:bodyPr>
          <a:lstStyle/>
          <a:p>
            <a:r>
              <a:rPr lang="en-US" sz="2000" b="1" dirty="0">
                <a:latin typeface="+mj-lt"/>
              </a:rPr>
              <a:t>Report 3a. Quarterly Report on Case Finding of Drug-susceptible TB Cases and IPT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2438400"/>
        </p:xfrm>
        <a:graphic>
          <a:graphicData uri="http://schemas.openxmlformats.org/drawingml/2006/table">
            <a:tbl>
              <a:tblPr/>
              <a:tblGrid>
                <a:gridCol w="17526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2164832">
                  <a:extLst>
                    <a:ext uri="{9D8B030D-6E8A-4147-A177-3AD203B41FA5}">
                      <a16:colId xmlns:a16="http://schemas.microsoft.com/office/drawing/2014/main" val="20005"/>
                    </a:ext>
                  </a:extLst>
                </a:gridCol>
              </a:tblGrid>
              <a:tr h="363149">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75251">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6.</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Percent contribution from non-NTP care providers</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81</a:t>
                      </a: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+ 323</a:t>
                      </a: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+ 161</a:t>
                      </a:r>
                    </a:p>
                    <a:p>
                      <a:pPr marL="0" marR="0" algn="ctr">
                        <a:lnSpc>
                          <a:spcPct val="107000"/>
                        </a:lnSpc>
                        <a:spcBef>
                          <a:spcPts val="0"/>
                        </a:spcBef>
                        <a:spcAft>
                          <a:spcPts val="0"/>
                        </a:spcAft>
                      </a:pPr>
                      <a:endParaRPr lang="en-US" sz="28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565</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8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2,688</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u="sng" dirty="0">
                          <a:solidFill>
                            <a:srgbClr val="000000"/>
                          </a:solidFill>
                          <a:latin typeface="Calibri"/>
                          <a:ea typeface="Times New Roman"/>
                          <a:cs typeface="Times New Roman"/>
                        </a:rPr>
                        <a:t>565</a:t>
                      </a: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2,688</a:t>
                      </a:r>
                    </a:p>
                    <a:p>
                      <a:pPr marL="0" marR="0" algn="ctr">
                        <a:lnSpc>
                          <a:spcPct val="107000"/>
                        </a:lnSpc>
                        <a:spcBef>
                          <a:spcPts val="0"/>
                        </a:spcBef>
                        <a:spcAft>
                          <a:spcPts val="0"/>
                        </a:spcAft>
                      </a:pPr>
                      <a:endParaRPr lang="en-US" sz="8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1400" dirty="0">
                          <a:solidFill>
                            <a:srgbClr val="000000"/>
                          </a:solidFill>
                          <a:latin typeface="Calibri"/>
                          <a:ea typeface="Times New Roman"/>
                          <a:cs typeface="Times New Roman"/>
                        </a:rPr>
                        <a:t>X</a:t>
                      </a:r>
                      <a:r>
                        <a:rPr lang="en-US" sz="2000" dirty="0">
                          <a:solidFill>
                            <a:srgbClr val="000000"/>
                          </a:solidFill>
                          <a:latin typeface="Calibri"/>
                          <a:ea typeface="Times New Roman"/>
                          <a:cs typeface="Times New Roman"/>
                        </a:rPr>
                        <a:t> 100</a:t>
                      </a: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21%</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3138932"/>
        </p:xfrm>
        <a:graphic>
          <a:graphicData uri="http://schemas.openxmlformats.org/drawingml/2006/table">
            <a:tbl>
              <a:tblPr/>
              <a:tblGrid>
                <a:gridCol w="18288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93232">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150560">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2439">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7.</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Number of children with TB detected and given treatment and those given IPT</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Arial" panose="020B0604020202020204" pitchFamily="34" charset="0"/>
                        </a:rPr>
                        <a:t>Absolute number of children with TB detected and given treatment plus those given IPT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2000" dirty="0">
                        <a:latin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Rectangle 5"/>
          <p:cNvSpPr/>
          <p:nvPr/>
        </p:nvSpPr>
        <p:spPr>
          <a:xfrm>
            <a:off x="533400" y="4800600"/>
            <a:ext cx="8229600" cy="369332"/>
          </a:xfrm>
          <a:prstGeom prst="rect">
            <a:avLst/>
          </a:prstGeom>
        </p:spPr>
        <p:txBody>
          <a:bodyPr wrap="square">
            <a:spAutoFit/>
          </a:bodyPr>
          <a:lstStyle/>
          <a:p>
            <a:r>
              <a:rPr lang="en-US" dirty="0"/>
              <a:t>From </a:t>
            </a:r>
            <a:r>
              <a:rPr lang="en-US" dirty="0">
                <a:solidFill>
                  <a:srgbClr val="FF0000"/>
                </a:solidFill>
              </a:rPr>
              <a:t>Report 3a</a:t>
            </a:r>
            <a:r>
              <a:rPr lang="en-US" dirty="0"/>
              <a:t>, add children treated in </a:t>
            </a:r>
            <a:r>
              <a:rPr lang="en-US" dirty="0">
                <a:solidFill>
                  <a:srgbClr val="FF0000"/>
                </a:solidFill>
              </a:rPr>
              <a:t>Table E </a:t>
            </a:r>
            <a:r>
              <a:rPr lang="en-US" dirty="0"/>
              <a:t>and given IPT in </a:t>
            </a:r>
            <a:r>
              <a:rPr lang="en-US" dirty="0">
                <a:solidFill>
                  <a:srgbClr val="FF0000"/>
                </a:solidFill>
              </a:rPr>
              <a:t>Table 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1152" y="254217"/>
            <a:ext cx="8792848" cy="838200"/>
          </a:xfrm>
        </p:spPr>
        <p:txBody>
          <a:bodyPr>
            <a:noAutofit/>
          </a:bodyPr>
          <a:lstStyle/>
          <a:p>
            <a:r>
              <a:rPr lang="en-US" sz="2800" dirty="0">
                <a:solidFill>
                  <a:schemeClr val="accent1">
                    <a:lumMod val="75000"/>
                  </a:schemeClr>
                </a:solidFill>
              </a:rPr>
              <a:t>Report 3a. Quarterly Report on Case Finding of Drug- susceptible TB Cases and IPT</a:t>
            </a:r>
          </a:p>
        </p:txBody>
      </p:sp>
      <p:pic>
        <p:nvPicPr>
          <p:cNvPr id="5" name="Picture 4"/>
          <p:cNvPicPr>
            <a:picLocks noChangeAspect="1"/>
          </p:cNvPicPr>
          <p:nvPr/>
        </p:nvPicPr>
        <p:blipFill>
          <a:blip r:embed="rId3"/>
          <a:stretch>
            <a:fillRect/>
          </a:stretch>
        </p:blipFill>
        <p:spPr>
          <a:xfrm>
            <a:off x="436529" y="1160091"/>
            <a:ext cx="4426270" cy="5293722"/>
          </a:xfrm>
          <a:prstGeom prst="rect">
            <a:avLst/>
          </a:prstGeom>
        </p:spPr>
      </p:pic>
      <p:sp>
        <p:nvSpPr>
          <p:cNvPr id="8" name="Oval 7"/>
          <p:cNvSpPr/>
          <p:nvPr/>
        </p:nvSpPr>
        <p:spPr>
          <a:xfrm>
            <a:off x="2392315" y="3026898"/>
            <a:ext cx="992569" cy="604713"/>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1844842" y="5566610"/>
            <a:ext cx="1395663" cy="409073"/>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Left Arrow 10"/>
          <p:cNvSpPr/>
          <p:nvPr/>
        </p:nvSpPr>
        <p:spPr>
          <a:xfrm>
            <a:off x="3567962" y="2826545"/>
            <a:ext cx="4725805" cy="9144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TB in children (add to IPT below)</a:t>
            </a:r>
          </a:p>
        </p:txBody>
      </p:sp>
      <p:sp>
        <p:nvSpPr>
          <p:cNvPr id="13" name="Left Arrow 12"/>
          <p:cNvSpPr/>
          <p:nvPr/>
        </p:nvSpPr>
        <p:spPr>
          <a:xfrm>
            <a:off x="3386223" y="5305211"/>
            <a:ext cx="2953152" cy="9144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IPT among children</a:t>
            </a:r>
          </a:p>
        </p:txBody>
      </p:sp>
    </p:spTree>
    <p:extLst>
      <p:ext uri="{BB962C8B-B14F-4D97-AF65-F5344CB8AC3E}">
        <p14:creationId xmlns:p14="http://schemas.microsoft.com/office/powerpoint/2010/main" val="20161771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3465068"/>
        </p:xfrm>
        <a:graphic>
          <a:graphicData uri="http://schemas.openxmlformats.org/drawingml/2006/table">
            <a:tbl>
              <a:tblPr/>
              <a:tblGrid>
                <a:gridCol w="18288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93232">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150560">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2439">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7.</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Number of children with TB detected and given treatment and those given IPT</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Arial" panose="020B0604020202020204" pitchFamily="34" charset="0"/>
                        </a:rPr>
                        <a:t>Absolute number of children with TB detected and given treatment plus those given IPT</a:t>
                      </a:r>
                    </a:p>
                    <a:p>
                      <a:pPr marL="0" marR="0" indent="0" algn="ctr" defTabSz="914400" rtl="0" eaLnBrk="1" fontAlgn="auto" latinLnBrk="0" hangingPunct="1">
                        <a:lnSpc>
                          <a:spcPct val="107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ctr" defTabSz="914400" rtl="0" eaLnBrk="1" fontAlgn="auto" latinLnBrk="0" hangingPunct="1">
                        <a:lnSpc>
                          <a:spcPct val="107000"/>
                        </a:lnSpc>
                        <a:spcBef>
                          <a:spcPts val="0"/>
                        </a:spcBef>
                        <a:spcAft>
                          <a:spcPts val="0"/>
                        </a:spcAft>
                        <a:buClrTx/>
                        <a:buSzTx/>
                        <a:buFontTx/>
                        <a:buNone/>
                        <a:tabLst/>
                        <a:defRPr/>
                      </a:pPr>
                      <a:r>
                        <a:rPr lang="en-US" sz="2000" dirty="0">
                          <a:effectLst/>
                          <a:latin typeface="Calibri" panose="020F0502020204030204" pitchFamily="34" charset="0"/>
                          <a:ea typeface="Times New Roman" panose="02020603050405020304" pitchFamily="18" charset="0"/>
                          <a:cs typeface="Arial" panose="020B0604020202020204" pitchFamily="34" charset="0"/>
                        </a:rPr>
                        <a:t>= 772</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2000" dirty="0">
                        <a:latin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=772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66800" y="2133600"/>
          <a:ext cx="4876800" cy="1143000"/>
        </p:xfrm>
        <a:graphic>
          <a:graphicData uri="http://schemas.openxmlformats.org/drawingml/2006/table">
            <a:tbl>
              <a:tblPr/>
              <a:tblGrid>
                <a:gridCol w="3327243">
                  <a:extLst>
                    <a:ext uri="{9D8B030D-6E8A-4147-A177-3AD203B41FA5}">
                      <a16:colId xmlns:a16="http://schemas.microsoft.com/office/drawing/2014/main" val="20000"/>
                    </a:ext>
                  </a:extLst>
                </a:gridCol>
                <a:gridCol w="1549557">
                  <a:extLst>
                    <a:ext uri="{9D8B030D-6E8A-4147-A177-3AD203B41FA5}">
                      <a16:colId xmlns:a16="http://schemas.microsoft.com/office/drawing/2014/main" val="20001"/>
                    </a:ext>
                  </a:extLst>
                </a:gridCol>
              </a:tblGrid>
              <a:tr h="381000">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Total TB cases less than 15 years old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10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Pulmonary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chemeClr val="tx1"/>
                          </a:solidFill>
                          <a:latin typeface="Calibri"/>
                          <a:ea typeface="Calibri"/>
                          <a:cs typeface="Times New Roman"/>
                        </a:rPr>
                        <a:t>631</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10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Extrapulmonary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chemeClr val="tx1"/>
                          </a:solidFill>
                          <a:latin typeface="Calibri"/>
                          <a:ea typeface="Calibri"/>
                          <a:cs typeface="Times New Roman"/>
                        </a:rPr>
                        <a:t>21</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2769" name="Rectangle 1"/>
          <p:cNvSpPr>
            <a:spLocks noChangeArrowheads="1"/>
          </p:cNvSpPr>
          <p:nvPr/>
        </p:nvSpPr>
        <p:spPr bwMode="auto">
          <a:xfrm>
            <a:off x="990600" y="1600200"/>
            <a:ext cx="3200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595959"/>
                </a:solidFill>
                <a:effectLst/>
                <a:latin typeface="Arial" pitchFamily="34" charset="0"/>
                <a:ea typeface="Calibri" pitchFamily="34" charset="0"/>
                <a:cs typeface="Times New Roman" pitchFamily="18" charset="0"/>
              </a:rPr>
              <a:t>E. TB in Children </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1066800" y="4419600"/>
          <a:ext cx="4953000" cy="1066800"/>
        </p:xfrm>
        <a:graphic>
          <a:graphicData uri="http://schemas.openxmlformats.org/drawingml/2006/table">
            <a:tbl>
              <a:tblPr/>
              <a:tblGrid>
                <a:gridCol w="2986996">
                  <a:extLst>
                    <a:ext uri="{9D8B030D-6E8A-4147-A177-3AD203B41FA5}">
                      <a16:colId xmlns:a16="http://schemas.microsoft.com/office/drawing/2014/main" val="20000"/>
                    </a:ext>
                  </a:extLst>
                </a:gridCol>
                <a:gridCol w="1966004">
                  <a:extLst>
                    <a:ext uri="{9D8B030D-6E8A-4147-A177-3AD203B41FA5}">
                      <a16:colId xmlns:a16="http://schemas.microsoft.com/office/drawing/2014/main" val="20001"/>
                    </a:ext>
                  </a:extLst>
                </a:gridCol>
              </a:tblGrid>
              <a:tr h="355600">
                <a:tc>
                  <a:txBody>
                    <a:bodyPr/>
                    <a:lstStyle/>
                    <a:p>
                      <a:pPr marL="0" marR="0" algn="ctr">
                        <a:lnSpc>
                          <a:spcPct val="115000"/>
                        </a:lnSpc>
                        <a:spcBef>
                          <a:spcPts val="0"/>
                        </a:spcBef>
                        <a:spcAft>
                          <a:spcPts val="0"/>
                        </a:spcAft>
                      </a:pP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Number given IPT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56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Children age 0-4 (without HIV)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56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PLHIV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Rectangle 5"/>
          <p:cNvSpPr/>
          <p:nvPr/>
        </p:nvSpPr>
        <p:spPr>
          <a:xfrm>
            <a:off x="990600" y="3962400"/>
            <a:ext cx="3937000" cy="400110"/>
          </a:xfrm>
          <a:prstGeom prst="rect">
            <a:avLst/>
          </a:prstGeom>
        </p:spPr>
        <p:txBody>
          <a:bodyPr wrap="square">
            <a:spAutoFit/>
          </a:bodyPr>
          <a:lstStyle/>
          <a:p>
            <a:pPr lvl="0" fontAlgn="base">
              <a:spcBef>
                <a:spcPct val="0"/>
              </a:spcBef>
              <a:spcAft>
                <a:spcPct val="0"/>
              </a:spcAft>
            </a:pPr>
            <a:r>
              <a:rPr lang="en-US" sz="2000" b="1" dirty="0">
                <a:solidFill>
                  <a:srgbClr val="595959"/>
                </a:solidFill>
                <a:latin typeface="Arial" pitchFamily="34" charset="0"/>
                <a:ea typeface="Calibri" pitchFamily="34" charset="0"/>
                <a:cs typeface="Times New Roman" pitchFamily="18" charset="0"/>
              </a:rPr>
              <a:t>G. Individuals Given IPT</a:t>
            </a:r>
            <a:endParaRPr lang="en-US" sz="2000" dirty="0">
              <a:solidFill>
                <a:prstClr val="black"/>
              </a:solidFill>
              <a:latin typeface="Arial" pitchFamily="34" charset="0"/>
              <a:cs typeface="Arial" pitchFamily="34" charset="0"/>
            </a:endParaRPr>
          </a:p>
        </p:txBody>
      </p:sp>
      <p:sp>
        <p:nvSpPr>
          <p:cNvPr id="7" name="Oval 6"/>
          <p:cNvSpPr/>
          <p:nvPr/>
        </p:nvSpPr>
        <p:spPr>
          <a:xfrm>
            <a:off x="4419600" y="2514600"/>
            <a:ext cx="1600200" cy="76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572000" y="4724400"/>
            <a:ext cx="10668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990600" y="3505200"/>
            <a:ext cx="5562600" cy="369332"/>
          </a:xfrm>
          <a:prstGeom prst="rect">
            <a:avLst/>
          </a:prstGeom>
        </p:spPr>
        <p:txBody>
          <a:bodyPr wrap="square">
            <a:spAutoFit/>
          </a:bodyPr>
          <a:lstStyle/>
          <a:p>
            <a:pPr lvl="0" fontAlgn="base">
              <a:spcBef>
                <a:spcPct val="0"/>
              </a:spcBef>
              <a:spcAft>
                <a:spcPct val="0"/>
              </a:spcAft>
            </a:pPr>
            <a:r>
              <a:rPr lang="en-US" b="1" dirty="0">
                <a:solidFill>
                  <a:srgbClr val="595959"/>
                </a:solidFill>
                <a:latin typeface="Arial" pitchFamily="34" charset="0"/>
                <a:ea typeface="Calibri" pitchFamily="34" charset="0"/>
                <a:cs typeface="Times New Roman" pitchFamily="18" charset="0"/>
              </a:rPr>
              <a:t>F.  HIV Status among aged 15 years and above</a:t>
            </a:r>
            <a:endParaRPr lang="en-US" dirty="0">
              <a:latin typeface="Arial" pitchFamily="34" charset="0"/>
              <a:cs typeface="Arial" pitchFamily="34" charset="0"/>
            </a:endParaRPr>
          </a:p>
        </p:txBody>
      </p:sp>
      <p:sp>
        <p:nvSpPr>
          <p:cNvPr id="10" name="Rectangle 9"/>
          <p:cNvSpPr/>
          <p:nvPr/>
        </p:nvSpPr>
        <p:spPr>
          <a:xfrm>
            <a:off x="304800" y="990600"/>
            <a:ext cx="8839200" cy="400110"/>
          </a:xfrm>
          <a:prstGeom prst="rect">
            <a:avLst/>
          </a:prstGeom>
        </p:spPr>
        <p:txBody>
          <a:bodyPr wrap="square">
            <a:spAutoFit/>
          </a:bodyPr>
          <a:lstStyle/>
          <a:p>
            <a:r>
              <a:rPr lang="en-US" sz="2000" b="1" dirty="0">
                <a:latin typeface="+mj-lt"/>
              </a:rPr>
              <a:t>Report 3a. Quarterly Report on Case Finding of Drug-susceptible TB Cases and IPT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2160524"/>
        </p:xfrm>
        <a:graphic>
          <a:graphicData uri="http://schemas.openxmlformats.org/drawingml/2006/table">
            <a:tbl>
              <a:tblPr/>
              <a:tblGrid>
                <a:gridCol w="1828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869432">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150560">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2439">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7.</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Number of children with TB detected and given treatment and those given IPT</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631</a:t>
                      </a: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+ 21</a:t>
                      </a: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a:t>
                      </a:r>
                      <a:r>
                        <a:rPr lang="en-US" sz="2000" baseline="0" dirty="0">
                          <a:solidFill>
                            <a:srgbClr val="000000"/>
                          </a:solidFill>
                          <a:latin typeface="Calibri"/>
                          <a:ea typeface="Times New Roman"/>
                          <a:cs typeface="Times New Roman"/>
                        </a:rPr>
                        <a:t> 120</a:t>
                      </a: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a:t>
                      </a:r>
                      <a:r>
                        <a:rPr lang="en-US" sz="2000" baseline="0" dirty="0">
                          <a:solidFill>
                            <a:srgbClr val="000000"/>
                          </a:solidFill>
                          <a:latin typeface="Calibri"/>
                          <a:ea typeface="Times New Roman"/>
                          <a:cs typeface="Times New Roman"/>
                        </a:rPr>
                        <a:t> </a:t>
                      </a:r>
                      <a:r>
                        <a:rPr lang="en-US" sz="2000" dirty="0">
                          <a:solidFill>
                            <a:srgbClr val="000000"/>
                          </a:solidFill>
                          <a:latin typeface="Calibri"/>
                          <a:ea typeface="Times New Roman"/>
                          <a:cs typeface="Times New Roman"/>
                        </a:rPr>
                        <a:t>772</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07000"/>
                        </a:lnSpc>
                      </a:pPr>
                      <a:endParaRPr lang="en-US" sz="2000" dirty="0">
                        <a:latin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=772</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58615298"/>
              </p:ext>
            </p:extLst>
          </p:nvPr>
        </p:nvGraphicFramePr>
        <p:xfrm>
          <a:off x="457200" y="1143000"/>
          <a:ext cx="8337032" cy="4194827"/>
        </p:xfrm>
        <a:graphic>
          <a:graphicData uri="http://schemas.openxmlformats.org/drawingml/2006/table">
            <a:tbl>
              <a:tblPr/>
              <a:tblGrid>
                <a:gridCol w="1981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1555232">
                  <a:extLst>
                    <a:ext uri="{9D8B030D-6E8A-4147-A177-3AD203B41FA5}">
                      <a16:colId xmlns:a16="http://schemas.microsoft.com/office/drawing/2014/main" val="20005"/>
                    </a:ext>
                  </a:extLst>
                </a:gridCol>
              </a:tblGrid>
              <a:tr h="442642">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48358">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8.</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Percentage of TB cases in Category A and B areas with HIV counseling and testing among aged 15 years old and above</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Number of registered TB cases in Category A and B areas provided with HIV counseling and testing among 15 years old and above</a:t>
                      </a:r>
                      <a:endParaRPr lang="en-US" sz="18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Total number of registered TB cases in Category A and B areas 15 years old and above</a:t>
                      </a:r>
                      <a:endParaRPr lang="en-US" sz="18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8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3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Rectangle 2"/>
          <p:cNvSpPr/>
          <p:nvPr/>
        </p:nvSpPr>
        <p:spPr>
          <a:xfrm>
            <a:off x="533400" y="5638800"/>
            <a:ext cx="8382000" cy="646331"/>
          </a:xfrm>
          <a:prstGeom prst="rect">
            <a:avLst/>
          </a:prstGeom>
        </p:spPr>
        <p:txBody>
          <a:bodyPr wrap="square">
            <a:spAutoFit/>
          </a:bodyPr>
          <a:lstStyle/>
          <a:p>
            <a:r>
              <a:rPr lang="en-US" dirty="0"/>
              <a:t>From </a:t>
            </a:r>
            <a:r>
              <a:rPr lang="en-US" dirty="0">
                <a:solidFill>
                  <a:srgbClr val="FF0000"/>
                </a:solidFill>
              </a:rPr>
              <a:t>Report 3a</a:t>
            </a:r>
            <a:r>
              <a:rPr lang="en-US" dirty="0"/>
              <a:t>, </a:t>
            </a:r>
            <a:r>
              <a:rPr lang="en-US" dirty="0">
                <a:solidFill>
                  <a:srgbClr val="FF0000"/>
                </a:solidFill>
              </a:rPr>
              <a:t>Table F</a:t>
            </a:r>
            <a:r>
              <a:rPr lang="en-US" dirty="0"/>
              <a:t>, get the number tested or known HIV status and divide by total number registered for quarter that are 15 y/o above.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04799" y="1143000"/>
          <a:ext cx="8489433" cy="2590800"/>
        </p:xfrm>
        <a:graphic>
          <a:graphicData uri="http://schemas.openxmlformats.org/drawingml/2006/table">
            <a:tbl>
              <a:tblPr/>
              <a:tblGrid>
                <a:gridCol w="1524001">
                  <a:extLst>
                    <a:ext uri="{9D8B030D-6E8A-4147-A177-3AD203B41FA5}">
                      <a16:colId xmlns:a16="http://schemas.microsoft.com/office/drawing/2014/main" val="20000"/>
                    </a:ext>
                  </a:extLst>
                </a:gridCol>
                <a:gridCol w="1191752">
                  <a:extLst>
                    <a:ext uri="{9D8B030D-6E8A-4147-A177-3AD203B41FA5}">
                      <a16:colId xmlns:a16="http://schemas.microsoft.com/office/drawing/2014/main" val="20001"/>
                    </a:ext>
                  </a:extLst>
                </a:gridCol>
                <a:gridCol w="1399048">
                  <a:extLst>
                    <a:ext uri="{9D8B030D-6E8A-4147-A177-3AD203B41FA5}">
                      <a16:colId xmlns:a16="http://schemas.microsoft.com/office/drawing/2014/main" val="20002"/>
                    </a:ext>
                  </a:extLst>
                </a:gridCol>
                <a:gridCol w="960543">
                  <a:extLst>
                    <a:ext uri="{9D8B030D-6E8A-4147-A177-3AD203B41FA5}">
                      <a16:colId xmlns:a16="http://schemas.microsoft.com/office/drawing/2014/main" val="20003"/>
                    </a:ext>
                  </a:extLst>
                </a:gridCol>
                <a:gridCol w="1401657">
                  <a:extLst>
                    <a:ext uri="{9D8B030D-6E8A-4147-A177-3AD203B41FA5}">
                      <a16:colId xmlns:a16="http://schemas.microsoft.com/office/drawing/2014/main" val="20004"/>
                    </a:ext>
                  </a:extLst>
                </a:gridCol>
                <a:gridCol w="2012432">
                  <a:extLst>
                    <a:ext uri="{9D8B030D-6E8A-4147-A177-3AD203B41FA5}">
                      <a16:colId xmlns:a16="http://schemas.microsoft.com/office/drawing/2014/main" val="20005"/>
                    </a:ext>
                  </a:extLst>
                </a:gridCol>
              </a:tblGrid>
              <a:tr h="412820">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77980">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1.</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Case Notification Rate (all forms)</a:t>
                      </a: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dirty="0">
                          <a:effectLst/>
                        </a:rPr>
                        <a:t>No. TB, all forms </a:t>
                      </a: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dirty="0">
                          <a:effectLst/>
                        </a:rPr>
                        <a:t>population divided by 100,000 </a:t>
                      </a:r>
                    </a:p>
                    <a:p>
                      <a:pPr marL="0" marR="0" algn="ctr">
                        <a:lnSpc>
                          <a:spcPct val="107000"/>
                        </a:lnSpc>
                        <a:spcBef>
                          <a:spcPts val="0"/>
                        </a:spcBef>
                        <a:spcAft>
                          <a:spcPts val="0"/>
                        </a:spcAft>
                      </a:pPr>
                      <a:endParaRPr lang="en-US" sz="2000" u="sng" dirty="0">
                        <a:solidFill>
                          <a:srgbClr val="000000"/>
                        </a:solidFill>
                        <a:latin typeface="+mj-lt"/>
                        <a:ea typeface="Times New Roman"/>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Rectangle 7"/>
          <p:cNvSpPr/>
          <p:nvPr/>
        </p:nvSpPr>
        <p:spPr>
          <a:xfrm>
            <a:off x="381000" y="4191000"/>
            <a:ext cx="8382000" cy="369332"/>
          </a:xfrm>
          <a:prstGeom prst="rect">
            <a:avLst/>
          </a:prstGeom>
        </p:spPr>
        <p:txBody>
          <a:bodyPr wrap="square">
            <a:spAutoFit/>
          </a:bodyPr>
          <a:lstStyle/>
          <a:p>
            <a:r>
              <a:rPr lang="en-US" dirty="0"/>
              <a:t>From </a:t>
            </a:r>
            <a:r>
              <a:rPr lang="en-US" dirty="0">
                <a:solidFill>
                  <a:srgbClr val="FF0000"/>
                </a:solidFill>
              </a:rPr>
              <a:t>Report 3a., table A and B</a:t>
            </a:r>
            <a:r>
              <a:rPr lang="en-US" dirty="0"/>
              <a:t>, get the total number of all forms (new and relapse)</a:t>
            </a:r>
          </a:p>
        </p:txBody>
      </p:sp>
      <p:sp>
        <p:nvSpPr>
          <p:cNvPr id="4" name="Rectangle 3"/>
          <p:cNvSpPr/>
          <p:nvPr/>
        </p:nvSpPr>
        <p:spPr>
          <a:xfrm>
            <a:off x="457200" y="4648200"/>
            <a:ext cx="8153400" cy="646331"/>
          </a:xfrm>
          <a:prstGeom prst="rect">
            <a:avLst/>
          </a:prstGeom>
        </p:spPr>
        <p:txBody>
          <a:bodyPr wrap="square">
            <a:spAutoFit/>
          </a:bodyPr>
          <a:lstStyle/>
          <a:p>
            <a:r>
              <a:rPr lang="en-US" dirty="0"/>
              <a:t>“all forms” include new, relapse, and extrapulmonary TB cases (whether bacteriologically confirmed or clinically diagnosed)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1152" y="228600"/>
            <a:ext cx="8792848" cy="762000"/>
          </a:xfrm>
        </p:spPr>
        <p:txBody>
          <a:bodyPr>
            <a:noAutofit/>
          </a:bodyPr>
          <a:lstStyle/>
          <a:p>
            <a:r>
              <a:rPr lang="en-US" sz="2800" dirty="0">
                <a:solidFill>
                  <a:schemeClr val="accent1">
                    <a:lumMod val="75000"/>
                  </a:schemeClr>
                </a:solidFill>
              </a:rPr>
              <a:t>Report 3a. Quarterly Report on Case Finding of Drug- Susceptible TB Cases and IPT</a:t>
            </a:r>
          </a:p>
        </p:txBody>
      </p:sp>
      <p:pic>
        <p:nvPicPr>
          <p:cNvPr id="5" name="Picture 4"/>
          <p:cNvPicPr>
            <a:picLocks noChangeAspect="1"/>
          </p:cNvPicPr>
          <p:nvPr/>
        </p:nvPicPr>
        <p:blipFill>
          <a:blip r:embed="rId3"/>
          <a:stretch>
            <a:fillRect/>
          </a:stretch>
        </p:blipFill>
        <p:spPr>
          <a:xfrm>
            <a:off x="838200" y="1219200"/>
            <a:ext cx="6345271" cy="5293722"/>
          </a:xfrm>
          <a:prstGeom prst="rect">
            <a:avLst/>
          </a:prstGeom>
        </p:spPr>
      </p:pic>
      <p:sp>
        <p:nvSpPr>
          <p:cNvPr id="10" name="Oval 9"/>
          <p:cNvSpPr/>
          <p:nvPr/>
        </p:nvSpPr>
        <p:spPr>
          <a:xfrm>
            <a:off x="2057400" y="4038600"/>
            <a:ext cx="1447800" cy="114300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Left Arrow 11"/>
          <p:cNvSpPr/>
          <p:nvPr/>
        </p:nvSpPr>
        <p:spPr>
          <a:xfrm>
            <a:off x="3581400" y="4419599"/>
            <a:ext cx="5131453" cy="457201"/>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Tested for HIV among those eligible</a:t>
            </a:r>
          </a:p>
        </p:txBody>
      </p:sp>
      <p:sp>
        <p:nvSpPr>
          <p:cNvPr id="8" name="Oval 7"/>
          <p:cNvSpPr/>
          <p:nvPr/>
        </p:nvSpPr>
        <p:spPr>
          <a:xfrm>
            <a:off x="838200" y="4038600"/>
            <a:ext cx="12192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161771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873402130"/>
              </p:ext>
            </p:extLst>
          </p:nvPr>
        </p:nvGraphicFramePr>
        <p:xfrm>
          <a:off x="457200" y="1143000"/>
          <a:ext cx="8337032" cy="4215194"/>
        </p:xfrm>
        <a:graphic>
          <a:graphicData uri="http://schemas.openxmlformats.org/drawingml/2006/table">
            <a:tbl>
              <a:tblPr/>
              <a:tblGrid>
                <a:gridCol w="1981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1555232">
                  <a:extLst>
                    <a:ext uri="{9D8B030D-6E8A-4147-A177-3AD203B41FA5}">
                      <a16:colId xmlns:a16="http://schemas.microsoft.com/office/drawing/2014/main" val="20005"/>
                    </a:ext>
                  </a:extLst>
                </a:gridCol>
              </a:tblGrid>
              <a:tr h="442642">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48358">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8.</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Percentage of TB cases in Category A and B areas with HIV counseling and testing among aged 15 years old and above</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Number of registered TB cases in Category A and B areas provided with HIV counseling and testing among 15 years old and above</a:t>
                      </a:r>
                      <a:endParaRPr lang="en-US" sz="18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4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=1,906</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Total number of registered TB cases in Category A and B areas 15 years old and above</a:t>
                      </a:r>
                      <a:endParaRPr lang="en-US" sz="18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8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=2,171</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32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88%</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1981200"/>
          <a:ext cx="8305800" cy="2455035"/>
        </p:xfrm>
        <a:graphic>
          <a:graphicData uri="http://schemas.openxmlformats.org/drawingml/2006/table">
            <a:tbl>
              <a:tblPr/>
              <a:tblGrid>
                <a:gridCol w="1752145">
                  <a:extLst>
                    <a:ext uri="{9D8B030D-6E8A-4147-A177-3AD203B41FA5}">
                      <a16:colId xmlns:a16="http://schemas.microsoft.com/office/drawing/2014/main" val="20000"/>
                    </a:ext>
                  </a:extLst>
                </a:gridCol>
                <a:gridCol w="1594197">
                  <a:extLst>
                    <a:ext uri="{9D8B030D-6E8A-4147-A177-3AD203B41FA5}">
                      <a16:colId xmlns:a16="http://schemas.microsoft.com/office/drawing/2014/main" val="20001"/>
                    </a:ext>
                  </a:extLst>
                </a:gridCol>
                <a:gridCol w="1926771">
                  <a:extLst>
                    <a:ext uri="{9D8B030D-6E8A-4147-A177-3AD203B41FA5}">
                      <a16:colId xmlns:a16="http://schemas.microsoft.com/office/drawing/2014/main" val="20002"/>
                    </a:ext>
                  </a:extLst>
                </a:gridCol>
                <a:gridCol w="1557824">
                  <a:extLst>
                    <a:ext uri="{9D8B030D-6E8A-4147-A177-3AD203B41FA5}">
                      <a16:colId xmlns:a16="http://schemas.microsoft.com/office/drawing/2014/main" val="20003"/>
                    </a:ext>
                  </a:extLst>
                </a:gridCol>
                <a:gridCol w="712862">
                  <a:extLst>
                    <a:ext uri="{9D8B030D-6E8A-4147-A177-3AD203B41FA5}">
                      <a16:colId xmlns:a16="http://schemas.microsoft.com/office/drawing/2014/main" val="20004"/>
                    </a:ext>
                  </a:extLst>
                </a:gridCol>
                <a:gridCol w="668021">
                  <a:extLst>
                    <a:ext uri="{9D8B030D-6E8A-4147-A177-3AD203B41FA5}">
                      <a16:colId xmlns:a16="http://schemas.microsoft.com/office/drawing/2014/main" val="20005"/>
                    </a:ext>
                  </a:extLst>
                </a:gridCol>
                <a:gridCol w="93980">
                  <a:extLst>
                    <a:ext uri="{9D8B030D-6E8A-4147-A177-3AD203B41FA5}">
                      <a16:colId xmlns:a16="http://schemas.microsoft.com/office/drawing/2014/main" val="20006"/>
                    </a:ext>
                  </a:extLst>
                </a:gridCol>
              </a:tblGrid>
              <a:tr h="1400063">
                <a:tc rowSpan="2">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Classification of Cases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Number of Cases registered for the quarter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No. of cases tested or with known HIV status during the quarter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No. of TB cases confirmed positive for HIV</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Among HIV positive, number given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1000"/>
                        </a:spcAft>
                      </a:pPr>
                      <a:r>
                        <a:rPr lang="en-US" sz="1800" dirty="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6112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ART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CPT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250509">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Pulmonary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2,159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1,894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2"/>
                  </a:ext>
                </a:extLst>
              </a:tr>
              <a:tr h="250509">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Extrapulmonary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800" dirty="0">
                          <a:solidFill>
                            <a:schemeClr val="tx1"/>
                          </a:solidFill>
                          <a:latin typeface="Calibri"/>
                          <a:ea typeface="Calibri"/>
                          <a:cs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3"/>
                  </a:ext>
                </a:extLst>
              </a:tr>
            </a:tbl>
          </a:graphicData>
        </a:graphic>
      </p:graphicFrame>
      <p:sp>
        <p:nvSpPr>
          <p:cNvPr id="34817" name="Rectangle 1"/>
          <p:cNvSpPr>
            <a:spLocks noChangeArrowheads="1"/>
          </p:cNvSpPr>
          <p:nvPr/>
        </p:nvSpPr>
        <p:spPr bwMode="auto">
          <a:xfrm>
            <a:off x="533400" y="1371600"/>
            <a:ext cx="6172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595959"/>
                </a:solidFill>
                <a:effectLst/>
                <a:latin typeface="Arial" pitchFamily="34" charset="0"/>
                <a:ea typeface="Calibri" pitchFamily="34" charset="0"/>
                <a:cs typeface="Times New Roman" pitchFamily="18" charset="0"/>
              </a:rPr>
              <a:t>F.  HIV Status among aged 15 years and above</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
        <p:nvSpPr>
          <p:cNvPr id="4" name="Oval 3"/>
          <p:cNvSpPr/>
          <p:nvPr/>
        </p:nvSpPr>
        <p:spPr>
          <a:xfrm>
            <a:off x="4114800" y="3733800"/>
            <a:ext cx="1447800" cy="76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2362200" y="3733800"/>
            <a:ext cx="14478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152400" y="914400"/>
            <a:ext cx="8763000" cy="400110"/>
          </a:xfrm>
          <a:prstGeom prst="rect">
            <a:avLst/>
          </a:prstGeom>
        </p:spPr>
        <p:txBody>
          <a:bodyPr wrap="square">
            <a:spAutoFit/>
          </a:bodyPr>
          <a:lstStyle/>
          <a:p>
            <a:r>
              <a:rPr lang="en-US" sz="2000" b="1" dirty="0">
                <a:latin typeface="+mj-lt"/>
              </a:rPr>
              <a:t>Report 3a. Quarterly Report on Case Finding of Drug-susceptible TB Cases and IPT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64861977"/>
              </p:ext>
            </p:extLst>
          </p:nvPr>
        </p:nvGraphicFramePr>
        <p:xfrm>
          <a:off x="457200" y="1143000"/>
          <a:ext cx="8337032" cy="2812796"/>
        </p:xfrm>
        <a:graphic>
          <a:graphicData uri="http://schemas.openxmlformats.org/drawingml/2006/table">
            <a:tbl>
              <a:tblPr/>
              <a:tblGrid>
                <a:gridCol w="19812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869432">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150560">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2439">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8.</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Percentage of TB cases in Category A and B areas with HIV counseling and testing among aged 15 years old and above</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1,894</a:t>
                      </a: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+ 12</a:t>
                      </a: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=1,906</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2,159</a:t>
                      </a: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+ 12</a:t>
                      </a: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=2,171</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u="sng" dirty="0">
                          <a:solidFill>
                            <a:srgbClr val="000000"/>
                          </a:solidFill>
                          <a:latin typeface="Calibri"/>
                          <a:ea typeface="Times New Roman"/>
                          <a:cs typeface="Times New Roman"/>
                        </a:rPr>
                        <a:t>1,906</a:t>
                      </a: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2,171</a:t>
                      </a:r>
                    </a:p>
                    <a:p>
                      <a:pPr marL="0" marR="0" algn="ctr">
                        <a:lnSpc>
                          <a:spcPct val="107000"/>
                        </a:lnSpc>
                        <a:spcBef>
                          <a:spcPts val="0"/>
                        </a:spcBef>
                        <a:spcAft>
                          <a:spcPts val="0"/>
                        </a:spcAft>
                      </a:pPr>
                      <a:r>
                        <a:rPr lang="en-US" sz="1400" dirty="0">
                          <a:solidFill>
                            <a:srgbClr val="000000"/>
                          </a:solidFill>
                          <a:latin typeface="Calibri"/>
                          <a:ea typeface="Times New Roman"/>
                          <a:cs typeface="Times New Roman"/>
                        </a:rPr>
                        <a:t>X  </a:t>
                      </a:r>
                      <a:r>
                        <a:rPr lang="en-US" sz="2000" dirty="0">
                          <a:solidFill>
                            <a:srgbClr val="000000"/>
                          </a:solidFill>
                          <a:latin typeface="Calibri"/>
                          <a:ea typeface="Times New Roman"/>
                          <a:cs typeface="Times New Roman"/>
                        </a:rPr>
                        <a:t>100</a:t>
                      </a: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=88%</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3048000"/>
        </p:xfrm>
        <a:graphic>
          <a:graphicData uri="http://schemas.openxmlformats.org/drawingml/2006/table">
            <a:tbl>
              <a:tblPr/>
              <a:tblGrid>
                <a:gridCol w="16764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869432">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505027">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42973">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9.</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Percent of TMLs within EQA standards</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Number of TMLs who have less than 5% major errors (adequate performance)</a:t>
                      </a: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6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All TMLs providing TB laboratory services within the NTP laboratory network</a:t>
                      </a: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6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Rectangle 2"/>
          <p:cNvSpPr/>
          <p:nvPr/>
        </p:nvSpPr>
        <p:spPr>
          <a:xfrm>
            <a:off x="457200" y="4648200"/>
            <a:ext cx="8153400" cy="646331"/>
          </a:xfrm>
          <a:prstGeom prst="rect">
            <a:avLst/>
          </a:prstGeom>
        </p:spPr>
        <p:txBody>
          <a:bodyPr wrap="square">
            <a:spAutoFit/>
          </a:bodyPr>
          <a:lstStyle/>
          <a:p>
            <a:r>
              <a:rPr lang="en-US" dirty="0"/>
              <a:t>From </a:t>
            </a:r>
            <a:r>
              <a:rPr lang="en-US" dirty="0">
                <a:solidFill>
                  <a:srgbClr val="FF0000"/>
                </a:solidFill>
              </a:rPr>
              <a:t>Report 2a</a:t>
            </a:r>
            <a:r>
              <a:rPr lang="en-US" dirty="0"/>
              <a:t>, get the total number of TMLs within EQA standard and divide by total number of TMLs.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74171" y="87086"/>
            <a:ext cx="8792848" cy="668818"/>
          </a:xfrm>
        </p:spPr>
        <p:txBody>
          <a:bodyPr>
            <a:noAutofit/>
          </a:bodyPr>
          <a:lstStyle/>
          <a:p>
            <a:r>
              <a:rPr lang="en-US" sz="3200" dirty="0">
                <a:solidFill>
                  <a:schemeClr val="accent1">
                    <a:lumMod val="75000"/>
                  </a:schemeClr>
                </a:solidFill>
              </a:rPr>
              <a:t>Report 2. Quarterly Report on EQA for TB Microscopy</a:t>
            </a:r>
          </a:p>
        </p:txBody>
      </p:sp>
      <p:pic>
        <p:nvPicPr>
          <p:cNvPr id="7" name="Picture 6"/>
          <p:cNvPicPr>
            <a:picLocks noChangeAspect="1"/>
          </p:cNvPicPr>
          <p:nvPr/>
        </p:nvPicPr>
        <p:blipFill>
          <a:blip r:embed="rId3"/>
          <a:stretch>
            <a:fillRect/>
          </a:stretch>
        </p:blipFill>
        <p:spPr>
          <a:xfrm>
            <a:off x="646252" y="1219201"/>
            <a:ext cx="4166380" cy="5342038"/>
          </a:xfrm>
          <a:prstGeom prst="rect">
            <a:avLst/>
          </a:prstGeom>
        </p:spPr>
      </p:pic>
      <p:sp>
        <p:nvSpPr>
          <p:cNvPr id="8" name="Left Arrow 7"/>
          <p:cNvSpPr/>
          <p:nvPr/>
        </p:nvSpPr>
        <p:spPr>
          <a:xfrm>
            <a:off x="4586636" y="3733800"/>
            <a:ext cx="3851511" cy="10668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Adequate performance = those with less than 5% ME over TOTAL TMLs</a:t>
            </a:r>
          </a:p>
        </p:txBody>
      </p:sp>
    </p:spTree>
    <p:extLst>
      <p:ext uri="{BB962C8B-B14F-4D97-AF65-F5344CB8AC3E}">
        <p14:creationId xmlns:p14="http://schemas.microsoft.com/office/powerpoint/2010/main" val="11688171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3164979"/>
        </p:xfrm>
        <a:graphic>
          <a:graphicData uri="http://schemas.openxmlformats.org/drawingml/2006/table">
            <a:tbl>
              <a:tblPr/>
              <a:tblGrid>
                <a:gridCol w="16764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869432">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505027">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42973">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9.</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Percent of TMLs within EQA standards</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Number of TMLs who have less than 5% major errors (adequate performance)</a:t>
                      </a: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=11</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Arial" panose="020B0604020202020204" pitchFamily="34" charset="0"/>
                        </a:rPr>
                        <a:t>All TMLs providing TB laboratory services within the NTP laboratory network</a:t>
                      </a: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16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=15</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4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=73%</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1676400"/>
          <a:ext cx="8001001" cy="1745869"/>
        </p:xfrm>
        <a:graphic>
          <a:graphicData uri="http://schemas.openxmlformats.org/drawingml/2006/table">
            <a:tbl>
              <a:tblPr/>
              <a:tblGrid>
                <a:gridCol w="4334554">
                  <a:extLst>
                    <a:ext uri="{9D8B030D-6E8A-4147-A177-3AD203B41FA5}">
                      <a16:colId xmlns:a16="http://schemas.microsoft.com/office/drawing/2014/main" val="20000"/>
                    </a:ext>
                  </a:extLst>
                </a:gridCol>
                <a:gridCol w="1222149">
                  <a:extLst>
                    <a:ext uri="{9D8B030D-6E8A-4147-A177-3AD203B41FA5}">
                      <a16:colId xmlns:a16="http://schemas.microsoft.com/office/drawing/2014/main" val="20001"/>
                    </a:ext>
                  </a:extLst>
                </a:gridCol>
                <a:gridCol w="1222149">
                  <a:extLst>
                    <a:ext uri="{9D8B030D-6E8A-4147-A177-3AD203B41FA5}">
                      <a16:colId xmlns:a16="http://schemas.microsoft.com/office/drawing/2014/main" val="20002"/>
                    </a:ext>
                  </a:extLst>
                </a:gridCol>
                <a:gridCol w="1222149">
                  <a:extLst>
                    <a:ext uri="{9D8B030D-6E8A-4147-A177-3AD203B41FA5}">
                      <a16:colId xmlns:a16="http://schemas.microsoft.com/office/drawing/2014/main" val="20003"/>
                    </a:ext>
                  </a:extLst>
                </a:gridCol>
              </a:tblGrid>
              <a:tr h="291465">
                <a:tc>
                  <a:txBody>
                    <a:bodyPr/>
                    <a:lstStyle/>
                    <a:p>
                      <a:pPr marL="0" marR="0" algn="ctr">
                        <a:lnSpc>
                          <a:spcPct val="115000"/>
                        </a:lnSpc>
                        <a:spcBef>
                          <a:spcPts val="0"/>
                        </a:spcBef>
                        <a:spcAft>
                          <a:spcPts val="0"/>
                        </a:spcAft>
                      </a:pPr>
                      <a:r>
                        <a:rPr lang="en-US" sz="1600" b="1" dirty="0">
                          <a:solidFill>
                            <a:schemeClr val="tx1"/>
                          </a:solidFill>
                          <a:latin typeface="Calibri"/>
                          <a:ea typeface="Calibri"/>
                          <a:cs typeface="Times New Roman"/>
                        </a:rPr>
                        <a:t>TB Microscopy Laboratory</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360045" algn="ctr"/>
                        </a:tabLst>
                      </a:pPr>
                      <a:r>
                        <a:rPr lang="en-US" sz="1600" b="1" dirty="0">
                          <a:solidFill>
                            <a:schemeClr val="tx1"/>
                          </a:solidFill>
                          <a:latin typeface="Calibri"/>
                          <a:ea typeface="Calibri"/>
                          <a:cs typeface="Times New Roman"/>
                        </a:rPr>
                        <a:t>Public</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chemeClr val="tx1"/>
                          </a:solidFill>
                          <a:latin typeface="Calibri"/>
                          <a:ea typeface="Calibri"/>
                          <a:cs typeface="Times New Roman"/>
                        </a:rPr>
                        <a:t>Private</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chemeClr val="tx1"/>
                          </a:solidFill>
                          <a:latin typeface="Calibri"/>
                          <a:ea typeface="Calibri"/>
                          <a:cs typeface="Times New Roman"/>
                        </a:rPr>
                        <a:t>TOTAL</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No. of TB microscopy laboratories (TML) (A)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0190">
                <a:tc rowSpan="2">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TML  participating in EQA (B)</a:t>
                      </a:r>
                    </a:p>
                    <a:p>
                      <a:pPr marL="0" marR="0" algn="r" latinLnBrk="1">
                        <a:lnSpc>
                          <a:spcPct val="115000"/>
                        </a:lnSpc>
                        <a:spcBef>
                          <a:spcPts val="0"/>
                        </a:spcBef>
                        <a:spcAft>
                          <a:spcPts val="0"/>
                        </a:spcAft>
                      </a:pPr>
                      <a:r>
                        <a:rPr lang="en-US" sz="1600" dirty="0">
                          <a:solidFill>
                            <a:schemeClr val="tx1"/>
                          </a:solidFill>
                          <a:latin typeface="Calibri"/>
                          <a:ea typeface="Calibri"/>
                          <a:cs typeface="Times New Roman"/>
                        </a:rPr>
                        <a:t>(B/A) x 100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2"/>
                  </a:ext>
                </a:extLst>
              </a:tr>
              <a:tr h="250190">
                <a:tc vMerge="1">
                  <a:txBody>
                    <a:bodyPr/>
                    <a:lstStyle/>
                    <a:p>
                      <a:endParaRPr lang="en-US"/>
                    </a:p>
                  </a:txBody>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0190">
                <a:tc rowSpan="2">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TML  with &lt;5% major errors (C)</a:t>
                      </a:r>
                    </a:p>
                    <a:p>
                      <a:pPr marL="0" marR="0" algn="r" latinLnBrk="1">
                        <a:lnSpc>
                          <a:spcPct val="115000"/>
                        </a:lnSpc>
                        <a:spcBef>
                          <a:spcPts val="0"/>
                        </a:spcBef>
                        <a:spcAft>
                          <a:spcPts val="0"/>
                        </a:spcAft>
                      </a:pPr>
                      <a:r>
                        <a:rPr lang="en-US" sz="1600" dirty="0">
                          <a:solidFill>
                            <a:schemeClr val="tx1"/>
                          </a:solidFill>
                          <a:latin typeface="Calibri"/>
                          <a:ea typeface="Calibri"/>
                          <a:cs typeface="Times New Roman"/>
                        </a:rPr>
                        <a:t>(C/A) x 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4"/>
                  </a:ext>
                </a:extLst>
              </a:tr>
              <a:tr h="250190">
                <a:tc vMerge="1">
                  <a:txBody>
                    <a:bodyPr/>
                    <a:lstStyle/>
                    <a:p>
                      <a:endParaRPr lang="en-US"/>
                    </a:p>
                  </a:txBody>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5" name="Table 4"/>
          <p:cNvGraphicFramePr>
            <a:graphicFrameLocks noGrp="1"/>
          </p:cNvGraphicFramePr>
          <p:nvPr/>
        </p:nvGraphicFramePr>
        <p:xfrm>
          <a:off x="533400" y="3810000"/>
          <a:ext cx="7924800" cy="1828801"/>
        </p:xfrm>
        <a:graphic>
          <a:graphicData uri="http://schemas.openxmlformats.org/drawingml/2006/table">
            <a:tbl>
              <a:tblPr/>
              <a:tblGrid>
                <a:gridCol w="6372520">
                  <a:extLst>
                    <a:ext uri="{9D8B030D-6E8A-4147-A177-3AD203B41FA5}">
                      <a16:colId xmlns:a16="http://schemas.microsoft.com/office/drawing/2014/main" val="20000"/>
                    </a:ext>
                  </a:extLst>
                </a:gridCol>
                <a:gridCol w="1552280">
                  <a:extLst>
                    <a:ext uri="{9D8B030D-6E8A-4147-A177-3AD203B41FA5}">
                      <a16:colId xmlns:a16="http://schemas.microsoft.com/office/drawing/2014/main" val="20001"/>
                    </a:ext>
                  </a:extLst>
                </a:gridCol>
              </a:tblGrid>
              <a:tr h="352388">
                <a:tc>
                  <a:txBody>
                    <a:bodyPr/>
                    <a:lstStyle/>
                    <a:p>
                      <a:pPr marL="0" marR="0" algn="ctr">
                        <a:lnSpc>
                          <a:spcPct val="115000"/>
                        </a:lnSpc>
                        <a:spcBef>
                          <a:spcPts val="0"/>
                        </a:spcBef>
                        <a:spcAft>
                          <a:spcPts val="0"/>
                        </a:spcAft>
                      </a:pPr>
                      <a:r>
                        <a:rPr lang="en-US" sz="1600" b="1" dirty="0">
                          <a:solidFill>
                            <a:schemeClr val="tx1"/>
                          </a:solidFill>
                          <a:latin typeface="Calibri"/>
                          <a:ea typeface="Calibri"/>
                          <a:cs typeface="Times New Roman"/>
                        </a:rPr>
                        <a:t>EQA: On-site Evaluation</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chemeClr val="tx1"/>
                          </a:solidFill>
                          <a:latin typeface="Calibri"/>
                          <a:ea typeface="Calibri"/>
                          <a:cs typeface="Times New Roman"/>
                        </a:rPr>
                        <a:t>Number</a:t>
                      </a: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2053">
                <a:tc>
                  <a:txBody>
                    <a:bodyPr/>
                    <a:lstStyle/>
                    <a:p>
                      <a:pPr marL="0" marR="0" algn="just">
                        <a:lnSpc>
                          <a:spcPct val="115000"/>
                        </a:lnSpc>
                        <a:spcBef>
                          <a:spcPts val="0"/>
                        </a:spcBef>
                        <a:spcAft>
                          <a:spcPts val="0"/>
                        </a:spcAft>
                      </a:pPr>
                      <a:r>
                        <a:rPr lang="en-US" sz="1600" dirty="0">
                          <a:solidFill>
                            <a:schemeClr val="tx1"/>
                          </a:solidFill>
                          <a:latin typeface="Calibri"/>
                          <a:ea typeface="Calibri"/>
                          <a:cs typeface="Times New Roman"/>
                        </a:rPr>
                        <a:t>TMLs with major error/s                                                                                    (D)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52180">
                <a:tc>
                  <a:txBody>
                    <a:bodyPr/>
                    <a:lstStyle/>
                    <a:p>
                      <a:pPr marL="0" marR="0" algn="just">
                        <a:lnSpc>
                          <a:spcPct val="115000"/>
                        </a:lnSpc>
                        <a:spcBef>
                          <a:spcPts val="0"/>
                        </a:spcBef>
                        <a:spcAft>
                          <a:spcPts val="0"/>
                        </a:spcAft>
                      </a:pPr>
                      <a:r>
                        <a:rPr lang="en-US" sz="1600" dirty="0">
                          <a:solidFill>
                            <a:schemeClr val="tx1"/>
                          </a:solidFill>
                          <a:latin typeface="Calibri"/>
                          <a:ea typeface="Calibri"/>
                          <a:cs typeface="Times New Roman"/>
                        </a:rPr>
                        <a:t>Feedback done by the QAC Team to discuss corrective actions                 (E)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52180">
                <a:tc>
                  <a:txBody>
                    <a:bodyPr/>
                    <a:lstStyle/>
                    <a:p>
                      <a:pPr marL="0" marR="0" algn="r">
                        <a:lnSpc>
                          <a:spcPct val="115000"/>
                        </a:lnSpc>
                        <a:spcBef>
                          <a:spcPts val="0"/>
                        </a:spcBef>
                        <a:spcAft>
                          <a:spcPts val="0"/>
                        </a:spcAft>
                      </a:pPr>
                      <a:r>
                        <a:rPr lang="en-US" sz="1600" dirty="0">
                          <a:solidFill>
                            <a:schemeClr val="tx1"/>
                          </a:solidFill>
                          <a:latin typeface="Calibri"/>
                          <a:ea typeface="Calibri"/>
                          <a:cs typeface="Times New Roman"/>
                        </a:rPr>
                        <a:t>Percentage, E/D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solidFill>
                          <a:schemeClr val="tx1"/>
                        </a:solidFill>
                        <a:latin typeface="Calibri"/>
                        <a:ea typeface="Calibri"/>
                        <a:cs typeface="Times New Roman"/>
                      </a:endParaRPr>
                    </a:p>
                    <a:p>
                      <a:pPr marL="0" marR="0" algn="ctr">
                        <a:lnSpc>
                          <a:spcPct val="115000"/>
                        </a:lnSpc>
                        <a:spcBef>
                          <a:spcPts val="0"/>
                        </a:spcBef>
                        <a:spcAft>
                          <a:spcPts val="0"/>
                        </a:spcAft>
                      </a:pPr>
                      <a:r>
                        <a:rPr lang="en-US" sz="1600" dirty="0">
                          <a:solidFill>
                            <a:schemeClr val="tx1"/>
                          </a:solidFill>
                          <a:latin typeface="Calibri"/>
                          <a:ea typeface="Calibri"/>
                          <a:cs typeface="Times New Roman"/>
                        </a:rPr>
                        <a:t>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68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6866" name="Rectangle 2"/>
          <p:cNvSpPr>
            <a:spLocks noChangeArrowheads="1"/>
          </p:cNvSpPr>
          <p:nvPr/>
        </p:nvSpPr>
        <p:spPr bwMode="auto">
          <a:xfrm>
            <a:off x="609600" y="838200"/>
            <a:ext cx="7810536"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effectLst/>
                <a:latin typeface="Arial" pitchFamily="34" charset="0"/>
                <a:ea typeface="Times New Roman" pitchFamily="18" charset="0"/>
                <a:cs typeface="Arial" pitchFamily="34" charset="0"/>
              </a:rPr>
              <a:t>Report 2. Quarterly Report on External Quality Assessment for TB Microscopy</a:t>
            </a:r>
            <a:endParaRPr kumimoji="0" lang="en-US" sz="1600" b="0" i="0" u="none" strike="noStrike" cap="none" normalizeH="0" baseline="0" dirty="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Arial" pitchFamily="34" charset="0"/>
                <a:ea typeface="Times New Roman" pitchFamily="18" charset="0"/>
                <a:cs typeface="Times New Roman" pitchFamily="18" charset="0"/>
              </a:rPr>
              <a:t> (Data Source: Quality Assurance Center Records)</a:t>
            </a:r>
            <a:endParaRPr kumimoji="0" lang="en-US" sz="1600" b="0" i="0" u="none" strike="noStrike" cap="none" normalizeH="0" baseline="0" dirty="0">
              <a:ln>
                <a:noFill/>
              </a:ln>
              <a:effectLst/>
              <a:latin typeface="Arial" pitchFamily="34" charset="0"/>
              <a:cs typeface="Arial" pitchFamily="34" charset="0"/>
            </a:endParaRPr>
          </a:p>
        </p:txBody>
      </p:sp>
      <p:sp>
        <p:nvSpPr>
          <p:cNvPr id="6" name="Oval 5"/>
          <p:cNvSpPr/>
          <p:nvPr/>
        </p:nvSpPr>
        <p:spPr>
          <a:xfrm>
            <a:off x="7467600" y="2895600"/>
            <a:ext cx="7620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7467600" y="1981200"/>
            <a:ext cx="762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43000"/>
          <a:ext cx="8337032" cy="1971103"/>
        </p:xfrm>
        <a:graphic>
          <a:graphicData uri="http://schemas.openxmlformats.org/drawingml/2006/table">
            <a:tbl>
              <a:tblPr/>
              <a:tblGrid>
                <a:gridCol w="1828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869432">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150560">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52917">
                <a:tc>
                  <a:txBody>
                    <a:bodyPr/>
                    <a:lstStyle/>
                    <a:p>
                      <a:pPr marL="0" marR="0">
                        <a:lnSpc>
                          <a:spcPct val="107000"/>
                        </a:lnSpc>
                        <a:spcBef>
                          <a:spcPts val="0"/>
                        </a:spcBef>
                        <a:spcAft>
                          <a:spcPts val="0"/>
                        </a:spcAft>
                      </a:pPr>
                      <a:r>
                        <a:rPr lang="en-US" sz="2000" dirty="0">
                          <a:solidFill>
                            <a:srgbClr val="000000"/>
                          </a:solidFill>
                          <a:latin typeface="Calibri"/>
                          <a:ea typeface="Times New Roman"/>
                          <a:cs typeface="Calibri"/>
                        </a:rPr>
                        <a:t>9.</a:t>
                      </a:r>
                      <a:r>
                        <a:rPr lang="en-US" sz="2000" dirty="0">
                          <a:solidFill>
                            <a:srgbClr val="000000"/>
                          </a:solidFill>
                          <a:latin typeface="Times New Roman"/>
                          <a:ea typeface="Times New Roman"/>
                          <a:cs typeface="Times New Roman"/>
                        </a:rPr>
                        <a:t> </a:t>
                      </a:r>
                      <a:r>
                        <a:rPr lang="en-US" sz="2000" dirty="0">
                          <a:solidFill>
                            <a:srgbClr val="000000"/>
                          </a:solidFill>
                          <a:latin typeface="Calibri"/>
                          <a:ea typeface="Times New Roman"/>
                          <a:cs typeface="Calibri"/>
                        </a:rPr>
                        <a:t>Percent of TMLs within EQA standards</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Calibri"/>
                          <a:ea typeface="Times New Roman"/>
                          <a:cs typeface="Times New Roman"/>
                        </a:rPr>
                        <a:t>=11</a:t>
                      </a:r>
                      <a:endParaRPr lang="en-US"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u="sng"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u="sng"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u="sng" dirty="0">
                        <a:solidFill>
                          <a:srgbClr val="000000"/>
                        </a:solidFill>
                        <a:latin typeface="Calibri"/>
                        <a:ea typeface="Times New Roman"/>
                        <a:cs typeface="Times New Roman"/>
                      </a:endParaRPr>
                    </a:p>
                    <a:p>
                      <a:pPr marL="0" marR="0" algn="ctr">
                        <a:lnSpc>
                          <a:spcPct val="107000"/>
                        </a:lnSpc>
                        <a:spcBef>
                          <a:spcPts val="0"/>
                        </a:spcBef>
                        <a:spcAft>
                          <a:spcPts val="0"/>
                        </a:spcAft>
                      </a:pPr>
                      <a:endParaRPr lang="en-US" sz="2000" u="none"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u="none" dirty="0">
                          <a:solidFill>
                            <a:srgbClr val="000000"/>
                          </a:solidFill>
                          <a:latin typeface="Calibri"/>
                          <a:ea typeface="Times New Roman"/>
                          <a:cs typeface="Times New Roman"/>
                        </a:rPr>
                        <a:t>=15</a:t>
                      </a:r>
                      <a:endParaRPr lang="en-US" sz="2000" u="none"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r>
                        <a:rPr lang="en-US" sz="2000" u="sng" dirty="0">
                          <a:solidFill>
                            <a:srgbClr val="000000"/>
                          </a:solidFill>
                          <a:latin typeface="Calibri"/>
                          <a:ea typeface="Times New Roman"/>
                          <a:cs typeface="Times New Roman"/>
                        </a:rPr>
                        <a:t>11</a:t>
                      </a:r>
                    </a:p>
                    <a:p>
                      <a:pPr marL="0" marR="0" algn="ctr">
                        <a:lnSpc>
                          <a:spcPct val="107000"/>
                        </a:lnSpc>
                        <a:spcBef>
                          <a:spcPts val="0"/>
                        </a:spcBef>
                        <a:spcAft>
                          <a:spcPts val="0"/>
                        </a:spcAft>
                      </a:pPr>
                      <a:r>
                        <a:rPr lang="en-US" sz="2000" u="none" dirty="0">
                          <a:solidFill>
                            <a:srgbClr val="000000"/>
                          </a:solidFill>
                          <a:latin typeface="Calibri"/>
                          <a:ea typeface="Times New Roman"/>
                          <a:cs typeface="Times New Roman"/>
                        </a:rPr>
                        <a:t>15</a:t>
                      </a:r>
                    </a:p>
                    <a:p>
                      <a:pPr marL="0" marR="0" algn="ctr">
                        <a:lnSpc>
                          <a:spcPct val="107000"/>
                        </a:lnSpc>
                        <a:spcBef>
                          <a:spcPts val="0"/>
                        </a:spcBef>
                        <a:spcAft>
                          <a:spcPts val="0"/>
                        </a:spcAft>
                      </a:pPr>
                      <a:r>
                        <a:rPr lang="en-US" sz="1400" u="none" dirty="0">
                          <a:solidFill>
                            <a:srgbClr val="000000"/>
                          </a:solidFill>
                          <a:latin typeface="Calibri"/>
                          <a:ea typeface="Times New Roman"/>
                          <a:cs typeface="Times New Roman"/>
                        </a:rPr>
                        <a:t>X </a:t>
                      </a:r>
                      <a:r>
                        <a:rPr lang="en-US" sz="2000" u="none" dirty="0">
                          <a:solidFill>
                            <a:srgbClr val="000000"/>
                          </a:solidFill>
                          <a:latin typeface="Calibri"/>
                          <a:ea typeface="Times New Roman"/>
                          <a:cs typeface="Times New Roman"/>
                        </a:rPr>
                        <a:t>100</a:t>
                      </a:r>
                    </a:p>
                    <a:p>
                      <a:pPr marL="0" marR="0" algn="ctr">
                        <a:lnSpc>
                          <a:spcPct val="107000"/>
                        </a:lnSpc>
                        <a:spcBef>
                          <a:spcPts val="0"/>
                        </a:spcBef>
                        <a:spcAft>
                          <a:spcPts val="0"/>
                        </a:spcAft>
                      </a:pPr>
                      <a:endParaRPr lang="en-US" sz="2000" u="none" dirty="0">
                        <a:solidFill>
                          <a:srgbClr val="000000"/>
                        </a:solidFill>
                        <a:latin typeface="Calibri"/>
                        <a:ea typeface="Times New Roman"/>
                        <a:cs typeface="Times New Roman"/>
                      </a:endParaRPr>
                    </a:p>
                    <a:p>
                      <a:pPr marL="0" marR="0" algn="ctr">
                        <a:lnSpc>
                          <a:spcPct val="107000"/>
                        </a:lnSpc>
                        <a:spcBef>
                          <a:spcPts val="0"/>
                        </a:spcBef>
                        <a:spcAft>
                          <a:spcPts val="0"/>
                        </a:spcAft>
                      </a:pPr>
                      <a:r>
                        <a:rPr lang="en-US" sz="2000" u="none" dirty="0">
                          <a:solidFill>
                            <a:srgbClr val="000000"/>
                          </a:solidFill>
                          <a:latin typeface="Calibri"/>
                          <a:ea typeface="Times New Roman"/>
                          <a:cs typeface="Times New Roman"/>
                        </a:rPr>
                        <a:t>=73%</a:t>
                      </a:r>
                      <a:endParaRPr lang="en-US" sz="2000" u="none"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21"/>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09600" y="228601"/>
            <a:ext cx="8107048" cy="838199"/>
          </a:xfrm>
        </p:spPr>
        <p:txBody>
          <a:bodyPr>
            <a:noAutofit/>
          </a:bodyPr>
          <a:lstStyle/>
          <a:p>
            <a:r>
              <a:rPr lang="en-US" sz="2800" dirty="0">
                <a:solidFill>
                  <a:schemeClr val="accent1">
                    <a:lumMod val="75000"/>
                  </a:schemeClr>
                </a:solidFill>
              </a:rPr>
              <a:t>Report 3a. Quarterly Report on Case Finding of Drug- Susceptible TB Cases and IPT</a:t>
            </a:r>
          </a:p>
        </p:txBody>
      </p:sp>
      <p:pic>
        <p:nvPicPr>
          <p:cNvPr id="6" name="Picture 5"/>
          <p:cNvPicPr>
            <a:picLocks noChangeAspect="1"/>
          </p:cNvPicPr>
          <p:nvPr/>
        </p:nvPicPr>
        <p:blipFill>
          <a:blip r:embed="rId3"/>
          <a:stretch>
            <a:fillRect/>
          </a:stretch>
        </p:blipFill>
        <p:spPr>
          <a:xfrm>
            <a:off x="746711" y="1066800"/>
            <a:ext cx="6492289" cy="5706535"/>
          </a:xfrm>
          <a:prstGeom prst="rect">
            <a:avLst/>
          </a:prstGeom>
        </p:spPr>
      </p:pic>
      <p:sp>
        <p:nvSpPr>
          <p:cNvPr id="8" name="Oval 7"/>
          <p:cNvSpPr/>
          <p:nvPr/>
        </p:nvSpPr>
        <p:spPr>
          <a:xfrm>
            <a:off x="2057400" y="4114800"/>
            <a:ext cx="2021306" cy="3048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2057400" y="5333999"/>
            <a:ext cx="2057400" cy="304801"/>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4662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04799" y="1143000"/>
          <a:ext cx="8489433" cy="2590800"/>
        </p:xfrm>
        <a:graphic>
          <a:graphicData uri="http://schemas.openxmlformats.org/drawingml/2006/table">
            <a:tbl>
              <a:tblPr/>
              <a:tblGrid>
                <a:gridCol w="1524001">
                  <a:extLst>
                    <a:ext uri="{9D8B030D-6E8A-4147-A177-3AD203B41FA5}">
                      <a16:colId xmlns:a16="http://schemas.microsoft.com/office/drawing/2014/main" val="20000"/>
                    </a:ext>
                  </a:extLst>
                </a:gridCol>
                <a:gridCol w="1191752">
                  <a:extLst>
                    <a:ext uri="{9D8B030D-6E8A-4147-A177-3AD203B41FA5}">
                      <a16:colId xmlns:a16="http://schemas.microsoft.com/office/drawing/2014/main" val="20001"/>
                    </a:ext>
                  </a:extLst>
                </a:gridCol>
                <a:gridCol w="1399048">
                  <a:extLst>
                    <a:ext uri="{9D8B030D-6E8A-4147-A177-3AD203B41FA5}">
                      <a16:colId xmlns:a16="http://schemas.microsoft.com/office/drawing/2014/main" val="20002"/>
                    </a:ext>
                  </a:extLst>
                </a:gridCol>
                <a:gridCol w="960543">
                  <a:extLst>
                    <a:ext uri="{9D8B030D-6E8A-4147-A177-3AD203B41FA5}">
                      <a16:colId xmlns:a16="http://schemas.microsoft.com/office/drawing/2014/main" val="20003"/>
                    </a:ext>
                  </a:extLst>
                </a:gridCol>
                <a:gridCol w="1401657">
                  <a:extLst>
                    <a:ext uri="{9D8B030D-6E8A-4147-A177-3AD203B41FA5}">
                      <a16:colId xmlns:a16="http://schemas.microsoft.com/office/drawing/2014/main" val="20004"/>
                    </a:ext>
                  </a:extLst>
                </a:gridCol>
                <a:gridCol w="2012432">
                  <a:extLst>
                    <a:ext uri="{9D8B030D-6E8A-4147-A177-3AD203B41FA5}">
                      <a16:colId xmlns:a16="http://schemas.microsoft.com/office/drawing/2014/main" val="20005"/>
                    </a:ext>
                  </a:extLst>
                </a:gridCol>
              </a:tblGrid>
              <a:tr h="412820">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77980">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1.</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Case Notification Rate (all forms)</a:t>
                      </a: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dirty="0">
                          <a:effectLst/>
                        </a:rPr>
                        <a:t>No. TB, all forms </a:t>
                      </a: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=2,688</a:t>
                      </a: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dirty="0">
                          <a:effectLst/>
                        </a:rPr>
                        <a:t>population divided by 100,000 </a:t>
                      </a:r>
                    </a:p>
                    <a:p>
                      <a:pPr marL="0" marR="0" algn="ctr">
                        <a:lnSpc>
                          <a:spcPct val="107000"/>
                        </a:lnSpc>
                        <a:spcBef>
                          <a:spcPts val="0"/>
                        </a:spcBef>
                        <a:spcAft>
                          <a:spcPts val="0"/>
                        </a:spcAft>
                      </a:pPr>
                      <a:endParaRPr lang="en-US" sz="2000" u="sng"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u="sng" dirty="0">
                          <a:solidFill>
                            <a:srgbClr val="000000"/>
                          </a:solidFill>
                          <a:latin typeface="+mj-lt"/>
                          <a:ea typeface="Times New Roman"/>
                          <a:cs typeface="Times New Roman"/>
                        </a:rPr>
                        <a:t>1,234,345</a:t>
                      </a:r>
                    </a:p>
                    <a:p>
                      <a:pPr marL="0" marR="0" algn="ctr">
                        <a:lnSpc>
                          <a:spcPct val="107000"/>
                        </a:lnSpc>
                        <a:spcBef>
                          <a:spcPts val="0"/>
                        </a:spcBef>
                        <a:spcAft>
                          <a:spcPts val="0"/>
                        </a:spcAft>
                      </a:pPr>
                      <a:r>
                        <a:rPr lang="en-US" sz="2000" u="none" dirty="0">
                          <a:solidFill>
                            <a:srgbClr val="000000"/>
                          </a:solidFill>
                          <a:latin typeface="+mj-lt"/>
                          <a:ea typeface="Calibri"/>
                          <a:cs typeface="Times New Roman"/>
                        </a:rPr>
                        <a:t>100,000</a:t>
                      </a:r>
                      <a:endParaRPr lang="en-US" sz="2000" u="none"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218</a:t>
                      </a: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57200" y="1219200"/>
          <a:ext cx="7696200" cy="2200064"/>
        </p:xfrm>
        <a:graphic>
          <a:graphicData uri="http://schemas.openxmlformats.org/drawingml/2006/table">
            <a:tbl>
              <a:tblPr/>
              <a:tblGrid>
                <a:gridCol w="1955584">
                  <a:extLst>
                    <a:ext uri="{9D8B030D-6E8A-4147-A177-3AD203B41FA5}">
                      <a16:colId xmlns:a16="http://schemas.microsoft.com/office/drawing/2014/main" val="20000"/>
                    </a:ext>
                  </a:extLst>
                </a:gridCol>
                <a:gridCol w="716896">
                  <a:extLst>
                    <a:ext uri="{9D8B030D-6E8A-4147-A177-3AD203B41FA5}">
                      <a16:colId xmlns:a16="http://schemas.microsoft.com/office/drawing/2014/main" val="20001"/>
                    </a:ext>
                  </a:extLst>
                </a:gridCol>
                <a:gridCol w="717804">
                  <a:extLst>
                    <a:ext uri="{9D8B030D-6E8A-4147-A177-3AD203B41FA5}">
                      <a16:colId xmlns:a16="http://schemas.microsoft.com/office/drawing/2014/main" val="20002"/>
                    </a:ext>
                  </a:extLst>
                </a:gridCol>
                <a:gridCol w="717804">
                  <a:extLst>
                    <a:ext uri="{9D8B030D-6E8A-4147-A177-3AD203B41FA5}">
                      <a16:colId xmlns:a16="http://schemas.microsoft.com/office/drawing/2014/main" val="20003"/>
                    </a:ext>
                  </a:extLst>
                </a:gridCol>
                <a:gridCol w="716896">
                  <a:extLst>
                    <a:ext uri="{9D8B030D-6E8A-4147-A177-3AD203B41FA5}">
                      <a16:colId xmlns:a16="http://schemas.microsoft.com/office/drawing/2014/main" val="20004"/>
                    </a:ext>
                  </a:extLst>
                </a:gridCol>
                <a:gridCol w="717804">
                  <a:extLst>
                    <a:ext uri="{9D8B030D-6E8A-4147-A177-3AD203B41FA5}">
                      <a16:colId xmlns:a16="http://schemas.microsoft.com/office/drawing/2014/main" val="20005"/>
                    </a:ext>
                  </a:extLst>
                </a:gridCol>
                <a:gridCol w="717804">
                  <a:extLst>
                    <a:ext uri="{9D8B030D-6E8A-4147-A177-3AD203B41FA5}">
                      <a16:colId xmlns:a16="http://schemas.microsoft.com/office/drawing/2014/main" val="20006"/>
                    </a:ext>
                  </a:extLst>
                </a:gridCol>
                <a:gridCol w="717804">
                  <a:extLst>
                    <a:ext uri="{9D8B030D-6E8A-4147-A177-3AD203B41FA5}">
                      <a16:colId xmlns:a16="http://schemas.microsoft.com/office/drawing/2014/main" val="20007"/>
                    </a:ext>
                  </a:extLst>
                </a:gridCol>
                <a:gridCol w="717804">
                  <a:extLst>
                    <a:ext uri="{9D8B030D-6E8A-4147-A177-3AD203B41FA5}">
                      <a16:colId xmlns:a16="http://schemas.microsoft.com/office/drawing/2014/main" val="20008"/>
                    </a:ext>
                  </a:extLst>
                </a:gridCol>
              </a:tblGrid>
              <a:tr h="880534">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CLASSIFICATION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NEW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Previously Treated (except 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20134">
                <a:tc>
                  <a:txBody>
                    <a:bodyPr/>
                    <a:lstStyle/>
                    <a:p>
                      <a:pPr marL="0" marR="0" algn="ctr">
                        <a:lnSpc>
                          <a:spcPct val="115000"/>
                        </a:lnSpc>
                        <a:spcBef>
                          <a:spcPts val="0"/>
                        </a:spcBef>
                        <a:spcAft>
                          <a:spcPts val="0"/>
                        </a:spcAft>
                      </a:pP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0134">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Pulmonary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678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0134">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Extrapulmonary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0134">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Subtotal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692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0134">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1,086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5"/>
                  </a:ext>
                </a:extLst>
              </a:tr>
            </a:tbl>
          </a:graphicData>
        </a:graphic>
      </p:graphicFrame>
      <p:sp>
        <p:nvSpPr>
          <p:cNvPr id="1026" name="Rectangle 2"/>
          <p:cNvSpPr>
            <a:spLocks noChangeArrowheads="1"/>
          </p:cNvSpPr>
          <p:nvPr/>
        </p:nvSpPr>
        <p:spPr bwMode="auto">
          <a:xfrm>
            <a:off x="381001" y="838200"/>
            <a:ext cx="8763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effectLst/>
                <a:latin typeface="Arial" pitchFamily="34" charset="0"/>
                <a:ea typeface="Calibri" pitchFamily="34" charset="0"/>
                <a:cs typeface="Times New Roman" pitchFamily="18" charset="0"/>
              </a:rPr>
              <a:t>A. Bacteriologically confirmed TB Cases registered during the quarter by registration group and sex</a:t>
            </a:r>
            <a:endParaRPr kumimoji="0" lang="en-US" sz="1400" b="0" i="0" u="none" strike="noStrike" cap="none" normalizeH="0" baseline="0" dirty="0">
              <a:ln>
                <a:noFill/>
              </a:ln>
              <a:effectLst/>
              <a:latin typeface="Arial" pitchFamily="34" charset="0"/>
              <a:cs typeface="Arial" pitchFamily="34" charset="0"/>
            </a:endParaRPr>
          </a:p>
        </p:txBody>
      </p:sp>
      <p:graphicFrame>
        <p:nvGraphicFramePr>
          <p:cNvPr id="7" name="Table 6"/>
          <p:cNvGraphicFramePr>
            <a:graphicFrameLocks noGrp="1"/>
          </p:cNvGraphicFramePr>
          <p:nvPr/>
        </p:nvGraphicFramePr>
        <p:xfrm>
          <a:off x="457200" y="4114800"/>
          <a:ext cx="7696199" cy="2348738"/>
        </p:xfrm>
        <a:graphic>
          <a:graphicData uri="http://schemas.openxmlformats.org/drawingml/2006/table">
            <a:tbl>
              <a:tblPr/>
              <a:tblGrid>
                <a:gridCol w="1940939">
                  <a:extLst>
                    <a:ext uri="{9D8B030D-6E8A-4147-A177-3AD203B41FA5}">
                      <a16:colId xmlns:a16="http://schemas.microsoft.com/office/drawing/2014/main" val="20000"/>
                    </a:ext>
                  </a:extLst>
                </a:gridCol>
                <a:gridCol w="729540">
                  <a:extLst>
                    <a:ext uri="{9D8B030D-6E8A-4147-A177-3AD203B41FA5}">
                      <a16:colId xmlns:a16="http://schemas.microsoft.com/office/drawing/2014/main" val="20001"/>
                    </a:ext>
                  </a:extLst>
                </a:gridCol>
                <a:gridCol w="729540">
                  <a:extLst>
                    <a:ext uri="{9D8B030D-6E8A-4147-A177-3AD203B41FA5}">
                      <a16:colId xmlns:a16="http://schemas.microsoft.com/office/drawing/2014/main" val="20002"/>
                    </a:ext>
                  </a:extLst>
                </a:gridCol>
                <a:gridCol w="648480">
                  <a:extLst>
                    <a:ext uri="{9D8B030D-6E8A-4147-A177-3AD203B41FA5}">
                      <a16:colId xmlns:a16="http://schemas.microsoft.com/office/drawing/2014/main" val="20003"/>
                    </a:ext>
                  </a:extLst>
                </a:gridCol>
                <a:gridCol w="729540">
                  <a:extLst>
                    <a:ext uri="{9D8B030D-6E8A-4147-A177-3AD203B41FA5}">
                      <a16:colId xmlns:a16="http://schemas.microsoft.com/office/drawing/2014/main" val="20004"/>
                    </a:ext>
                  </a:extLst>
                </a:gridCol>
                <a:gridCol w="729540">
                  <a:extLst>
                    <a:ext uri="{9D8B030D-6E8A-4147-A177-3AD203B41FA5}">
                      <a16:colId xmlns:a16="http://schemas.microsoft.com/office/drawing/2014/main" val="20005"/>
                    </a:ext>
                  </a:extLst>
                </a:gridCol>
                <a:gridCol w="729540">
                  <a:extLst>
                    <a:ext uri="{9D8B030D-6E8A-4147-A177-3AD203B41FA5}">
                      <a16:colId xmlns:a16="http://schemas.microsoft.com/office/drawing/2014/main" val="20006"/>
                    </a:ext>
                  </a:extLst>
                </a:gridCol>
                <a:gridCol w="729540">
                  <a:extLst>
                    <a:ext uri="{9D8B030D-6E8A-4147-A177-3AD203B41FA5}">
                      <a16:colId xmlns:a16="http://schemas.microsoft.com/office/drawing/2014/main" val="20007"/>
                    </a:ext>
                  </a:extLst>
                </a:gridCol>
                <a:gridCol w="729540">
                  <a:extLst>
                    <a:ext uri="{9D8B030D-6E8A-4147-A177-3AD203B41FA5}">
                      <a16:colId xmlns:a16="http://schemas.microsoft.com/office/drawing/2014/main" val="20008"/>
                    </a:ext>
                  </a:extLst>
                </a:gridCol>
              </a:tblGrid>
              <a:tr h="609600">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CLASSIFICATION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NEW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Previously Treated (except Relapse)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304800">
                <a:tc>
                  <a:txBody>
                    <a:bodyPr/>
                    <a:lstStyle/>
                    <a:p>
                      <a:pPr marL="0" marR="0" algn="ctr">
                        <a:lnSpc>
                          <a:spcPct val="115000"/>
                        </a:lnSpc>
                        <a:spcBef>
                          <a:spcPts val="0"/>
                        </a:spcBef>
                        <a:spcAft>
                          <a:spcPts val="0"/>
                        </a:spcAft>
                      </a:pPr>
                      <a:endParaRPr lang="en-US" sz="1600" dirty="0">
                        <a:solidFill>
                          <a:schemeClr val="tx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F</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Pulmonary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857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769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Extrapulmonary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Subtotal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817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42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893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790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marL="0" marR="0">
                        <a:lnSpc>
                          <a:spcPct val="115000"/>
                        </a:lnSpc>
                        <a:spcBef>
                          <a:spcPts val="0"/>
                        </a:spcBef>
                        <a:spcAft>
                          <a:spcPts val="0"/>
                        </a:spcAft>
                      </a:pPr>
                      <a:r>
                        <a:rPr lang="en-US" sz="1600" dirty="0">
                          <a:solidFill>
                            <a:schemeClr val="tx1"/>
                          </a:solidFill>
                          <a:latin typeface="Calibri"/>
                          <a:ea typeface="Calibri"/>
                          <a:cs typeface="Times New Roman"/>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1,548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600" dirty="0">
                          <a:solidFill>
                            <a:schemeClr val="tx1"/>
                          </a:solidFill>
                          <a:latin typeface="Calibri"/>
                          <a:ea typeface="Calibri"/>
                          <a:cs typeface="Times New Roman"/>
                        </a:rPr>
                        <a:t>1,683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5"/>
                  </a:ext>
                </a:extLst>
              </a:tr>
            </a:tbl>
          </a:graphicData>
        </a:graphic>
      </p:graphicFrame>
      <p:sp>
        <p:nvSpPr>
          <p:cNvPr id="1027" name="Rectangle 3"/>
          <p:cNvSpPr>
            <a:spLocks noChangeArrowheads="1"/>
          </p:cNvSpPr>
          <p:nvPr/>
        </p:nvSpPr>
        <p:spPr bwMode="auto">
          <a:xfrm>
            <a:off x="381000" y="3657600"/>
            <a:ext cx="80762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effectLst/>
                <a:latin typeface="Arial" pitchFamily="34" charset="0"/>
                <a:ea typeface="Calibri" pitchFamily="34" charset="0"/>
                <a:cs typeface="Times New Roman" pitchFamily="18" charset="0"/>
              </a:rPr>
              <a:t>B. Clinically diagnosed TB Cases registered during the quarter by registration group and sex</a:t>
            </a:r>
            <a:endParaRPr kumimoji="0" lang="en-US" sz="1400" b="0" i="0" u="none" strike="noStrike" cap="none" normalizeH="0" baseline="0" dirty="0">
              <a:ln>
                <a:noFill/>
              </a:ln>
              <a:effectLst/>
              <a:latin typeface="Arial" pitchFamily="34" charset="0"/>
              <a:cs typeface="Arial" pitchFamily="34" charset="0"/>
            </a:endParaRPr>
          </a:p>
        </p:txBody>
      </p:sp>
      <p:sp>
        <p:nvSpPr>
          <p:cNvPr id="1028" name="Rectangle 4"/>
          <p:cNvSpPr>
            <a:spLocks noChangeArrowheads="1"/>
          </p:cNvSpPr>
          <p:nvPr/>
        </p:nvSpPr>
        <p:spPr bwMode="auto">
          <a:xfrm>
            <a:off x="0" y="228600"/>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effectLst/>
                <a:latin typeface="Arial" pitchFamily="34" charset="0"/>
                <a:ea typeface="Calibri" pitchFamily="34" charset="0"/>
                <a:cs typeface="Times New Roman" pitchFamily="18" charset="0"/>
              </a:rPr>
              <a:t>Report 3a. Quarterly Report on Case Finding of Drug-susceptible TB Cases and IPT</a:t>
            </a:r>
            <a:endParaRPr kumimoji="0" lang="en-US" sz="1600" b="0" i="0" u="none" strike="noStrike" cap="none" normalizeH="0" baseline="0" dirty="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Arial" pitchFamily="34" charset="0"/>
                <a:ea typeface="Times New Roman" pitchFamily="18" charset="0"/>
                <a:cs typeface="Times New Roman" pitchFamily="18" charset="0"/>
              </a:rPr>
              <a:t>(Data Source: Form 6a. Drug-susceptible TB Register and Form 9. IPT Register)</a:t>
            </a:r>
            <a:endParaRPr kumimoji="0" lang="en-US" sz="1600" b="0" i="0" u="none" strike="noStrike" cap="none" normalizeH="0" baseline="0" dirty="0">
              <a:ln>
                <a:noFill/>
              </a:ln>
              <a:effectLst/>
              <a:latin typeface="Arial" pitchFamily="34" charset="0"/>
              <a:cs typeface="Arial" pitchFamily="34" charset="0"/>
            </a:endParaRPr>
          </a:p>
        </p:txBody>
      </p:sp>
      <p:sp>
        <p:nvSpPr>
          <p:cNvPr id="8" name="Oval 7"/>
          <p:cNvSpPr/>
          <p:nvPr/>
        </p:nvSpPr>
        <p:spPr>
          <a:xfrm>
            <a:off x="2514600" y="3200400"/>
            <a:ext cx="12192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3962400" y="3200400"/>
            <a:ext cx="12192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3962400" y="6172200"/>
            <a:ext cx="12192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2590800" y="6172200"/>
            <a:ext cx="12192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04799" y="1143000"/>
          <a:ext cx="8489433" cy="2667000"/>
        </p:xfrm>
        <a:graphic>
          <a:graphicData uri="http://schemas.openxmlformats.org/drawingml/2006/table">
            <a:tbl>
              <a:tblPr/>
              <a:tblGrid>
                <a:gridCol w="1524001">
                  <a:extLst>
                    <a:ext uri="{9D8B030D-6E8A-4147-A177-3AD203B41FA5}">
                      <a16:colId xmlns:a16="http://schemas.microsoft.com/office/drawing/2014/main" val="20000"/>
                    </a:ext>
                  </a:extLst>
                </a:gridCol>
                <a:gridCol w="1191752">
                  <a:extLst>
                    <a:ext uri="{9D8B030D-6E8A-4147-A177-3AD203B41FA5}">
                      <a16:colId xmlns:a16="http://schemas.microsoft.com/office/drawing/2014/main" val="20001"/>
                    </a:ext>
                  </a:extLst>
                </a:gridCol>
                <a:gridCol w="1273290">
                  <a:extLst>
                    <a:ext uri="{9D8B030D-6E8A-4147-A177-3AD203B41FA5}">
                      <a16:colId xmlns:a16="http://schemas.microsoft.com/office/drawing/2014/main" val="20002"/>
                    </a:ext>
                  </a:extLst>
                </a:gridCol>
                <a:gridCol w="1086301">
                  <a:extLst>
                    <a:ext uri="{9D8B030D-6E8A-4147-A177-3AD203B41FA5}">
                      <a16:colId xmlns:a16="http://schemas.microsoft.com/office/drawing/2014/main" val="20003"/>
                    </a:ext>
                  </a:extLst>
                </a:gridCol>
                <a:gridCol w="1401657">
                  <a:extLst>
                    <a:ext uri="{9D8B030D-6E8A-4147-A177-3AD203B41FA5}">
                      <a16:colId xmlns:a16="http://schemas.microsoft.com/office/drawing/2014/main" val="20004"/>
                    </a:ext>
                  </a:extLst>
                </a:gridCol>
                <a:gridCol w="2012432">
                  <a:extLst>
                    <a:ext uri="{9D8B030D-6E8A-4147-A177-3AD203B41FA5}">
                      <a16:colId xmlns:a16="http://schemas.microsoft.com/office/drawing/2014/main" val="20005"/>
                    </a:ext>
                  </a:extLst>
                </a:gridCol>
              </a:tblGrid>
              <a:tr h="438243">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28757">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1.</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Case Notification Rate (all forms)</a:t>
                      </a: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l">
                        <a:lnSpc>
                          <a:spcPct val="107000"/>
                        </a:lnSpc>
                        <a:spcBef>
                          <a:spcPts val="0"/>
                        </a:spcBef>
                        <a:spcAft>
                          <a:spcPts val="0"/>
                        </a:spcAft>
                      </a:pPr>
                      <a:r>
                        <a:rPr lang="en-US" sz="2000" dirty="0">
                          <a:solidFill>
                            <a:srgbClr val="000000"/>
                          </a:solidFill>
                          <a:latin typeface="+mj-lt"/>
                          <a:ea typeface="Times New Roman"/>
                          <a:cs typeface="Times New Roman"/>
                        </a:rPr>
                        <a:t>       1,086</a:t>
                      </a:r>
                    </a:p>
                    <a:p>
                      <a:pPr marL="0" marR="0" algn="l">
                        <a:lnSpc>
                          <a:spcPct val="107000"/>
                        </a:lnSpc>
                        <a:spcBef>
                          <a:spcPts val="0"/>
                        </a:spcBef>
                        <a:spcAft>
                          <a:spcPts val="0"/>
                        </a:spcAft>
                      </a:pPr>
                      <a:r>
                        <a:rPr lang="en-US" sz="2000" baseline="0" dirty="0">
                          <a:solidFill>
                            <a:srgbClr val="000000"/>
                          </a:solidFill>
                          <a:latin typeface="+mj-lt"/>
                          <a:ea typeface="Times New Roman"/>
                          <a:cs typeface="Times New Roman"/>
                        </a:rPr>
                        <a:t>        </a:t>
                      </a:r>
                      <a:r>
                        <a:rPr lang="en-US" sz="2000" dirty="0">
                          <a:solidFill>
                            <a:srgbClr val="000000"/>
                          </a:solidFill>
                          <a:latin typeface="+mj-lt"/>
                          <a:ea typeface="Times New Roman"/>
                          <a:cs typeface="Times New Roman"/>
                        </a:rPr>
                        <a:t>+ 20</a:t>
                      </a:r>
                    </a:p>
                    <a:p>
                      <a:pPr marL="0" marR="0" algn="l">
                        <a:lnSpc>
                          <a:spcPct val="107000"/>
                        </a:lnSpc>
                        <a:spcBef>
                          <a:spcPts val="0"/>
                        </a:spcBef>
                        <a:spcAft>
                          <a:spcPts val="0"/>
                        </a:spcAft>
                      </a:pPr>
                      <a:r>
                        <a:rPr lang="en-US" sz="2000" dirty="0">
                          <a:solidFill>
                            <a:srgbClr val="000000"/>
                          </a:solidFill>
                          <a:latin typeface="+mj-lt"/>
                          <a:ea typeface="Times New Roman"/>
                          <a:cs typeface="Times New Roman"/>
                        </a:rPr>
                        <a:t>    +1,548</a:t>
                      </a:r>
                    </a:p>
                    <a:p>
                      <a:pPr marL="0" marR="0" algn="l">
                        <a:lnSpc>
                          <a:spcPct val="107000"/>
                        </a:lnSpc>
                        <a:spcBef>
                          <a:spcPts val="0"/>
                        </a:spcBef>
                        <a:spcAft>
                          <a:spcPts val="0"/>
                        </a:spcAft>
                      </a:pPr>
                      <a:r>
                        <a:rPr lang="en-US" sz="2000" dirty="0">
                          <a:solidFill>
                            <a:srgbClr val="000000"/>
                          </a:solidFill>
                          <a:latin typeface="+mj-lt"/>
                          <a:ea typeface="Times New Roman"/>
                          <a:cs typeface="Times New Roman"/>
                        </a:rPr>
                        <a:t>        +34</a:t>
                      </a: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2,688</a:t>
                      </a: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u="sng" dirty="0">
                          <a:solidFill>
                            <a:srgbClr val="000000"/>
                          </a:solidFill>
                          <a:latin typeface="+mj-lt"/>
                          <a:ea typeface="Times New Roman"/>
                          <a:cs typeface="Times New Roman"/>
                        </a:rPr>
                        <a:t>1,234,345</a:t>
                      </a:r>
                    </a:p>
                    <a:p>
                      <a:pPr marL="0" marR="0" algn="ctr">
                        <a:lnSpc>
                          <a:spcPct val="107000"/>
                        </a:lnSpc>
                        <a:spcBef>
                          <a:spcPts val="0"/>
                        </a:spcBef>
                        <a:spcAft>
                          <a:spcPts val="0"/>
                        </a:spcAft>
                      </a:pPr>
                      <a:r>
                        <a:rPr lang="en-US" sz="2000" u="none" dirty="0">
                          <a:solidFill>
                            <a:srgbClr val="000000"/>
                          </a:solidFill>
                          <a:latin typeface="+mj-lt"/>
                          <a:ea typeface="Calibri"/>
                          <a:cs typeface="Times New Roman"/>
                        </a:rPr>
                        <a:t>100,000</a:t>
                      </a:r>
                    </a:p>
                    <a:p>
                      <a:pPr marL="0" marR="0" algn="ctr">
                        <a:lnSpc>
                          <a:spcPct val="107000"/>
                        </a:lnSpc>
                        <a:spcBef>
                          <a:spcPts val="0"/>
                        </a:spcBef>
                        <a:spcAft>
                          <a:spcPts val="0"/>
                        </a:spcAft>
                      </a:pPr>
                      <a:endParaRPr lang="en-US" sz="2000" u="none" dirty="0">
                        <a:solidFill>
                          <a:srgbClr val="000000"/>
                        </a:solidFill>
                        <a:latin typeface="+mj-lt"/>
                        <a:ea typeface="Calibri"/>
                        <a:cs typeface="Times New Roman"/>
                      </a:endParaRPr>
                    </a:p>
                    <a:p>
                      <a:pPr marL="0" marR="0" algn="ctr">
                        <a:lnSpc>
                          <a:spcPct val="107000"/>
                        </a:lnSpc>
                        <a:spcBef>
                          <a:spcPts val="0"/>
                        </a:spcBef>
                        <a:spcAft>
                          <a:spcPts val="0"/>
                        </a:spcAft>
                      </a:pPr>
                      <a:endParaRPr lang="en-US" sz="2000" u="none" dirty="0">
                        <a:latin typeface="+mj-lt"/>
                        <a:ea typeface="Calibri"/>
                        <a:cs typeface="Times New Roman"/>
                      </a:endParaRPr>
                    </a:p>
                    <a:p>
                      <a:pPr marL="0" marR="0" algn="ctr">
                        <a:lnSpc>
                          <a:spcPct val="107000"/>
                        </a:lnSpc>
                        <a:spcBef>
                          <a:spcPts val="0"/>
                        </a:spcBef>
                        <a:spcAft>
                          <a:spcPts val="0"/>
                        </a:spcAft>
                      </a:pPr>
                      <a:r>
                        <a:rPr lang="en-US" sz="2000" u="none" dirty="0">
                          <a:latin typeface="+mj-lt"/>
                          <a:ea typeface="Calibri"/>
                          <a:cs typeface="Times New Roman"/>
                        </a:rPr>
                        <a:t>= 12.34</a:t>
                      </a: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lnSpc>
                          <a:spcPct val="107000"/>
                        </a:lnSpc>
                        <a:spcBef>
                          <a:spcPts val="0"/>
                        </a:spcBef>
                        <a:spcAft>
                          <a:spcPts val="0"/>
                        </a:spcAft>
                      </a:pPr>
                      <a:endParaRPr lang="en-US" sz="2000" u="sng"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u="sng" dirty="0">
                          <a:solidFill>
                            <a:srgbClr val="000000"/>
                          </a:solidFill>
                          <a:latin typeface="+mj-lt"/>
                          <a:ea typeface="Times New Roman"/>
                          <a:cs typeface="Times New Roman"/>
                        </a:rPr>
                        <a:t>2,688</a:t>
                      </a:r>
                    </a:p>
                    <a:p>
                      <a:pPr marL="0" marR="0" algn="ctr">
                        <a:lnSpc>
                          <a:spcPct val="107000"/>
                        </a:lnSpc>
                        <a:spcBef>
                          <a:spcPts val="0"/>
                        </a:spcBef>
                        <a:spcAft>
                          <a:spcPts val="0"/>
                        </a:spcAft>
                      </a:pPr>
                      <a:r>
                        <a:rPr lang="en-US" sz="2000" u="none" dirty="0">
                          <a:solidFill>
                            <a:srgbClr val="000000"/>
                          </a:solidFill>
                          <a:latin typeface="+mj-lt"/>
                          <a:ea typeface="Times New Roman"/>
                          <a:cs typeface="Times New Roman"/>
                        </a:rPr>
                        <a:t>12.34</a:t>
                      </a: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r>
                        <a:rPr lang="en-US" sz="2000" dirty="0">
                          <a:solidFill>
                            <a:srgbClr val="000000"/>
                          </a:solidFill>
                          <a:latin typeface="+mj-lt"/>
                          <a:ea typeface="Times New Roman"/>
                          <a:cs typeface="Times New Roman"/>
                        </a:rPr>
                        <a:t>= 218</a:t>
                      </a: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nSpc>
                          <a:spcPct val="107000"/>
                        </a:lnSpc>
                        <a:spcBef>
                          <a:spcPts val="0"/>
                        </a:spcBef>
                        <a:spcAft>
                          <a:spcPts val="0"/>
                        </a:spcAft>
                      </a:pP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440584142"/>
              </p:ext>
            </p:extLst>
          </p:nvPr>
        </p:nvGraphicFramePr>
        <p:xfrm>
          <a:off x="457200" y="1143000"/>
          <a:ext cx="8337032" cy="3124200"/>
        </p:xfrm>
        <a:graphic>
          <a:graphicData uri="http://schemas.openxmlformats.org/drawingml/2006/table">
            <a:tbl>
              <a:tblPr/>
              <a:tblGrid>
                <a:gridCol w="1324238">
                  <a:extLst>
                    <a:ext uri="{9D8B030D-6E8A-4147-A177-3AD203B41FA5}">
                      <a16:colId xmlns:a16="http://schemas.microsoft.com/office/drawing/2014/main" val="20000"/>
                    </a:ext>
                  </a:extLst>
                </a:gridCol>
                <a:gridCol w="1342762">
                  <a:extLst>
                    <a:ext uri="{9D8B030D-6E8A-4147-A177-3AD203B41FA5}">
                      <a16:colId xmlns:a16="http://schemas.microsoft.com/office/drawing/2014/main" val="20001"/>
                    </a:ext>
                  </a:extLst>
                </a:gridCol>
                <a:gridCol w="1250432">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362200">
                  <a:extLst>
                    <a:ext uri="{9D8B030D-6E8A-4147-A177-3AD203B41FA5}">
                      <a16:colId xmlns:a16="http://schemas.microsoft.com/office/drawing/2014/main" val="20005"/>
                    </a:ext>
                  </a:extLst>
                </a:gridCol>
              </a:tblGrid>
              <a:tr h="374497">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 </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numerator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denominator</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Calibri"/>
                          <a:cs typeface="Times New Roman"/>
                        </a:rPr>
                        <a:t>computed</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remarks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b="1" i="1" dirty="0">
                          <a:solidFill>
                            <a:srgbClr val="000000"/>
                          </a:solidFill>
                          <a:latin typeface="Calibri"/>
                          <a:ea typeface="Times New Roman"/>
                          <a:cs typeface="Times New Roman"/>
                        </a:rPr>
                        <a:t>general notes in analysis</a:t>
                      </a:r>
                      <a:endParaRPr lang="en-US" sz="14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49703">
                <a:tc>
                  <a:txBody>
                    <a:bodyPr/>
                    <a:lstStyle/>
                    <a:p>
                      <a:pPr marL="0" marR="0">
                        <a:lnSpc>
                          <a:spcPct val="107000"/>
                        </a:lnSpc>
                        <a:spcBef>
                          <a:spcPts val="0"/>
                        </a:spcBef>
                        <a:spcAft>
                          <a:spcPts val="0"/>
                        </a:spcAft>
                      </a:pPr>
                      <a:r>
                        <a:rPr lang="en-US" sz="2000" dirty="0">
                          <a:solidFill>
                            <a:srgbClr val="000000"/>
                          </a:solidFill>
                          <a:latin typeface="+mj-lt"/>
                          <a:ea typeface="Times New Roman"/>
                          <a:cs typeface="Calibri"/>
                        </a:rPr>
                        <a:t>2.</a:t>
                      </a:r>
                      <a:r>
                        <a:rPr lang="en-US" sz="2000" dirty="0">
                          <a:solidFill>
                            <a:srgbClr val="000000"/>
                          </a:solidFill>
                          <a:latin typeface="+mj-lt"/>
                          <a:ea typeface="Times New Roman"/>
                          <a:cs typeface="Times New Roman"/>
                        </a:rPr>
                        <a:t>  </a:t>
                      </a:r>
                      <a:r>
                        <a:rPr lang="en-US" sz="2000" dirty="0">
                          <a:solidFill>
                            <a:srgbClr val="000000"/>
                          </a:solidFill>
                          <a:latin typeface="+mj-lt"/>
                          <a:ea typeface="Times New Roman"/>
                          <a:cs typeface="Calibri"/>
                        </a:rPr>
                        <a:t>TB Case Detection Rate (all forms)</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dirty="0">
                          <a:effectLst/>
                        </a:rPr>
                        <a:t>Number of all forms of TB detected</a:t>
                      </a: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400" dirty="0">
                        <a:solidFill>
                          <a:srgbClr val="000000"/>
                        </a:solidFill>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rPr>
                        <a:t>Total number of all forms estimated to occur each year (i.e., population x incidence rate of TB, all forms) </a:t>
                      </a:r>
                      <a:endParaRPr lang="en-US" sz="1400" dirty="0">
                        <a:solidFill>
                          <a:srgbClr val="000000"/>
                        </a:solidFill>
                        <a:latin typeface="+mj-lt"/>
                        <a:ea typeface="Times New Roman"/>
                        <a:cs typeface="Times New Roman"/>
                      </a:endParaRPr>
                    </a:p>
                    <a:p>
                      <a:pPr marL="0" marR="0" algn="ctr">
                        <a:lnSpc>
                          <a:spcPct val="107000"/>
                        </a:lnSpc>
                        <a:spcBef>
                          <a:spcPts val="0"/>
                        </a:spcBef>
                        <a:spcAft>
                          <a:spcPts val="0"/>
                        </a:spcAft>
                      </a:pPr>
                      <a:endParaRPr lang="en-US" sz="2000" dirty="0">
                        <a:solidFill>
                          <a:srgbClr val="000000"/>
                        </a:solidFill>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2000" dirty="0">
                        <a:latin typeface="+mj-lt"/>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latin typeface="Calibri"/>
                        <a:ea typeface="Calibri"/>
                        <a:cs typeface="Times New Roman"/>
                      </a:endParaRPr>
                    </a:p>
                  </a:txBody>
                  <a:tcPr marL="68659" marR="686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Rectangle 2"/>
          <p:cNvSpPr/>
          <p:nvPr/>
        </p:nvSpPr>
        <p:spPr>
          <a:xfrm>
            <a:off x="457200" y="4648200"/>
            <a:ext cx="8305800" cy="369332"/>
          </a:xfrm>
          <a:prstGeom prst="rect">
            <a:avLst/>
          </a:prstGeom>
        </p:spPr>
        <p:txBody>
          <a:bodyPr wrap="square">
            <a:spAutoFit/>
          </a:bodyPr>
          <a:lstStyle/>
          <a:p>
            <a:r>
              <a:rPr lang="en-US" dirty="0"/>
              <a:t>From </a:t>
            </a:r>
            <a:r>
              <a:rPr lang="en-US" dirty="0">
                <a:solidFill>
                  <a:srgbClr val="FF0000"/>
                </a:solidFill>
              </a:rPr>
              <a:t>Report 3a., table A and B</a:t>
            </a:r>
            <a:r>
              <a:rPr lang="en-US" dirty="0"/>
              <a:t>, get the total number of all forms (new and relapse) </a:t>
            </a:r>
          </a:p>
        </p:txBody>
      </p:sp>
      <p:sp>
        <p:nvSpPr>
          <p:cNvPr id="4" name="Rectangle 3"/>
          <p:cNvSpPr/>
          <p:nvPr/>
        </p:nvSpPr>
        <p:spPr>
          <a:xfrm>
            <a:off x="471948" y="5213866"/>
            <a:ext cx="6248400" cy="369332"/>
          </a:xfrm>
          <a:prstGeom prst="rect">
            <a:avLst/>
          </a:prstGeom>
        </p:spPr>
        <p:txBody>
          <a:bodyPr wrap="square">
            <a:spAutoFit/>
          </a:bodyPr>
          <a:lstStyle/>
          <a:p>
            <a:r>
              <a:rPr lang="en-US" dirty="0"/>
              <a:t>used incidence rate of</a:t>
            </a:r>
            <a:r>
              <a:rPr lang="en-US" b="1" dirty="0"/>
              <a:t> 260/100k for this exercise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400</TotalTime>
  <Words>2910</Words>
  <Application>Microsoft Office PowerPoint</Application>
  <PresentationFormat>On-screen Show (4:3)</PresentationFormat>
  <Paragraphs>1166</Paragraphs>
  <Slides>48</Slides>
  <Notes>48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Arial</vt:lpstr>
      <vt:lpstr>Calibri</vt:lpstr>
      <vt:lpstr>Constantia</vt:lpstr>
      <vt:lpstr>Times New Roman</vt:lpstr>
      <vt:lpstr>Wingdings</vt:lpstr>
      <vt:lpstr>Wingdings 2</vt:lpstr>
      <vt:lpstr>Flow</vt:lpstr>
      <vt:lpstr>EXERCISE 11: Computing and Analyzing Program Indicators</vt:lpstr>
      <vt:lpstr>From the reports above, compute for the following indicators:</vt:lpstr>
      <vt:lpstr>CORRECTIONS on the DATA given:</vt:lpstr>
      <vt:lpstr>PowerPoint Presentation</vt:lpstr>
      <vt:lpstr>Report 3a. Quarterly Report on Case Finding of Drug- Susceptible TB Cases and IPT</vt:lpstr>
      <vt:lpstr>PowerPoint Presentation</vt:lpstr>
      <vt:lpstr>PowerPoint Presentation</vt:lpstr>
      <vt:lpstr>PowerPoint Presentation</vt:lpstr>
      <vt:lpstr>PowerPoint Presentation</vt:lpstr>
      <vt:lpstr>Report 3a. Quarterly Report on Case Finding of Drug- Susceptible TB Cases and IPT</vt:lpstr>
      <vt:lpstr>PowerPoint Presentation</vt:lpstr>
      <vt:lpstr>PowerPoint Presentation</vt:lpstr>
      <vt:lpstr>PowerPoint Presentation</vt:lpstr>
      <vt:lpstr>PowerPoint Presentation</vt:lpstr>
      <vt:lpstr>Report 5a. Quarterly Report on Treatment Outcome of Drug-susceptible TB Cases</vt:lpstr>
      <vt:lpstr>PowerPoint Presentation</vt:lpstr>
      <vt:lpstr>PowerPoint Presentation</vt:lpstr>
      <vt:lpstr>PowerPoint Presentation</vt:lpstr>
      <vt:lpstr>PowerPoint Presentation</vt:lpstr>
      <vt:lpstr>Report 5a. Quarterly Report on Treatment Outcome of Drug-susceptible TB Cases</vt:lpstr>
      <vt:lpstr>PowerPoint Presentation</vt:lpstr>
      <vt:lpstr>PowerPoint Presentation</vt:lpstr>
      <vt:lpstr>PowerPoint Presentation</vt:lpstr>
      <vt:lpstr>PowerPoint Presentation</vt:lpstr>
      <vt:lpstr>Report 1. Quarterly Report on TB Microscopy and GX Laboratory Examinations</vt:lpstr>
      <vt:lpstr>PowerPoint Presentation</vt:lpstr>
      <vt:lpstr>PowerPoint Presentation</vt:lpstr>
      <vt:lpstr>PowerPoint Presentation</vt:lpstr>
      <vt:lpstr>PowerPoint Presentation</vt:lpstr>
      <vt:lpstr>Report 3a. Quarterly Report on Case Finding of Drug- susceptible TB Cases and IPT</vt:lpstr>
      <vt:lpstr>PowerPoint Presentation</vt:lpstr>
      <vt:lpstr>PowerPoint Presentation</vt:lpstr>
      <vt:lpstr>PowerPoint Presentation</vt:lpstr>
      <vt:lpstr>PowerPoint Presentation</vt:lpstr>
      <vt:lpstr>Report 3a. Quarterly Report on Case Finding of Drug- susceptible TB Cases and IPT</vt:lpstr>
      <vt:lpstr>PowerPoint Presentation</vt:lpstr>
      <vt:lpstr>PowerPoint Presentation</vt:lpstr>
      <vt:lpstr>PowerPoint Presentation</vt:lpstr>
      <vt:lpstr>PowerPoint Presentation</vt:lpstr>
      <vt:lpstr>Report 3a. Quarterly Report on Case Finding of Drug- Susceptible TB Cases and IPT</vt:lpstr>
      <vt:lpstr>PowerPoint Presentation</vt:lpstr>
      <vt:lpstr>PowerPoint Presentation</vt:lpstr>
      <vt:lpstr>PowerPoint Presentation</vt:lpstr>
      <vt:lpstr>PowerPoint Presentation</vt:lpstr>
      <vt:lpstr>Report 2. Quarterly Report on EQA for TB Microscopy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13: Computing and Analyzing Program Indicators</dc:title>
  <dc:creator>Dra</dc:creator>
  <cp:lastModifiedBy>alio</cp:lastModifiedBy>
  <cp:revision>102</cp:revision>
  <dcterms:created xsi:type="dcterms:W3CDTF">2014-08-19T06:06:34Z</dcterms:created>
  <dcterms:modified xsi:type="dcterms:W3CDTF">2018-04-23T11:35:24Z</dcterms:modified>
</cp:coreProperties>
</file>