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40"/>
  </p:notesMasterIdLst>
  <p:sldIdLst>
    <p:sldId id="307" r:id="rId2"/>
    <p:sldId id="259" r:id="rId3"/>
    <p:sldId id="257" r:id="rId4"/>
    <p:sldId id="261" r:id="rId5"/>
    <p:sldId id="263" r:id="rId6"/>
    <p:sldId id="262" r:id="rId7"/>
    <p:sldId id="266" r:id="rId8"/>
    <p:sldId id="260" r:id="rId9"/>
    <p:sldId id="267" r:id="rId10"/>
    <p:sldId id="264" r:id="rId11"/>
    <p:sldId id="268" r:id="rId12"/>
    <p:sldId id="269" r:id="rId13"/>
    <p:sldId id="270" r:id="rId14"/>
    <p:sldId id="271" r:id="rId15"/>
    <p:sldId id="272" r:id="rId16"/>
    <p:sldId id="274" r:id="rId17"/>
    <p:sldId id="273" r:id="rId18"/>
    <p:sldId id="265" r:id="rId19"/>
    <p:sldId id="302" r:id="rId20"/>
    <p:sldId id="289" r:id="rId21"/>
    <p:sldId id="295" r:id="rId22"/>
    <p:sldId id="303" r:id="rId23"/>
    <p:sldId id="304" r:id="rId24"/>
    <p:sldId id="290" r:id="rId25"/>
    <p:sldId id="296" r:id="rId26"/>
    <p:sldId id="305" r:id="rId27"/>
    <p:sldId id="291" r:id="rId28"/>
    <p:sldId id="298" r:id="rId29"/>
    <p:sldId id="280" r:id="rId30"/>
    <p:sldId id="306" r:id="rId31"/>
    <p:sldId id="292" r:id="rId32"/>
    <p:sldId id="299" r:id="rId33"/>
    <p:sldId id="281" r:id="rId34"/>
    <p:sldId id="293" r:id="rId35"/>
    <p:sldId id="300" r:id="rId36"/>
    <p:sldId id="294" r:id="rId37"/>
    <p:sldId id="301" r:id="rId38"/>
    <p:sldId id="282"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9E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6029" autoAdjust="0"/>
    <p:restoredTop sz="93981" autoAdjust="0"/>
  </p:normalViewPr>
  <p:slideViewPr>
    <p:cSldViewPr snapToGrid="0">
      <p:cViewPr varScale="1">
        <p:scale>
          <a:sx n="64" d="100"/>
          <a:sy n="64" d="100"/>
        </p:scale>
        <p:origin x="1464" y="78"/>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53" d="100"/>
          <a:sy n="53" d="100"/>
        </p:scale>
        <p:origin x="284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D01650-3081-4DAD-B125-5D5AEE357F40}" type="datetimeFigureOut">
              <a:rPr lang="en-US" smtClean="0"/>
              <a:t>4/23/2018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1AEF84-ECE3-43BD-9138-2896D4A25097}" type="slidenum">
              <a:rPr lang="en-US" smtClean="0"/>
              <a:t>‹#›</a:t>
            </a:fld>
            <a:endParaRPr lang="en-US" dirty="0"/>
          </a:p>
        </p:txBody>
      </p:sp>
    </p:spTree>
    <p:extLst>
      <p:ext uri="{BB962C8B-B14F-4D97-AF65-F5344CB8AC3E}">
        <p14:creationId xmlns:p14="http://schemas.microsoft.com/office/powerpoint/2010/main" val="1188758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1BC032DF-1D5C-40C1-B1AD-E46D1B590769}" type="slidenum">
              <a:rPr lang="en-PH" smtClean="0"/>
              <a:t>1</a:t>
            </a:fld>
            <a:endParaRPr lang="en-PH" dirty="0"/>
          </a:p>
        </p:txBody>
      </p:sp>
    </p:spTree>
    <p:extLst>
      <p:ext uri="{BB962C8B-B14F-4D97-AF65-F5344CB8AC3E}">
        <p14:creationId xmlns:p14="http://schemas.microsoft.com/office/powerpoint/2010/main" val="1656860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There are three possible</a:t>
            </a:r>
            <a:r>
              <a:rPr lang="en-US" baseline="0" dirty="0"/>
              <a:t> methods of doing monitoring and supervision:</a:t>
            </a:r>
          </a:p>
          <a:p>
            <a:pPr marL="685800" lvl="1" indent="-228600">
              <a:buFont typeface="+mj-lt"/>
              <a:buAutoNum type="arabicPeriod"/>
            </a:pPr>
            <a:r>
              <a:rPr lang="en-US" baseline="0" dirty="0"/>
              <a:t>Review of records and reports</a:t>
            </a:r>
          </a:p>
          <a:p>
            <a:pPr marL="685800" lvl="1" indent="-228600">
              <a:buFont typeface="+mj-lt"/>
              <a:buAutoNum type="arabicPeriod"/>
            </a:pPr>
            <a:r>
              <a:rPr lang="en-US" baseline="0" dirty="0"/>
              <a:t>Direct observation of health workers doing their tasks, and</a:t>
            </a:r>
          </a:p>
          <a:p>
            <a:pPr marL="685800" lvl="1" indent="-228600">
              <a:buFont typeface="+mj-lt"/>
              <a:buAutoNum type="arabicPeriod"/>
            </a:pPr>
            <a:r>
              <a:rPr lang="en-US" baseline="0" dirty="0"/>
              <a:t>Interview with health workers and patients</a:t>
            </a:r>
          </a:p>
          <a:p>
            <a:pPr marL="171450" lvl="0" indent="-171450">
              <a:buFont typeface="Arial" panose="020B0604020202020204" pitchFamily="34" charset="0"/>
              <a:buChar char="•"/>
            </a:pPr>
            <a:r>
              <a:rPr lang="en-US" baseline="0" dirty="0"/>
              <a:t>This slide shows guidelines in doing review of records</a:t>
            </a:r>
          </a:p>
          <a:p>
            <a:pPr marL="628650" lvl="1" indent="-171450">
              <a:buFont typeface="Arial" panose="020B0604020202020204" pitchFamily="34" charset="0"/>
              <a:buChar char="•"/>
            </a:pPr>
            <a:r>
              <a:rPr lang="en-US" baseline="0" dirty="0"/>
              <a:t>Check data quality---completeness, accuracy and consistency of content between different recording/reporting forms</a:t>
            </a:r>
          </a:p>
          <a:p>
            <a:pPr marL="685800" lvl="1" indent="-2286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10</a:t>
            </a:fld>
            <a:endParaRPr lang="en-US" dirty="0"/>
          </a:p>
        </p:txBody>
      </p:sp>
    </p:spTree>
    <p:extLst>
      <p:ext uri="{BB962C8B-B14F-4D97-AF65-F5344CB8AC3E}">
        <p14:creationId xmlns:p14="http://schemas.microsoft.com/office/powerpoint/2010/main" val="37087138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second method is direct observation.  This slide shows some of the tasks of health workers that can be observed by the supervisor.</a:t>
            </a:r>
          </a:p>
          <a:p>
            <a:endParaRPr lang="en-US" dirty="0"/>
          </a:p>
          <a:p>
            <a:r>
              <a:rPr lang="en-US" dirty="0"/>
              <a:t>During observation, check for accuracy of messages and information.</a:t>
            </a:r>
          </a:p>
        </p:txBody>
      </p:sp>
      <p:sp>
        <p:nvSpPr>
          <p:cNvPr id="4" name="Slide Number Placeholder 3"/>
          <p:cNvSpPr>
            <a:spLocks noGrp="1"/>
          </p:cNvSpPr>
          <p:nvPr>
            <p:ph type="sldNum" sz="quarter" idx="10"/>
          </p:nvPr>
        </p:nvSpPr>
        <p:spPr/>
        <p:txBody>
          <a:bodyPr/>
          <a:lstStyle/>
          <a:p>
            <a:fld id="{151AEF84-ECE3-43BD-9138-2896D4A25097}" type="slidenum">
              <a:rPr lang="en-US" smtClean="0"/>
              <a:t>11</a:t>
            </a:fld>
            <a:endParaRPr lang="en-US" dirty="0"/>
          </a:p>
        </p:txBody>
      </p:sp>
    </p:spTree>
    <p:extLst>
      <p:ext uri="{BB962C8B-B14F-4D97-AF65-F5344CB8AC3E}">
        <p14:creationId xmlns:p14="http://schemas.microsoft.com/office/powerpoint/2010/main" val="10639892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3</a:t>
            </a:r>
            <a:r>
              <a:rPr lang="en-US" baseline="30000" dirty="0"/>
              <a:t>rd</a:t>
            </a:r>
            <a:r>
              <a:rPr lang="en-US" dirty="0"/>
              <a:t> method of doing monitoring and supervision is interview of health workers and patients.</a:t>
            </a:r>
          </a:p>
          <a:p>
            <a:endParaRPr lang="en-US" dirty="0"/>
          </a:p>
          <a:p>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12</a:t>
            </a:fld>
            <a:endParaRPr lang="en-US" dirty="0"/>
          </a:p>
        </p:txBody>
      </p:sp>
    </p:spTree>
    <p:extLst>
      <p:ext uri="{BB962C8B-B14F-4D97-AF65-F5344CB8AC3E}">
        <p14:creationId xmlns:p14="http://schemas.microsoft.com/office/powerpoint/2010/main" val="24245951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these points when doing a monitoring</a:t>
            </a:r>
            <a:r>
              <a:rPr lang="en-US" baseline="0" dirty="0"/>
              <a:t> visit.</a:t>
            </a:r>
          </a:p>
          <a:p>
            <a:endParaRPr lang="en-US" baseline="0" dirty="0"/>
          </a:p>
          <a:p>
            <a:r>
              <a:rPr lang="en-US" baseline="0" dirty="0"/>
              <a:t>Lastly, always inform the facility you are going to visit for them to prepare the necessary data.</a:t>
            </a:r>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13</a:t>
            </a:fld>
            <a:endParaRPr lang="en-US" dirty="0"/>
          </a:p>
        </p:txBody>
      </p:sp>
    </p:spTree>
    <p:extLst>
      <p:ext uri="{BB962C8B-B14F-4D97-AF65-F5344CB8AC3E}">
        <p14:creationId xmlns:p14="http://schemas.microsoft.com/office/powerpoint/2010/main" val="7986523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them to the handout for</a:t>
            </a:r>
            <a:r>
              <a:rPr lang="en-US" baseline="0" dirty="0"/>
              <a:t> a copy of the standard monitoring form.</a:t>
            </a:r>
          </a:p>
          <a:p>
            <a:endParaRPr lang="en-US" baseline="0" dirty="0"/>
          </a:p>
          <a:p>
            <a:r>
              <a:rPr lang="en-US" baseline="0" dirty="0"/>
              <a:t>This form has seven sections, shown here.</a:t>
            </a:r>
          </a:p>
          <a:p>
            <a:endParaRPr lang="en-US" baseline="0" dirty="0"/>
          </a:p>
          <a:p>
            <a:r>
              <a:rPr lang="en-US" baseline="0" dirty="0"/>
              <a:t>Emphasize that depending on the monitoring plan, the specific </a:t>
            </a:r>
            <a:r>
              <a:rPr lang="en-US" b="1" u="sng" baseline="0" dirty="0"/>
              <a:t>objective of the monitoring may differ</a:t>
            </a:r>
            <a:r>
              <a:rPr lang="en-US" baseline="0" dirty="0"/>
              <a:t> between visits.  So, it is possible to use only several sections of the tool at any given monitoring visit.</a:t>
            </a:r>
          </a:p>
          <a:p>
            <a:endParaRPr lang="en-US" baseline="0" dirty="0"/>
          </a:p>
          <a:p>
            <a:r>
              <a:rPr lang="en-US" baseline="0" dirty="0"/>
              <a:t>Run through the assessment tool quickly.  Note that indicators will be discussed at length towards the end of the presentation.</a:t>
            </a:r>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14</a:t>
            </a:fld>
            <a:endParaRPr lang="en-US" dirty="0"/>
          </a:p>
        </p:txBody>
      </p:sp>
    </p:spTree>
    <p:extLst>
      <p:ext uri="{BB962C8B-B14F-4D97-AF65-F5344CB8AC3E}">
        <p14:creationId xmlns:p14="http://schemas.microsoft.com/office/powerpoint/2010/main" val="12026581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Evaluation can be done periodically and the quarterly reporting is a good opportunity</a:t>
            </a:r>
            <a:r>
              <a:rPr lang="en-US" baseline="0" dirty="0"/>
              <a:t> to evaluate past quarter’s performance.</a:t>
            </a:r>
          </a:p>
          <a:p>
            <a:endParaRPr lang="en-US" baseline="0" dirty="0"/>
          </a:p>
          <a:p>
            <a:r>
              <a:rPr lang="en-US" baseline="0" dirty="0"/>
              <a:t>Emphasize: the physician should </a:t>
            </a:r>
            <a:r>
              <a:rPr lang="en-US" b="1" u="sng" baseline="0" dirty="0"/>
              <a:t>analyze the data with the DOTS facility staff before submission</a:t>
            </a:r>
            <a:r>
              <a:rPr lang="en-US" baseline="0" dirty="0"/>
              <a:t> to next higher level.</a:t>
            </a:r>
          </a:p>
          <a:p>
            <a:endParaRPr lang="en-US" baseline="0" dirty="0"/>
          </a:p>
          <a:p>
            <a:r>
              <a:rPr lang="en-US" baseline="0" dirty="0"/>
              <a:t>At each level, PHO/CHO, CHD, NTP, analysis of consolidated data should be done and findings discussed with the submitting units.</a:t>
            </a:r>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15</a:t>
            </a:fld>
            <a:endParaRPr lang="en-US" dirty="0"/>
          </a:p>
        </p:txBody>
      </p:sp>
    </p:spTree>
    <p:extLst>
      <p:ext uri="{BB962C8B-B14F-4D97-AF65-F5344CB8AC3E}">
        <p14:creationId xmlns:p14="http://schemas.microsoft.com/office/powerpoint/2010/main" val="2761464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table shows the tasks of each level– that of consolidating,</a:t>
            </a:r>
            <a:r>
              <a:rPr lang="en-US" baseline="0" dirty="0"/>
              <a:t> analyzing, submitting and giving feedback.</a:t>
            </a:r>
          </a:p>
          <a:p>
            <a:endParaRPr lang="en-US" baseline="0" dirty="0"/>
          </a:p>
          <a:p>
            <a:r>
              <a:rPr lang="en-US" baseline="0" dirty="0"/>
              <a:t>This also shows the timeline of report submission, essentially the same as previous MOP.</a:t>
            </a:r>
          </a:p>
          <a:p>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16</a:t>
            </a:fld>
            <a:endParaRPr lang="en-US" dirty="0"/>
          </a:p>
        </p:txBody>
      </p:sp>
    </p:spTree>
    <p:extLst>
      <p:ext uri="{BB962C8B-B14F-4D97-AF65-F5344CB8AC3E}">
        <p14:creationId xmlns:p14="http://schemas.microsoft.com/office/powerpoint/2010/main" val="16585705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Aside from analysis</a:t>
            </a:r>
            <a:r>
              <a:rPr lang="en-US" baseline="0" dirty="0"/>
              <a:t> of quarterly reports, </a:t>
            </a:r>
            <a:r>
              <a:rPr lang="en-US" b="1" u="sng" baseline="0" dirty="0"/>
              <a:t>program implementation reviews done annually or semi-annual </a:t>
            </a:r>
            <a:r>
              <a:rPr lang="en-US" baseline="0" dirty="0"/>
              <a:t>is another method of evaluating the program.</a:t>
            </a:r>
          </a:p>
          <a:p>
            <a:endParaRPr lang="en-US" baseline="0" dirty="0"/>
          </a:p>
          <a:p>
            <a:r>
              <a:rPr lang="en-US" baseline="0" dirty="0"/>
              <a:t>To have good quality results, it is important </a:t>
            </a:r>
            <a:r>
              <a:rPr lang="en-US" b="1" u="sng" baseline="0" dirty="0"/>
              <a:t>to plan the PIR very well</a:t>
            </a:r>
            <a:r>
              <a:rPr lang="en-US" baseline="0" dirty="0"/>
              <a:t>.  Emphasize that the PIR is not just the actual meeting or workshop but success relies heavily on the preparatory activities, especially data collection and analysis.</a:t>
            </a:r>
          </a:p>
          <a:p>
            <a:endParaRPr lang="en-US" baseline="0" dirty="0"/>
          </a:p>
          <a:p>
            <a:r>
              <a:rPr lang="en-US" baseline="0" dirty="0"/>
              <a:t>Lastly, the LGU scorecard should be analyzed as it is the official LGU indicator on core TB indicators.</a:t>
            </a:r>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17</a:t>
            </a:fld>
            <a:endParaRPr lang="en-US" dirty="0"/>
          </a:p>
        </p:txBody>
      </p:sp>
    </p:spTree>
    <p:extLst>
      <p:ext uri="{BB962C8B-B14F-4D97-AF65-F5344CB8AC3E}">
        <p14:creationId xmlns:p14="http://schemas.microsoft.com/office/powerpoint/2010/main" val="458104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Fort the program indicators, there are 14 </a:t>
            </a:r>
            <a:r>
              <a:rPr lang="en-US" b="1" dirty="0"/>
              <a:t>“core indicators” </a:t>
            </a:r>
            <a:r>
              <a:rPr lang="en-US" b="0" dirty="0"/>
              <a:t>listed here.</a:t>
            </a:r>
          </a:p>
          <a:p>
            <a:endParaRPr lang="en-US" b="0" dirty="0"/>
          </a:p>
          <a:p>
            <a:r>
              <a:rPr lang="en-US" b="0" dirty="0"/>
              <a:t>Refer them to the handout</a:t>
            </a:r>
            <a:r>
              <a:rPr lang="en-US" b="0" baseline="0" dirty="0"/>
              <a:t> on program indicators which lists the definition and formula for each indicator.</a:t>
            </a:r>
            <a:endParaRPr lang="en-US" b="0" dirty="0"/>
          </a:p>
        </p:txBody>
      </p:sp>
      <p:sp>
        <p:nvSpPr>
          <p:cNvPr id="4" name="Slide Number Placeholder 3"/>
          <p:cNvSpPr>
            <a:spLocks noGrp="1"/>
          </p:cNvSpPr>
          <p:nvPr>
            <p:ph type="sldNum" sz="quarter" idx="10"/>
          </p:nvPr>
        </p:nvSpPr>
        <p:spPr/>
        <p:txBody>
          <a:bodyPr/>
          <a:lstStyle/>
          <a:p>
            <a:fld id="{151AEF84-ECE3-43BD-9138-2896D4A25097}" type="slidenum">
              <a:rPr lang="en-US" smtClean="0"/>
              <a:t>18</a:t>
            </a:fld>
            <a:endParaRPr lang="en-US" dirty="0"/>
          </a:p>
        </p:txBody>
      </p:sp>
    </p:spTree>
    <p:extLst>
      <p:ext uri="{BB962C8B-B14F-4D97-AF65-F5344CB8AC3E}">
        <p14:creationId xmlns:p14="http://schemas.microsoft.com/office/powerpoint/2010/main" val="28935688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Through the exercise, they will compute on their own</a:t>
            </a:r>
            <a:r>
              <a:rPr lang="en-US" baseline="0" dirty="0"/>
              <a:t> the program indicators.</a:t>
            </a:r>
          </a:p>
          <a:p>
            <a:endParaRPr lang="en-US" baseline="0" dirty="0"/>
          </a:p>
          <a:p>
            <a:r>
              <a:rPr lang="en-US" baseline="0" dirty="0"/>
              <a:t>Discussion follows wherein the definition of the indicators and calculation are clarified.</a:t>
            </a:r>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19</a:t>
            </a:fld>
            <a:endParaRPr lang="en-US" dirty="0"/>
          </a:p>
        </p:txBody>
      </p:sp>
    </p:spTree>
    <p:extLst>
      <p:ext uri="{BB962C8B-B14F-4D97-AF65-F5344CB8AC3E}">
        <p14:creationId xmlns:p14="http://schemas.microsoft.com/office/powerpoint/2010/main" val="950528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2</a:t>
            </a:fld>
            <a:endParaRPr lang="en-US" dirty="0"/>
          </a:p>
        </p:txBody>
      </p:sp>
    </p:spTree>
    <p:extLst>
      <p:ext uri="{BB962C8B-B14F-4D97-AF65-F5344CB8AC3E}">
        <p14:creationId xmlns:p14="http://schemas.microsoft.com/office/powerpoint/2010/main" val="32821750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Point out where to get the “all forms” (numerator) to compute the indicator</a:t>
            </a:r>
          </a:p>
        </p:txBody>
      </p:sp>
      <p:sp>
        <p:nvSpPr>
          <p:cNvPr id="4" name="Slide Number Placeholder 3"/>
          <p:cNvSpPr>
            <a:spLocks noGrp="1"/>
          </p:cNvSpPr>
          <p:nvPr>
            <p:ph type="sldNum" sz="quarter" idx="10"/>
          </p:nvPr>
        </p:nvSpPr>
        <p:spPr/>
        <p:txBody>
          <a:bodyPr/>
          <a:lstStyle/>
          <a:p>
            <a:fld id="{151AEF84-ECE3-43BD-9138-2896D4A25097}" type="slidenum">
              <a:rPr lang="en-US" smtClean="0"/>
              <a:t>20</a:t>
            </a:fld>
            <a:endParaRPr lang="en-US" dirty="0"/>
          </a:p>
        </p:txBody>
      </p:sp>
    </p:spTree>
    <p:extLst>
      <p:ext uri="{BB962C8B-B14F-4D97-AF65-F5344CB8AC3E}">
        <p14:creationId xmlns:p14="http://schemas.microsoft.com/office/powerpoint/2010/main" val="1584602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Point out where to get the “all forms” (numerator) to compute the indicator</a:t>
            </a:r>
          </a:p>
        </p:txBody>
      </p:sp>
      <p:sp>
        <p:nvSpPr>
          <p:cNvPr id="4" name="Slide Number Placeholder 3"/>
          <p:cNvSpPr>
            <a:spLocks noGrp="1"/>
          </p:cNvSpPr>
          <p:nvPr>
            <p:ph type="sldNum" sz="quarter" idx="10"/>
          </p:nvPr>
        </p:nvSpPr>
        <p:spPr/>
        <p:txBody>
          <a:bodyPr/>
          <a:lstStyle/>
          <a:p>
            <a:fld id="{151AEF84-ECE3-43BD-9138-2896D4A25097}" type="slidenum">
              <a:rPr lang="en-US" smtClean="0"/>
              <a:t>21</a:t>
            </a:fld>
            <a:endParaRPr lang="en-US" dirty="0"/>
          </a:p>
        </p:txBody>
      </p:sp>
    </p:spTree>
    <p:extLst>
      <p:ext uri="{BB962C8B-B14F-4D97-AF65-F5344CB8AC3E}">
        <p14:creationId xmlns:p14="http://schemas.microsoft.com/office/powerpoint/2010/main" val="41614726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Through the exercise, they will compute on their own</a:t>
            </a:r>
            <a:r>
              <a:rPr lang="en-US" baseline="0" dirty="0"/>
              <a:t> the program indicators.</a:t>
            </a:r>
          </a:p>
          <a:p>
            <a:endParaRPr lang="en-US" baseline="0" dirty="0"/>
          </a:p>
          <a:p>
            <a:r>
              <a:rPr lang="en-US" baseline="0" dirty="0"/>
              <a:t>Discussion follows wherein the definition of the indicators and calculation are clarified.</a:t>
            </a:r>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22</a:t>
            </a:fld>
            <a:endParaRPr lang="en-US" dirty="0"/>
          </a:p>
        </p:txBody>
      </p:sp>
    </p:spTree>
    <p:extLst>
      <p:ext uri="{BB962C8B-B14F-4D97-AF65-F5344CB8AC3E}">
        <p14:creationId xmlns:p14="http://schemas.microsoft.com/office/powerpoint/2010/main" val="28666420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Through the exercise, they will compute on their own</a:t>
            </a:r>
            <a:r>
              <a:rPr lang="en-US" baseline="0" dirty="0"/>
              <a:t> the program indicators.</a:t>
            </a:r>
          </a:p>
          <a:p>
            <a:endParaRPr lang="en-US" baseline="0" dirty="0"/>
          </a:p>
          <a:p>
            <a:r>
              <a:rPr lang="en-US" baseline="0" dirty="0"/>
              <a:t>Discussion follows wherein the definition of the indicators and calculation are clarified.</a:t>
            </a:r>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23</a:t>
            </a:fld>
            <a:endParaRPr lang="en-US" dirty="0"/>
          </a:p>
        </p:txBody>
      </p:sp>
    </p:spTree>
    <p:extLst>
      <p:ext uri="{BB962C8B-B14F-4D97-AF65-F5344CB8AC3E}">
        <p14:creationId xmlns:p14="http://schemas.microsoft.com/office/powerpoint/2010/main" val="5528510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Numerator will be the green circle—”all forms” (new and Relapse) that were cured and treatment completed for both BC and CD.</a:t>
            </a:r>
          </a:p>
          <a:p>
            <a:endParaRPr lang="en-US" dirty="0"/>
          </a:p>
          <a:p>
            <a:r>
              <a:rPr lang="en-US" dirty="0"/>
              <a:t>Denominator will be red circle or TOTAL.  </a:t>
            </a:r>
          </a:p>
          <a:p>
            <a:endParaRPr lang="en-US" dirty="0"/>
          </a:p>
          <a:p>
            <a:r>
              <a:rPr lang="en-US" dirty="0"/>
              <a:t>Note: If the total does not match with cases registered the previous year (1</a:t>
            </a:r>
            <a:r>
              <a:rPr lang="en-US" baseline="30000" dirty="0"/>
              <a:t>st</a:t>
            </a:r>
            <a:r>
              <a:rPr lang="en-US" dirty="0"/>
              <a:t> column), this may be due to the number on the footnote or “excluded</a:t>
            </a:r>
            <a:r>
              <a:rPr lang="en-US" baseline="0" dirty="0"/>
              <a:t> from cohort because found to be DRTB regimen”.  </a:t>
            </a:r>
          </a:p>
          <a:p>
            <a:endParaRPr lang="en-US" baseline="0" dirty="0"/>
          </a:p>
          <a:p>
            <a:r>
              <a:rPr lang="en-US" baseline="0" dirty="0"/>
              <a:t>“Missing cases” (that is=total number of new and relapse registered last year minus total evaluated minus excluded) should be added to the denominator as “not evaluated” so that the discrepancy will be accounted for.</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24</a:t>
            </a:fld>
            <a:endParaRPr lang="en-US" dirty="0"/>
          </a:p>
        </p:txBody>
      </p:sp>
    </p:spTree>
    <p:extLst>
      <p:ext uri="{BB962C8B-B14F-4D97-AF65-F5344CB8AC3E}">
        <p14:creationId xmlns:p14="http://schemas.microsoft.com/office/powerpoint/2010/main" val="914100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Numerator will be the green circle—”all forms” (new and Relapse) that were cured and treatment completed for both BC and CD.</a:t>
            </a:r>
          </a:p>
          <a:p>
            <a:endParaRPr lang="en-US" dirty="0"/>
          </a:p>
          <a:p>
            <a:r>
              <a:rPr lang="en-US" dirty="0"/>
              <a:t>Denominator will be red circle or TOTAL.  </a:t>
            </a:r>
          </a:p>
          <a:p>
            <a:endParaRPr lang="en-US" dirty="0"/>
          </a:p>
          <a:p>
            <a:r>
              <a:rPr lang="en-US" dirty="0"/>
              <a:t>Note: If the total does not match with cases registered the previous year (1</a:t>
            </a:r>
            <a:r>
              <a:rPr lang="en-US" baseline="30000" dirty="0"/>
              <a:t>st</a:t>
            </a:r>
            <a:r>
              <a:rPr lang="en-US" dirty="0"/>
              <a:t> column), this may be due to the number on the footnote or “excluded</a:t>
            </a:r>
            <a:r>
              <a:rPr lang="en-US" baseline="0" dirty="0"/>
              <a:t> from cohort because found to be DRTB regimen”.  </a:t>
            </a:r>
          </a:p>
          <a:p>
            <a:endParaRPr lang="en-US" baseline="0" dirty="0"/>
          </a:p>
          <a:p>
            <a:r>
              <a:rPr lang="en-US" baseline="0" dirty="0"/>
              <a:t>“Missing cases” (that is=total number of new and relapse registered last year minus total evaluated minus excluded) should be added to the denominator as “not evaluated” so that the discrepancy will be accounted for.</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25</a:t>
            </a:fld>
            <a:endParaRPr lang="en-US" dirty="0"/>
          </a:p>
        </p:txBody>
      </p:sp>
    </p:spTree>
    <p:extLst>
      <p:ext uri="{BB962C8B-B14F-4D97-AF65-F5344CB8AC3E}">
        <p14:creationId xmlns:p14="http://schemas.microsoft.com/office/powerpoint/2010/main" val="20476776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Through the exercise, they will compute on their own</a:t>
            </a:r>
            <a:r>
              <a:rPr lang="en-US" baseline="0" dirty="0"/>
              <a:t> the program indicators.</a:t>
            </a:r>
          </a:p>
          <a:p>
            <a:endParaRPr lang="en-US" baseline="0" dirty="0"/>
          </a:p>
          <a:p>
            <a:r>
              <a:rPr lang="en-US" baseline="0" dirty="0"/>
              <a:t>Discussion follows wherein the definition of the indicators and calculation are clarified.</a:t>
            </a:r>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26</a:t>
            </a:fld>
            <a:endParaRPr lang="en-US" dirty="0"/>
          </a:p>
        </p:txBody>
      </p:sp>
    </p:spTree>
    <p:extLst>
      <p:ext uri="{BB962C8B-B14F-4D97-AF65-F5344CB8AC3E}">
        <p14:creationId xmlns:p14="http://schemas.microsoft.com/office/powerpoint/2010/main" val="30530745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Presumptive examined will refer to those that underwent DSSM.</a:t>
            </a:r>
          </a:p>
          <a:p>
            <a:endParaRPr lang="en-US" dirty="0"/>
          </a:p>
          <a:p>
            <a:r>
              <a:rPr lang="en-US" dirty="0"/>
              <a:t>It does not include presumptive TB</a:t>
            </a:r>
            <a:r>
              <a:rPr lang="en-US" baseline="0" dirty="0"/>
              <a:t> children who did not undergo DSSM and does not include Xpert.</a:t>
            </a:r>
          </a:p>
          <a:p>
            <a:endParaRPr lang="en-US" baseline="0" dirty="0"/>
          </a:p>
          <a:p>
            <a:r>
              <a:rPr lang="en-US" baseline="0" dirty="0"/>
              <a:t>Note: reason for this is that under PhilPACT, this indicator was intended as a measure of access to microscopy services.</a:t>
            </a:r>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27</a:t>
            </a:fld>
            <a:endParaRPr lang="en-US" dirty="0"/>
          </a:p>
        </p:txBody>
      </p:sp>
    </p:spTree>
    <p:extLst>
      <p:ext uri="{BB962C8B-B14F-4D97-AF65-F5344CB8AC3E}">
        <p14:creationId xmlns:p14="http://schemas.microsoft.com/office/powerpoint/2010/main" val="5145413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Presumptive examined will refer to those that underwent DSSM.</a:t>
            </a:r>
          </a:p>
          <a:p>
            <a:endParaRPr lang="en-US" dirty="0"/>
          </a:p>
          <a:p>
            <a:r>
              <a:rPr lang="en-US" dirty="0"/>
              <a:t>It does not include presumptive TB</a:t>
            </a:r>
            <a:r>
              <a:rPr lang="en-US" baseline="0" dirty="0"/>
              <a:t> children who did not undergo DSSM and does not include Xpert.</a:t>
            </a:r>
          </a:p>
          <a:p>
            <a:endParaRPr lang="en-US" baseline="0" dirty="0"/>
          </a:p>
          <a:p>
            <a:r>
              <a:rPr lang="en-US" baseline="0" dirty="0"/>
              <a:t>Note: reason for this is that under PhilPACT, this indicator was intended as a measure of access to microscopy services.</a:t>
            </a:r>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28</a:t>
            </a:fld>
            <a:endParaRPr lang="en-US" dirty="0"/>
          </a:p>
        </p:txBody>
      </p:sp>
    </p:spTree>
    <p:extLst>
      <p:ext uri="{BB962C8B-B14F-4D97-AF65-F5344CB8AC3E}">
        <p14:creationId xmlns:p14="http://schemas.microsoft.com/office/powerpoint/2010/main" val="16589883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Through the exercise, they will compute on their own</a:t>
            </a:r>
            <a:r>
              <a:rPr lang="en-US" baseline="0" dirty="0"/>
              <a:t> the program indicators.</a:t>
            </a:r>
          </a:p>
          <a:p>
            <a:endParaRPr lang="en-US" baseline="0" dirty="0"/>
          </a:p>
          <a:p>
            <a:r>
              <a:rPr lang="en-US" baseline="0" dirty="0"/>
              <a:t>Discussion follows wherein the definition of the indicators and calculation are clarified.</a:t>
            </a:r>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29</a:t>
            </a:fld>
            <a:endParaRPr lang="en-US" dirty="0"/>
          </a:p>
        </p:txBody>
      </p:sp>
    </p:spTree>
    <p:extLst>
      <p:ext uri="{BB962C8B-B14F-4D97-AF65-F5344CB8AC3E}">
        <p14:creationId xmlns:p14="http://schemas.microsoft.com/office/powerpoint/2010/main" val="8918564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These are the objectives of monitoring, supervision,</a:t>
            </a:r>
            <a:r>
              <a:rPr lang="en-US" baseline="0" dirty="0"/>
              <a:t> and evaluation</a:t>
            </a:r>
          </a:p>
          <a:p>
            <a:pPr marL="171450" indent="-171450">
              <a:buFont typeface="Arial" panose="020B0604020202020204" pitchFamily="34" charset="0"/>
              <a:buChar char="•"/>
            </a:pPr>
            <a:r>
              <a:rPr lang="en-US" baseline="0" dirty="0"/>
              <a:t>Emphasize:</a:t>
            </a:r>
          </a:p>
          <a:p>
            <a:pPr marL="628650" lvl="1" indent="-171450">
              <a:buFont typeface="Arial" panose="020B0604020202020204" pitchFamily="34" charset="0"/>
              <a:buChar char="•"/>
            </a:pPr>
            <a:r>
              <a:rPr lang="en-US" baseline="0" dirty="0"/>
              <a:t>Adherence to protocol</a:t>
            </a:r>
          </a:p>
          <a:p>
            <a:pPr marL="628650" lvl="1" indent="-171450">
              <a:buFont typeface="Arial" panose="020B0604020202020204" pitchFamily="34" charset="0"/>
              <a:buChar char="•"/>
            </a:pPr>
            <a:r>
              <a:rPr lang="en-US" baseline="0" dirty="0"/>
              <a:t>Identify gaps in implementation and address gaps</a:t>
            </a:r>
          </a:p>
          <a:p>
            <a:pPr marL="628650" lvl="1" indent="-171450">
              <a:buFont typeface="Arial" panose="020B0604020202020204" pitchFamily="34" charset="0"/>
              <a:buChar char="•"/>
            </a:pPr>
            <a:r>
              <a:rPr lang="en-US" baseline="0" dirty="0"/>
              <a:t>Ensure attainment of program objectives</a:t>
            </a:r>
          </a:p>
          <a:p>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3</a:t>
            </a:fld>
            <a:endParaRPr lang="en-US" dirty="0"/>
          </a:p>
        </p:txBody>
      </p:sp>
    </p:spTree>
    <p:extLst>
      <p:ext uri="{BB962C8B-B14F-4D97-AF65-F5344CB8AC3E}">
        <p14:creationId xmlns:p14="http://schemas.microsoft.com/office/powerpoint/2010/main" val="39922413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Through the exercise, they will compute on their own</a:t>
            </a:r>
            <a:r>
              <a:rPr lang="en-US" baseline="0" dirty="0"/>
              <a:t> the program indicators.</a:t>
            </a:r>
          </a:p>
          <a:p>
            <a:endParaRPr lang="en-US" baseline="0" dirty="0"/>
          </a:p>
          <a:p>
            <a:r>
              <a:rPr lang="en-US" baseline="0" dirty="0"/>
              <a:t>Discussion follows wherein the definition of the indicators and calculation are clarified.</a:t>
            </a:r>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30</a:t>
            </a:fld>
            <a:endParaRPr lang="en-US" dirty="0"/>
          </a:p>
        </p:txBody>
      </p:sp>
    </p:spTree>
    <p:extLst>
      <p:ext uri="{BB962C8B-B14F-4D97-AF65-F5344CB8AC3E}">
        <p14:creationId xmlns:p14="http://schemas.microsoft.com/office/powerpoint/2010/main" val="5750722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151AEF84-ECE3-43BD-9138-2896D4A25097}" type="slidenum">
              <a:rPr lang="en-US" smtClean="0"/>
              <a:t>31</a:t>
            </a:fld>
            <a:endParaRPr lang="en-US" dirty="0"/>
          </a:p>
        </p:txBody>
      </p:sp>
    </p:spTree>
    <p:extLst>
      <p:ext uri="{BB962C8B-B14F-4D97-AF65-F5344CB8AC3E}">
        <p14:creationId xmlns:p14="http://schemas.microsoft.com/office/powerpoint/2010/main" val="19692226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151AEF84-ECE3-43BD-9138-2896D4A25097}" type="slidenum">
              <a:rPr lang="en-US" smtClean="0"/>
              <a:t>32</a:t>
            </a:fld>
            <a:endParaRPr lang="en-US" dirty="0"/>
          </a:p>
        </p:txBody>
      </p:sp>
    </p:spTree>
    <p:extLst>
      <p:ext uri="{BB962C8B-B14F-4D97-AF65-F5344CB8AC3E}">
        <p14:creationId xmlns:p14="http://schemas.microsoft.com/office/powerpoint/2010/main" val="8560971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Through the exercise, they will compute on their own</a:t>
            </a:r>
            <a:r>
              <a:rPr lang="en-US" baseline="0" dirty="0"/>
              <a:t> the program indicators.</a:t>
            </a:r>
          </a:p>
          <a:p>
            <a:endParaRPr lang="en-US" baseline="0" dirty="0"/>
          </a:p>
          <a:p>
            <a:r>
              <a:rPr lang="en-US" baseline="0" dirty="0"/>
              <a:t>Discussion follows wherein the definition of the indicators and calculation are clarified.</a:t>
            </a:r>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33</a:t>
            </a:fld>
            <a:endParaRPr lang="en-US" dirty="0"/>
          </a:p>
        </p:txBody>
      </p:sp>
    </p:spTree>
    <p:extLst>
      <p:ext uri="{BB962C8B-B14F-4D97-AF65-F5344CB8AC3E}">
        <p14:creationId xmlns:p14="http://schemas.microsoft.com/office/powerpoint/2010/main" val="27440528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151AEF84-ECE3-43BD-9138-2896D4A25097}" type="slidenum">
              <a:rPr lang="en-US" smtClean="0"/>
              <a:t>34</a:t>
            </a:fld>
            <a:endParaRPr lang="en-US" dirty="0"/>
          </a:p>
        </p:txBody>
      </p:sp>
    </p:spTree>
    <p:extLst>
      <p:ext uri="{BB962C8B-B14F-4D97-AF65-F5344CB8AC3E}">
        <p14:creationId xmlns:p14="http://schemas.microsoft.com/office/powerpoint/2010/main" val="649455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151AEF84-ECE3-43BD-9138-2896D4A25097}" type="slidenum">
              <a:rPr lang="en-US" smtClean="0"/>
              <a:t>35</a:t>
            </a:fld>
            <a:endParaRPr lang="en-US" dirty="0"/>
          </a:p>
        </p:txBody>
      </p:sp>
    </p:spTree>
    <p:extLst>
      <p:ext uri="{BB962C8B-B14F-4D97-AF65-F5344CB8AC3E}">
        <p14:creationId xmlns:p14="http://schemas.microsoft.com/office/powerpoint/2010/main" val="348315873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151AEF84-ECE3-43BD-9138-2896D4A25097}" type="slidenum">
              <a:rPr lang="en-US" smtClean="0"/>
              <a:t>36</a:t>
            </a:fld>
            <a:endParaRPr lang="en-US" dirty="0"/>
          </a:p>
        </p:txBody>
      </p:sp>
    </p:spTree>
    <p:extLst>
      <p:ext uri="{BB962C8B-B14F-4D97-AF65-F5344CB8AC3E}">
        <p14:creationId xmlns:p14="http://schemas.microsoft.com/office/powerpoint/2010/main" val="4902584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151AEF84-ECE3-43BD-9138-2896D4A25097}" type="slidenum">
              <a:rPr lang="en-US" smtClean="0"/>
              <a:t>37</a:t>
            </a:fld>
            <a:endParaRPr lang="en-US" dirty="0"/>
          </a:p>
        </p:txBody>
      </p:sp>
    </p:spTree>
    <p:extLst>
      <p:ext uri="{BB962C8B-B14F-4D97-AF65-F5344CB8AC3E}">
        <p14:creationId xmlns:p14="http://schemas.microsoft.com/office/powerpoint/2010/main" val="261092219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151AEF84-ECE3-43BD-9138-2896D4A25097}" type="slidenum">
              <a:rPr lang="en-US" smtClean="0"/>
              <a:t>38</a:t>
            </a:fld>
            <a:endParaRPr lang="en-US" dirty="0"/>
          </a:p>
        </p:txBody>
      </p:sp>
    </p:spTree>
    <p:extLst>
      <p:ext uri="{BB962C8B-B14F-4D97-AF65-F5344CB8AC3E}">
        <p14:creationId xmlns:p14="http://schemas.microsoft.com/office/powerpoint/2010/main" val="2686196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4</a:t>
            </a:fld>
            <a:endParaRPr lang="en-US" dirty="0"/>
          </a:p>
        </p:txBody>
      </p:sp>
    </p:spTree>
    <p:extLst>
      <p:ext uri="{BB962C8B-B14F-4D97-AF65-F5344CB8AC3E}">
        <p14:creationId xmlns:p14="http://schemas.microsoft.com/office/powerpoint/2010/main" val="2065079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Monitoring</a:t>
            </a:r>
            <a:r>
              <a:rPr lang="en-US" baseline="0" dirty="0"/>
              <a:t> is observation of activities (whether being conducted) while supervision is observation of </a:t>
            </a:r>
            <a:r>
              <a:rPr lang="en-US" b="1" u="sng" baseline="0" dirty="0"/>
              <a:t>persons or groups</a:t>
            </a:r>
            <a:r>
              <a:rPr lang="en-US" baseline="0" dirty="0"/>
              <a:t>.</a:t>
            </a:r>
          </a:p>
          <a:p>
            <a:pPr marL="171450" indent="-171450">
              <a:buFont typeface="Arial" panose="020B0604020202020204" pitchFamily="34" charset="0"/>
              <a:buChar char="•"/>
            </a:pPr>
            <a:r>
              <a:rPr lang="en-US" baseline="0" dirty="0"/>
              <a:t>Emphasize that supervision should </a:t>
            </a:r>
            <a:r>
              <a:rPr lang="en-US" b="1" u="sng" baseline="0" dirty="0"/>
              <a:t>motivate</a:t>
            </a:r>
            <a:r>
              <a:rPr lang="en-US" baseline="0" dirty="0"/>
              <a:t> health workers.</a:t>
            </a:r>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5</a:t>
            </a:fld>
            <a:endParaRPr lang="en-US" dirty="0"/>
          </a:p>
        </p:txBody>
      </p:sp>
    </p:spTree>
    <p:extLst>
      <p:ext uri="{BB962C8B-B14F-4D97-AF65-F5344CB8AC3E}">
        <p14:creationId xmlns:p14="http://schemas.microsoft.com/office/powerpoint/2010/main" val="40928884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Evaluation – long term.</a:t>
            </a:r>
            <a:r>
              <a:rPr lang="en-US" baseline="0" dirty="0"/>
              <a:t> “Higher” level indicators measured (impact).</a:t>
            </a:r>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6</a:t>
            </a:fld>
            <a:endParaRPr lang="en-US" dirty="0"/>
          </a:p>
        </p:txBody>
      </p:sp>
    </p:spTree>
    <p:extLst>
      <p:ext uri="{BB962C8B-B14F-4D97-AF65-F5344CB8AC3E}">
        <p14:creationId xmlns:p14="http://schemas.microsoft.com/office/powerpoint/2010/main" val="13243209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This policy</a:t>
            </a:r>
            <a:r>
              <a:rPr lang="en-US" baseline="0" dirty="0"/>
              <a:t> clarifies the </a:t>
            </a:r>
            <a:r>
              <a:rPr lang="en-US" b="1" u="sng" baseline="0" dirty="0"/>
              <a:t>roles</a:t>
            </a:r>
            <a:r>
              <a:rPr lang="en-US" baseline="0" dirty="0"/>
              <a:t> of different levels in MSE.</a:t>
            </a:r>
          </a:p>
          <a:p>
            <a:pPr marL="171450" indent="-171450">
              <a:buFont typeface="Arial" panose="020B0604020202020204" pitchFamily="34" charset="0"/>
              <a:buChar char="•"/>
            </a:pPr>
            <a:r>
              <a:rPr lang="en-US" baseline="0" dirty="0"/>
              <a:t>Since LGUs are not administratively under the DOH, CHDs serve primarily as </a:t>
            </a:r>
            <a:r>
              <a:rPr lang="en-US" b="1" u="sng" baseline="0" dirty="0"/>
              <a:t>technical assistance providers</a:t>
            </a:r>
            <a:r>
              <a:rPr lang="en-US" baseline="0" dirty="0"/>
              <a:t> rather than supervisors.</a:t>
            </a:r>
          </a:p>
          <a:p>
            <a:pPr marL="171450" indent="-171450">
              <a:buFont typeface="Arial" panose="020B0604020202020204" pitchFamily="34" charset="0"/>
              <a:buChar char="•"/>
            </a:pPr>
            <a:r>
              <a:rPr lang="en-US" dirty="0"/>
              <a:t>This slide also demonstrates that </a:t>
            </a:r>
            <a:r>
              <a:rPr lang="en-US" b="1" u="sng" dirty="0"/>
              <a:t>DOTS facility staff (physicians and nurses) are also managers/supervisors</a:t>
            </a:r>
            <a:r>
              <a:rPr lang="en-US" dirty="0"/>
              <a:t> and not just clinical staff</a:t>
            </a:r>
            <a:r>
              <a:rPr lang="en-US" baseline="0" dirty="0"/>
              <a:t> or implementers.</a:t>
            </a:r>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7</a:t>
            </a:fld>
            <a:endParaRPr lang="en-US" dirty="0"/>
          </a:p>
        </p:txBody>
      </p:sp>
    </p:spTree>
    <p:extLst>
      <p:ext uri="{BB962C8B-B14F-4D97-AF65-F5344CB8AC3E}">
        <p14:creationId xmlns:p14="http://schemas.microsoft.com/office/powerpoint/2010/main" val="15396398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 </a:t>
            </a:r>
            <a:r>
              <a:rPr lang="en-US" b="1" u="sng" dirty="0"/>
              <a:t>monitoring</a:t>
            </a:r>
            <a:r>
              <a:rPr lang="en-US" b="1" u="sng" baseline="0" dirty="0"/>
              <a:t> plan</a:t>
            </a:r>
            <a:r>
              <a:rPr lang="en-US" baseline="0" dirty="0"/>
              <a:t> should be included in annual workplans of DOTS facilities/LGUs.  This monitoring plan </a:t>
            </a:r>
            <a:r>
              <a:rPr lang="en-US" sz="1200" kern="1200" dirty="0">
                <a:solidFill>
                  <a:schemeClr val="tx1"/>
                </a:solidFill>
                <a:effectLst/>
                <a:latin typeface="+mn-lt"/>
                <a:ea typeface="+mn-ea"/>
                <a:cs typeface="+mn-cs"/>
              </a:rPr>
              <a:t>should contain the </a:t>
            </a:r>
            <a:r>
              <a:rPr lang="en-US" sz="1200" b="1" u="sng" kern="1200" dirty="0">
                <a:solidFill>
                  <a:schemeClr val="tx1"/>
                </a:solidFill>
                <a:effectLst/>
                <a:latin typeface="+mn-lt"/>
                <a:ea typeface="+mn-ea"/>
                <a:cs typeface="+mn-cs"/>
              </a:rPr>
              <a:t>list of areas/facilities to be visited, objectives of the visit, timelines, expected outputs and feedback mechanisms</a:t>
            </a:r>
          </a:p>
          <a:p>
            <a:pPr marL="171450" indent="-171450">
              <a:buFont typeface="Arial" panose="020B0604020202020204" pitchFamily="34" charset="0"/>
              <a:buChar char="•"/>
            </a:pPr>
            <a:r>
              <a:rPr lang="en-US" dirty="0"/>
              <a:t>Quarterly monitoring is </a:t>
            </a:r>
            <a:r>
              <a:rPr lang="en-US" b="1" u="sng" dirty="0"/>
              <a:t>strongly recommended</a:t>
            </a:r>
            <a:r>
              <a:rPr lang="en-US" dirty="0"/>
              <a:t>.</a:t>
            </a:r>
          </a:p>
          <a:p>
            <a:pPr marL="171450" indent="-171450">
              <a:buFont typeface="Arial" panose="020B0604020202020204" pitchFamily="34" charset="0"/>
              <a:buChar char="•"/>
            </a:pPr>
            <a:r>
              <a:rPr lang="en-US" dirty="0"/>
              <a:t>Since it may not be feasible to visit all facilities quarterly,</a:t>
            </a:r>
            <a:r>
              <a:rPr lang="en-US" baseline="0" dirty="0"/>
              <a:t> </a:t>
            </a:r>
            <a:r>
              <a:rPr lang="en-US" b="1" u="sng" baseline="0" dirty="0"/>
              <a:t>prioritization</a:t>
            </a:r>
            <a:r>
              <a:rPr lang="en-US" baseline="0" dirty="0"/>
              <a:t> should be done based on needs.</a:t>
            </a:r>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8</a:t>
            </a:fld>
            <a:endParaRPr lang="en-US" dirty="0"/>
          </a:p>
        </p:txBody>
      </p:sp>
    </p:spTree>
    <p:extLst>
      <p:ext uri="{BB962C8B-B14F-4D97-AF65-F5344CB8AC3E}">
        <p14:creationId xmlns:p14="http://schemas.microsoft.com/office/powerpoint/2010/main" val="34893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a:t>
            </a:r>
            <a:r>
              <a:rPr lang="en-US" baseline="0" dirty="0"/>
              <a:t> last section of this presentation will discuss the key program indicators.</a:t>
            </a:r>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t>9</a:t>
            </a:fld>
            <a:endParaRPr lang="en-US" dirty="0"/>
          </a:p>
        </p:txBody>
      </p:sp>
    </p:spTree>
    <p:extLst>
      <p:ext uri="{BB962C8B-B14F-4D97-AF65-F5344CB8AC3E}">
        <p14:creationId xmlns:p14="http://schemas.microsoft.com/office/powerpoint/2010/main" val="132303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9965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36821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07432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46301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82337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5190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697657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5873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0901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6778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4062521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57941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44772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56342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503457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7609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174171" y="145142"/>
            <a:ext cx="7199086" cy="751237"/>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74171" y="1041520"/>
            <a:ext cx="7199086" cy="499984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47428361"/>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4182" y="1910730"/>
            <a:ext cx="7599154" cy="4423510"/>
          </a:xfrm>
        </p:spPr>
        <p:txBody>
          <a:bodyPr/>
          <a:lstStyle/>
          <a:p>
            <a:br>
              <a:rPr lang="en-US" sz="4800" dirty="0">
                <a:effectLst>
                  <a:outerShdw blurRad="38100" dist="38100" dir="2700000" algn="tl">
                    <a:srgbClr val="000000">
                      <a:alpha val="43137"/>
                    </a:srgbClr>
                  </a:outerShdw>
                </a:effectLst>
              </a:rPr>
            </a:br>
            <a:br>
              <a:rPr lang="en-US" sz="4800" dirty="0">
                <a:effectLst>
                  <a:outerShdw blurRad="38100" dist="38100" dir="2700000" algn="tl">
                    <a:srgbClr val="000000">
                      <a:alpha val="43137"/>
                    </a:srgbClr>
                  </a:outerShdw>
                </a:effectLst>
              </a:rPr>
            </a:br>
            <a:br>
              <a:rPr lang="en-US" sz="4800" dirty="0">
                <a:effectLst>
                  <a:outerShdw blurRad="38100" dist="38100" dir="2700000" algn="tl">
                    <a:srgbClr val="000000">
                      <a:alpha val="43137"/>
                    </a:srgbClr>
                  </a:outerShdw>
                </a:effectLst>
              </a:rPr>
            </a:br>
            <a:r>
              <a:rPr lang="en-US" sz="4800" dirty="0">
                <a:solidFill>
                  <a:schemeClr val="accent1">
                    <a:lumMod val="75000"/>
                  </a:schemeClr>
                </a:solidFill>
                <a:effectLst>
                  <a:outerShdw blurRad="38100" dist="38100" dir="2700000" algn="tl">
                    <a:srgbClr val="000000">
                      <a:alpha val="43137"/>
                    </a:srgbClr>
                  </a:outerShdw>
                </a:effectLst>
              </a:rPr>
              <a:t> </a:t>
            </a:r>
            <a:br>
              <a:rPr lang="en-US" sz="4800" dirty="0">
                <a:solidFill>
                  <a:schemeClr val="accent1">
                    <a:lumMod val="75000"/>
                  </a:schemeClr>
                </a:solidFill>
                <a:effectLst>
                  <a:outerShdw blurRad="38100" dist="38100" dir="2700000" algn="tl">
                    <a:srgbClr val="000000">
                      <a:alpha val="43137"/>
                    </a:srgbClr>
                  </a:outerShdw>
                </a:effectLst>
              </a:rPr>
            </a:br>
            <a:r>
              <a:rPr lang="en-US" sz="4800" dirty="0">
                <a:effectLst>
                  <a:outerShdw blurRad="38100" dist="38100" dir="2700000" algn="tl">
                    <a:srgbClr val="000000">
                      <a:alpha val="43137"/>
                    </a:srgbClr>
                  </a:outerShdw>
                </a:effectLst>
              </a:rPr>
              <a:t>5</a:t>
            </a:r>
            <a:r>
              <a:rPr lang="en-US" sz="4800" baseline="30000" dirty="0">
                <a:effectLst>
                  <a:outerShdw blurRad="38100" dist="38100" dir="2700000" algn="tl">
                    <a:srgbClr val="000000">
                      <a:alpha val="43137"/>
                    </a:srgbClr>
                  </a:outerShdw>
                </a:effectLst>
              </a:rPr>
              <a:t>th</a:t>
            </a:r>
            <a:r>
              <a:rPr lang="en-US" sz="4800" dirty="0">
                <a:effectLst>
                  <a:outerShdw blurRad="38100" dist="38100" dir="2700000" algn="tl">
                    <a:srgbClr val="000000">
                      <a:alpha val="43137"/>
                    </a:srgbClr>
                  </a:outerShdw>
                </a:effectLst>
              </a:rPr>
              <a:t> edition</a:t>
            </a:r>
            <a:br>
              <a:rPr lang="en-US" sz="4800" dirty="0">
                <a:solidFill>
                  <a:schemeClr val="accent1">
                    <a:lumMod val="75000"/>
                  </a:schemeClr>
                </a:solidFill>
                <a:effectLst>
                  <a:outerShdw blurRad="38100" dist="38100" dir="2700000" algn="tl">
                    <a:srgbClr val="000000">
                      <a:alpha val="43137"/>
                    </a:srgbClr>
                  </a:outerShdw>
                </a:effectLst>
              </a:rPr>
            </a:br>
            <a:r>
              <a:rPr lang="en-US" sz="4800" dirty="0">
                <a:solidFill>
                  <a:schemeClr val="accent1">
                    <a:lumMod val="75000"/>
                  </a:schemeClr>
                </a:solidFill>
                <a:effectLst>
                  <a:outerShdw blurRad="38100" dist="38100" dir="2700000" algn="tl">
                    <a:srgbClr val="000000">
                      <a:alpha val="43137"/>
                    </a:srgbClr>
                  </a:outerShdw>
                </a:effectLst>
              </a:rPr>
              <a:t> NTP MANUAL OF </a:t>
            </a:r>
            <a:br>
              <a:rPr lang="en-US" sz="4800" dirty="0">
                <a:solidFill>
                  <a:schemeClr val="accent1">
                    <a:lumMod val="75000"/>
                  </a:schemeClr>
                </a:solidFill>
                <a:effectLst>
                  <a:outerShdw blurRad="38100" dist="38100" dir="2700000" algn="tl">
                    <a:srgbClr val="000000">
                      <a:alpha val="43137"/>
                    </a:srgbClr>
                  </a:outerShdw>
                </a:effectLst>
              </a:rPr>
            </a:br>
            <a:r>
              <a:rPr lang="en-US" sz="4800" dirty="0">
                <a:solidFill>
                  <a:schemeClr val="accent1">
                    <a:lumMod val="75000"/>
                  </a:schemeClr>
                </a:solidFill>
                <a:effectLst>
                  <a:outerShdw blurRad="38100" dist="38100" dir="2700000" algn="tl">
                    <a:srgbClr val="000000">
                      <a:alpha val="43137"/>
                    </a:srgbClr>
                  </a:outerShdw>
                </a:effectLst>
              </a:rPr>
              <a:t>PROCEDURES</a:t>
            </a:r>
            <a:br>
              <a:rPr lang="en-US" dirty="0"/>
            </a:br>
            <a:r>
              <a:rPr lang="en-PH" sz="4400" dirty="0">
                <a:solidFill>
                  <a:schemeClr val="tx1"/>
                </a:solidFill>
              </a:rPr>
              <a:t>Monitoring, Supervision and</a:t>
            </a:r>
            <a:br>
              <a:rPr lang="en-PH" sz="4400" dirty="0">
                <a:solidFill>
                  <a:schemeClr val="tx1"/>
                </a:solidFill>
              </a:rPr>
            </a:br>
            <a:r>
              <a:rPr lang="en-PH" sz="4400" dirty="0">
                <a:solidFill>
                  <a:schemeClr val="tx1"/>
                </a:solidFill>
              </a:rPr>
              <a:t>Evaluation</a:t>
            </a:r>
            <a:br>
              <a:rPr lang="en-PH" sz="4800" dirty="0">
                <a:solidFill>
                  <a:schemeClr val="tx1"/>
                </a:solidFill>
              </a:rPr>
            </a:br>
            <a:endParaRPr lang="en-US" sz="1600" dirty="0">
              <a:solidFill>
                <a:schemeClr val="tx1"/>
              </a:solidFill>
              <a:highlight>
                <a:srgbClr val="FFFF00"/>
              </a:highlight>
            </a:endParaRPr>
          </a:p>
        </p:txBody>
      </p:sp>
      <p:pic>
        <p:nvPicPr>
          <p:cNvPr id="5" name="Picture 4">
            <a:extLst>
              <a:ext uri="{FF2B5EF4-FFF2-40B4-BE49-F238E27FC236}">
                <a16:creationId xmlns:a16="http://schemas.microsoft.com/office/drawing/2014/main" id="{727C3B40-66F7-49F1-BC07-C94071F447C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6708" y="495619"/>
            <a:ext cx="2402127" cy="853836"/>
          </a:xfrm>
          <a:prstGeom prst="rect">
            <a:avLst/>
          </a:prstGeom>
        </p:spPr>
      </p:pic>
      <p:pic>
        <p:nvPicPr>
          <p:cNvPr id="6" name="Picture 11">
            <a:extLst>
              <a:ext uri="{FF2B5EF4-FFF2-40B4-BE49-F238E27FC236}">
                <a16:creationId xmlns:a16="http://schemas.microsoft.com/office/drawing/2014/main" id="{02C8D457-AFA1-4D90-B84F-E510A6D3A19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r="63464"/>
          <a:stretch>
            <a:fillRect/>
          </a:stretch>
        </p:blipFill>
        <p:spPr bwMode="auto">
          <a:xfrm>
            <a:off x="3920836" y="576892"/>
            <a:ext cx="2705572" cy="77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PBSPlogo-transparent.png">
            <a:extLst>
              <a:ext uri="{FF2B5EF4-FFF2-40B4-BE49-F238E27FC236}">
                <a16:creationId xmlns:a16="http://schemas.microsoft.com/office/drawing/2014/main" id="{7B04A8CB-024E-4D76-AE33-1F3AD3244576}"/>
              </a:ext>
            </a:extLst>
          </p:cNvPr>
          <p:cNvPicPr>
            <a:picLocks noChangeAspect="1"/>
          </p:cNvPicPr>
          <p:nvPr/>
        </p:nvPicPr>
        <p:blipFill>
          <a:blip r:embed="rId5" cstate="print"/>
          <a:srcRect/>
          <a:stretch>
            <a:fillRect/>
          </a:stretch>
        </p:blipFill>
        <p:spPr bwMode="auto">
          <a:xfrm>
            <a:off x="7388409" y="495619"/>
            <a:ext cx="1069854" cy="937500"/>
          </a:xfrm>
          <a:prstGeom prst="rect">
            <a:avLst/>
          </a:prstGeom>
          <a:noFill/>
          <a:ln w="9525">
            <a:noFill/>
            <a:miter lim="800000"/>
            <a:headEnd/>
            <a:tailEnd/>
          </a:ln>
        </p:spPr>
      </p:pic>
    </p:spTree>
    <p:extLst>
      <p:ext uri="{BB962C8B-B14F-4D97-AF65-F5344CB8AC3E}">
        <p14:creationId xmlns:p14="http://schemas.microsoft.com/office/powerpoint/2010/main" val="1301673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317" y="508977"/>
            <a:ext cx="7924176" cy="1298369"/>
          </a:xfrm>
        </p:spPr>
        <p:txBody>
          <a:bodyPr>
            <a:noAutofit/>
          </a:bodyPr>
          <a:lstStyle/>
          <a:p>
            <a:r>
              <a:rPr lang="en-US" sz="4000" b="1" dirty="0">
                <a:solidFill>
                  <a:schemeClr val="accent1">
                    <a:lumMod val="75000"/>
                  </a:schemeClr>
                </a:solidFill>
              </a:rPr>
              <a:t>Procedures (Monitoring and supervision)</a:t>
            </a:r>
          </a:p>
        </p:txBody>
      </p:sp>
      <p:sp>
        <p:nvSpPr>
          <p:cNvPr id="3" name="Content Placeholder 2"/>
          <p:cNvSpPr>
            <a:spLocks noGrp="1"/>
          </p:cNvSpPr>
          <p:nvPr>
            <p:ph idx="1"/>
          </p:nvPr>
        </p:nvSpPr>
        <p:spPr>
          <a:xfrm>
            <a:off x="586891" y="2556372"/>
            <a:ext cx="7649029" cy="3664320"/>
          </a:xfrm>
        </p:spPr>
        <p:txBody>
          <a:bodyPr>
            <a:noAutofit/>
          </a:bodyPr>
          <a:lstStyle/>
          <a:p>
            <a:r>
              <a:rPr lang="en-PH" sz="2800" dirty="0">
                <a:solidFill>
                  <a:srgbClr val="FF0000"/>
                </a:solidFill>
              </a:rPr>
              <a:t>Records and reports review </a:t>
            </a:r>
          </a:p>
          <a:p>
            <a:pPr lvl="1"/>
            <a:r>
              <a:rPr lang="en-PH" sz="2000" dirty="0">
                <a:solidFill>
                  <a:schemeClr val="tx1"/>
                </a:solidFill>
              </a:rPr>
              <a:t>The usual NTP records for review are presumptive TB masterlist, laboratory and TB registers, treatment cards, quarterly reports and stock inventory cards. </a:t>
            </a:r>
            <a:endParaRPr lang="en-US" sz="2000" dirty="0">
              <a:solidFill>
                <a:schemeClr val="tx1"/>
              </a:solidFill>
            </a:endParaRPr>
          </a:p>
          <a:p>
            <a:pPr lvl="1"/>
            <a:r>
              <a:rPr lang="en-PH" sz="2000" dirty="0">
                <a:solidFill>
                  <a:schemeClr val="tx1"/>
                </a:solidFill>
              </a:rPr>
              <a:t>Completeness, accuracy and consistency </a:t>
            </a:r>
          </a:p>
          <a:p>
            <a:pPr lvl="1"/>
            <a:r>
              <a:rPr lang="en-PH" sz="2000" dirty="0">
                <a:solidFill>
                  <a:schemeClr val="tx1"/>
                </a:solidFill>
              </a:rPr>
              <a:t>Verify if the classification of the patient, the category of treatment and the treatment outcome are correct</a:t>
            </a:r>
            <a:endParaRPr lang="en-US" sz="2000" dirty="0">
              <a:solidFill>
                <a:schemeClr val="tx1"/>
              </a:solidFill>
            </a:endParaRPr>
          </a:p>
          <a:p>
            <a:pPr lvl="1"/>
            <a:r>
              <a:rPr lang="en-PH" sz="2000" dirty="0">
                <a:solidFill>
                  <a:schemeClr val="tx1"/>
                </a:solidFill>
              </a:rPr>
              <a:t>Check the treatment card if drug intake is complete and if sputum follow-up is done on time.</a:t>
            </a:r>
            <a:endParaRPr lang="en-US" sz="2000" dirty="0">
              <a:solidFill>
                <a:schemeClr val="tx1"/>
              </a:solidFill>
            </a:endParaRPr>
          </a:p>
          <a:p>
            <a:endParaRPr lang="en-US" sz="2400" dirty="0"/>
          </a:p>
          <a:p>
            <a:endParaRPr lang="en-US" sz="3600" dirty="0"/>
          </a:p>
        </p:txBody>
      </p:sp>
    </p:spTree>
    <p:extLst>
      <p:ext uri="{BB962C8B-B14F-4D97-AF65-F5344CB8AC3E}">
        <p14:creationId xmlns:p14="http://schemas.microsoft.com/office/powerpoint/2010/main" val="2725403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918" y="502722"/>
            <a:ext cx="7924176" cy="1339932"/>
          </a:xfrm>
        </p:spPr>
        <p:txBody>
          <a:bodyPr>
            <a:noAutofit/>
          </a:bodyPr>
          <a:lstStyle/>
          <a:p>
            <a:r>
              <a:rPr lang="en-US" sz="4000" b="1" dirty="0">
                <a:solidFill>
                  <a:schemeClr val="accent1">
                    <a:lumMod val="75000"/>
                  </a:schemeClr>
                </a:solidFill>
              </a:rPr>
              <a:t>Procedures (Monitoring and supervision)</a:t>
            </a:r>
          </a:p>
        </p:txBody>
      </p:sp>
      <p:sp>
        <p:nvSpPr>
          <p:cNvPr id="3" name="Content Placeholder 2"/>
          <p:cNvSpPr>
            <a:spLocks noGrp="1"/>
          </p:cNvSpPr>
          <p:nvPr>
            <p:ph idx="1"/>
          </p:nvPr>
        </p:nvSpPr>
        <p:spPr>
          <a:xfrm>
            <a:off x="550918" y="2204636"/>
            <a:ext cx="7547429" cy="4223873"/>
          </a:xfrm>
        </p:spPr>
        <p:txBody>
          <a:bodyPr>
            <a:noAutofit/>
          </a:bodyPr>
          <a:lstStyle/>
          <a:p>
            <a:r>
              <a:rPr lang="en-PH" sz="2600" dirty="0">
                <a:solidFill>
                  <a:srgbClr val="FF0000"/>
                </a:solidFill>
              </a:rPr>
              <a:t>Direct observation</a:t>
            </a:r>
          </a:p>
          <a:p>
            <a:pPr lvl="1"/>
            <a:r>
              <a:rPr lang="en-PH" sz="2000" dirty="0">
                <a:solidFill>
                  <a:schemeClr val="tx1"/>
                </a:solidFill>
              </a:rPr>
              <a:t>Routine tasks that can be observed include:</a:t>
            </a:r>
          </a:p>
          <a:p>
            <a:pPr lvl="2"/>
            <a:r>
              <a:rPr lang="en-PH" sz="1800" dirty="0">
                <a:solidFill>
                  <a:schemeClr val="tx1"/>
                </a:solidFill>
              </a:rPr>
              <a:t>sputum collection</a:t>
            </a:r>
          </a:p>
          <a:p>
            <a:pPr lvl="2"/>
            <a:r>
              <a:rPr lang="en-PH" sz="1800" dirty="0">
                <a:solidFill>
                  <a:schemeClr val="tx1"/>
                </a:solidFill>
              </a:rPr>
              <a:t>storage of specimens</a:t>
            </a:r>
          </a:p>
          <a:p>
            <a:pPr lvl="2"/>
            <a:r>
              <a:rPr lang="en-PH" sz="1800" dirty="0">
                <a:solidFill>
                  <a:schemeClr val="tx1"/>
                </a:solidFill>
              </a:rPr>
              <a:t>patient flows</a:t>
            </a:r>
          </a:p>
          <a:p>
            <a:pPr lvl="2"/>
            <a:r>
              <a:rPr lang="en-PH" sz="1800" dirty="0">
                <a:solidFill>
                  <a:schemeClr val="tx1"/>
                </a:solidFill>
              </a:rPr>
              <a:t>provision of treatment and counselling</a:t>
            </a:r>
          </a:p>
          <a:p>
            <a:pPr lvl="2"/>
            <a:r>
              <a:rPr lang="en-PH" sz="1800" dirty="0">
                <a:solidFill>
                  <a:schemeClr val="tx1"/>
                </a:solidFill>
              </a:rPr>
              <a:t>storage and inventory of drugs</a:t>
            </a:r>
          </a:p>
          <a:p>
            <a:pPr lvl="2"/>
            <a:r>
              <a:rPr lang="en-PH" sz="1800" dirty="0">
                <a:solidFill>
                  <a:schemeClr val="tx1"/>
                </a:solidFill>
              </a:rPr>
              <a:t>waste disposal practices and infection control practices.  </a:t>
            </a:r>
            <a:endParaRPr lang="en-US" sz="1800" dirty="0">
              <a:solidFill>
                <a:schemeClr val="tx1"/>
              </a:solidFill>
            </a:endParaRPr>
          </a:p>
          <a:p>
            <a:pPr lvl="1">
              <a:spcBef>
                <a:spcPts val="2400"/>
              </a:spcBef>
            </a:pPr>
            <a:r>
              <a:rPr lang="en-PH" sz="2000" dirty="0">
                <a:solidFill>
                  <a:schemeClr val="tx1"/>
                </a:solidFill>
              </a:rPr>
              <a:t>Observe if the DOTS facility staff are giving correct and relevant information to patients and doing DOT correctly.</a:t>
            </a:r>
            <a:endParaRPr lang="en-US" sz="2000" dirty="0">
              <a:solidFill>
                <a:schemeClr val="tx1"/>
              </a:solidFill>
            </a:endParaRPr>
          </a:p>
          <a:p>
            <a:endParaRPr lang="en-US" sz="2400" dirty="0"/>
          </a:p>
          <a:p>
            <a:endParaRPr lang="en-US" sz="3600" dirty="0"/>
          </a:p>
        </p:txBody>
      </p:sp>
    </p:spTree>
    <p:extLst>
      <p:ext uri="{BB962C8B-B14F-4D97-AF65-F5344CB8AC3E}">
        <p14:creationId xmlns:p14="http://schemas.microsoft.com/office/powerpoint/2010/main" val="3149349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434" y="571101"/>
            <a:ext cx="7924176" cy="1256805"/>
          </a:xfrm>
        </p:spPr>
        <p:txBody>
          <a:bodyPr>
            <a:noAutofit/>
          </a:bodyPr>
          <a:lstStyle/>
          <a:p>
            <a:r>
              <a:rPr lang="en-US" sz="4000" b="1" dirty="0">
                <a:solidFill>
                  <a:schemeClr val="accent1">
                    <a:lumMod val="75000"/>
                  </a:schemeClr>
                </a:solidFill>
              </a:rPr>
              <a:t>Procedures (Monitoring and supervision)</a:t>
            </a:r>
          </a:p>
        </p:txBody>
      </p:sp>
      <p:sp>
        <p:nvSpPr>
          <p:cNvPr id="3" name="Content Placeholder 2"/>
          <p:cNvSpPr>
            <a:spLocks noGrp="1"/>
          </p:cNvSpPr>
          <p:nvPr>
            <p:ph idx="1"/>
          </p:nvPr>
        </p:nvSpPr>
        <p:spPr>
          <a:xfrm>
            <a:off x="409699" y="2407648"/>
            <a:ext cx="7791660" cy="3411261"/>
          </a:xfrm>
        </p:spPr>
        <p:txBody>
          <a:bodyPr>
            <a:normAutofit/>
          </a:bodyPr>
          <a:lstStyle/>
          <a:p>
            <a:r>
              <a:rPr lang="en-PH" sz="2800" dirty="0">
                <a:solidFill>
                  <a:srgbClr val="FF0000"/>
                </a:solidFill>
              </a:rPr>
              <a:t>Interviews of health workers and patients</a:t>
            </a:r>
          </a:p>
          <a:p>
            <a:pPr lvl="1"/>
            <a:r>
              <a:rPr lang="en-PH" sz="2400" dirty="0">
                <a:solidFill>
                  <a:schemeClr val="tx1"/>
                </a:solidFill>
              </a:rPr>
              <a:t>to collect information about health workers’ views about program performance, activities and problems. and about patients’ knowledge on TB causation, transmission, and treatment</a:t>
            </a:r>
            <a:endParaRPr lang="en-US" sz="2400" dirty="0">
              <a:solidFill>
                <a:schemeClr val="tx1"/>
              </a:solidFill>
            </a:endParaRPr>
          </a:p>
          <a:p>
            <a:pPr marL="0" indent="0">
              <a:buNone/>
            </a:pPr>
            <a:endParaRPr lang="en-US" sz="4400" dirty="0"/>
          </a:p>
        </p:txBody>
      </p:sp>
    </p:spTree>
    <p:extLst>
      <p:ext uri="{BB962C8B-B14F-4D97-AF65-F5344CB8AC3E}">
        <p14:creationId xmlns:p14="http://schemas.microsoft.com/office/powerpoint/2010/main" val="1734803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051" y="433448"/>
            <a:ext cx="7924176" cy="1409205"/>
          </a:xfrm>
        </p:spPr>
        <p:txBody>
          <a:bodyPr>
            <a:noAutofit/>
          </a:bodyPr>
          <a:lstStyle/>
          <a:p>
            <a:r>
              <a:rPr lang="en-US" sz="4000" b="1" dirty="0">
                <a:solidFill>
                  <a:schemeClr val="accent1">
                    <a:lumMod val="75000"/>
                  </a:schemeClr>
                </a:solidFill>
              </a:rPr>
              <a:t>Procedures (Monitoring and supervision)</a:t>
            </a:r>
          </a:p>
        </p:txBody>
      </p:sp>
      <p:sp>
        <p:nvSpPr>
          <p:cNvPr id="3" name="Content Placeholder 2"/>
          <p:cNvSpPr>
            <a:spLocks noGrp="1"/>
          </p:cNvSpPr>
          <p:nvPr>
            <p:ph idx="1"/>
          </p:nvPr>
        </p:nvSpPr>
        <p:spPr>
          <a:xfrm>
            <a:off x="517051" y="2164770"/>
            <a:ext cx="7581296" cy="4180612"/>
          </a:xfrm>
        </p:spPr>
        <p:txBody>
          <a:bodyPr>
            <a:noAutofit/>
          </a:bodyPr>
          <a:lstStyle/>
          <a:p>
            <a:pPr lvl="0"/>
            <a:r>
              <a:rPr lang="en-PH" sz="2500" dirty="0">
                <a:solidFill>
                  <a:schemeClr val="tx1"/>
                </a:solidFill>
              </a:rPr>
              <a:t>Practice </a:t>
            </a:r>
            <a:r>
              <a:rPr lang="en-PH" sz="2500" dirty="0">
                <a:solidFill>
                  <a:srgbClr val="FF0000"/>
                </a:solidFill>
              </a:rPr>
              <a:t>supportive supervision</a:t>
            </a:r>
            <a:r>
              <a:rPr lang="en-PH" sz="2500" dirty="0"/>
              <a:t> </a:t>
            </a:r>
            <a:r>
              <a:rPr lang="en-PH" sz="2500" dirty="0">
                <a:solidFill>
                  <a:schemeClr val="tx1"/>
                </a:solidFill>
              </a:rPr>
              <a:t>by being tactful, diplomatic and facilitative.</a:t>
            </a:r>
            <a:endParaRPr lang="en-US" sz="2500" dirty="0"/>
          </a:p>
          <a:p>
            <a:pPr lvl="0">
              <a:spcBef>
                <a:spcPts val="4000"/>
              </a:spcBef>
            </a:pPr>
            <a:r>
              <a:rPr lang="en-PH" sz="2500" dirty="0">
                <a:solidFill>
                  <a:srgbClr val="FF0000"/>
                </a:solidFill>
              </a:rPr>
              <a:t>Provide feedback </a:t>
            </a:r>
            <a:r>
              <a:rPr lang="en-PH" sz="2500" dirty="0">
                <a:solidFill>
                  <a:schemeClr val="tx1"/>
                </a:solidFill>
              </a:rPr>
              <a:t>to the facility and personnel monitored and supervised. </a:t>
            </a:r>
            <a:endParaRPr lang="en-US" sz="2500" dirty="0"/>
          </a:p>
          <a:p>
            <a:pPr lvl="0">
              <a:spcBef>
                <a:spcPts val="4000"/>
              </a:spcBef>
            </a:pPr>
            <a:r>
              <a:rPr lang="en-PH" sz="2500" dirty="0">
                <a:solidFill>
                  <a:srgbClr val="FF0000"/>
                </a:solidFill>
              </a:rPr>
              <a:t>Prepare a formal report</a:t>
            </a:r>
            <a:r>
              <a:rPr lang="en-PH" sz="2500" dirty="0"/>
              <a:t> </a:t>
            </a:r>
            <a:r>
              <a:rPr lang="en-PH" sz="2500" dirty="0">
                <a:solidFill>
                  <a:schemeClr val="tx1"/>
                </a:solidFill>
              </a:rPr>
              <a:t>of the monitoring and supervision conducted. Give a copy of the report to the </a:t>
            </a:r>
            <a:r>
              <a:rPr lang="en-PH" sz="2500" dirty="0">
                <a:solidFill>
                  <a:srgbClr val="FF0000"/>
                </a:solidFill>
              </a:rPr>
              <a:t>DOTS facility</a:t>
            </a:r>
            <a:r>
              <a:rPr lang="en-PH" sz="2500" dirty="0"/>
              <a:t> </a:t>
            </a:r>
            <a:r>
              <a:rPr lang="en-PH" sz="2500" dirty="0">
                <a:solidFill>
                  <a:schemeClr val="tx1"/>
                </a:solidFill>
              </a:rPr>
              <a:t>or personnel visited and to the </a:t>
            </a:r>
            <a:r>
              <a:rPr lang="en-PH" sz="2500" dirty="0">
                <a:solidFill>
                  <a:srgbClr val="FF0000"/>
                </a:solidFill>
              </a:rPr>
              <a:t>next higher level</a:t>
            </a:r>
            <a:r>
              <a:rPr lang="en-PH" sz="2500" dirty="0"/>
              <a:t>.</a:t>
            </a:r>
            <a:endParaRPr lang="en-US" sz="2500" dirty="0"/>
          </a:p>
          <a:p>
            <a:endParaRPr lang="en-US" sz="2500" dirty="0"/>
          </a:p>
        </p:txBody>
      </p:sp>
    </p:spTree>
    <p:extLst>
      <p:ext uri="{BB962C8B-B14F-4D97-AF65-F5344CB8AC3E}">
        <p14:creationId xmlns:p14="http://schemas.microsoft.com/office/powerpoint/2010/main" val="308987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534" y="530432"/>
            <a:ext cx="7924176" cy="1187532"/>
          </a:xfrm>
        </p:spPr>
        <p:txBody>
          <a:bodyPr>
            <a:noAutofit/>
          </a:bodyPr>
          <a:lstStyle/>
          <a:p>
            <a:r>
              <a:rPr lang="en-US" sz="4000" b="1" dirty="0">
                <a:solidFill>
                  <a:schemeClr val="accent1">
                    <a:lumMod val="75000"/>
                  </a:schemeClr>
                </a:solidFill>
              </a:rPr>
              <a:t>Procedures (Standard monitoring forms)</a:t>
            </a:r>
          </a:p>
        </p:txBody>
      </p:sp>
      <p:sp>
        <p:nvSpPr>
          <p:cNvPr id="3" name="Content Placeholder 2"/>
          <p:cNvSpPr>
            <a:spLocks noGrp="1"/>
          </p:cNvSpPr>
          <p:nvPr>
            <p:ph idx="1"/>
          </p:nvPr>
        </p:nvSpPr>
        <p:spPr>
          <a:xfrm>
            <a:off x="950026" y="2323672"/>
            <a:ext cx="7791660" cy="3772328"/>
          </a:xfrm>
        </p:spPr>
        <p:txBody>
          <a:bodyPr>
            <a:normAutofit/>
          </a:bodyPr>
          <a:lstStyle/>
          <a:p>
            <a:r>
              <a:rPr lang="en-US" sz="2400" dirty="0"/>
              <a:t>Program Indicators</a:t>
            </a:r>
          </a:p>
          <a:p>
            <a:r>
              <a:rPr lang="en-US" sz="2400" dirty="0"/>
              <a:t>Records and Reports (Data Quality Assessment)</a:t>
            </a:r>
          </a:p>
          <a:p>
            <a:r>
              <a:rPr lang="en-US" sz="2400" dirty="0"/>
              <a:t>Laboratory Monitoring</a:t>
            </a:r>
          </a:p>
          <a:p>
            <a:r>
              <a:rPr lang="en-US" sz="2400" dirty="0"/>
              <a:t>Health Facility And Logistics (Drugs and Supplies)</a:t>
            </a:r>
          </a:p>
          <a:p>
            <a:r>
              <a:rPr lang="en-US" sz="2400" dirty="0"/>
              <a:t>Health Staff Interview</a:t>
            </a:r>
          </a:p>
          <a:p>
            <a:r>
              <a:rPr lang="en-US" sz="2400" dirty="0"/>
              <a:t>Patient Interview</a:t>
            </a:r>
          </a:p>
          <a:p>
            <a:r>
              <a:rPr lang="en-US" sz="2400" dirty="0"/>
              <a:t>Supervisory Checklist</a:t>
            </a:r>
          </a:p>
        </p:txBody>
      </p:sp>
    </p:spTree>
    <p:extLst>
      <p:ext uri="{BB962C8B-B14F-4D97-AF65-F5344CB8AC3E}">
        <p14:creationId xmlns:p14="http://schemas.microsoft.com/office/powerpoint/2010/main" val="320406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116" y="738250"/>
            <a:ext cx="7924176" cy="668818"/>
          </a:xfrm>
        </p:spPr>
        <p:txBody>
          <a:bodyPr>
            <a:noAutofit/>
          </a:bodyPr>
          <a:lstStyle/>
          <a:p>
            <a:r>
              <a:rPr lang="en-US" sz="4400" b="1" dirty="0">
                <a:solidFill>
                  <a:schemeClr val="accent1">
                    <a:lumMod val="75000"/>
                  </a:schemeClr>
                </a:solidFill>
              </a:rPr>
              <a:t>Procedures (Evaluation)</a:t>
            </a:r>
          </a:p>
        </p:txBody>
      </p:sp>
      <p:sp>
        <p:nvSpPr>
          <p:cNvPr id="3" name="Content Placeholder 2"/>
          <p:cNvSpPr>
            <a:spLocks noGrp="1"/>
          </p:cNvSpPr>
          <p:nvPr>
            <p:ph idx="1"/>
          </p:nvPr>
        </p:nvSpPr>
        <p:spPr>
          <a:xfrm>
            <a:off x="597632" y="2421221"/>
            <a:ext cx="7791660" cy="3951869"/>
          </a:xfrm>
        </p:spPr>
        <p:txBody>
          <a:bodyPr>
            <a:noAutofit/>
          </a:bodyPr>
          <a:lstStyle/>
          <a:p>
            <a:r>
              <a:rPr lang="en-US" sz="2400" dirty="0"/>
              <a:t>All NTP Quarterly reports will be reviewed and </a:t>
            </a:r>
            <a:r>
              <a:rPr lang="en-US" sz="2400" dirty="0">
                <a:solidFill>
                  <a:srgbClr val="FF0000"/>
                </a:solidFill>
              </a:rPr>
              <a:t>analyzed by the DOTS facility physician prior to submission to the PHO/CHO</a:t>
            </a:r>
            <a:r>
              <a:rPr lang="en-US" sz="2400" dirty="0"/>
              <a:t>.  </a:t>
            </a:r>
          </a:p>
          <a:p>
            <a:pPr lvl="1"/>
            <a:r>
              <a:rPr lang="en-US" sz="2200" dirty="0"/>
              <a:t>Together with the DOTS facility staff</a:t>
            </a:r>
          </a:p>
          <a:p>
            <a:pPr lvl="1"/>
            <a:endParaRPr lang="en-US" sz="2400" dirty="0"/>
          </a:p>
          <a:p>
            <a:r>
              <a:rPr lang="en-US" sz="2400" dirty="0"/>
              <a:t>Quarterly reports will be collected, consolidated and analyzed by the PHO/CHO, CHD and NTP. At all levels, identified problems and recommended actions will be given as feedback. </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557283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0" y="-374072"/>
            <a:ext cx="9144000" cy="76061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title"/>
          </p:nvPr>
        </p:nvSpPr>
        <p:spPr>
          <a:xfrm>
            <a:off x="561530" y="94835"/>
            <a:ext cx="7924176" cy="668818"/>
          </a:xfrm>
        </p:spPr>
        <p:txBody>
          <a:bodyPr>
            <a:noAutofit/>
          </a:bodyPr>
          <a:lstStyle/>
          <a:p>
            <a:r>
              <a:rPr lang="en-US" sz="4000" b="1" dirty="0">
                <a:solidFill>
                  <a:schemeClr val="accent1">
                    <a:lumMod val="75000"/>
                  </a:schemeClr>
                </a:solidFill>
              </a:rPr>
              <a:t>Procedures (Evaluation)</a:t>
            </a:r>
          </a:p>
        </p:txBody>
      </p:sp>
      <p:sp>
        <p:nvSpPr>
          <p:cNvPr id="3" name="Content Placeholder 2"/>
          <p:cNvSpPr>
            <a:spLocks noGrp="1"/>
          </p:cNvSpPr>
          <p:nvPr>
            <p:ph idx="1"/>
          </p:nvPr>
        </p:nvSpPr>
        <p:spPr>
          <a:xfrm>
            <a:off x="174171" y="938784"/>
            <a:ext cx="7791660" cy="5102580"/>
          </a:xfrm>
        </p:spPr>
        <p:txBody>
          <a:bodyPr>
            <a:normAutofit/>
          </a:bodyPr>
          <a:lstStyle/>
          <a:p>
            <a:endParaRPr lang="en-US" sz="2400" dirty="0"/>
          </a:p>
          <a:p>
            <a:pPr marL="0" indent="0">
              <a:buNone/>
            </a:pP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1434261755"/>
              </p:ext>
            </p:extLst>
          </p:nvPr>
        </p:nvGraphicFramePr>
        <p:xfrm>
          <a:off x="174170" y="1134533"/>
          <a:ext cx="8698897" cy="5588000"/>
        </p:xfrm>
        <a:graphic>
          <a:graphicData uri="http://schemas.openxmlformats.org/drawingml/2006/table">
            <a:tbl>
              <a:tblPr firstRow="1" firstCol="1" bandRow="1">
                <a:tableStyleId>{5C22544A-7EE6-4342-B048-85BDC9FD1C3A}</a:tableStyleId>
              </a:tblPr>
              <a:tblGrid>
                <a:gridCol w="1753735">
                  <a:extLst>
                    <a:ext uri="{9D8B030D-6E8A-4147-A177-3AD203B41FA5}">
                      <a16:colId xmlns:a16="http://schemas.microsoft.com/office/drawing/2014/main" val="20000"/>
                    </a:ext>
                  </a:extLst>
                </a:gridCol>
                <a:gridCol w="4045220">
                  <a:extLst>
                    <a:ext uri="{9D8B030D-6E8A-4147-A177-3AD203B41FA5}">
                      <a16:colId xmlns:a16="http://schemas.microsoft.com/office/drawing/2014/main" val="20001"/>
                    </a:ext>
                  </a:extLst>
                </a:gridCol>
                <a:gridCol w="2899942">
                  <a:extLst>
                    <a:ext uri="{9D8B030D-6E8A-4147-A177-3AD203B41FA5}">
                      <a16:colId xmlns:a16="http://schemas.microsoft.com/office/drawing/2014/main" val="20002"/>
                    </a:ext>
                  </a:extLst>
                </a:gridCol>
              </a:tblGrid>
              <a:tr h="857709">
                <a:tc>
                  <a:txBody>
                    <a:bodyPr/>
                    <a:lstStyle/>
                    <a:p>
                      <a:pPr marL="0" marR="0" algn="ctr">
                        <a:lnSpc>
                          <a:spcPct val="107000"/>
                        </a:lnSpc>
                        <a:spcBef>
                          <a:spcPts val="0"/>
                        </a:spcBef>
                        <a:spcAft>
                          <a:spcPts val="0"/>
                        </a:spcAft>
                      </a:pPr>
                      <a:r>
                        <a:rPr lang="en-US" sz="2000" dirty="0">
                          <a:effectLst/>
                        </a:rPr>
                        <a:t>LEVEL</a:t>
                      </a:r>
                    </a:p>
                  </a:txBody>
                  <a:tcPr marL="68580" marR="68580" marT="0" marB="0" anchor="ctr"/>
                </a:tc>
                <a:tc>
                  <a:txBody>
                    <a:bodyPr/>
                    <a:lstStyle/>
                    <a:p>
                      <a:pPr marL="0" marR="0" algn="ctr">
                        <a:lnSpc>
                          <a:spcPct val="107000"/>
                        </a:lnSpc>
                        <a:spcBef>
                          <a:spcPts val="0"/>
                        </a:spcBef>
                        <a:spcAft>
                          <a:spcPts val="0"/>
                        </a:spcAft>
                      </a:pPr>
                      <a:r>
                        <a:rPr lang="en-US" sz="2000" dirty="0">
                          <a:effectLst/>
                        </a:rPr>
                        <a:t>FUNCTIONS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549E39"/>
                    </a:solidFill>
                  </a:tcPr>
                </a:tc>
                <a:tc>
                  <a:txBody>
                    <a:bodyPr/>
                    <a:lstStyle/>
                    <a:p>
                      <a:pPr marL="0" marR="0" algn="ctr">
                        <a:lnSpc>
                          <a:spcPct val="107000"/>
                        </a:lnSpc>
                        <a:spcBef>
                          <a:spcPts val="0"/>
                        </a:spcBef>
                        <a:spcAft>
                          <a:spcPts val="0"/>
                        </a:spcAft>
                      </a:pPr>
                      <a:r>
                        <a:rPr lang="en-US" sz="2000" dirty="0">
                          <a:effectLst/>
                        </a:rPr>
                        <a:t>TIMELINE FOR SUBMISSION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1167740">
                <a:tc>
                  <a:txBody>
                    <a:bodyPr/>
                    <a:lstStyle/>
                    <a:p>
                      <a:pPr marL="0" marR="0" algn="ctr">
                        <a:lnSpc>
                          <a:spcPct val="107000"/>
                        </a:lnSpc>
                        <a:spcBef>
                          <a:spcPts val="0"/>
                        </a:spcBef>
                        <a:spcAft>
                          <a:spcPts val="0"/>
                        </a:spcAft>
                      </a:pPr>
                      <a:r>
                        <a:rPr lang="en-US" sz="2000" dirty="0">
                          <a:effectLst/>
                        </a:rPr>
                        <a:t>DOTS Facility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chemeClr val="tx1"/>
                          </a:solidFill>
                          <a:effectLst/>
                        </a:rPr>
                        <a:t>Data collection, analysis and submission to next higher level</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chemeClr val="tx1"/>
                          </a:solidFill>
                          <a:effectLst/>
                        </a:rPr>
                        <a:t>1</a:t>
                      </a:r>
                      <a:r>
                        <a:rPr lang="en-US" sz="1800" baseline="30000" dirty="0">
                          <a:solidFill>
                            <a:schemeClr val="tx1"/>
                          </a:solidFill>
                          <a:effectLst/>
                        </a:rPr>
                        <a:t>st</a:t>
                      </a:r>
                      <a:r>
                        <a:rPr lang="en-US" sz="1800" dirty="0">
                          <a:solidFill>
                            <a:schemeClr val="tx1"/>
                          </a:solidFill>
                          <a:effectLst/>
                        </a:rPr>
                        <a:t> week of the month following end of quarter</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1187517">
                <a:tc>
                  <a:txBody>
                    <a:bodyPr/>
                    <a:lstStyle/>
                    <a:p>
                      <a:pPr marL="0" marR="0" algn="ctr">
                        <a:lnSpc>
                          <a:spcPct val="107000"/>
                        </a:lnSpc>
                        <a:spcBef>
                          <a:spcPts val="0"/>
                        </a:spcBef>
                        <a:spcAft>
                          <a:spcPts val="0"/>
                        </a:spcAft>
                      </a:pPr>
                      <a:r>
                        <a:rPr lang="en-US" sz="2000" dirty="0">
                          <a:effectLst/>
                        </a:rPr>
                        <a:t>PHO/CHO</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chemeClr val="tx1"/>
                          </a:solidFill>
                          <a:effectLst/>
                        </a:rPr>
                        <a:t>Data collection, analysis, consolidation, feedback and submission</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chemeClr val="tx1"/>
                          </a:solidFill>
                          <a:effectLst/>
                        </a:rPr>
                        <a:t>2</a:t>
                      </a:r>
                      <a:r>
                        <a:rPr lang="en-US" sz="1800" baseline="30000" dirty="0">
                          <a:solidFill>
                            <a:schemeClr val="tx1"/>
                          </a:solidFill>
                          <a:effectLst/>
                        </a:rPr>
                        <a:t>nd</a:t>
                      </a:r>
                      <a:r>
                        <a:rPr lang="en-US" sz="1800" dirty="0">
                          <a:solidFill>
                            <a:schemeClr val="tx1"/>
                          </a:solidFill>
                          <a:effectLst/>
                        </a:rPr>
                        <a:t> week of the month following end of quarter</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1187517">
                <a:tc>
                  <a:txBody>
                    <a:bodyPr/>
                    <a:lstStyle/>
                    <a:p>
                      <a:pPr marL="0" marR="0" algn="ctr">
                        <a:lnSpc>
                          <a:spcPct val="107000"/>
                        </a:lnSpc>
                        <a:spcBef>
                          <a:spcPts val="0"/>
                        </a:spcBef>
                        <a:spcAft>
                          <a:spcPts val="0"/>
                        </a:spcAft>
                      </a:pPr>
                      <a:r>
                        <a:rPr lang="en-US" sz="2000" dirty="0">
                          <a:effectLst/>
                        </a:rPr>
                        <a:t>CHD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chemeClr val="tx1"/>
                          </a:solidFill>
                          <a:effectLst/>
                        </a:rPr>
                        <a:t>Data collection, analysis, consolidation, feedback and submission</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chemeClr val="tx1"/>
                          </a:solidFill>
                          <a:effectLst/>
                        </a:rPr>
                        <a:t>3</a:t>
                      </a:r>
                      <a:r>
                        <a:rPr lang="en-US" sz="1800" baseline="30000" dirty="0">
                          <a:solidFill>
                            <a:schemeClr val="tx1"/>
                          </a:solidFill>
                          <a:effectLst/>
                        </a:rPr>
                        <a:t>rd</a:t>
                      </a:r>
                      <a:r>
                        <a:rPr lang="en-US" sz="1800" dirty="0">
                          <a:solidFill>
                            <a:schemeClr val="tx1"/>
                          </a:solidFill>
                          <a:effectLst/>
                        </a:rPr>
                        <a:t> week of the month following end of quarter</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1187517">
                <a:tc>
                  <a:txBody>
                    <a:bodyPr/>
                    <a:lstStyle/>
                    <a:p>
                      <a:pPr marL="0" marR="0" algn="ctr">
                        <a:lnSpc>
                          <a:spcPct val="107000"/>
                        </a:lnSpc>
                        <a:spcBef>
                          <a:spcPts val="0"/>
                        </a:spcBef>
                        <a:spcAft>
                          <a:spcPts val="0"/>
                        </a:spcAft>
                      </a:pPr>
                      <a:r>
                        <a:rPr lang="en-US" sz="2000" dirty="0">
                          <a:effectLst/>
                        </a:rPr>
                        <a:t>DOH-NTP</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chemeClr val="tx1"/>
                          </a:solidFill>
                          <a:effectLst/>
                        </a:rPr>
                        <a:t>Data collection, analysis, consolidation, feedback and submission</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solidFill>
                            <a:schemeClr val="tx1"/>
                          </a:solidFill>
                          <a:effectLst/>
                        </a:rPr>
                        <a:t> </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31300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502" y="457772"/>
            <a:ext cx="7924176" cy="668818"/>
          </a:xfrm>
        </p:spPr>
        <p:txBody>
          <a:bodyPr>
            <a:noAutofit/>
          </a:bodyPr>
          <a:lstStyle/>
          <a:p>
            <a:r>
              <a:rPr lang="en-US" sz="4000" b="1" dirty="0">
                <a:solidFill>
                  <a:schemeClr val="accent1">
                    <a:lumMod val="75000"/>
                  </a:schemeClr>
                </a:solidFill>
              </a:rPr>
              <a:t>Procedures (Evaluation)</a:t>
            </a:r>
          </a:p>
        </p:txBody>
      </p:sp>
      <p:sp>
        <p:nvSpPr>
          <p:cNvPr id="3" name="Content Placeholder 2"/>
          <p:cNvSpPr>
            <a:spLocks noGrp="1"/>
          </p:cNvSpPr>
          <p:nvPr>
            <p:ph idx="1"/>
          </p:nvPr>
        </p:nvSpPr>
        <p:spPr>
          <a:xfrm>
            <a:off x="669451" y="1625353"/>
            <a:ext cx="7428896" cy="5080247"/>
          </a:xfrm>
        </p:spPr>
        <p:txBody>
          <a:bodyPr>
            <a:normAutofit/>
          </a:bodyPr>
          <a:lstStyle/>
          <a:p>
            <a:r>
              <a:rPr lang="en-US" sz="2100" dirty="0">
                <a:solidFill>
                  <a:schemeClr val="tx1"/>
                </a:solidFill>
              </a:rPr>
              <a:t>Program implementation review (PIR) will be conducted on a semi-annual or annual basis to evaluate performance.  </a:t>
            </a:r>
          </a:p>
          <a:p>
            <a:pPr lvl="1"/>
            <a:r>
              <a:rPr lang="en-US" sz="1800" dirty="0">
                <a:solidFill>
                  <a:schemeClr val="tx1"/>
                </a:solidFill>
              </a:rPr>
              <a:t>Plan for the PIR: what program elements to evaluate? what data collection tools and methods to use? </a:t>
            </a:r>
          </a:p>
          <a:p>
            <a:pPr lvl="1"/>
            <a:r>
              <a:rPr lang="en-US" sz="1800" dirty="0">
                <a:solidFill>
                  <a:schemeClr val="tx1"/>
                </a:solidFill>
              </a:rPr>
              <a:t>Collect the necessary data prior to the actual PIR.</a:t>
            </a:r>
          </a:p>
          <a:p>
            <a:pPr lvl="1"/>
            <a:r>
              <a:rPr lang="en-US" sz="1800" dirty="0">
                <a:solidFill>
                  <a:schemeClr val="tx1"/>
                </a:solidFill>
              </a:rPr>
              <a:t>Analyze and interpret the TB data collected. Report and explain the results of the analysis.</a:t>
            </a:r>
          </a:p>
          <a:p>
            <a:pPr lvl="1"/>
            <a:r>
              <a:rPr lang="en-US" sz="1800" dirty="0">
                <a:solidFill>
                  <a:schemeClr val="tx1"/>
                </a:solidFill>
              </a:rPr>
              <a:t>Discuss strategic directions that will address program implementation gaps.</a:t>
            </a:r>
          </a:p>
          <a:p>
            <a:pPr lvl="1"/>
            <a:r>
              <a:rPr lang="en-US" sz="1800" dirty="0">
                <a:solidFill>
                  <a:schemeClr val="tx1"/>
                </a:solidFill>
              </a:rPr>
              <a:t>Prepare the PIR report and disseminate.</a:t>
            </a:r>
            <a:endParaRPr lang="en-US" sz="2000" dirty="0">
              <a:solidFill>
                <a:schemeClr val="tx1"/>
              </a:solidFill>
            </a:endParaRPr>
          </a:p>
          <a:p>
            <a:pPr>
              <a:spcBef>
                <a:spcPts val="4000"/>
              </a:spcBef>
            </a:pPr>
            <a:r>
              <a:rPr lang="en-US" sz="2100" dirty="0">
                <a:solidFill>
                  <a:schemeClr val="tx1"/>
                </a:solidFill>
              </a:rPr>
              <a:t>Analyze the core program indicators (CDR and CR) from the LGU scorecard.</a:t>
            </a:r>
          </a:p>
          <a:p>
            <a:pPr marL="0" indent="0">
              <a:buNone/>
            </a:pPr>
            <a:endParaRPr lang="en-US" sz="2400" dirty="0"/>
          </a:p>
        </p:txBody>
      </p:sp>
    </p:spTree>
    <p:extLst>
      <p:ext uri="{BB962C8B-B14F-4D97-AF65-F5344CB8AC3E}">
        <p14:creationId xmlns:p14="http://schemas.microsoft.com/office/powerpoint/2010/main" val="26568934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560" y="211777"/>
            <a:ext cx="7924176" cy="668818"/>
          </a:xfrm>
        </p:spPr>
        <p:txBody>
          <a:bodyPr/>
          <a:lstStyle/>
          <a:p>
            <a:r>
              <a:rPr lang="en-US" b="1" dirty="0">
                <a:solidFill>
                  <a:schemeClr val="accent1">
                    <a:lumMod val="75000"/>
                  </a:schemeClr>
                </a:solidFill>
              </a:rPr>
              <a:t>Program indicators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51225861"/>
              </p:ext>
            </p:extLst>
          </p:nvPr>
        </p:nvGraphicFramePr>
        <p:xfrm>
          <a:off x="769916" y="1097278"/>
          <a:ext cx="7694820" cy="5760722"/>
        </p:xfrm>
        <a:graphic>
          <a:graphicData uri="http://schemas.openxmlformats.org/drawingml/2006/table">
            <a:tbl>
              <a:tblPr firstRow="1" firstCol="1" bandRow="1">
                <a:tableStyleId>{2D5ABB26-0587-4C30-8999-92F81FD0307C}</a:tableStyleId>
              </a:tblPr>
              <a:tblGrid>
                <a:gridCol w="7694820">
                  <a:extLst>
                    <a:ext uri="{9D8B030D-6E8A-4147-A177-3AD203B41FA5}">
                      <a16:colId xmlns:a16="http://schemas.microsoft.com/office/drawing/2014/main" val="20000"/>
                    </a:ext>
                  </a:extLst>
                </a:gridCol>
              </a:tblGrid>
              <a:tr h="367640">
                <a:tc>
                  <a:txBody>
                    <a:bodyPr/>
                    <a:lstStyle/>
                    <a:p>
                      <a:pPr marL="0" marR="0" lvl="0" indent="0">
                        <a:lnSpc>
                          <a:spcPct val="107000"/>
                        </a:lnSpc>
                        <a:spcBef>
                          <a:spcPts val="0"/>
                        </a:spcBef>
                        <a:spcAft>
                          <a:spcPts val="0"/>
                        </a:spcAft>
                        <a:buFont typeface="+mj-lt"/>
                        <a:buNone/>
                      </a:pPr>
                      <a:r>
                        <a:rPr lang="en-US" sz="1600" dirty="0">
                          <a:solidFill>
                            <a:schemeClr val="tx1"/>
                          </a:solidFill>
                        </a:rPr>
                        <a:t>1. Case Notification Rate (all forms)</a:t>
                      </a:r>
                    </a:p>
                  </a:txBody>
                  <a:tcPr marL="68580" marR="68580" marT="0" marB="0"/>
                </a:tc>
                <a:extLst>
                  <a:ext uri="{0D108BD9-81ED-4DB2-BD59-A6C34878D82A}">
                    <a16:rowId xmlns:a16="http://schemas.microsoft.com/office/drawing/2014/main" val="10000"/>
                  </a:ext>
                </a:extLst>
              </a:tr>
              <a:tr h="367640">
                <a:tc>
                  <a:txBody>
                    <a:bodyPr/>
                    <a:lstStyle/>
                    <a:p>
                      <a:pPr marL="0" marR="0" lvl="0" indent="0">
                        <a:lnSpc>
                          <a:spcPct val="107000"/>
                        </a:lnSpc>
                        <a:spcBef>
                          <a:spcPts val="0"/>
                        </a:spcBef>
                        <a:spcAft>
                          <a:spcPts val="0"/>
                        </a:spcAft>
                        <a:buFont typeface="+mj-lt"/>
                        <a:buNone/>
                      </a:pPr>
                      <a:r>
                        <a:rPr lang="en-US" sz="1600" dirty="0">
                          <a:solidFill>
                            <a:schemeClr val="tx1"/>
                          </a:solidFill>
                        </a:rPr>
                        <a:t>2. TB Case Detection Rate (all forms) </a:t>
                      </a:r>
                    </a:p>
                  </a:txBody>
                  <a:tcPr marL="68580" marR="68580" marT="0" marB="0"/>
                </a:tc>
                <a:extLst>
                  <a:ext uri="{0D108BD9-81ED-4DB2-BD59-A6C34878D82A}">
                    <a16:rowId xmlns:a16="http://schemas.microsoft.com/office/drawing/2014/main" val="10001"/>
                  </a:ext>
                </a:extLst>
              </a:tr>
              <a:tr h="367640">
                <a:tc>
                  <a:txBody>
                    <a:bodyPr/>
                    <a:lstStyle/>
                    <a:p>
                      <a:pPr marL="0" marR="0" lvl="0" indent="0">
                        <a:lnSpc>
                          <a:spcPct val="107000"/>
                        </a:lnSpc>
                        <a:spcBef>
                          <a:spcPts val="0"/>
                        </a:spcBef>
                        <a:spcAft>
                          <a:spcPts val="0"/>
                        </a:spcAft>
                        <a:buFont typeface="+mj-lt"/>
                        <a:buNone/>
                      </a:pPr>
                      <a:r>
                        <a:rPr lang="en-US" sz="1600" dirty="0">
                          <a:solidFill>
                            <a:schemeClr val="tx1"/>
                          </a:solidFill>
                        </a:rPr>
                        <a:t>3. Notification Rate for MDR-TB</a:t>
                      </a:r>
                    </a:p>
                  </a:txBody>
                  <a:tcPr marL="68580" marR="68580" marT="0" marB="0"/>
                </a:tc>
                <a:extLst>
                  <a:ext uri="{0D108BD9-81ED-4DB2-BD59-A6C34878D82A}">
                    <a16:rowId xmlns:a16="http://schemas.microsoft.com/office/drawing/2014/main" val="10002"/>
                  </a:ext>
                </a:extLst>
              </a:tr>
              <a:tr h="367640">
                <a:tc>
                  <a:txBody>
                    <a:bodyPr/>
                    <a:lstStyle/>
                    <a:p>
                      <a:pPr marL="0" marR="0" lvl="0" indent="0">
                        <a:lnSpc>
                          <a:spcPct val="107000"/>
                        </a:lnSpc>
                        <a:spcBef>
                          <a:spcPts val="0"/>
                        </a:spcBef>
                        <a:spcAft>
                          <a:spcPts val="0"/>
                        </a:spcAft>
                        <a:buFont typeface="+mj-lt"/>
                        <a:buNone/>
                      </a:pPr>
                      <a:r>
                        <a:rPr lang="en-US" sz="1600" dirty="0">
                          <a:solidFill>
                            <a:schemeClr val="tx1"/>
                          </a:solidFill>
                        </a:rPr>
                        <a:t>4. Treatment Success Rate (all forms)</a:t>
                      </a:r>
                    </a:p>
                  </a:txBody>
                  <a:tcPr marL="68580" marR="68580" marT="0" marB="0"/>
                </a:tc>
                <a:extLst>
                  <a:ext uri="{0D108BD9-81ED-4DB2-BD59-A6C34878D82A}">
                    <a16:rowId xmlns:a16="http://schemas.microsoft.com/office/drawing/2014/main" val="10003"/>
                  </a:ext>
                </a:extLst>
              </a:tr>
              <a:tr h="367640">
                <a:tc>
                  <a:txBody>
                    <a:bodyPr/>
                    <a:lstStyle/>
                    <a:p>
                      <a:pPr marL="0" marR="0" lvl="0" indent="0">
                        <a:lnSpc>
                          <a:spcPct val="107000"/>
                        </a:lnSpc>
                        <a:spcBef>
                          <a:spcPts val="0"/>
                        </a:spcBef>
                        <a:spcAft>
                          <a:spcPts val="0"/>
                        </a:spcAft>
                        <a:buFont typeface="+mj-lt"/>
                        <a:buNone/>
                      </a:pPr>
                      <a:r>
                        <a:rPr lang="en-US" sz="1600" dirty="0">
                          <a:solidFill>
                            <a:schemeClr val="tx1"/>
                          </a:solidFill>
                        </a:rPr>
                        <a:t>5. Cure Rate (new bacteriologically confirmed)</a:t>
                      </a:r>
                    </a:p>
                  </a:txBody>
                  <a:tcPr marL="68580" marR="68580" marT="0" marB="0"/>
                </a:tc>
                <a:extLst>
                  <a:ext uri="{0D108BD9-81ED-4DB2-BD59-A6C34878D82A}">
                    <a16:rowId xmlns:a16="http://schemas.microsoft.com/office/drawing/2014/main" val="10004"/>
                  </a:ext>
                </a:extLst>
              </a:tr>
              <a:tr h="367640">
                <a:tc>
                  <a:txBody>
                    <a:bodyPr/>
                    <a:lstStyle/>
                    <a:p>
                      <a:pPr marL="0" marR="0" lvl="0" indent="0">
                        <a:lnSpc>
                          <a:spcPct val="107000"/>
                        </a:lnSpc>
                        <a:spcBef>
                          <a:spcPts val="0"/>
                        </a:spcBef>
                        <a:spcAft>
                          <a:spcPts val="0"/>
                        </a:spcAft>
                        <a:buFont typeface="+mj-lt"/>
                        <a:buNone/>
                      </a:pPr>
                      <a:r>
                        <a:rPr lang="en-US" sz="1600" dirty="0">
                          <a:solidFill>
                            <a:schemeClr val="tx1"/>
                          </a:solidFill>
                        </a:rPr>
                        <a:t>6. Treatment Success Rate for MDR-TB</a:t>
                      </a:r>
                    </a:p>
                  </a:txBody>
                  <a:tcPr marL="68580" marR="68580" marT="0" marB="0"/>
                </a:tc>
                <a:extLst>
                  <a:ext uri="{0D108BD9-81ED-4DB2-BD59-A6C34878D82A}">
                    <a16:rowId xmlns:a16="http://schemas.microsoft.com/office/drawing/2014/main" val="10005"/>
                  </a:ext>
                </a:extLst>
              </a:tr>
              <a:tr h="367640">
                <a:tc>
                  <a:txBody>
                    <a:bodyPr/>
                    <a:lstStyle/>
                    <a:p>
                      <a:pPr marL="0" marR="0" lvl="0" indent="0">
                        <a:lnSpc>
                          <a:spcPct val="107000"/>
                        </a:lnSpc>
                        <a:spcBef>
                          <a:spcPts val="0"/>
                        </a:spcBef>
                        <a:spcAft>
                          <a:spcPts val="0"/>
                        </a:spcAft>
                        <a:buFont typeface="+mj-lt"/>
                        <a:buNone/>
                      </a:pPr>
                      <a:r>
                        <a:rPr lang="en-US" sz="1600" dirty="0">
                          <a:solidFill>
                            <a:schemeClr val="tx1"/>
                          </a:solidFill>
                        </a:rPr>
                        <a:t>7. Percent of MDR-TB cases still under treatment after 6 months</a:t>
                      </a:r>
                    </a:p>
                  </a:txBody>
                  <a:tcPr marL="68580" marR="68580" marT="0" marB="0"/>
                </a:tc>
                <a:extLst>
                  <a:ext uri="{0D108BD9-81ED-4DB2-BD59-A6C34878D82A}">
                    <a16:rowId xmlns:a16="http://schemas.microsoft.com/office/drawing/2014/main" val="10006"/>
                  </a:ext>
                </a:extLst>
              </a:tr>
              <a:tr h="367640">
                <a:tc>
                  <a:txBody>
                    <a:bodyPr/>
                    <a:lstStyle/>
                    <a:p>
                      <a:pPr marL="0" marR="0" lvl="0" indent="0">
                        <a:lnSpc>
                          <a:spcPct val="107000"/>
                        </a:lnSpc>
                        <a:spcBef>
                          <a:spcPts val="0"/>
                        </a:spcBef>
                        <a:spcAft>
                          <a:spcPts val="0"/>
                        </a:spcAft>
                        <a:buFont typeface="+mj-lt"/>
                        <a:buNone/>
                      </a:pPr>
                      <a:r>
                        <a:rPr lang="en-US" sz="1600" dirty="0">
                          <a:solidFill>
                            <a:schemeClr val="tx1"/>
                          </a:solidFill>
                        </a:rPr>
                        <a:t>8. Total number of presumptive TB examined</a:t>
                      </a:r>
                    </a:p>
                  </a:txBody>
                  <a:tcPr marL="68580" marR="68580" marT="0" marB="0"/>
                </a:tc>
                <a:extLst>
                  <a:ext uri="{0D108BD9-81ED-4DB2-BD59-A6C34878D82A}">
                    <a16:rowId xmlns:a16="http://schemas.microsoft.com/office/drawing/2014/main" val="10007"/>
                  </a:ext>
                </a:extLst>
              </a:tr>
              <a:tr h="367640">
                <a:tc>
                  <a:txBody>
                    <a:bodyPr/>
                    <a:lstStyle/>
                    <a:p>
                      <a:pPr marL="0" marR="0" lvl="0" indent="0">
                        <a:lnSpc>
                          <a:spcPct val="107000"/>
                        </a:lnSpc>
                        <a:spcBef>
                          <a:spcPts val="0"/>
                        </a:spcBef>
                        <a:spcAft>
                          <a:spcPts val="0"/>
                        </a:spcAft>
                        <a:buFont typeface="+mj-lt"/>
                        <a:buNone/>
                      </a:pPr>
                      <a:r>
                        <a:rPr lang="en-US" sz="1600" dirty="0">
                          <a:solidFill>
                            <a:schemeClr val="tx1"/>
                          </a:solidFill>
                        </a:rPr>
                        <a:t>9. Percent contribution from non-NTP care providers</a:t>
                      </a:r>
                    </a:p>
                  </a:txBody>
                  <a:tcPr marL="68580" marR="68580" marT="0" marB="0"/>
                </a:tc>
                <a:extLst>
                  <a:ext uri="{0D108BD9-81ED-4DB2-BD59-A6C34878D82A}">
                    <a16:rowId xmlns:a16="http://schemas.microsoft.com/office/drawing/2014/main" val="10008"/>
                  </a:ext>
                </a:extLst>
              </a:tr>
              <a:tr h="367640">
                <a:tc>
                  <a:txBody>
                    <a:bodyPr/>
                    <a:lstStyle/>
                    <a:p>
                      <a:pPr marL="0" marR="0" lvl="0" indent="0">
                        <a:lnSpc>
                          <a:spcPct val="107000"/>
                        </a:lnSpc>
                        <a:spcBef>
                          <a:spcPts val="0"/>
                        </a:spcBef>
                        <a:spcAft>
                          <a:spcPts val="0"/>
                        </a:spcAft>
                        <a:buFont typeface="+mj-lt"/>
                        <a:buNone/>
                      </a:pPr>
                      <a:r>
                        <a:rPr lang="en-US" sz="1600" dirty="0">
                          <a:solidFill>
                            <a:schemeClr val="tx1"/>
                          </a:solidFill>
                        </a:rPr>
                        <a:t>10. Number of children with TB detected and given treatment and those given IPT</a:t>
                      </a:r>
                    </a:p>
                  </a:txBody>
                  <a:tcPr marL="68580" marR="68580" marT="0" marB="0"/>
                </a:tc>
                <a:extLst>
                  <a:ext uri="{0D108BD9-81ED-4DB2-BD59-A6C34878D82A}">
                    <a16:rowId xmlns:a16="http://schemas.microsoft.com/office/drawing/2014/main" val="10009"/>
                  </a:ext>
                </a:extLst>
              </a:tr>
              <a:tr h="674521">
                <a:tc>
                  <a:txBody>
                    <a:bodyPr/>
                    <a:lstStyle/>
                    <a:p>
                      <a:pPr marL="0" marR="0" lvl="0" indent="0">
                        <a:lnSpc>
                          <a:spcPct val="107000"/>
                        </a:lnSpc>
                        <a:spcBef>
                          <a:spcPts val="0"/>
                        </a:spcBef>
                        <a:spcAft>
                          <a:spcPts val="0"/>
                        </a:spcAft>
                        <a:buFont typeface="+mj-lt"/>
                        <a:buNone/>
                      </a:pPr>
                      <a:r>
                        <a:rPr lang="en-US" sz="1600" dirty="0">
                          <a:solidFill>
                            <a:schemeClr val="tx1"/>
                          </a:solidFill>
                        </a:rPr>
                        <a:t>11.</a:t>
                      </a:r>
                      <a:r>
                        <a:rPr lang="en-US" sz="1600" baseline="0" dirty="0">
                          <a:solidFill>
                            <a:schemeClr val="tx1"/>
                          </a:solidFill>
                        </a:rPr>
                        <a:t> </a:t>
                      </a:r>
                      <a:r>
                        <a:rPr lang="en-US" sz="1600" dirty="0">
                          <a:solidFill>
                            <a:schemeClr val="tx1"/>
                          </a:solidFill>
                        </a:rPr>
                        <a:t>Percentage of TB cases in Category A and B areas with HIV counseling and       </a:t>
                      </a:r>
                    </a:p>
                    <a:p>
                      <a:pPr marL="0" marR="0" lvl="0" indent="0">
                        <a:lnSpc>
                          <a:spcPct val="107000"/>
                        </a:lnSpc>
                        <a:spcBef>
                          <a:spcPts val="0"/>
                        </a:spcBef>
                        <a:spcAft>
                          <a:spcPts val="0"/>
                        </a:spcAft>
                        <a:buFont typeface="+mj-lt"/>
                        <a:buNone/>
                      </a:pPr>
                      <a:r>
                        <a:rPr lang="en-US" sz="1600" dirty="0">
                          <a:solidFill>
                            <a:schemeClr val="tx1"/>
                          </a:solidFill>
                        </a:rPr>
                        <a:t>      testing among aged 15 years old and above</a:t>
                      </a:r>
                    </a:p>
                  </a:txBody>
                  <a:tcPr marL="68580" marR="68580" marT="0" marB="0"/>
                </a:tc>
                <a:extLst>
                  <a:ext uri="{0D108BD9-81ED-4DB2-BD59-A6C34878D82A}">
                    <a16:rowId xmlns:a16="http://schemas.microsoft.com/office/drawing/2014/main" val="10010"/>
                  </a:ext>
                </a:extLst>
              </a:tr>
              <a:tr h="367640">
                <a:tc>
                  <a:txBody>
                    <a:bodyPr/>
                    <a:lstStyle/>
                    <a:p>
                      <a:pPr marL="0" marR="0" lvl="0" indent="0">
                        <a:lnSpc>
                          <a:spcPct val="107000"/>
                        </a:lnSpc>
                        <a:spcBef>
                          <a:spcPts val="0"/>
                        </a:spcBef>
                        <a:spcAft>
                          <a:spcPts val="0"/>
                        </a:spcAft>
                        <a:buFont typeface="+mj-lt"/>
                        <a:buNone/>
                      </a:pPr>
                      <a:r>
                        <a:rPr lang="en-US" sz="1600" dirty="0">
                          <a:solidFill>
                            <a:schemeClr val="tx1"/>
                          </a:solidFill>
                        </a:rPr>
                        <a:t>12. Percentage of MDR-TB cases provided with HIV counseling and testing </a:t>
                      </a:r>
                    </a:p>
                  </a:txBody>
                  <a:tcPr marL="68580" marR="68580" marT="0" marB="0"/>
                </a:tc>
                <a:extLst>
                  <a:ext uri="{0D108BD9-81ED-4DB2-BD59-A6C34878D82A}">
                    <a16:rowId xmlns:a16="http://schemas.microsoft.com/office/drawing/2014/main" val="10011"/>
                  </a:ext>
                </a:extLst>
              </a:tr>
              <a:tr h="367640">
                <a:tc>
                  <a:txBody>
                    <a:bodyPr/>
                    <a:lstStyle/>
                    <a:p>
                      <a:pPr marL="0" marR="0" lvl="0" indent="0">
                        <a:lnSpc>
                          <a:spcPct val="107000"/>
                        </a:lnSpc>
                        <a:spcBef>
                          <a:spcPts val="0"/>
                        </a:spcBef>
                        <a:spcAft>
                          <a:spcPts val="0"/>
                        </a:spcAft>
                        <a:buFont typeface="+mj-lt"/>
                        <a:buNone/>
                      </a:pPr>
                      <a:r>
                        <a:rPr lang="en-US" sz="1600" dirty="0">
                          <a:solidFill>
                            <a:schemeClr val="tx1"/>
                          </a:solidFill>
                        </a:rPr>
                        <a:t>13. Percent of TMLs within EQA standards </a:t>
                      </a:r>
                    </a:p>
                  </a:txBody>
                  <a:tcPr marL="68580" marR="68580" marT="0" marB="0"/>
                </a:tc>
                <a:extLst>
                  <a:ext uri="{0D108BD9-81ED-4DB2-BD59-A6C34878D82A}">
                    <a16:rowId xmlns:a16="http://schemas.microsoft.com/office/drawing/2014/main" val="10012"/>
                  </a:ext>
                </a:extLst>
              </a:tr>
              <a:tr h="674521">
                <a:tc>
                  <a:txBody>
                    <a:bodyPr/>
                    <a:lstStyle/>
                    <a:p>
                      <a:pPr marL="0" marR="0" lvl="0" indent="0">
                        <a:lnSpc>
                          <a:spcPct val="107000"/>
                        </a:lnSpc>
                        <a:spcBef>
                          <a:spcPts val="0"/>
                        </a:spcBef>
                        <a:spcAft>
                          <a:spcPts val="0"/>
                        </a:spcAft>
                        <a:buFont typeface="+mj-lt"/>
                        <a:buNone/>
                      </a:pPr>
                      <a:r>
                        <a:rPr lang="en-US" sz="1600" dirty="0">
                          <a:solidFill>
                            <a:schemeClr val="tx1"/>
                          </a:solidFill>
                        </a:rPr>
                        <a:t>14. Percent of DOTS/laboratory facilities with no stockouts of anti-TB drugs and</a:t>
                      </a:r>
                    </a:p>
                    <a:p>
                      <a:pPr marL="0" marR="0" lvl="0" indent="0">
                        <a:lnSpc>
                          <a:spcPct val="107000"/>
                        </a:lnSpc>
                        <a:spcBef>
                          <a:spcPts val="0"/>
                        </a:spcBef>
                        <a:spcAft>
                          <a:spcPts val="0"/>
                        </a:spcAft>
                        <a:buFont typeface="+mj-lt"/>
                        <a:buNone/>
                      </a:pPr>
                      <a:r>
                        <a:rPr lang="en-US" sz="1600" dirty="0">
                          <a:solidFill>
                            <a:schemeClr val="tx1"/>
                          </a:solidFill>
                        </a:rPr>
                        <a:t>      laboratory supplies in the last 12 months</a:t>
                      </a:r>
                    </a:p>
                  </a:txBody>
                  <a:tcPr marL="68580" marR="68580" marT="0" marB="0"/>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577162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6934"/>
            <a:ext cx="9144000" cy="68749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84137" y="182105"/>
            <a:ext cx="7924176" cy="668818"/>
          </a:xfrm>
        </p:spPr>
        <p:txBody>
          <a:bodyPr/>
          <a:lstStyle/>
          <a:p>
            <a:r>
              <a:rPr lang="en-US" b="1" dirty="0">
                <a:solidFill>
                  <a:schemeClr val="accent1">
                    <a:lumMod val="75000"/>
                  </a:schemeClr>
                </a:solidFill>
              </a:rPr>
              <a:t>Program indicators</a:t>
            </a:r>
          </a:p>
        </p:txBody>
      </p:sp>
      <p:sp>
        <p:nvSpPr>
          <p:cNvPr id="5" name="Rectangle 1"/>
          <p:cNvSpPr>
            <a:spLocks noChangeArrowheads="1"/>
          </p:cNvSpPr>
          <p:nvPr/>
        </p:nvSpPr>
        <p:spPr bwMode="auto">
          <a:xfrm>
            <a:off x="-1" y="0"/>
            <a:ext cx="347929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2941654702"/>
              </p:ext>
            </p:extLst>
          </p:nvPr>
        </p:nvGraphicFramePr>
        <p:xfrm>
          <a:off x="254725" y="993561"/>
          <a:ext cx="8734293" cy="5650751"/>
        </p:xfrm>
        <a:graphic>
          <a:graphicData uri="http://schemas.openxmlformats.org/drawingml/2006/table">
            <a:tbl>
              <a:tblPr firstRow="1" firstCol="1" bandRow="1">
                <a:tableStyleId>{5C22544A-7EE6-4342-B048-85BDC9FD1C3A}</a:tableStyleId>
              </a:tblPr>
              <a:tblGrid>
                <a:gridCol w="2013091">
                  <a:extLst>
                    <a:ext uri="{9D8B030D-6E8A-4147-A177-3AD203B41FA5}">
                      <a16:colId xmlns:a16="http://schemas.microsoft.com/office/drawing/2014/main" val="20000"/>
                    </a:ext>
                  </a:extLst>
                </a:gridCol>
                <a:gridCol w="4708111">
                  <a:extLst>
                    <a:ext uri="{9D8B030D-6E8A-4147-A177-3AD203B41FA5}">
                      <a16:colId xmlns:a16="http://schemas.microsoft.com/office/drawing/2014/main" val="20001"/>
                    </a:ext>
                  </a:extLst>
                </a:gridCol>
                <a:gridCol w="2013091">
                  <a:extLst>
                    <a:ext uri="{9D8B030D-6E8A-4147-A177-3AD203B41FA5}">
                      <a16:colId xmlns:a16="http://schemas.microsoft.com/office/drawing/2014/main" val="20002"/>
                    </a:ext>
                  </a:extLst>
                </a:gridCol>
              </a:tblGrid>
              <a:tr h="237422">
                <a:tc>
                  <a:txBody>
                    <a:bodyPr/>
                    <a:lstStyle/>
                    <a:p>
                      <a:pPr marL="0" marR="0" algn="ctr">
                        <a:lnSpc>
                          <a:spcPct val="100000"/>
                        </a:lnSpc>
                        <a:spcBef>
                          <a:spcPts val="0"/>
                        </a:spcBef>
                        <a:spcAft>
                          <a:spcPts val="0"/>
                        </a:spcAft>
                      </a:pPr>
                      <a:r>
                        <a:rPr lang="en-US" sz="1400" dirty="0">
                          <a:solidFill>
                            <a:schemeClr val="bg1"/>
                          </a:solidFill>
                          <a:effectLst/>
                        </a:rPr>
                        <a:t>INDICATOR</a:t>
                      </a:r>
                      <a:endParaRPr lang="en-US"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solidFill>
                      <a:srgbClr val="549E39"/>
                    </a:solidFill>
                  </a:tcPr>
                </a:tc>
                <a:tc>
                  <a:txBody>
                    <a:bodyPr/>
                    <a:lstStyle/>
                    <a:p>
                      <a:pPr marL="0" marR="0" algn="ctr">
                        <a:lnSpc>
                          <a:spcPct val="100000"/>
                        </a:lnSpc>
                        <a:spcBef>
                          <a:spcPts val="0"/>
                        </a:spcBef>
                        <a:spcAft>
                          <a:spcPts val="0"/>
                        </a:spcAft>
                      </a:pPr>
                      <a:r>
                        <a:rPr lang="en-US" sz="1400" dirty="0">
                          <a:solidFill>
                            <a:schemeClr val="bg1"/>
                          </a:solidFill>
                          <a:effectLst/>
                        </a:rPr>
                        <a:t>DEFINITION/ CALCULATION</a:t>
                      </a:r>
                      <a:endParaRPr lang="en-US"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solidFill>
                      <a:srgbClr val="549E39"/>
                    </a:solidFill>
                  </a:tcPr>
                </a:tc>
                <a:tc>
                  <a:txBody>
                    <a:bodyPr/>
                    <a:lstStyle/>
                    <a:p>
                      <a:pPr marL="0" marR="0" algn="ctr">
                        <a:lnSpc>
                          <a:spcPct val="100000"/>
                        </a:lnSpc>
                        <a:spcBef>
                          <a:spcPts val="0"/>
                        </a:spcBef>
                        <a:spcAft>
                          <a:spcPts val="0"/>
                        </a:spcAft>
                      </a:pPr>
                      <a:r>
                        <a:rPr lang="en-US" sz="1400" dirty="0">
                          <a:solidFill>
                            <a:schemeClr val="bg1"/>
                          </a:solidFill>
                          <a:effectLst/>
                        </a:rPr>
                        <a:t>DATA SOURCE</a:t>
                      </a:r>
                      <a:endParaRPr lang="en-US"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solidFill>
                      <a:srgbClr val="549E39"/>
                    </a:solidFill>
                  </a:tcPr>
                </a:tc>
                <a:extLst>
                  <a:ext uri="{0D108BD9-81ED-4DB2-BD59-A6C34878D82A}">
                    <a16:rowId xmlns:a16="http://schemas.microsoft.com/office/drawing/2014/main" val="10000"/>
                  </a:ext>
                </a:extLst>
              </a:tr>
              <a:tr h="2584945">
                <a:tc>
                  <a:txBody>
                    <a:bodyPr/>
                    <a:lstStyle/>
                    <a:p>
                      <a:pPr marL="0" marR="0" lvl="0" indent="0">
                        <a:lnSpc>
                          <a:spcPct val="100000"/>
                        </a:lnSpc>
                        <a:spcBef>
                          <a:spcPts val="0"/>
                        </a:spcBef>
                        <a:spcAft>
                          <a:spcPts val="0"/>
                        </a:spcAft>
                        <a:buFont typeface="+mj-lt"/>
                        <a:buNone/>
                      </a:pPr>
                      <a:r>
                        <a:rPr lang="en-US" sz="1800" dirty="0">
                          <a:solidFill>
                            <a:schemeClr val="bg1"/>
                          </a:solidFill>
                          <a:effectLst/>
                        </a:rPr>
                        <a:t>1. Case Notification Rate </a:t>
                      </a:r>
                    </a:p>
                    <a:p>
                      <a:pPr marL="0" marR="0" lvl="0" indent="0">
                        <a:lnSpc>
                          <a:spcPct val="100000"/>
                        </a:lnSpc>
                        <a:spcBef>
                          <a:spcPts val="0"/>
                        </a:spcBef>
                        <a:spcAft>
                          <a:spcPts val="0"/>
                        </a:spcAft>
                        <a:buFont typeface="+mj-lt"/>
                        <a:buNone/>
                      </a:pPr>
                      <a:r>
                        <a:rPr lang="en-US" sz="1800" dirty="0">
                          <a:solidFill>
                            <a:schemeClr val="bg1"/>
                          </a:solidFill>
                          <a:effectLst/>
                        </a:rPr>
                        <a:t>(all forms)</a:t>
                      </a:r>
                      <a:endParaRPr lang="en-US" sz="18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nchor="ctr">
                    <a:solidFill>
                      <a:srgbClr val="549E39"/>
                    </a:solidFill>
                  </a:tcPr>
                </a:tc>
                <a:tc>
                  <a:txBody>
                    <a:bodyPr/>
                    <a:lstStyle/>
                    <a:p>
                      <a:pPr marL="0" marR="0">
                        <a:lnSpc>
                          <a:spcPct val="100000"/>
                        </a:lnSpc>
                        <a:spcBef>
                          <a:spcPts val="0"/>
                        </a:spcBef>
                        <a:spcAft>
                          <a:spcPts val="0"/>
                        </a:spcAft>
                      </a:pPr>
                      <a:r>
                        <a:rPr lang="en-US" sz="1600" dirty="0">
                          <a:effectLst/>
                        </a:rPr>
                        <a:t>Number of notified TB cases</a:t>
                      </a:r>
                      <a:r>
                        <a:rPr lang="en-US" sz="1600" baseline="0" dirty="0">
                          <a:effectLst/>
                        </a:rPr>
                        <a:t> (</a:t>
                      </a:r>
                      <a:r>
                        <a:rPr lang="en-US" sz="1600" dirty="0">
                          <a:effectLst/>
                        </a:rPr>
                        <a:t>all forms) for every 100,000 population</a:t>
                      </a:r>
                    </a:p>
                    <a:p>
                      <a:pPr marL="0" marR="0">
                        <a:lnSpc>
                          <a:spcPct val="100000"/>
                        </a:lnSpc>
                        <a:spcBef>
                          <a:spcPts val="0"/>
                        </a:spcBef>
                        <a:spcAft>
                          <a:spcPts val="0"/>
                        </a:spcAft>
                      </a:pPr>
                      <a:r>
                        <a:rPr lang="en-US" sz="1600" dirty="0">
                          <a:effectLst/>
                        </a:rPr>
                        <a:t> </a:t>
                      </a:r>
                    </a:p>
                    <a:p>
                      <a:pPr marL="0" marR="0">
                        <a:lnSpc>
                          <a:spcPct val="100000"/>
                        </a:lnSpc>
                        <a:spcBef>
                          <a:spcPts val="0"/>
                        </a:spcBef>
                        <a:spcAft>
                          <a:spcPts val="0"/>
                        </a:spcAft>
                      </a:pPr>
                      <a:r>
                        <a:rPr lang="en-US" sz="1600" dirty="0">
                          <a:effectLst/>
                        </a:rPr>
                        <a:t>Numerator = No. TB, all forms   </a:t>
                      </a:r>
                    </a:p>
                    <a:p>
                      <a:pPr marL="0" marR="0">
                        <a:lnSpc>
                          <a:spcPct val="100000"/>
                        </a:lnSpc>
                        <a:spcBef>
                          <a:spcPts val="0"/>
                        </a:spcBef>
                        <a:spcAft>
                          <a:spcPts val="0"/>
                        </a:spcAft>
                      </a:pPr>
                      <a:r>
                        <a:rPr lang="en-US" sz="1600" dirty="0">
                          <a:effectLst/>
                        </a:rPr>
                        <a:t> </a:t>
                      </a:r>
                    </a:p>
                    <a:p>
                      <a:pPr marL="0" marR="0">
                        <a:lnSpc>
                          <a:spcPct val="100000"/>
                        </a:lnSpc>
                        <a:spcBef>
                          <a:spcPts val="0"/>
                        </a:spcBef>
                        <a:spcAft>
                          <a:spcPts val="0"/>
                        </a:spcAft>
                      </a:pPr>
                      <a:r>
                        <a:rPr lang="en-US" sz="1600" dirty="0">
                          <a:effectLst/>
                        </a:rPr>
                        <a:t>Denominator = population divided by 100,000  </a:t>
                      </a:r>
                    </a:p>
                    <a:p>
                      <a:pPr marL="0" marR="0">
                        <a:lnSpc>
                          <a:spcPct val="100000"/>
                        </a:lnSpc>
                        <a:spcBef>
                          <a:spcPts val="0"/>
                        </a:spcBef>
                        <a:spcAft>
                          <a:spcPts val="0"/>
                        </a:spcAft>
                      </a:pPr>
                      <a:r>
                        <a:rPr lang="en-US" sz="1600" dirty="0">
                          <a:effectLst/>
                        </a:rPr>
                        <a:t> </a:t>
                      </a:r>
                    </a:p>
                    <a:p>
                      <a:pPr marL="0" marR="0">
                        <a:lnSpc>
                          <a:spcPct val="100000"/>
                        </a:lnSpc>
                        <a:spcBef>
                          <a:spcPts val="0"/>
                        </a:spcBef>
                        <a:spcAft>
                          <a:spcPts val="0"/>
                        </a:spcAft>
                      </a:pPr>
                      <a:r>
                        <a:rPr lang="en-US" sz="1400" dirty="0">
                          <a:effectLst/>
                        </a:rPr>
                        <a:t>Note: Notified TB cases refer to “all forms” (include new and relapse—whether PTB or EPTB, and whether bacteriologically confirmed or clinically diagnosed.)</a:t>
                      </a:r>
                    </a:p>
                    <a:p>
                      <a:pPr marL="0" marR="0">
                        <a:lnSpc>
                          <a:spcPct val="10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nchor="ctr"/>
                </a:tc>
                <a:tc>
                  <a:txBody>
                    <a:bodyPr/>
                    <a:lstStyle/>
                    <a:p>
                      <a:pPr marL="0" marR="0">
                        <a:lnSpc>
                          <a:spcPct val="100000"/>
                        </a:lnSpc>
                        <a:spcBef>
                          <a:spcPts val="0"/>
                        </a:spcBef>
                        <a:spcAft>
                          <a:spcPts val="0"/>
                        </a:spcAft>
                      </a:pPr>
                      <a:r>
                        <a:rPr lang="en-US" sz="1600" dirty="0">
                          <a:effectLst/>
                        </a:rPr>
                        <a:t> </a:t>
                      </a:r>
                    </a:p>
                    <a:p>
                      <a:pPr marL="0" marR="0">
                        <a:lnSpc>
                          <a:spcPct val="100000"/>
                        </a:lnSpc>
                        <a:spcBef>
                          <a:spcPts val="0"/>
                        </a:spcBef>
                        <a:spcAft>
                          <a:spcPts val="0"/>
                        </a:spcAft>
                      </a:pPr>
                      <a:r>
                        <a:rPr lang="en-US" sz="1600" dirty="0">
                          <a:effectLst/>
                        </a:rPr>
                        <a:t>Report 3a. Quarterly report on Case Finding of Drug- susceptible TB Cases and IPT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nchor="ctr"/>
                </a:tc>
                <a:extLst>
                  <a:ext uri="{0D108BD9-81ED-4DB2-BD59-A6C34878D82A}">
                    <a16:rowId xmlns:a16="http://schemas.microsoft.com/office/drawing/2014/main" val="10001"/>
                  </a:ext>
                </a:extLst>
              </a:tr>
              <a:tr h="2822529">
                <a:tc>
                  <a:txBody>
                    <a:bodyPr/>
                    <a:lstStyle/>
                    <a:p>
                      <a:pPr marL="0" marR="0" lvl="0" indent="0">
                        <a:lnSpc>
                          <a:spcPct val="100000"/>
                        </a:lnSpc>
                        <a:spcBef>
                          <a:spcPts val="0"/>
                        </a:spcBef>
                        <a:spcAft>
                          <a:spcPts val="0"/>
                        </a:spcAft>
                        <a:buFont typeface="+mj-lt"/>
                        <a:buNone/>
                      </a:pPr>
                      <a:r>
                        <a:rPr lang="en-US" sz="1800" dirty="0">
                          <a:solidFill>
                            <a:schemeClr val="bg1"/>
                          </a:solidFill>
                          <a:effectLst/>
                        </a:rPr>
                        <a:t>2. TB Case Detection Rate (all forms) </a:t>
                      </a:r>
                      <a:endParaRPr lang="en-US" sz="18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nchor="ctr">
                    <a:solidFill>
                      <a:srgbClr val="549E39"/>
                    </a:solidFill>
                  </a:tcPr>
                </a:tc>
                <a:tc>
                  <a:txBody>
                    <a:bodyPr/>
                    <a:lstStyle/>
                    <a:p>
                      <a:pPr marL="0" marR="0">
                        <a:lnSpc>
                          <a:spcPct val="100000"/>
                        </a:lnSpc>
                        <a:spcBef>
                          <a:spcPts val="0"/>
                        </a:spcBef>
                        <a:spcAft>
                          <a:spcPts val="0"/>
                        </a:spcAft>
                      </a:pPr>
                      <a:r>
                        <a:rPr lang="en-US" sz="1600" dirty="0">
                          <a:effectLst/>
                        </a:rPr>
                        <a:t>Percentage of TB cases (all forms) detected and treated out of the estimated incident cases of TB (all forms)</a:t>
                      </a:r>
                    </a:p>
                    <a:p>
                      <a:pPr marL="0" marR="0">
                        <a:lnSpc>
                          <a:spcPct val="100000"/>
                        </a:lnSpc>
                        <a:spcBef>
                          <a:spcPts val="0"/>
                        </a:spcBef>
                        <a:spcAft>
                          <a:spcPts val="0"/>
                        </a:spcAft>
                      </a:pPr>
                      <a:r>
                        <a:rPr lang="en-US" sz="1600" dirty="0">
                          <a:effectLst/>
                        </a:rPr>
                        <a:t> </a:t>
                      </a:r>
                    </a:p>
                    <a:p>
                      <a:pPr marL="0" marR="0">
                        <a:lnSpc>
                          <a:spcPct val="100000"/>
                        </a:lnSpc>
                        <a:spcBef>
                          <a:spcPts val="0"/>
                        </a:spcBef>
                        <a:spcAft>
                          <a:spcPts val="0"/>
                        </a:spcAft>
                      </a:pPr>
                      <a:r>
                        <a:rPr lang="en-US" sz="1600" dirty="0">
                          <a:effectLst/>
                        </a:rPr>
                        <a:t>Numerator = Number of TB, all forms detected</a:t>
                      </a:r>
                    </a:p>
                    <a:p>
                      <a:pPr marL="0" marR="0">
                        <a:lnSpc>
                          <a:spcPct val="100000"/>
                        </a:lnSpc>
                        <a:spcBef>
                          <a:spcPts val="0"/>
                        </a:spcBef>
                        <a:spcAft>
                          <a:spcPts val="0"/>
                        </a:spcAft>
                      </a:pPr>
                      <a:r>
                        <a:rPr lang="en-US" sz="1600" dirty="0">
                          <a:effectLst/>
                        </a:rPr>
                        <a:t> </a:t>
                      </a:r>
                    </a:p>
                    <a:p>
                      <a:pPr marL="0" marR="0">
                        <a:lnSpc>
                          <a:spcPct val="100000"/>
                        </a:lnSpc>
                        <a:spcBef>
                          <a:spcPts val="0"/>
                        </a:spcBef>
                        <a:spcAft>
                          <a:spcPts val="0"/>
                        </a:spcAft>
                      </a:pPr>
                      <a:r>
                        <a:rPr lang="en-US" sz="1600" dirty="0">
                          <a:effectLst/>
                        </a:rPr>
                        <a:t>Denominator = Total number of all forms estimated to occur each year (i.e., population x incidence rate of TB, all forms)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nchor="ctr"/>
                </a:tc>
                <a:tc>
                  <a:txBody>
                    <a:bodyPr/>
                    <a:lstStyle/>
                    <a:p>
                      <a:pPr marL="0" marR="0">
                        <a:lnSpc>
                          <a:spcPct val="100000"/>
                        </a:lnSpc>
                        <a:spcBef>
                          <a:spcPts val="0"/>
                        </a:spcBef>
                        <a:spcAft>
                          <a:spcPts val="0"/>
                        </a:spcAft>
                      </a:pPr>
                      <a:r>
                        <a:rPr lang="en-US" sz="1600" dirty="0">
                          <a:effectLst/>
                        </a:rPr>
                        <a:t> </a:t>
                      </a:r>
                    </a:p>
                    <a:p>
                      <a:pPr marL="0" marR="0">
                        <a:lnSpc>
                          <a:spcPct val="100000"/>
                        </a:lnSpc>
                        <a:spcBef>
                          <a:spcPts val="0"/>
                        </a:spcBef>
                        <a:spcAft>
                          <a:spcPts val="0"/>
                        </a:spcAft>
                      </a:pPr>
                      <a:r>
                        <a:rPr lang="en-US" sz="1600" dirty="0">
                          <a:effectLst/>
                        </a:rPr>
                        <a:t>Report 3a. Quarterly report on Case Finding of Drug- susceptible TB Cases and IPT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2027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262" y="585850"/>
            <a:ext cx="7924176" cy="668818"/>
          </a:xfrm>
        </p:spPr>
        <p:txBody>
          <a:bodyPr>
            <a:noAutofit/>
          </a:bodyPr>
          <a:lstStyle/>
          <a:p>
            <a:r>
              <a:rPr lang="en-US" sz="4400" b="1" dirty="0">
                <a:solidFill>
                  <a:schemeClr val="accent1">
                    <a:lumMod val="75000"/>
                  </a:schemeClr>
                </a:solidFill>
              </a:rPr>
              <a:t>Contents</a:t>
            </a:r>
          </a:p>
        </p:txBody>
      </p:sp>
      <p:sp>
        <p:nvSpPr>
          <p:cNvPr id="3" name="Content Placeholder 2"/>
          <p:cNvSpPr>
            <a:spLocks noGrp="1"/>
          </p:cNvSpPr>
          <p:nvPr>
            <p:ph idx="1"/>
          </p:nvPr>
        </p:nvSpPr>
        <p:spPr>
          <a:xfrm>
            <a:off x="742208" y="2088711"/>
            <a:ext cx="7791660" cy="4464489"/>
          </a:xfrm>
        </p:spPr>
        <p:txBody>
          <a:bodyPr>
            <a:normAutofit/>
          </a:bodyPr>
          <a:lstStyle/>
          <a:p>
            <a:r>
              <a:rPr lang="en-US" sz="2800" dirty="0">
                <a:solidFill>
                  <a:schemeClr val="tx1"/>
                </a:solidFill>
              </a:rPr>
              <a:t>Objectives</a:t>
            </a:r>
          </a:p>
          <a:p>
            <a:r>
              <a:rPr lang="en-US" sz="2800" dirty="0">
                <a:solidFill>
                  <a:schemeClr val="tx1"/>
                </a:solidFill>
              </a:rPr>
              <a:t>Definition of Terms</a:t>
            </a:r>
          </a:p>
          <a:p>
            <a:r>
              <a:rPr lang="en-US" sz="2800" dirty="0">
                <a:solidFill>
                  <a:schemeClr val="tx1"/>
                </a:solidFill>
              </a:rPr>
              <a:t>Policies</a:t>
            </a:r>
          </a:p>
          <a:p>
            <a:r>
              <a:rPr lang="en-US" sz="2800" dirty="0">
                <a:solidFill>
                  <a:schemeClr val="tx1"/>
                </a:solidFill>
              </a:rPr>
              <a:t>Procedures</a:t>
            </a:r>
          </a:p>
          <a:p>
            <a:pPr lvl="2"/>
            <a:r>
              <a:rPr lang="en-US" sz="2400" dirty="0">
                <a:solidFill>
                  <a:schemeClr val="tx1"/>
                </a:solidFill>
              </a:rPr>
              <a:t>Monitoring and Supervision</a:t>
            </a:r>
          </a:p>
          <a:p>
            <a:pPr lvl="2"/>
            <a:r>
              <a:rPr lang="en-US" sz="2400" dirty="0">
                <a:solidFill>
                  <a:schemeClr val="tx1"/>
                </a:solidFill>
              </a:rPr>
              <a:t>Standard Monitoring and Supervision Form</a:t>
            </a:r>
          </a:p>
          <a:p>
            <a:pPr lvl="2"/>
            <a:r>
              <a:rPr lang="en-US" sz="2400" dirty="0">
                <a:solidFill>
                  <a:schemeClr val="tx1"/>
                </a:solidFill>
              </a:rPr>
              <a:t>Evaluation</a:t>
            </a:r>
          </a:p>
          <a:p>
            <a:r>
              <a:rPr lang="en-US" sz="2800" dirty="0">
                <a:solidFill>
                  <a:schemeClr val="tx1"/>
                </a:solidFill>
              </a:rPr>
              <a:t>Program Indicators</a:t>
            </a:r>
          </a:p>
          <a:p>
            <a:pPr lvl="1"/>
            <a:endParaRPr lang="en-US" sz="2600" dirty="0"/>
          </a:p>
        </p:txBody>
      </p:sp>
    </p:spTree>
    <p:extLst>
      <p:ext uri="{BB962C8B-B14F-4D97-AF65-F5344CB8AC3E}">
        <p14:creationId xmlns:p14="http://schemas.microsoft.com/office/powerpoint/2010/main" val="29860043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421"/>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38714" y="124741"/>
            <a:ext cx="8792848" cy="1226567"/>
          </a:xfrm>
        </p:spPr>
        <p:txBody>
          <a:bodyPr>
            <a:noAutofit/>
          </a:bodyPr>
          <a:lstStyle/>
          <a:p>
            <a:r>
              <a:rPr lang="en-US" sz="3200" dirty="0">
                <a:solidFill>
                  <a:schemeClr val="accent1">
                    <a:lumMod val="75000"/>
                  </a:schemeClr>
                </a:solidFill>
              </a:rPr>
              <a:t>Report 3a. Quarterly Report on Case Finding of Drug-susceptible TB Cases and IPT</a:t>
            </a:r>
          </a:p>
        </p:txBody>
      </p:sp>
      <p:pic>
        <p:nvPicPr>
          <p:cNvPr id="6" name="Picture 5"/>
          <p:cNvPicPr>
            <a:picLocks noChangeAspect="1"/>
          </p:cNvPicPr>
          <p:nvPr/>
        </p:nvPicPr>
        <p:blipFill>
          <a:blip r:embed="rId3"/>
          <a:stretch>
            <a:fillRect/>
          </a:stretch>
        </p:blipFill>
        <p:spPr>
          <a:xfrm>
            <a:off x="746711" y="1316074"/>
            <a:ext cx="4576403" cy="5457261"/>
          </a:xfrm>
          <a:prstGeom prst="rect">
            <a:avLst/>
          </a:prstGeom>
        </p:spPr>
      </p:pic>
      <p:pic>
        <p:nvPicPr>
          <p:cNvPr id="10" name="Picture 9"/>
          <p:cNvPicPr>
            <a:picLocks noChangeAspect="1"/>
          </p:cNvPicPr>
          <p:nvPr/>
        </p:nvPicPr>
        <p:blipFill rotWithShape="1">
          <a:blip r:embed="rId3"/>
          <a:srcRect b="66092"/>
          <a:stretch/>
        </p:blipFill>
        <p:spPr>
          <a:xfrm>
            <a:off x="238714" y="1316074"/>
            <a:ext cx="8722338" cy="3526859"/>
          </a:xfrm>
          <a:prstGeom prst="rect">
            <a:avLst/>
          </a:prstGeom>
        </p:spPr>
      </p:pic>
      <p:pic>
        <p:nvPicPr>
          <p:cNvPr id="13" name="Picture 12"/>
          <p:cNvPicPr>
            <a:picLocks noChangeAspect="1"/>
          </p:cNvPicPr>
          <p:nvPr/>
        </p:nvPicPr>
        <p:blipFill rotWithShape="1">
          <a:blip r:embed="rId3"/>
          <a:srcRect l="1223" t="82225" r="1445" b="288"/>
          <a:stretch/>
        </p:blipFill>
        <p:spPr>
          <a:xfrm>
            <a:off x="146352" y="4797447"/>
            <a:ext cx="8590261" cy="1840418"/>
          </a:xfrm>
          <a:prstGeom prst="rect">
            <a:avLst/>
          </a:prstGeom>
        </p:spPr>
      </p:pic>
      <p:pic>
        <p:nvPicPr>
          <p:cNvPr id="12" name="Picture 11"/>
          <p:cNvPicPr>
            <a:picLocks noChangeAspect="1"/>
          </p:cNvPicPr>
          <p:nvPr/>
        </p:nvPicPr>
        <p:blipFill rotWithShape="1">
          <a:blip r:embed="rId3"/>
          <a:srcRect l="23" t="60241" r="11665" b="20178"/>
          <a:stretch/>
        </p:blipFill>
        <p:spPr>
          <a:xfrm>
            <a:off x="221783" y="3432741"/>
            <a:ext cx="8727698" cy="2307658"/>
          </a:xfrm>
          <a:prstGeom prst="rect">
            <a:avLst/>
          </a:prstGeom>
        </p:spPr>
      </p:pic>
      <p:sp>
        <p:nvSpPr>
          <p:cNvPr id="3" name="Oval 2"/>
          <p:cNvSpPr/>
          <p:nvPr/>
        </p:nvSpPr>
        <p:spPr>
          <a:xfrm>
            <a:off x="2015067" y="5166036"/>
            <a:ext cx="3563696" cy="609597"/>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p:nvPicPr>
        <p:blipFill rotWithShape="1">
          <a:blip r:embed="rId3"/>
          <a:srcRect l="194" t="38258" r="11493" b="42161"/>
          <a:stretch/>
        </p:blipFill>
        <p:spPr>
          <a:xfrm>
            <a:off x="238716" y="2213540"/>
            <a:ext cx="8727698" cy="2307658"/>
          </a:xfrm>
          <a:prstGeom prst="rect">
            <a:avLst/>
          </a:prstGeom>
        </p:spPr>
      </p:pic>
      <p:sp>
        <p:nvSpPr>
          <p:cNvPr id="15" name="Oval 14"/>
          <p:cNvSpPr/>
          <p:nvPr/>
        </p:nvSpPr>
        <p:spPr>
          <a:xfrm>
            <a:off x="2048936" y="3963773"/>
            <a:ext cx="3563696" cy="609597"/>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Left Arrow 15"/>
          <p:cNvSpPr/>
          <p:nvPr/>
        </p:nvSpPr>
        <p:spPr>
          <a:xfrm>
            <a:off x="8771360" y="6085791"/>
            <a:ext cx="372640" cy="55207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4662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nodeType="clickEffect">
                                  <p:stCondLst>
                                    <p:cond delay="0"/>
                                  </p:stCondLst>
                                  <p:childTnLst>
                                    <p:set>
                                      <p:cBhvr>
                                        <p:cTn id="13" dur="1" fill="hold">
                                          <p:stCondLst>
                                            <p:cond delay="0"/>
                                          </p:stCondLst>
                                        </p:cTn>
                                        <p:tgtEl>
                                          <p:spTgt spid="10"/>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ppt_w</p:attrName>
                                        </p:attrNameLst>
                                      </p:cBhvr>
                                      <p:tavLst>
                                        <p:tav tm="0">
                                          <p:val>
                                            <p:fltVal val="0"/>
                                          </p:val>
                                        </p:tav>
                                        <p:tav tm="100000">
                                          <p:val>
                                            <p:strVal val="#ppt_w"/>
                                          </p:val>
                                        </p:tav>
                                      </p:tavLst>
                                    </p:anim>
                                    <p:anim calcmode="lin" valueType="num">
                                      <p:cBhvr>
                                        <p:cTn id="19" dur="500" fill="hold"/>
                                        <p:tgtEl>
                                          <p:spTgt spid="11"/>
                                        </p:tgtEl>
                                        <p:attrNameLst>
                                          <p:attrName>ppt_h</p:attrName>
                                        </p:attrNameLst>
                                      </p:cBhvr>
                                      <p:tavLst>
                                        <p:tav tm="0">
                                          <p:val>
                                            <p:fltVal val="0"/>
                                          </p:val>
                                        </p:tav>
                                        <p:tav tm="100000">
                                          <p:val>
                                            <p:strVal val="#ppt_h"/>
                                          </p:val>
                                        </p:tav>
                                      </p:tavLst>
                                    </p:anim>
                                    <p:animEffect transition="in" filter="fade">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15"/>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nodeType="clickEffect">
                                  <p:stCondLst>
                                    <p:cond delay="0"/>
                                  </p:stCondLst>
                                  <p:childTnLst>
                                    <p:set>
                                      <p:cBhvr>
                                        <p:cTn id="32" dur="1" fill="hold">
                                          <p:stCondLst>
                                            <p:cond delay="0"/>
                                          </p:stCondLst>
                                        </p:cTn>
                                        <p:tgtEl>
                                          <p:spTgt spid="11"/>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p:cTn id="37" dur="500" fill="hold"/>
                                        <p:tgtEl>
                                          <p:spTgt spid="12"/>
                                        </p:tgtEl>
                                        <p:attrNameLst>
                                          <p:attrName>ppt_w</p:attrName>
                                        </p:attrNameLst>
                                      </p:cBhvr>
                                      <p:tavLst>
                                        <p:tav tm="0">
                                          <p:val>
                                            <p:fltVal val="0"/>
                                          </p:val>
                                        </p:tav>
                                        <p:tav tm="100000">
                                          <p:val>
                                            <p:strVal val="#ppt_w"/>
                                          </p:val>
                                        </p:tav>
                                      </p:tavLst>
                                    </p:anim>
                                    <p:anim calcmode="lin" valueType="num">
                                      <p:cBhvr>
                                        <p:cTn id="38" dur="500" fill="hold"/>
                                        <p:tgtEl>
                                          <p:spTgt spid="12"/>
                                        </p:tgtEl>
                                        <p:attrNameLst>
                                          <p:attrName>ppt_h</p:attrName>
                                        </p:attrNameLst>
                                      </p:cBhvr>
                                      <p:tavLst>
                                        <p:tav tm="0">
                                          <p:val>
                                            <p:fltVal val="0"/>
                                          </p:val>
                                        </p:tav>
                                        <p:tav tm="100000">
                                          <p:val>
                                            <p:strVal val="#ppt_h"/>
                                          </p:val>
                                        </p:tav>
                                      </p:tavLst>
                                    </p:anim>
                                    <p:animEffect transition="in" filter="fade">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xit" presetSubtype="0" fill="hold" grpId="1" nodeType="clickEffect">
                                  <p:stCondLst>
                                    <p:cond delay="0"/>
                                  </p:stCondLst>
                                  <p:childTnLst>
                                    <p:set>
                                      <p:cBhvr>
                                        <p:cTn id="47" dur="1" fill="hold">
                                          <p:stCondLst>
                                            <p:cond delay="0"/>
                                          </p:stCondLst>
                                        </p:cTn>
                                        <p:tgtEl>
                                          <p:spTgt spid="3"/>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 presetClass="exit" presetSubtype="0" fill="hold" nodeType="clickEffect">
                                  <p:stCondLst>
                                    <p:cond delay="0"/>
                                  </p:stCondLst>
                                  <p:childTnLst>
                                    <p:set>
                                      <p:cBhvr>
                                        <p:cTn id="51" dur="1" fill="hold">
                                          <p:stCondLst>
                                            <p:cond delay="0"/>
                                          </p:stCondLst>
                                        </p:cTn>
                                        <p:tgtEl>
                                          <p:spTgt spid="12"/>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13"/>
                                        </p:tgtEl>
                                        <p:attrNameLst>
                                          <p:attrName>style.visibility</p:attrName>
                                        </p:attrNameLst>
                                      </p:cBhvr>
                                      <p:to>
                                        <p:strVal val="visible"/>
                                      </p:to>
                                    </p:set>
                                    <p:anim calcmode="lin" valueType="num">
                                      <p:cBhvr>
                                        <p:cTn id="56" dur="500" fill="hold"/>
                                        <p:tgtEl>
                                          <p:spTgt spid="13"/>
                                        </p:tgtEl>
                                        <p:attrNameLst>
                                          <p:attrName>ppt_w</p:attrName>
                                        </p:attrNameLst>
                                      </p:cBhvr>
                                      <p:tavLst>
                                        <p:tav tm="0">
                                          <p:val>
                                            <p:fltVal val="0"/>
                                          </p:val>
                                        </p:tav>
                                        <p:tav tm="100000">
                                          <p:val>
                                            <p:strVal val="#ppt_w"/>
                                          </p:val>
                                        </p:tav>
                                      </p:tavLst>
                                    </p:anim>
                                    <p:anim calcmode="lin" valueType="num">
                                      <p:cBhvr>
                                        <p:cTn id="57" dur="500" fill="hold"/>
                                        <p:tgtEl>
                                          <p:spTgt spid="13"/>
                                        </p:tgtEl>
                                        <p:attrNameLst>
                                          <p:attrName>ppt_h</p:attrName>
                                        </p:attrNameLst>
                                      </p:cBhvr>
                                      <p:tavLst>
                                        <p:tav tm="0">
                                          <p:val>
                                            <p:fltVal val="0"/>
                                          </p:val>
                                        </p:tav>
                                        <p:tav tm="100000">
                                          <p:val>
                                            <p:strVal val="#ppt_h"/>
                                          </p:val>
                                        </p:tav>
                                      </p:tavLst>
                                    </p:anim>
                                    <p:animEffect transition="in" filter="fade">
                                      <p:cBhvr>
                                        <p:cTn id="58" dur="500"/>
                                        <p:tgtEl>
                                          <p:spTgt spid="13"/>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1" nodeType="clickEffect">
                                  <p:stCondLst>
                                    <p:cond delay="0"/>
                                  </p:stCondLst>
                                  <p:childTnLst>
                                    <p:set>
                                      <p:cBhvr>
                                        <p:cTn id="66" dur="1" fill="hold">
                                          <p:stCondLst>
                                            <p:cond delay="0"/>
                                          </p:stCondLst>
                                        </p:cTn>
                                        <p:tgtEl>
                                          <p:spTgt spid="16"/>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nodeType="clickEffect">
                                  <p:stCondLst>
                                    <p:cond delay="0"/>
                                  </p:stCondLst>
                                  <p:childTnLst>
                                    <p:set>
                                      <p:cBhvr>
                                        <p:cTn id="70"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15" grpId="0" animBg="1"/>
      <p:bldP spid="15" grpId="1" animBg="1"/>
      <p:bldP spid="16" grpId="0" animBg="1"/>
      <p:bldP spid="16" grpId="1" animBg="1"/>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p:cNvSpPr/>
          <p:nvPr/>
        </p:nvSpPr>
        <p:spPr>
          <a:xfrm>
            <a:off x="0" y="2421"/>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51152" y="101834"/>
            <a:ext cx="8792848" cy="1088960"/>
          </a:xfrm>
        </p:spPr>
        <p:txBody>
          <a:bodyPr>
            <a:noAutofit/>
          </a:bodyPr>
          <a:lstStyle/>
          <a:p>
            <a:r>
              <a:rPr lang="en-US" sz="3200" dirty="0">
                <a:solidFill>
                  <a:schemeClr val="accent1">
                    <a:lumMod val="75000"/>
                  </a:schemeClr>
                </a:solidFill>
              </a:rPr>
              <a:t>Report 3a. Quarterly Report on Case Finding of Drug-susceptible TB Cases and IPT</a:t>
            </a:r>
          </a:p>
        </p:txBody>
      </p:sp>
      <p:pic>
        <p:nvPicPr>
          <p:cNvPr id="6" name="Picture 5"/>
          <p:cNvPicPr>
            <a:picLocks noChangeAspect="1"/>
          </p:cNvPicPr>
          <p:nvPr/>
        </p:nvPicPr>
        <p:blipFill>
          <a:blip r:embed="rId3"/>
          <a:stretch>
            <a:fillRect/>
          </a:stretch>
        </p:blipFill>
        <p:spPr>
          <a:xfrm>
            <a:off x="746711" y="1316074"/>
            <a:ext cx="4576403" cy="5457261"/>
          </a:xfrm>
          <a:prstGeom prst="rect">
            <a:avLst/>
          </a:prstGeom>
        </p:spPr>
      </p:pic>
      <p:sp>
        <p:nvSpPr>
          <p:cNvPr id="7" name="Left Arrow 6"/>
          <p:cNvSpPr/>
          <p:nvPr/>
        </p:nvSpPr>
        <p:spPr>
          <a:xfrm>
            <a:off x="5324545" y="6380303"/>
            <a:ext cx="1909011" cy="48011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1588168" y="4182535"/>
            <a:ext cx="1716506" cy="417093"/>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1588168" y="5269388"/>
            <a:ext cx="1716506" cy="417093"/>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797209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6934"/>
            <a:ext cx="9144000" cy="68749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53140" y="283009"/>
            <a:ext cx="7924176" cy="668818"/>
          </a:xfrm>
        </p:spPr>
        <p:txBody>
          <a:bodyPr>
            <a:noAutofit/>
          </a:bodyPr>
          <a:lstStyle/>
          <a:p>
            <a:r>
              <a:rPr lang="en-US" sz="4000" b="1" dirty="0">
                <a:solidFill>
                  <a:schemeClr val="accent1">
                    <a:lumMod val="75000"/>
                  </a:schemeClr>
                </a:solidFill>
              </a:rPr>
              <a:t>Program indicators</a:t>
            </a:r>
          </a:p>
        </p:txBody>
      </p:sp>
      <p:sp>
        <p:nvSpPr>
          <p:cNvPr id="5" name="Rectangle 1"/>
          <p:cNvSpPr>
            <a:spLocks noChangeArrowheads="1"/>
          </p:cNvSpPr>
          <p:nvPr/>
        </p:nvSpPr>
        <p:spPr bwMode="auto">
          <a:xfrm>
            <a:off x="-1" y="0"/>
            <a:ext cx="347929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2003399062"/>
              </p:ext>
            </p:extLst>
          </p:nvPr>
        </p:nvGraphicFramePr>
        <p:xfrm>
          <a:off x="254725" y="1360338"/>
          <a:ext cx="8634549" cy="5386454"/>
        </p:xfrm>
        <a:graphic>
          <a:graphicData uri="http://schemas.openxmlformats.org/drawingml/2006/table">
            <a:tbl>
              <a:tblPr firstRow="1" firstCol="1" bandRow="1">
                <a:tableStyleId>{5C22544A-7EE6-4342-B048-85BDC9FD1C3A}</a:tableStyleId>
              </a:tblPr>
              <a:tblGrid>
                <a:gridCol w="1549261">
                  <a:extLst>
                    <a:ext uri="{9D8B030D-6E8A-4147-A177-3AD203B41FA5}">
                      <a16:colId xmlns:a16="http://schemas.microsoft.com/office/drawing/2014/main" val="20000"/>
                    </a:ext>
                  </a:extLst>
                </a:gridCol>
                <a:gridCol w="5095186">
                  <a:extLst>
                    <a:ext uri="{9D8B030D-6E8A-4147-A177-3AD203B41FA5}">
                      <a16:colId xmlns:a16="http://schemas.microsoft.com/office/drawing/2014/main" val="20001"/>
                    </a:ext>
                  </a:extLst>
                </a:gridCol>
                <a:gridCol w="1990102">
                  <a:extLst>
                    <a:ext uri="{9D8B030D-6E8A-4147-A177-3AD203B41FA5}">
                      <a16:colId xmlns:a16="http://schemas.microsoft.com/office/drawing/2014/main" val="20002"/>
                    </a:ext>
                  </a:extLst>
                </a:gridCol>
              </a:tblGrid>
              <a:tr h="214682">
                <a:tc>
                  <a:txBody>
                    <a:bodyPr/>
                    <a:lstStyle/>
                    <a:p>
                      <a:pPr marL="0" marR="0" algn="ctr">
                        <a:lnSpc>
                          <a:spcPct val="115000"/>
                        </a:lnSpc>
                        <a:spcBef>
                          <a:spcPts val="0"/>
                        </a:spcBef>
                        <a:spcAft>
                          <a:spcPts val="0"/>
                        </a:spcAft>
                      </a:pPr>
                      <a:r>
                        <a:rPr lang="en-US" sz="1400" dirty="0">
                          <a:solidFill>
                            <a:schemeClr val="bg1"/>
                          </a:solidFill>
                          <a:effectLst/>
                        </a:rPr>
                        <a:t>INDICATOR</a:t>
                      </a:r>
                      <a:endParaRPr lang="en-US"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solidFill>
                      <a:srgbClr val="549E39"/>
                    </a:solidFill>
                  </a:tcPr>
                </a:tc>
                <a:tc>
                  <a:txBody>
                    <a:bodyPr/>
                    <a:lstStyle/>
                    <a:p>
                      <a:pPr marL="0" marR="0" algn="ctr">
                        <a:lnSpc>
                          <a:spcPct val="115000"/>
                        </a:lnSpc>
                        <a:spcBef>
                          <a:spcPts val="0"/>
                        </a:spcBef>
                        <a:spcAft>
                          <a:spcPts val="0"/>
                        </a:spcAft>
                      </a:pPr>
                      <a:r>
                        <a:rPr lang="en-US" sz="1400" dirty="0">
                          <a:solidFill>
                            <a:schemeClr val="bg1"/>
                          </a:solidFill>
                          <a:effectLst/>
                        </a:rPr>
                        <a:t>DEFINITION/ CALCULATION</a:t>
                      </a:r>
                      <a:endParaRPr lang="en-US"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solidFill>
                      <a:srgbClr val="549E39"/>
                    </a:solidFill>
                  </a:tcPr>
                </a:tc>
                <a:tc>
                  <a:txBody>
                    <a:bodyPr/>
                    <a:lstStyle/>
                    <a:p>
                      <a:pPr marL="0" marR="0" algn="ctr">
                        <a:lnSpc>
                          <a:spcPct val="115000"/>
                        </a:lnSpc>
                        <a:spcBef>
                          <a:spcPts val="0"/>
                        </a:spcBef>
                        <a:spcAft>
                          <a:spcPts val="0"/>
                        </a:spcAft>
                      </a:pPr>
                      <a:r>
                        <a:rPr lang="en-US" sz="1400" dirty="0">
                          <a:solidFill>
                            <a:schemeClr val="bg1"/>
                          </a:solidFill>
                          <a:effectLst/>
                        </a:rPr>
                        <a:t>DATA SOURCE</a:t>
                      </a:r>
                      <a:endParaRPr lang="en-US"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solidFill>
                      <a:srgbClr val="549E39"/>
                    </a:solidFill>
                  </a:tcPr>
                </a:tc>
                <a:extLst>
                  <a:ext uri="{0D108BD9-81ED-4DB2-BD59-A6C34878D82A}">
                    <a16:rowId xmlns:a16="http://schemas.microsoft.com/office/drawing/2014/main" val="10000"/>
                  </a:ext>
                </a:extLst>
              </a:tr>
              <a:tr h="2308303">
                <a:tc>
                  <a:txBody>
                    <a:bodyPr/>
                    <a:lstStyle/>
                    <a:p>
                      <a:pPr marL="0" marR="0" lvl="0" indent="0">
                        <a:lnSpc>
                          <a:spcPct val="100000"/>
                        </a:lnSpc>
                        <a:spcBef>
                          <a:spcPts val="0"/>
                        </a:spcBef>
                        <a:spcAft>
                          <a:spcPts val="0"/>
                        </a:spcAft>
                        <a:buFont typeface="+mj-lt"/>
                        <a:buNone/>
                      </a:pPr>
                      <a:r>
                        <a:rPr lang="en-US" sz="1800" dirty="0">
                          <a:solidFill>
                            <a:schemeClr val="bg1"/>
                          </a:solidFill>
                          <a:effectLst/>
                          <a:latin typeface="Calibri" panose="020F0502020204030204" pitchFamily="34" charset="0"/>
                          <a:ea typeface="Calibri" panose="020F0502020204030204" pitchFamily="34" charset="0"/>
                          <a:cs typeface="Arial" panose="020B0604020202020204" pitchFamily="34" charset="0"/>
                        </a:rPr>
                        <a:t>3. Notification Rate of MDR-TB</a:t>
                      </a:r>
                      <a:endParaRPr lang="en-US" sz="18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rgbClr val="549E39"/>
                    </a:solidFill>
                  </a:tcPr>
                </a:tc>
                <a:tc>
                  <a:txBody>
                    <a:bodyPr/>
                    <a:lstStyle/>
                    <a:p>
                      <a:pPr marL="0" marR="0">
                        <a:lnSpc>
                          <a:spcPct val="100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Proportion of bacteriologically confirmed RRTB/MDR-TB registered out of the estimated MDR-TB cases among new and retreatment TB cases</a:t>
                      </a:r>
                    </a:p>
                    <a:p>
                      <a:pPr marL="0" marR="0">
                        <a:lnSpc>
                          <a:spcPct val="100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Numerator = No. of bacteriologically confirmed drug-resistant TB (RR/MDR-TB) cases registered</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Denominator = estimated MDR cases among the new and retreatment TB cases </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00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Report 3b. Quarterly Report on DR-TB Cases</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2687958">
                <a:tc>
                  <a:txBody>
                    <a:bodyPr/>
                    <a:lstStyle/>
                    <a:p>
                      <a:pPr marL="0" marR="0" lvl="0" indent="0">
                        <a:lnSpc>
                          <a:spcPct val="100000"/>
                        </a:lnSpc>
                        <a:spcBef>
                          <a:spcPts val="0"/>
                        </a:spcBef>
                        <a:spcAft>
                          <a:spcPts val="0"/>
                        </a:spcAft>
                        <a:buFont typeface="+mj-lt"/>
                        <a:buNone/>
                      </a:pPr>
                      <a:r>
                        <a:rPr lang="en-US" sz="1800" dirty="0">
                          <a:solidFill>
                            <a:schemeClr val="bg1"/>
                          </a:solidFill>
                          <a:effectLst/>
                          <a:latin typeface="Calibri" panose="020F0502020204030204" pitchFamily="34" charset="0"/>
                          <a:ea typeface="Calibri" panose="020F0502020204030204" pitchFamily="34" charset="0"/>
                          <a:cs typeface="Arial" panose="020B0604020202020204" pitchFamily="34" charset="0"/>
                        </a:rPr>
                        <a:t>4. Treatment Success Rate (all forms)</a:t>
                      </a:r>
                      <a:endParaRPr lang="en-US" sz="18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rgbClr val="549E39"/>
                    </a:solidFill>
                  </a:tcPr>
                </a:tc>
                <a:tc>
                  <a:txBody>
                    <a:bodyPr/>
                    <a:lstStyle/>
                    <a:p>
                      <a:pPr marL="0" marR="0">
                        <a:lnSpc>
                          <a:spcPct val="100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Percentage of TB, all forms that are successfully treated</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Numerator = Number of All forms of TB cases cured and completed treatment</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Denominator = Total number of all forms of TB cases registered during a specified period </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00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Report 5a. Quarterly report on Treatment Outcome of Drug Susceptible TB Cases</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7452451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6934"/>
            <a:ext cx="9144000" cy="68749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86931" y="43543"/>
            <a:ext cx="7924176" cy="370114"/>
          </a:xfrm>
        </p:spPr>
        <p:txBody>
          <a:bodyPr>
            <a:normAutofit fontScale="90000"/>
          </a:bodyPr>
          <a:lstStyle/>
          <a:p>
            <a:r>
              <a:rPr lang="en-US" b="1" dirty="0">
                <a:solidFill>
                  <a:schemeClr val="accent1">
                    <a:lumMod val="75000"/>
                  </a:schemeClr>
                </a:solidFill>
              </a:rPr>
              <a:t>Program indicators</a:t>
            </a:r>
          </a:p>
        </p:txBody>
      </p:sp>
      <p:sp>
        <p:nvSpPr>
          <p:cNvPr id="5" name="Rectangle 1"/>
          <p:cNvSpPr>
            <a:spLocks noChangeArrowheads="1"/>
          </p:cNvSpPr>
          <p:nvPr/>
        </p:nvSpPr>
        <p:spPr bwMode="auto">
          <a:xfrm>
            <a:off x="-1" y="0"/>
            <a:ext cx="347929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4044876624"/>
              </p:ext>
            </p:extLst>
          </p:nvPr>
        </p:nvGraphicFramePr>
        <p:xfrm>
          <a:off x="174171" y="637286"/>
          <a:ext cx="8749697" cy="6186424"/>
        </p:xfrm>
        <a:graphic>
          <a:graphicData uri="http://schemas.openxmlformats.org/drawingml/2006/table">
            <a:tbl>
              <a:tblPr firstRow="1" firstCol="1" bandRow="1">
                <a:tableStyleId>{5C22544A-7EE6-4342-B048-85BDC9FD1C3A}</a:tableStyleId>
              </a:tblPr>
              <a:tblGrid>
                <a:gridCol w="1954553">
                  <a:extLst>
                    <a:ext uri="{9D8B030D-6E8A-4147-A177-3AD203B41FA5}">
                      <a16:colId xmlns:a16="http://schemas.microsoft.com/office/drawing/2014/main" val="20000"/>
                    </a:ext>
                  </a:extLst>
                </a:gridCol>
                <a:gridCol w="4778503">
                  <a:extLst>
                    <a:ext uri="{9D8B030D-6E8A-4147-A177-3AD203B41FA5}">
                      <a16:colId xmlns:a16="http://schemas.microsoft.com/office/drawing/2014/main" val="20001"/>
                    </a:ext>
                  </a:extLst>
                </a:gridCol>
                <a:gridCol w="2016641">
                  <a:extLst>
                    <a:ext uri="{9D8B030D-6E8A-4147-A177-3AD203B41FA5}">
                      <a16:colId xmlns:a16="http://schemas.microsoft.com/office/drawing/2014/main" val="20002"/>
                    </a:ext>
                  </a:extLst>
                </a:gridCol>
              </a:tblGrid>
              <a:tr h="157613">
                <a:tc>
                  <a:txBody>
                    <a:bodyPr/>
                    <a:lstStyle/>
                    <a:p>
                      <a:pPr marL="0" marR="0" algn="ctr">
                        <a:lnSpc>
                          <a:spcPct val="115000"/>
                        </a:lnSpc>
                        <a:spcBef>
                          <a:spcPts val="0"/>
                        </a:spcBef>
                        <a:spcAft>
                          <a:spcPts val="0"/>
                        </a:spcAft>
                      </a:pPr>
                      <a:r>
                        <a:rPr lang="en-US" sz="1400" dirty="0">
                          <a:solidFill>
                            <a:schemeClr val="bg1"/>
                          </a:solidFill>
                          <a:effectLst/>
                        </a:rPr>
                        <a:t>INDICATOR</a:t>
                      </a:r>
                      <a:endParaRPr lang="en-US"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solidFill>
                      <a:srgbClr val="549E39"/>
                    </a:solidFill>
                  </a:tcPr>
                </a:tc>
                <a:tc>
                  <a:txBody>
                    <a:bodyPr/>
                    <a:lstStyle/>
                    <a:p>
                      <a:pPr marL="0" marR="0" algn="ctr">
                        <a:lnSpc>
                          <a:spcPct val="115000"/>
                        </a:lnSpc>
                        <a:spcBef>
                          <a:spcPts val="0"/>
                        </a:spcBef>
                        <a:spcAft>
                          <a:spcPts val="0"/>
                        </a:spcAft>
                      </a:pPr>
                      <a:r>
                        <a:rPr lang="en-US" sz="1400" dirty="0">
                          <a:solidFill>
                            <a:schemeClr val="bg1"/>
                          </a:solidFill>
                          <a:effectLst/>
                        </a:rPr>
                        <a:t>DEFINITION/ CALCULATION</a:t>
                      </a:r>
                      <a:endParaRPr lang="en-US"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solidFill>
                      <a:srgbClr val="549E39"/>
                    </a:solidFill>
                  </a:tcPr>
                </a:tc>
                <a:tc>
                  <a:txBody>
                    <a:bodyPr/>
                    <a:lstStyle/>
                    <a:p>
                      <a:pPr marL="0" marR="0" algn="ctr">
                        <a:lnSpc>
                          <a:spcPct val="115000"/>
                        </a:lnSpc>
                        <a:spcBef>
                          <a:spcPts val="0"/>
                        </a:spcBef>
                        <a:spcAft>
                          <a:spcPts val="0"/>
                        </a:spcAft>
                      </a:pPr>
                      <a:r>
                        <a:rPr lang="en-US" sz="1400" dirty="0">
                          <a:solidFill>
                            <a:schemeClr val="bg1"/>
                          </a:solidFill>
                          <a:effectLst/>
                        </a:rPr>
                        <a:t>DATA SOURCE</a:t>
                      </a:r>
                      <a:endParaRPr lang="en-US"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solidFill>
                      <a:srgbClr val="549E39"/>
                    </a:solidFill>
                  </a:tcPr>
                </a:tc>
                <a:extLst>
                  <a:ext uri="{0D108BD9-81ED-4DB2-BD59-A6C34878D82A}">
                    <a16:rowId xmlns:a16="http://schemas.microsoft.com/office/drawing/2014/main" val="10000"/>
                  </a:ext>
                </a:extLst>
              </a:tr>
              <a:tr h="2470065">
                <a:tc>
                  <a:txBody>
                    <a:bodyPr/>
                    <a:lstStyle/>
                    <a:p>
                      <a:pPr marL="0" marR="0" lvl="0" indent="0">
                        <a:lnSpc>
                          <a:spcPct val="100000"/>
                        </a:lnSpc>
                        <a:spcBef>
                          <a:spcPts val="0"/>
                        </a:spcBef>
                        <a:spcAft>
                          <a:spcPts val="0"/>
                        </a:spcAft>
                        <a:buFont typeface="+mj-lt"/>
                        <a:buNone/>
                      </a:pPr>
                      <a:r>
                        <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rPr>
                        <a:t>5. Cure Rate (new </a:t>
                      </a:r>
                      <a:r>
                        <a:rPr lang="en-US" sz="2000" dirty="0" err="1">
                          <a:solidFill>
                            <a:schemeClr val="bg1"/>
                          </a:solidFill>
                          <a:effectLst/>
                          <a:latin typeface="Calibri" panose="020F0502020204030204" pitchFamily="34" charset="0"/>
                          <a:ea typeface="Calibri" panose="020F0502020204030204" pitchFamily="34" charset="0"/>
                          <a:cs typeface="Arial" panose="020B0604020202020204" pitchFamily="34" charset="0"/>
                        </a:rPr>
                        <a:t>bacteriologicallyconfirmed</a:t>
                      </a:r>
                      <a:r>
                        <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rPr>
                        <a:t>)</a:t>
                      </a:r>
                      <a:endPar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rgbClr val="549E39"/>
                    </a:solidFill>
                  </a:tcPr>
                </a:tc>
                <a:tc>
                  <a:txBody>
                    <a:bodyPr/>
                    <a:lstStyle/>
                    <a:p>
                      <a:pPr marL="0" marR="0">
                        <a:lnSpc>
                          <a:spcPct val="115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Percentage of TB, new bacteriologically</a:t>
                      </a:r>
                      <a:r>
                        <a:rPr lang="en-US" sz="1800" baseline="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confirmed, that are cured</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Numerator = No. of new bacteriologically</a:t>
                      </a:r>
                      <a:r>
                        <a:rPr lang="en-US" sz="1800" baseline="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confirmed TB cases cured</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Denominator = Total number of new bacteriologically</a:t>
                      </a:r>
                      <a:r>
                        <a:rPr lang="en-US" sz="1800" baseline="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confirmed TB cases registered during a specified period</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Report 5a. Quarterly report on Treatment Outcome of Drug-susceptible TB Cases</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1733741">
                <a:tc>
                  <a:txBody>
                    <a:bodyPr/>
                    <a:lstStyle/>
                    <a:p>
                      <a:pPr marL="0" marR="0" lvl="0" indent="0">
                        <a:lnSpc>
                          <a:spcPct val="100000"/>
                        </a:lnSpc>
                        <a:spcBef>
                          <a:spcPts val="0"/>
                        </a:spcBef>
                        <a:spcAft>
                          <a:spcPts val="0"/>
                        </a:spcAft>
                        <a:buFont typeface="+mj-lt"/>
                        <a:buNone/>
                      </a:pPr>
                      <a:r>
                        <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rPr>
                        <a:t>6. Treatment Success Rate of MDR-TB</a:t>
                      </a:r>
                      <a:endPar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rgbClr val="549E39"/>
                    </a:solidFill>
                  </a:tcPr>
                </a:tc>
                <a:tc>
                  <a:txBody>
                    <a:bodyPr/>
                    <a:lstStyle/>
                    <a:p>
                      <a:pPr marL="0" marR="0">
                        <a:lnSpc>
                          <a:spcPct val="115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Percentage of MDR-TB that are successfully treated</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Numerator = No. of registered bacteriologically confirmed drug-resistant TB cases (RR/MDR-TB) cured and completed treatment</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Denominator = No. of bacteriologically confirmed drug-resistant TB cases (RR/MDR-TB) registered during a specified period   </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Report 5c. Annual Report on the Treatment Outcome of DR-TB Cases </a:t>
                      </a:r>
                      <a:endPar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914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6934"/>
            <a:ext cx="9144000" cy="68749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51152" y="128207"/>
            <a:ext cx="8792848" cy="1072210"/>
          </a:xfrm>
        </p:spPr>
        <p:txBody>
          <a:bodyPr>
            <a:noAutofit/>
          </a:bodyPr>
          <a:lstStyle/>
          <a:p>
            <a:r>
              <a:rPr lang="en-US" sz="3200" dirty="0">
                <a:solidFill>
                  <a:schemeClr val="accent1">
                    <a:lumMod val="75000"/>
                  </a:schemeClr>
                </a:solidFill>
              </a:rPr>
              <a:t>Report 5a. Quarterly Report on Treatment Outcome of Drug-susceptible TB Cases</a:t>
            </a:r>
          </a:p>
        </p:txBody>
      </p:sp>
      <p:pic>
        <p:nvPicPr>
          <p:cNvPr id="5" name="Picture 4"/>
          <p:cNvPicPr>
            <a:picLocks noChangeAspect="1"/>
          </p:cNvPicPr>
          <p:nvPr/>
        </p:nvPicPr>
        <p:blipFill>
          <a:blip r:embed="rId3"/>
          <a:stretch>
            <a:fillRect/>
          </a:stretch>
        </p:blipFill>
        <p:spPr>
          <a:xfrm>
            <a:off x="481554" y="1650357"/>
            <a:ext cx="3437304" cy="5046391"/>
          </a:xfrm>
          <a:prstGeom prst="rect">
            <a:avLst/>
          </a:prstGeom>
        </p:spPr>
      </p:pic>
      <p:pic>
        <p:nvPicPr>
          <p:cNvPr id="9" name="Picture 8"/>
          <p:cNvPicPr>
            <a:picLocks noChangeAspect="1"/>
          </p:cNvPicPr>
          <p:nvPr/>
        </p:nvPicPr>
        <p:blipFill rotWithShape="1">
          <a:blip r:embed="rId3"/>
          <a:srcRect b="72640"/>
          <a:stretch/>
        </p:blipFill>
        <p:spPr>
          <a:xfrm>
            <a:off x="254550" y="1345558"/>
            <a:ext cx="8369543" cy="3361909"/>
          </a:xfrm>
          <a:prstGeom prst="rect">
            <a:avLst/>
          </a:prstGeom>
        </p:spPr>
      </p:pic>
      <p:pic>
        <p:nvPicPr>
          <p:cNvPr id="10" name="Picture 9"/>
          <p:cNvPicPr>
            <a:picLocks noChangeAspect="1"/>
          </p:cNvPicPr>
          <p:nvPr/>
        </p:nvPicPr>
        <p:blipFill rotWithShape="1">
          <a:blip r:embed="rId3"/>
          <a:srcRect l="405" t="30317" r="-405" b="47147"/>
          <a:stretch/>
        </p:blipFill>
        <p:spPr>
          <a:xfrm>
            <a:off x="254550" y="1404310"/>
            <a:ext cx="8369543" cy="2769242"/>
          </a:xfrm>
          <a:prstGeom prst="rect">
            <a:avLst/>
          </a:prstGeom>
        </p:spPr>
      </p:pic>
      <p:sp>
        <p:nvSpPr>
          <p:cNvPr id="3" name="Oval 2"/>
          <p:cNvSpPr/>
          <p:nvPr/>
        </p:nvSpPr>
        <p:spPr>
          <a:xfrm>
            <a:off x="3115736" y="1794933"/>
            <a:ext cx="1778000" cy="2218267"/>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p:nvPicPr>
        <p:blipFill rotWithShape="1">
          <a:blip r:embed="rId3"/>
          <a:srcRect l="-405" t="54570" r="405" b="22894"/>
          <a:stretch/>
        </p:blipFill>
        <p:spPr>
          <a:xfrm>
            <a:off x="406950" y="1556710"/>
            <a:ext cx="8369543" cy="2769242"/>
          </a:xfrm>
          <a:prstGeom prst="rect">
            <a:avLst/>
          </a:prstGeom>
        </p:spPr>
      </p:pic>
      <p:sp>
        <p:nvSpPr>
          <p:cNvPr id="12" name="Oval 11"/>
          <p:cNvSpPr/>
          <p:nvPr/>
        </p:nvSpPr>
        <p:spPr>
          <a:xfrm>
            <a:off x="4071258" y="1947333"/>
            <a:ext cx="974878" cy="2218267"/>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p:cNvSpPr/>
          <p:nvPr/>
        </p:nvSpPr>
        <p:spPr>
          <a:xfrm>
            <a:off x="7678053" y="1862671"/>
            <a:ext cx="974878" cy="2218267"/>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p:cNvSpPr/>
          <p:nvPr/>
        </p:nvSpPr>
        <p:spPr>
          <a:xfrm>
            <a:off x="7542586" y="1879607"/>
            <a:ext cx="974878" cy="2218267"/>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71661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nodeType="clickEffect">
                                  <p:stCondLst>
                                    <p:cond delay="0"/>
                                  </p:stCondLst>
                                  <p:childTnLst>
                                    <p:set>
                                      <p:cBhvr>
                                        <p:cTn id="13" dur="1" fill="hold">
                                          <p:stCondLst>
                                            <p:cond delay="0"/>
                                          </p:stCondLst>
                                        </p:cTn>
                                        <p:tgtEl>
                                          <p:spTgt spid="9"/>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500" fill="hold"/>
                                        <p:tgtEl>
                                          <p:spTgt spid="10"/>
                                        </p:tgtEl>
                                        <p:attrNameLst>
                                          <p:attrName>ppt_w</p:attrName>
                                        </p:attrNameLst>
                                      </p:cBhvr>
                                      <p:tavLst>
                                        <p:tav tm="0">
                                          <p:val>
                                            <p:fltVal val="0"/>
                                          </p:val>
                                        </p:tav>
                                        <p:tav tm="100000">
                                          <p:val>
                                            <p:strVal val="#ppt_w"/>
                                          </p:val>
                                        </p:tav>
                                      </p:tavLst>
                                    </p:anim>
                                    <p:anim calcmode="lin" valueType="num">
                                      <p:cBhvr>
                                        <p:cTn id="19" dur="500" fill="hold"/>
                                        <p:tgtEl>
                                          <p:spTgt spid="10"/>
                                        </p:tgtEl>
                                        <p:attrNameLst>
                                          <p:attrName>ppt_h</p:attrName>
                                        </p:attrNameLst>
                                      </p:cBhvr>
                                      <p:tavLst>
                                        <p:tav tm="0">
                                          <p:val>
                                            <p:fltVal val="0"/>
                                          </p:val>
                                        </p:tav>
                                        <p:tav tm="100000">
                                          <p:val>
                                            <p:strVal val="#ppt_h"/>
                                          </p:val>
                                        </p:tav>
                                      </p:tavLst>
                                    </p:anim>
                                    <p:animEffect transition="in" filter="fade">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3"/>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15"/>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nodeType="clickEffect">
                                  <p:stCondLst>
                                    <p:cond delay="0"/>
                                  </p:stCondLst>
                                  <p:childTnLst>
                                    <p:set>
                                      <p:cBhvr>
                                        <p:cTn id="40" dur="1" fill="hold">
                                          <p:stCondLst>
                                            <p:cond delay="0"/>
                                          </p:stCondLst>
                                        </p:cTn>
                                        <p:tgtEl>
                                          <p:spTgt spid="10"/>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nodeType="click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p:cTn id="45" dur="500" fill="hold"/>
                                        <p:tgtEl>
                                          <p:spTgt spid="11"/>
                                        </p:tgtEl>
                                        <p:attrNameLst>
                                          <p:attrName>ppt_w</p:attrName>
                                        </p:attrNameLst>
                                      </p:cBhvr>
                                      <p:tavLst>
                                        <p:tav tm="0">
                                          <p:val>
                                            <p:fltVal val="0"/>
                                          </p:val>
                                        </p:tav>
                                        <p:tav tm="100000">
                                          <p:val>
                                            <p:strVal val="#ppt_w"/>
                                          </p:val>
                                        </p:tav>
                                      </p:tavLst>
                                    </p:anim>
                                    <p:anim calcmode="lin" valueType="num">
                                      <p:cBhvr>
                                        <p:cTn id="46" dur="500" fill="hold"/>
                                        <p:tgtEl>
                                          <p:spTgt spid="11"/>
                                        </p:tgtEl>
                                        <p:attrNameLst>
                                          <p:attrName>ppt_h</p:attrName>
                                        </p:attrNameLst>
                                      </p:cBhvr>
                                      <p:tavLst>
                                        <p:tav tm="0">
                                          <p:val>
                                            <p:fltVal val="0"/>
                                          </p:val>
                                        </p:tav>
                                        <p:tav tm="100000">
                                          <p:val>
                                            <p:strVal val="#ppt_h"/>
                                          </p:val>
                                        </p:tav>
                                      </p:tavLst>
                                    </p:anim>
                                    <p:animEffect transition="in" filter="fade">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xit" presetSubtype="0" fill="hold" grpId="1" nodeType="clickEffect">
                                  <p:stCondLst>
                                    <p:cond delay="0"/>
                                  </p:stCondLst>
                                  <p:childTnLst>
                                    <p:set>
                                      <p:cBhvr>
                                        <p:cTn id="55" dur="1" fill="hold">
                                          <p:stCondLst>
                                            <p:cond delay="0"/>
                                          </p:stCondLst>
                                        </p:cTn>
                                        <p:tgtEl>
                                          <p:spTgt spid="12"/>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3"/>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xit" presetSubtype="0" fill="hold" grpId="1" nodeType="clickEffect">
                                  <p:stCondLst>
                                    <p:cond delay="0"/>
                                  </p:stCondLst>
                                  <p:childTnLst>
                                    <p:set>
                                      <p:cBhvr>
                                        <p:cTn id="63" dur="1" fill="hold">
                                          <p:stCondLst>
                                            <p:cond delay="0"/>
                                          </p:stCondLst>
                                        </p:cTn>
                                        <p:tgtEl>
                                          <p:spTgt spid="13"/>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1" presetClass="exit" presetSubtype="0" fill="hold" nodeType="clickEffect">
                                  <p:stCondLst>
                                    <p:cond delay="0"/>
                                  </p:stCondLst>
                                  <p:childTnLst>
                                    <p:set>
                                      <p:cBhvr>
                                        <p:cTn id="67"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12" grpId="0" animBg="1"/>
      <p:bldP spid="12" grpId="1" animBg="1"/>
      <p:bldP spid="13" grpId="0" animBg="1"/>
      <p:bldP spid="13" grpId="1" animBg="1"/>
      <p:bldP spid="15" grpId="0" animBg="1"/>
      <p:bldP spid="15" grpId="1" animBg="1"/>
    </p:bld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p:cNvSpPr/>
          <p:nvPr/>
        </p:nvSpPr>
        <p:spPr>
          <a:xfrm>
            <a:off x="0" y="-16934"/>
            <a:ext cx="9144000" cy="68749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51152" y="158202"/>
            <a:ext cx="8792848" cy="1078037"/>
          </a:xfrm>
        </p:spPr>
        <p:txBody>
          <a:bodyPr>
            <a:noAutofit/>
          </a:bodyPr>
          <a:lstStyle/>
          <a:p>
            <a:r>
              <a:rPr lang="en-US" sz="3200" dirty="0">
                <a:solidFill>
                  <a:schemeClr val="accent1">
                    <a:lumMod val="75000"/>
                  </a:schemeClr>
                </a:solidFill>
              </a:rPr>
              <a:t>Report 5a. Quarterly Report on Treatment Outcome of Drug Susceptible TB Cases</a:t>
            </a:r>
          </a:p>
        </p:txBody>
      </p:sp>
      <p:pic>
        <p:nvPicPr>
          <p:cNvPr id="5" name="Picture 4"/>
          <p:cNvPicPr>
            <a:picLocks noChangeAspect="1"/>
          </p:cNvPicPr>
          <p:nvPr/>
        </p:nvPicPr>
        <p:blipFill>
          <a:blip r:embed="rId3"/>
          <a:stretch>
            <a:fillRect/>
          </a:stretch>
        </p:blipFill>
        <p:spPr>
          <a:xfrm>
            <a:off x="481554" y="1650357"/>
            <a:ext cx="3437304" cy="5046391"/>
          </a:xfrm>
          <a:prstGeom prst="rect">
            <a:avLst/>
          </a:prstGeom>
        </p:spPr>
      </p:pic>
      <p:sp>
        <p:nvSpPr>
          <p:cNvPr id="6" name="Oval 5"/>
          <p:cNvSpPr/>
          <p:nvPr/>
        </p:nvSpPr>
        <p:spPr>
          <a:xfrm>
            <a:off x="1569493" y="3343700"/>
            <a:ext cx="791570" cy="900753"/>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1910687" y="4599296"/>
            <a:ext cx="450376" cy="766548"/>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3369066" y="3168553"/>
            <a:ext cx="557575" cy="219729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02907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6934"/>
            <a:ext cx="9144000" cy="68749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86931" y="127267"/>
            <a:ext cx="7924176" cy="370114"/>
          </a:xfrm>
        </p:spPr>
        <p:txBody>
          <a:bodyPr>
            <a:normAutofit fontScale="90000"/>
          </a:bodyPr>
          <a:lstStyle/>
          <a:p>
            <a:r>
              <a:rPr lang="en-US" b="1" dirty="0">
                <a:solidFill>
                  <a:schemeClr val="accent1">
                    <a:lumMod val="75000"/>
                  </a:schemeClr>
                </a:solidFill>
              </a:rPr>
              <a:t>Program indicators</a:t>
            </a:r>
          </a:p>
        </p:txBody>
      </p:sp>
      <p:sp>
        <p:nvSpPr>
          <p:cNvPr id="5" name="Rectangle 1"/>
          <p:cNvSpPr>
            <a:spLocks noChangeArrowheads="1"/>
          </p:cNvSpPr>
          <p:nvPr/>
        </p:nvSpPr>
        <p:spPr bwMode="auto">
          <a:xfrm>
            <a:off x="-1" y="0"/>
            <a:ext cx="347929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3309710996"/>
              </p:ext>
            </p:extLst>
          </p:nvPr>
        </p:nvGraphicFramePr>
        <p:xfrm>
          <a:off x="197151" y="690365"/>
          <a:ext cx="8749697" cy="5983089"/>
        </p:xfrm>
        <a:graphic>
          <a:graphicData uri="http://schemas.openxmlformats.org/drawingml/2006/table">
            <a:tbl>
              <a:tblPr firstRow="1" firstCol="1" bandRow="1">
                <a:tableStyleId>{5C22544A-7EE6-4342-B048-85BDC9FD1C3A}</a:tableStyleId>
              </a:tblPr>
              <a:tblGrid>
                <a:gridCol w="1954553">
                  <a:extLst>
                    <a:ext uri="{9D8B030D-6E8A-4147-A177-3AD203B41FA5}">
                      <a16:colId xmlns:a16="http://schemas.microsoft.com/office/drawing/2014/main" val="20000"/>
                    </a:ext>
                  </a:extLst>
                </a:gridCol>
                <a:gridCol w="4778503">
                  <a:extLst>
                    <a:ext uri="{9D8B030D-6E8A-4147-A177-3AD203B41FA5}">
                      <a16:colId xmlns:a16="http://schemas.microsoft.com/office/drawing/2014/main" val="20001"/>
                    </a:ext>
                  </a:extLst>
                </a:gridCol>
                <a:gridCol w="2016641">
                  <a:extLst>
                    <a:ext uri="{9D8B030D-6E8A-4147-A177-3AD203B41FA5}">
                      <a16:colId xmlns:a16="http://schemas.microsoft.com/office/drawing/2014/main" val="20002"/>
                    </a:ext>
                  </a:extLst>
                </a:gridCol>
              </a:tblGrid>
              <a:tr h="241417">
                <a:tc>
                  <a:txBody>
                    <a:bodyPr/>
                    <a:lstStyle/>
                    <a:p>
                      <a:pPr marL="0" marR="0" algn="ctr">
                        <a:lnSpc>
                          <a:spcPct val="115000"/>
                        </a:lnSpc>
                        <a:spcBef>
                          <a:spcPts val="0"/>
                        </a:spcBef>
                        <a:spcAft>
                          <a:spcPts val="0"/>
                        </a:spcAft>
                      </a:pPr>
                      <a:r>
                        <a:rPr lang="en-US" sz="1400" dirty="0">
                          <a:solidFill>
                            <a:schemeClr val="bg1"/>
                          </a:solidFill>
                          <a:effectLst/>
                        </a:rPr>
                        <a:t>INDICATOR</a:t>
                      </a:r>
                      <a:endParaRPr lang="en-US"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nchor="ctr">
                    <a:solidFill>
                      <a:srgbClr val="549E39"/>
                    </a:solidFill>
                  </a:tcPr>
                </a:tc>
                <a:tc>
                  <a:txBody>
                    <a:bodyPr/>
                    <a:lstStyle/>
                    <a:p>
                      <a:pPr marL="0" marR="0" algn="ctr">
                        <a:lnSpc>
                          <a:spcPct val="115000"/>
                        </a:lnSpc>
                        <a:spcBef>
                          <a:spcPts val="0"/>
                        </a:spcBef>
                        <a:spcAft>
                          <a:spcPts val="0"/>
                        </a:spcAft>
                      </a:pPr>
                      <a:r>
                        <a:rPr lang="en-US" sz="1400" dirty="0">
                          <a:solidFill>
                            <a:schemeClr val="bg1"/>
                          </a:solidFill>
                          <a:effectLst/>
                        </a:rPr>
                        <a:t>DEFINITION/ CALCULATION</a:t>
                      </a:r>
                      <a:endParaRPr lang="en-US"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nchor="ctr">
                    <a:solidFill>
                      <a:srgbClr val="549E39"/>
                    </a:solidFill>
                  </a:tcPr>
                </a:tc>
                <a:tc>
                  <a:txBody>
                    <a:bodyPr/>
                    <a:lstStyle/>
                    <a:p>
                      <a:pPr marL="0" marR="0" algn="ctr">
                        <a:lnSpc>
                          <a:spcPct val="115000"/>
                        </a:lnSpc>
                        <a:spcBef>
                          <a:spcPts val="0"/>
                        </a:spcBef>
                        <a:spcAft>
                          <a:spcPts val="0"/>
                        </a:spcAft>
                      </a:pPr>
                      <a:r>
                        <a:rPr lang="en-US" sz="1400" dirty="0">
                          <a:solidFill>
                            <a:schemeClr val="bg1"/>
                          </a:solidFill>
                          <a:effectLst/>
                        </a:rPr>
                        <a:t>DATA SOURCE</a:t>
                      </a:r>
                      <a:endParaRPr lang="en-US"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nchor="ctr">
                    <a:solidFill>
                      <a:srgbClr val="549E39"/>
                    </a:solidFill>
                  </a:tcPr>
                </a:tc>
                <a:extLst>
                  <a:ext uri="{0D108BD9-81ED-4DB2-BD59-A6C34878D82A}">
                    <a16:rowId xmlns:a16="http://schemas.microsoft.com/office/drawing/2014/main" val="10000"/>
                  </a:ext>
                </a:extLst>
              </a:tr>
              <a:tr h="3347745">
                <a:tc>
                  <a:txBody>
                    <a:bodyPr/>
                    <a:lstStyle/>
                    <a:p>
                      <a:pPr marL="0" marR="0" lvl="0" indent="0">
                        <a:lnSpc>
                          <a:spcPct val="100000"/>
                        </a:lnSpc>
                        <a:spcBef>
                          <a:spcPts val="0"/>
                        </a:spcBef>
                        <a:spcAft>
                          <a:spcPts val="0"/>
                        </a:spcAft>
                        <a:buFont typeface="+mj-lt"/>
                        <a:buNone/>
                      </a:pPr>
                      <a:r>
                        <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rPr>
                        <a:t>7. Percent of bacteriologically confirmed MDR-TB with negative culture after 6 months of treatment (interim outcome)</a:t>
                      </a:r>
                    </a:p>
                  </a:txBody>
                  <a:tcPr marL="68580" marR="68580" marT="0" marB="0" anchor="ctr">
                    <a:solidFill>
                      <a:srgbClr val="549E39"/>
                    </a:solidFill>
                  </a:tcPr>
                </a:tc>
                <a:tc>
                  <a:txBody>
                    <a:bodyPr/>
                    <a:lstStyle/>
                    <a:p>
                      <a:pPr marL="0" marR="0">
                        <a:lnSpc>
                          <a:spcPct val="115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Percentage of bacteriologically confirmed MDR-TB cases with negative culture after 6 months</a:t>
                      </a:r>
                    </a:p>
                    <a:p>
                      <a:pPr marL="0" marR="0">
                        <a:lnSpc>
                          <a:spcPct val="115000"/>
                        </a:lnSpc>
                        <a:spcBef>
                          <a:spcPts val="0"/>
                        </a:spcBef>
                        <a:spcAft>
                          <a:spcPts val="0"/>
                        </a:spcAft>
                      </a:pP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Numerator:  No. of bacteriologically confirmed MDR-TB cases with negative culture  after 6 months of MDR-TB treatment</a:t>
                      </a:r>
                    </a:p>
                    <a:p>
                      <a:pPr marL="0" marR="0">
                        <a:lnSpc>
                          <a:spcPct val="115000"/>
                        </a:lnSpc>
                        <a:spcBef>
                          <a:spcPts val="0"/>
                        </a:spcBef>
                        <a:spcAft>
                          <a:spcPts val="0"/>
                        </a:spcAft>
                      </a:pP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Denominator:  Total no. of bacteriologically confirmed MDR-TB cases </a:t>
                      </a:r>
                    </a:p>
                  </a:txBody>
                  <a:tcPr marL="68580" marR="68580" marT="0" marB="0" anchor="ctr"/>
                </a:tc>
                <a:tc>
                  <a:txBody>
                    <a:bodyPr/>
                    <a:lstStyle/>
                    <a:p>
                      <a:pPr marL="0" marR="0">
                        <a:lnSpc>
                          <a:spcPct val="115000"/>
                        </a:lnSpc>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lang="en-US" sz="2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rPr>
                        <a:t>Report 5b. Quarterly Report on Treatment Interim Outcome of DR-TB Cases</a:t>
                      </a:r>
                      <a:endParaRPr lang="en-US" sz="2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2393927">
                <a:tc>
                  <a:txBody>
                    <a:bodyPr/>
                    <a:lstStyle/>
                    <a:p>
                      <a:pPr marL="0" marR="0" lvl="0" indent="0">
                        <a:lnSpc>
                          <a:spcPct val="100000"/>
                        </a:lnSpc>
                        <a:spcBef>
                          <a:spcPts val="0"/>
                        </a:spcBef>
                        <a:spcAft>
                          <a:spcPts val="0"/>
                        </a:spcAft>
                        <a:buFont typeface="+mj-lt"/>
                        <a:buNone/>
                      </a:pPr>
                      <a:r>
                        <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rPr>
                        <a:t>8. Total number of presumptive TB examined</a:t>
                      </a:r>
                      <a:endPar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rgbClr val="549E39"/>
                    </a:solidFill>
                  </a:tcPr>
                </a:tc>
                <a:tc>
                  <a:txBody>
                    <a:bodyPr/>
                    <a:lstStyle/>
                    <a:p>
                      <a:pPr marL="0" marR="0">
                        <a:lnSpc>
                          <a:spcPct val="115000"/>
                        </a:lnSpc>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rPr>
                        <a:t>Absolute number of presumptive TB examined during the reporting period </a:t>
                      </a:r>
                      <a:endParaRPr lang="en-US" sz="2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rPr>
                        <a:t>Report 1a. Quarterly Report on TB Microscopy and GX Laboratory Examinations</a:t>
                      </a:r>
                      <a:endParaRPr lang="en-US" sz="2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5172935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54002" y="198098"/>
            <a:ext cx="8792848" cy="930553"/>
          </a:xfrm>
        </p:spPr>
        <p:txBody>
          <a:bodyPr>
            <a:noAutofit/>
          </a:bodyPr>
          <a:lstStyle/>
          <a:p>
            <a:r>
              <a:rPr lang="en-US" sz="3200" dirty="0">
                <a:solidFill>
                  <a:schemeClr val="accent1">
                    <a:lumMod val="75000"/>
                  </a:schemeClr>
                </a:solidFill>
              </a:rPr>
              <a:t>Report 1. Quarterly Report on TB Microscopy and GX Laboratory Examinations</a:t>
            </a:r>
          </a:p>
        </p:txBody>
      </p:sp>
      <p:pic>
        <p:nvPicPr>
          <p:cNvPr id="3" name="Picture 2"/>
          <p:cNvPicPr>
            <a:picLocks noChangeAspect="1"/>
          </p:cNvPicPr>
          <p:nvPr/>
        </p:nvPicPr>
        <p:blipFill>
          <a:blip r:embed="rId3"/>
          <a:stretch>
            <a:fillRect/>
          </a:stretch>
        </p:blipFill>
        <p:spPr>
          <a:xfrm>
            <a:off x="174171" y="1279828"/>
            <a:ext cx="3820313" cy="5054247"/>
          </a:xfrm>
          <a:prstGeom prst="rect">
            <a:avLst/>
          </a:prstGeom>
        </p:spPr>
      </p:pic>
      <p:pic>
        <p:nvPicPr>
          <p:cNvPr id="7" name="Picture 6"/>
          <p:cNvPicPr>
            <a:picLocks noChangeAspect="1"/>
          </p:cNvPicPr>
          <p:nvPr/>
        </p:nvPicPr>
        <p:blipFill rotWithShape="1">
          <a:blip r:embed="rId3"/>
          <a:srcRect b="61331"/>
          <a:stretch/>
        </p:blipFill>
        <p:spPr>
          <a:xfrm>
            <a:off x="254002" y="1347563"/>
            <a:ext cx="8607620" cy="4403584"/>
          </a:xfrm>
          <a:prstGeom prst="rect">
            <a:avLst/>
          </a:prstGeom>
        </p:spPr>
      </p:pic>
      <p:pic>
        <p:nvPicPr>
          <p:cNvPr id="8" name="Picture 7"/>
          <p:cNvPicPr>
            <a:picLocks noChangeAspect="1"/>
          </p:cNvPicPr>
          <p:nvPr/>
        </p:nvPicPr>
        <p:blipFill rotWithShape="1">
          <a:blip r:embed="rId3"/>
          <a:srcRect l="-197" t="42229" r="197" b="13397"/>
          <a:stretch/>
        </p:blipFill>
        <p:spPr>
          <a:xfrm>
            <a:off x="237072" y="1499962"/>
            <a:ext cx="8607620" cy="5053237"/>
          </a:xfrm>
          <a:prstGeom prst="rect">
            <a:avLst/>
          </a:prstGeom>
        </p:spPr>
      </p:pic>
      <p:sp>
        <p:nvSpPr>
          <p:cNvPr id="5" name="Oval 4"/>
          <p:cNvSpPr/>
          <p:nvPr/>
        </p:nvSpPr>
        <p:spPr>
          <a:xfrm>
            <a:off x="3369733" y="3386667"/>
            <a:ext cx="1693334" cy="982133"/>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12317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nodeType="clickEffect">
                                  <p:stCondLst>
                                    <p:cond delay="0"/>
                                  </p:stCondLst>
                                  <p:childTnLst>
                                    <p:set>
                                      <p:cBhvr>
                                        <p:cTn id="13" dur="1" fill="hold">
                                          <p:stCondLst>
                                            <p:cond delay="0"/>
                                          </p:stCondLst>
                                        </p:cTn>
                                        <p:tgtEl>
                                          <p:spTgt spid="7"/>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500" fill="hold"/>
                                        <p:tgtEl>
                                          <p:spTgt spid="8"/>
                                        </p:tgtEl>
                                        <p:attrNameLst>
                                          <p:attrName>ppt_w</p:attrName>
                                        </p:attrNameLst>
                                      </p:cBhvr>
                                      <p:tavLst>
                                        <p:tav tm="0">
                                          <p:val>
                                            <p:fltVal val="0"/>
                                          </p:val>
                                        </p:tav>
                                        <p:tav tm="100000">
                                          <p:val>
                                            <p:strVal val="#ppt_w"/>
                                          </p:val>
                                        </p:tav>
                                      </p:tavLst>
                                    </p:anim>
                                    <p:anim calcmode="lin" valueType="num">
                                      <p:cBhvr>
                                        <p:cTn id="19" dur="500" fill="hold"/>
                                        <p:tgtEl>
                                          <p:spTgt spid="8"/>
                                        </p:tgtEl>
                                        <p:attrNameLst>
                                          <p:attrName>ppt_h</p:attrName>
                                        </p:attrNameLst>
                                      </p:cBhvr>
                                      <p:tavLst>
                                        <p:tav tm="0">
                                          <p:val>
                                            <p:fltVal val="0"/>
                                          </p:val>
                                        </p:tav>
                                        <p:tav tm="100000">
                                          <p:val>
                                            <p:strVal val="#ppt_h"/>
                                          </p:val>
                                        </p:tav>
                                      </p:tavLst>
                                    </p:anim>
                                    <p:animEffect transition="in" filter="fade">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5"/>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nodeType="clickEffect">
                                  <p:stCondLst>
                                    <p:cond delay="0"/>
                                  </p:stCondLst>
                                  <p:childTnLst>
                                    <p:set>
                                      <p:cBhvr>
                                        <p:cTn id="32"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74171" y="87086"/>
            <a:ext cx="8792848" cy="1048540"/>
          </a:xfrm>
        </p:spPr>
        <p:txBody>
          <a:bodyPr>
            <a:noAutofit/>
          </a:bodyPr>
          <a:lstStyle/>
          <a:p>
            <a:r>
              <a:rPr lang="en-US" sz="3200" dirty="0">
                <a:solidFill>
                  <a:schemeClr val="accent1">
                    <a:lumMod val="75000"/>
                  </a:schemeClr>
                </a:solidFill>
              </a:rPr>
              <a:t>Report 1. Quarterly Report on TB Microscopy and GX Laboratory Examinations</a:t>
            </a:r>
          </a:p>
        </p:txBody>
      </p:sp>
      <p:pic>
        <p:nvPicPr>
          <p:cNvPr id="3" name="Picture 2"/>
          <p:cNvPicPr>
            <a:picLocks noChangeAspect="1"/>
          </p:cNvPicPr>
          <p:nvPr/>
        </p:nvPicPr>
        <p:blipFill>
          <a:blip r:embed="rId3"/>
          <a:stretch>
            <a:fillRect/>
          </a:stretch>
        </p:blipFill>
        <p:spPr>
          <a:xfrm>
            <a:off x="174171" y="1279828"/>
            <a:ext cx="3820313" cy="5054247"/>
          </a:xfrm>
          <a:prstGeom prst="rect">
            <a:avLst/>
          </a:prstGeom>
        </p:spPr>
      </p:pic>
      <p:sp>
        <p:nvSpPr>
          <p:cNvPr id="6" name="Oval 5"/>
          <p:cNvSpPr/>
          <p:nvPr/>
        </p:nvSpPr>
        <p:spPr>
          <a:xfrm>
            <a:off x="1524001" y="4186989"/>
            <a:ext cx="753979" cy="465222"/>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877237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6934"/>
            <a:ext cx="9144000" cy="68749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53140" y="24595"/>
            <a:ext cx="7924176" cy="666936"/>
          </a:xfrm>
        </p:spPr>
        <p:txBody>
          <a:bodyPr>
            <a:normAutofit/>
          </a:bodyPr>
          <a:lstStyle/>
          <a:p>
            <a:r>
              <a:rPr lang="en-US" b="1" dirty="0">
                <a:solidFill>
                  <a:schemeClr val="accent1">
                    <a:lumMod val="75000"/>
                  </a:schemeClr>
                </a:solidFill>
              </a:rPr>
              <a:t>Program indicators</a:t>
            </a:r>
          </a:p>
        </p:txBody>
      </p:sp>
      <p:sp>
        <p:nvSpPr>
          <p:cNvPr id="5" name="Rectangle 1"/>
          <p:cNvSpPr>
            <a:spLocks noChangeArrowheads="1"/>
          </p:cNvSpPr>
          <p:nvPr/>
        </p:nvSpPr>
        <p:spPr bwMode="auto">
          <a:xfrm>
            <a:off x="-1" y="0"/>
            <a:ext cx="347929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2580186641"/>
              </p:ext>
            </p:extLst>
          </p:nvPr>
        </p:nvGraphicFramePr>
        <p:xfrm>
          <a:off x="197151" y="854262"/>
          <a:ext cx="8749697" cy="5841006"/>
        </p:xfrm>
        <a:graphic>
          <a:graphicData uri="http://schemas.openxmlformats.org/drawingml/2006/table">
            <a:tbl>
              <a:tblPr firstRow="1" firstCol="1" bandRow="1">
                <a:tableStyleId>{5C22544A-7EE6-4342-B048-85BDC9FD1C3A}</a:tableStyleId>
              </a:tblPr>
              <a:tblGrid>
                <a:gridCol w="2081349">
                  <a:extLst>
                    <a:ext uri="{9D8B030D-6E8A-4147-A177-3AD203B41FA5}">
                      <a16:colId xmlns:a16="http://schemas.microsoft.com/office/drawing/2014/main" val="20000"/>
                    </a:ext>
                  </a:extLst>
                </a:gridCol>
                <a:gridCol w="4651707">
                  <a:extLst>
                    <a:ext uri="{9D8B030D-6E8A-4147-A177-3AD203B41FA5}">
                      <a16:colId xmlns:a16="http://schemas.microsoft.com/office/drawing/2014/main" val="20001"/>
                    </a:ext>
                  </a:extLst>
                </a:gridCol>
                <a:gridCol w="2016641">
                  <a:extLst>
                    <a:ext uri="{9D8B030D-6E8A-4147-A177-3AD203B41FA5}">
                      <a16:colId xmlns:a16="http://schemas.microsoft.com/office/drawing/2014/main" val="20002"/>
                    </a:ext>
                  </a:extLst>
                </a:gridCol>
              </a:tblGrid>
              <a:tr h="261308">
                <a:tc>
                  <a:txBody>
                    <a:bodyPr/>
                    <a:lstStyle/>
                    <a:p>
                      <a:pPr marL="0" marR="0" algn="ctr">
                        <a:lnSpc>
                          <a:spcPct val="115000"/>
                        </a:lnSpc>
                        <a:spcBef>
                          <a:spcPts val="0"/>
                        </a:spcBef>
                        <a:spcAft>
                          <a:spcPts val="0"/>
                        </a:spcAft>
                      </a:pPr>
                      <a:r>
                        <a:rPr lang="en-US" sz="1400" dirty="0">
                          <a:solidFill>
                            <a:schemeClr val="bg1"/>
                          </a:solidFill>
                          <a:effectLst/>
                        </a:rPr>
                        <a:t>INDICATOR</a:t>
                      </a:r>
                      <a:endParaRPr lang="en-US"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solidFill>
                      <a:srgbClr val="549E39"/>
                    </a:solidFill>
                  </a:tcPr>
                </a:tc>
                <a:tc>
                  <a:txBody>
                    <a:bodyPr/>
                    <a:lstStyle/>
                    <a:p>
                      <a:pPr marL="0" marR="0" algn="ctr">
                        <a:lnSpc>
                          <a:spcPct val="115000"/>
                        </a:lnSpc>
                        <a:spcBef>
                          <a:spcPts val="0"/>
                        </a:spcBef>
                        <a:spcAft>
                          <a:spcPts val="0"/>
                        </a:spcAft>
                      </a:pPr>
                      <a:r>
                        <a:rPr lang="en-US" sz="1400" dirty="0">
                          <a:solidFill>
                            <a:schemeClr val="bg1"/>
                          </a:solidFill>
                          <a:effectLst/>
                        </a:rPr>
                        <a:t>DEFINITION/ CALCULATION</a:t>
                      </a:r>
                      <a:endParaRPr lang="en-US"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solidFill>
                      <a:srgbClr val="549E39"/>
                    </a:solidFill>
                  </a:tcPr>
                </a:tc>
                <a:tc>
                  <a:txBody>
                    <a:bodyPr/>
                    <a:lstStyle/>
                    <a:p>
                      <a:pPr marL="0" marR="0" algn="ctr">
                        <a:lnSpc>
                          <a:spcPct val="115000"/>
                        </a:lnSpc>
                        <a:spcBef>
                          <a:spcPts val="0"/>
                        </a:spcBef>
                        <a:spcAft>
                          <a:spcPts val="0"/>
                        </a:spcAft>
                      </a:pPr>
                      <a:r>
                        <a:rPr lang="en-US" sz="1400" dirty="0">
                          <a:solidFill>
                            <a:schemeClr val="bg1"/>
                          </a:solidFill>
                          <a:effectLst/>
                        </a:rPr>
                        <a:t>DATA SOURCE</a:t>
                      </a:r>
                      <a:endParaRPr lang="en-US"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solidFill>
                      <a:srgbClr val="549E39"/>
                    </a:solidFill>
                  </a:tcPr>
                </a:tc>
                <a:extLst>
                  <a:ext uri="{0D108BD9-81ED-4DB2-BD59-A6C34878D82A}">
                    <a16:rowId xmlns:a16="http://schemas.microsoft.com/office/drawing/2014/main" val="10000"/>
                  </a:ext>
                </a:extLst>
              </a:tr>
              <a:tr h="3339920">
                <a:tc>
                  <a:txBody>
                    <a:bodyPr/>
                    <a:lstStyle/>
                    <a:p>
                      <a:pPr marL="0" marR="0" lvl="0" indent="0">
                        <a:lnSpc>
                          <a:spcPct val="100000"/>
                        </a:lnSpc>
                        <a:spcBef>
                          <a:spcPts val="0"/>
                        </a:spcBef>
                        <a:spcAft>
                          <a:spcPts val="0"/>
                        </a:spcAft>
                        <a:buFont typeface="+mj-lt"/>
                        <a:buNone/>
                      </a:pPr>
                      <a:r>
                        <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rPr>
                        <a:t>9. Percent contribution from non-NTP care providers</a:t>
                      </a:r>
                      <a:endPar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rgbClr val="549E39"/>
                    </a:solidFill>
                  </a:tcPr>
                </a:tc>
                <a:tc>
                  <a:txBody>
                    <a:bodyPr/>
                    <a:lstStyle/>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Percentage of notified TB cases contributed by non-NTP care providers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Numerator = No. of notified TB cases, all forms, referred/managed by all non-NTP care providers (other government, private, community, etc.)</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Denominator = Total number of notified TB cases, all forms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Report 3a. Quarterly report on Case Finding of Drug-susceptible TB Cases and IPT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2239778">
                <a:tc>
                  <a:txBody>
                    <a:bodyPr/>
                    <a:lstStyle/>
                    <a:p>
                      <a:pPr marL="0" marR="0" lvl="0" indent="0">
                        <a:lnSpc>
                          <a:spcPct val="100000"/>
                        </a:lnSpc>
                        <a:spcBef>
                          <a:spcPts val="0"/>
                        </a:spcBef>
                        <a:spcAft>
                          <a:spcPts val="0"/>
                        </a:spcAft>
                        <a:buFont typeface="+mj-lt"/>
                        <a:buNone/>
                      </a:pPr>
                      <a:r>
                        <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rPr>
                        <a:t>10. Number of children with TB detected and given treatment and those given IPT</a:t>
                      </a:r>
                      <a:endPar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rgbClr val="549E39"/>
                    </a:solidFill>
                  </a:tcPr>
                </a:tc>
                <a:tc>
                  <a:txBody>
                    <a:bodyPr/>
                    <a:lstStyle/>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Absolute number of children with TB detected and given treatment plus those given IPT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Report 3a. Quarterly report on Case Finding of Drug–susceptible</a:t>
                      </a:r>
                      <a:r>
                        <a:rPr lang="en-US" sz="1800" baseline="0" dirty="0">
                          <a:effectLst/>
                          <a:latin typeface="Calibri" panose="020F0502020204030204" pitchFamily="34" charset="0"/>
                          <a:ea typeface="Calibri" panose="020F0502020204030204" pitchFamily="34" charset="0"/>
                          <a:cs typeface="Arial" panose="020B0604020202020204" pitchFamily="34" charset="0"/>
                        </a:rPr>
                        <a:t> </a:t>
                      </a:r>
                      <a:r>
                        <a:rPr lang="en-US" sz="1800" dirty="0">
                          <a:effectLst/>
                          <a:latin typeface="Calibri" panose="020F0502020204030204" pitchFamily="34" charset="0"/>
                          <a:ea typeface="Calibri" panose="020F0502020204030204" pitchFamily="34" charset="0"/>
                          <a:cs typeface="Arial" panose="020B0604020202020204" pitchFamily="34" charset="0"/>
                        </a:rPr>
                        <a:t>TB Cases and IPT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90410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193" y="696686"/>
            <a:ext cx="7924176" cy="668818"/>
          </a:xfrm>
        </p:spPr>
        <p:txBody>
          <a:bodyPr>
            <a:noAutofit/>
          </a:bodyPr>
          <a:lstStyle/>
          <a:p>
            <a:r>
              <a:rPr lang="en-US" sz="4400" b="1" dirty="0">
                <a:solidFill>
                  <a:schemeClr val="accent1">
                    <a:lumMod val="75000"/>
                  </a:schemeClr>
                </a:solidFill>
              </a:rPr>
              <a:t>Objectives</a:t>
            </a:r>
          </a:p>
        </p:txBody>
      </p:sp>
      <p:sp>
        <p:nvSpPr>
          <p:cNvPr id="3" name="Content Placeholder 2"/>
          <p:cNvSpPr>
            <a:spLocks noGrp="1"/>
          </p:cNvSpPr>
          <p:nvPr>
            <p:ph idx="1"/>
          </p:nvPr>
        </p:nvSpPr>
        <p:spPr>
          <a:xfrm>
            <a:off x="544193" y="1922457"/>
            <a:ext cx="7378096" cy="4686162"/>
          </a:xfrm>
        </p:spPr>
        <p:txBody>
          <a:bodyPr>
            <a:normAutofit/>
          </a:bodyPr>
          <a:lstStyle/>
          <a:p>
            <a:r>
              <a:rPr lang="en-US" sz="2400" dirty="0">
                <a:solidFill>
                  <a:schemeClr val="tx1"/>
                </a:solidFill>
              </a:rPr>
              <a:t>Ensure adherence of program implementers to NTP policies and guidelines</a:t>
            </a:r>
          </a:p>
          <a:p>
            <a:pPr marL="0" indent="0">
              <a:buNone/>
            </a:pPr>
            <a:endParaRPr lang="en-US" sz="2400" dirty="0">
              <a:solidFill>
                <a:schemeClr val="tx1"/>
              </a:solidFill>
            </a:endParaRPr>
          </a:p>
          <a:p>
            <a:r>
              <a:rPr lang="en-US" sz="2400" dirty="0">
                <a:solidFill>
                  <a:schemeClr val="tx1"/>
                </a:solidFill>
              </a:rPr>
              <a:t>Monitor progress of program implementation, identify gaps and provide basis for decision making to improve implementation</a:t>
            </a:r>
          </a:p>
          <a:p>
            <a:pPr marL="0" indent="0">
              <a:buNone/>
            </a:pPr>
            <a:endParaRPr lang="en-US" sz="2400" dirty="0">
              <a:solidFill>
                <a:schemeClr val="tx1"/>
              </a:solidFill>
            </a:endParaRPr>
          </a:p>
          <a:p>
            <a:r>
              <a:rPr lang="en-US" sz="2400" dirty="0">
                <a:solidFill>
                  <a:schemeClr val="tx1"/>
                </a:solidFill>
              </a:rPr>
              <a:t>Ensure that the program targets of 90% case detection rate (all forms) and 90% treatment success rate (all forms) are reached and maintained</a:t>
            </a:r>
          </a:p>
        </p:txBody>
      </p:sp>
    </p:spTree>
    <p:extLst>
      <p:ext uri="{BB962C8B-B14F-4D97-AF65-F5344CB8AC3E}">
        <p14:creationId xmlns:p14="http://schemas.microsoft.com/office/powerpoint/2010/main" val="8234562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6934"/>
            <a:ext cx="9144000" cy="68749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86931" y="87086"/>
            <a:ext cx="7924176" cy="370114"/>
          </a:xfrm>
        </p:spPr>
        <p:txBody>
          <a:bodyPr>
            <a:noAutofit/>
          </a:bodyPr>
          <a:lstStyle/>
          <a:p>
            <a:r>
              <a:rPr lang="en-US" b="1" dirty="0">
                <a:solidFill>
                  <a:schemeClr val="accent1">
                    <a:lumMod val="75000"/>
                  </a:schemeClr>
                </a:solidFill>
              </a:rPr>
              <a:t>Program indicators</a:t>
            </a:r>
          </a:p>
        </p:txBody>
      </p:sp>
      <p:sp>
        <p:nvSpPr>
          <p:cNvPr id="5" name="Rectangle 1"/>
          <p:cNvSpPr>
            <a:spLocks noChangeArrowheads="1"/>
          </p:cNvSpPr>
          <p:nvPr/>
        </p:nvSpPr>
        <p:spPr bwMode="auto">
          <a:xfrm>
            <a:off x="-1" y="0"/>
            <a:ext cx="347929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3817400101"/>
              </p:ext>
            </p:extLst>
          </p:nvPr>
        </p:nvGraphicFramePr>
        <p:xfrm>
          <a:off x="174171" y="738886"/>
          <a:ext cx="8749697" cy="5997194"/>
        </p:xfrm>
        <a:graphic>
          <a:graphicData uri="http://schemas.openxmlformats.org/drawingml/2006/table">
            <a:tbl>
              <a:tblPr firstRow="1" firstCol="1" bandRow="1">
                <a:tableStyleId>{5C22544A-7EE6-4342-B048-85BDC9FD1C3A}</a:tableStyleId>
              </a:tblPr>
              <a:tblGrid>
                <a:gridCol w="1954553">
                  <a:extLst>
                    <a:ext uri="{9D8B030D-6E8A-4147-A177-3AD203B41FA5}">
                      <a16:colId xmlns:a16="http://schemas.microsoft.com/office/drawing/2014/main" val="20000"/>
                    </a:ext>
                  </a:extLst>
                </a:gridCol>
                <a:gridCol w="4778503">
                  <a:extLst>
                    <a:ext uri="{9D8B030D-6E8A-4147-A177-3AD203B41FA5}">
                      <a16:colId xmlns:a16="http://schemas.microsoft.com/office/drawing/2014/main" val="20001"/>
                    </a:ext>
                  </a:extLst>
                </a:gridCol>
                <a:gridCol w="2016641">
                  <a:extLst>
                    <a:ext uri="{9D8B030D-6E8A-4147-A177-3AD203B41FA5}">
                      <a16:colId xmlns:a16="http://schemas.microsoft.com/office/drawing/2014/main" val="20002"/>
                    </a:ext>
                  </a:extLst>
                </a:gridCol>
              </a:tblGrid>
              <a:tr h="247776">
                <a:tc>
                  <a:txBody>
                    <a:bodyPr/>
                    <a:lstStyle/>
                    <a:p>
                      <a:pPr marL="0" marR="0" algn="ctr">
                        <a:lnSpc>
                          <a:spcPct val="100000"/>
                        </a:lnSpc>
                        <a:spcBef>
                          <a:spcPts val="0"/>
                        </a:spcBef>
                        <a:spcAft>
                          <a:spcPts val="0"/>
                        </a:spcAft>
                      </a:pPr>
                      <a:r>
                        <a:rPr lang="en-US" sz="1400" dirty="0">
                          <a:solidFill>
                            <a:schemeClr val="bg1"/>
                          </a:solidFill>
                          <a:effectLst/>
                        </a:rPr>
                        <a:t>INDICATOR</a:t>
                      </a:r>
                      <a:endParaRPr lang="en-US"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solidFill>
                      <a:srgbClr val="549E39"/>
                    </a:solidFill>
                  </a:tcPr>
                </a:tc>
                <a:tc>
                  <a:txBody>
                    <a:bodyPr/>
                    <a:lstStyle/>
                    <a:p>
                      <a:pPr marL="0" marR="0" algn="ctr">
                        <a:lnSpc>
                          <a:spcPct val="100000"/>
                        </a:lnSpc>
                        <a:spcBef>
                          <a:spcPts val="0"/>
                        </a:spcBef>
                        <a:spcAft>
                          <a:spcPts val="0"/>
                        </a:spcAft>
                      </a:pPr>
                      <a:r>
                        <a:rPr lang="en-US" sz="1400" dirty="0">
                          <a:solidFill>
                            <a:schemeClr val="bg1"/>
                          </a:solidFill>
                          <a:effectLst/>
                        </a:rPr>
                        <a:t>DEFINITION/ CALCULATION</a:t>
                      </a:r>
                      <a:endParaRPr lang="en-US"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solidFill>
                      <a:srgbClr val="549E39"/>
                    </a:solidFill>
                  </a:tcPr>
                </a:tc>
                <a:tc>
                  <a:txBody>
                    <a:bodyPr/>
                    <a:lstStyle/>
                    <a:p>
                      <a:pPr marL="0" marR="0" algn="ctr">
                        <a:lnSpc>
                          <a:spcPct val="100000"/>
                        </a:lnSpc>
                        <a:spcBef>
                          <a:spcPts val="0"/>
                        </a:spcBef>
                        <a:spcAft>
                          <a:spcPts val="0"/>
                        </a:spcAft>
                      </a:pPr>
                      <a:r>
                        <a:rPr lang="en-US" sz="1400" dirty="0">
                          <a:solidFill>
                            <a:schemeClr val="bg1"/>
                          </a:solidFill>
                          <a:effectLst/>
                        </a:rPr>
                        <a:t>DATA SOURCE</a:t>
                      </a:r>
                      <a:endParaRPr lang="en-US"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solidFill>
                      <a:srgbClr val="549E39"/>
                    </a:solidFill>
                  </a:tcPr>
                </a:tc>
                <a:extLst>
                  <a:ext uri="{0D108BD9-81ED-4DB2-BD59-A6C34878D82A}">
                    <a16:rowId xmlns:a16="http://schemas.microsoft.com/office/drawing/2014/main" val="10000"/>
                  </a:ext>
                </a:extLst>
              </a:tr>
              <a:tr h="2874709">
                <a:tc>
                  <a:txBody>
                    <a:bodyPr/>
                    <a:lstStyle/>
                    <a:p>
                      <a:pPr marL="0" marR="0" lvl="0" indent="0">
                        <a:lnSpc>
                          <a:spcPct val="100000"/>
                        </a:lnSpc>
                        <a:spcBef>
                          <a:spcPts val="0"/>
                        </a:spcBef>
                        <a:spcAft>
                          <a:spcPts val="0"/>
                        </a:spcAft>
                        <a:buFont typeface="+mj-lt"/>
                        <a:buNone/>
                      </a:pPr>
                      <a:r>
                        <a:rPr lang="en-US" sz="1700" dirty="0">
                          <a:solidFill>
                            <a:schemeClr val="bg1"/>
                          </a:solidFill>
                          <a:effectLst/>
                          <a:latin typeface="Calibri" panose="020F0502020204030204" pitchFamily="34" charset="0"/>
                          <a:ea typeface="Calibri" panose="020F0502020204030204" pitchFamily="34" charset="0"/>
                          <a:cs typeface="Arial" panose="020B0604020202020204" pitchFamily="34" charset="0"/>
                        </a:rPr>
                        <a:t>11. Percentage of TB cases in Category A and B areas with HIV counseling and testing among aged 15 years old and above</a:t>
                      </a:r>
                      <a:endParaRPr lang="en-US" sz="17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rgbClr val="549E39"/>
                    </a:solidFill>
                  </a:tcPr>
                </a:tc>
                <a:tc>
                  <a:txBody>
                    <a:bodyPr/>
                    <a:lstStyle/>
                    <a:p>
                      <a:pPr marL="0" marR="0">
                        <a:lnSpc>
                          <a:spcPct val="100000"/>
                        </a:lnSpc>
                        <a:spcBef>
                          <a:spcPts val="0"/>
                        </a:spcBef>
                        <a:spcAft>
                          <a:spcPts val="0"/>
                        </a:spcAft>
                      </a:pPr>
                      <a:r>
                        <a:rPr lang="en-US" sz="1700" dirty="0">
                          <a:effectLst/>
                          <a:latin typeface="Calibri" panose="020F0502020204030204" pitchFamily="34" charset="0"/>
                          <a:ea typeface="Calibri" panose="020F0502020204030204" pitchFamily="34" charset="0"/>
                          <a:cs typeface="Arial" panose="020B0604020202020204" pitchFamily="34" charset="0"/>
                        </a:rPr>
                        <a:t>Percentage of notified TB cases in Category A and B areas that underwent HIV counseling and testing</a:t>
                      </a:r>
                      <a:endParaRPr lang="en-US" sz="17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700" dirty="0">
                          <a:effectLst/>
                          <a:latin typeface="Calibri" panose="020F0502020204030204" pitchFamily="34" charset="0"/>
                          <a:ea typeface="Calibri" panose="020F0502020204030204" pitchFamily="34" charset="0"/>
                          <a:cs typeface="Arial" panose="020B0604020202020204" pitchFamily="34" charset="0"/>
                        </a:rPr>
                        <a:t> </a:t>
                      </a:r>
                      <a:endParaRPr lang="en-US" sz="17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700" dirty="0">
                          <a:effectLst/>
                          <a:latin typeface="Calibri" panose="020F0502020204030204" pitchFamily="34" charset="0"/>
                          <a:ea typeface="Calibri" panose="020F0502020204030204" pitchFamily="34" charset="0"/>
                          <a:cs typeface="Arial" panose="020B0604020202020204" pitchFamily="34" charset="0"/>
                        </a:rPr>
                        <a:t>Numerator = Number of registered TB cases in Category A and B areas provided with HIV counseling and testing among 15 years old and above</a:t>
                      </a:r>
                      <a:endParaRPr lang="en-US" sz="17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700" dirty="0">
                          <a:effectLst/>
                          <a:latin typeface="Calibri" panose="020F0502020204030204" pitchFamily="34" charset="0"/>
                          <a:ea typeface="Calibri" panose="020F0502020204030204" pitchFamily="34" charset="0"/>
                          <a:cs typeface="Arial" panose="020B0604020202020204" pitchFamily="34" charset="0"/>
                        </a:rPr>
                        <a:t> </a:t>
                      </a:r>
                      <a:endParaRPr lang="en-US" sz="17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700" dirty="0">
                          <a:effectLst/>
                          <a:latin typeface="Calibri" panose="020F0502020204030204" pitchFamily="34" charset="0"/>
                          <a:ea typeface="Calibri" panose="020F0502020204030204" pitchFamily="34" charset="0"/>
                          <a:cs typeface="Arial" panose="020B0604020202020204" pitchFamily="34" charset="0"/>
                        </a:rPr>
                        <a:t>Denominator = Total number of registered TB cases in Category A and B areas 15 years old and above</a:t>
                      </a:r>
                      <a:endParaRPr lang="en-US" sz="1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00000"/>
                        </a:lnSpc>
                        <a:spcBef>
                          <a:spcPts val="0"/>
                        </a:spcBef>
                        <a:spcAft>
                          <a:spcPts val="0"/>
                        </a:spcAft>
                      </a:pPr>
                      <a:r>
                        <a:rPr lang="en-US" sz="1700" dirty="0">
                          <a:effectLst/>
                          <a:latin typeface="Calibri" panose="020F0502020204030204" pitchFamily="34" charset="0"/>
                          <a:ea typeface="Calibri" panose="020F0502020204030204" pitchFamily="34" charset="0"/>
                          <a:cs typeface="Arial" panose="020B0604020202020204" pitchFamily="34" charset="0"/>
                        </a:rPr>
                        <a:t> </a:t>
                      </a:r>
                      <a:endParaRPr lang="en-US" sz="17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700" dirty="0">
                          <a:effectLst/>
                          <a:latin typeface="Calibri" panose="020F0502020204030204" pitchFamily="34" charset="0"/>
                          <a:ea typeface="Calibri" panose="020F0502020204030204" pitchFamily="34" charset="0"/>
                          <a:cs typeface="Arial" panose="020B0604020202020204" pitchFamily="34" charset="0"/>
                        </a:rPr>
                        <a:t>Report 3a. Quarterly report on Case Finding of Drug- susceptible TB Cases and IPT</a:t>
                      </a:r>
                      <a:endParaRPr lang="en-US" sz="1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2874709">
                <a:tc>
                  <a:txBody>
                    <a:bodyPr/>
                    <a:lstStyle/>
                    <a:p>
                      <a:pPr marL="0" marR="0" lvl="0" indent="0">
                        <a:lnSpc>
                          <a:spcPct val="100000"/>
                        </a:lnSpc>
                        <a:spcBef>
                          <a:spcPts val="0"/>
                        </a:spcBef>
                        <a:spcAft>
                          <a:spcPts val="0"/>
                        </a:spcAft>
                        <a:buFont typeface="+mj-lt"/>
                        <a:buNone/>
                      </a:pPr>
                      <a:r>
                        <a:rPr lang="en-US" sz="1700" dirty="0">
                          <a:solidFill>
                            <a:schemeClr val="bg1"/>
                          </a:solidFill>
                          <a:effectLst/>
                          <a:latin typeface="Calibri" panose="020F0502020204030204" pitchFamily="34" charset="0"/>
                          <a:ea typeface="Calibri" panose="020F0502020204030204" pitchFamily="34" charset="0"/>
                          <a:cs typeface="Arial" panose="020B0604020202020204" pitchFamily="34" charset="0"/>
                        </a:rPr>
                        <a:t>12. Percentage of MDR-TB cases provided with HIV counseling and testing among aged 15 years old and above</a:t>
                      </a:r>
                      <a:endParaRPr lang="en-US" sz="17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rgbClr val="549E39"/>
                    </a:solidFill>
                  </a:tcPr>
                </a:tc>
                <a:tc>
                  <a:txBody>
                    <a:bodyPr/>
                    <a:lstStyle/>
                    <a:p>
                      <a:pPr marL="0" marR="0">
                        <a:lnSpc>
                          <a:spcPct val="100000"/>
                        </a:lnSpc>
                        <a:spcBef>
                          <a:spcPts val="0"/>
                        </a:spcBef>
                        <a:spcAft>
                          <a:spcPts val="0"/>
                        </a:spcAft>
                      </a:pPr>
                      <a:r>
                        <a:rPr lang="en-US" sz="1700" dirty="0">
                          <a:effectLst/>
                          <a:latin typeface="Calibri" panose="020F0502020204030204" pitchFamily="34" charset="0"/>
                          <a:ea typeface="Calibri" panose="020F0502020204030204" pitchFamily="34" charset="0"/>
                          <a:cs typeface="Arial" panose="020B0604020202020204" pitchFamily="34" charset="0"/>
                        </a:rPr>
                        <a:t>Percentage of notified MDR-TB cases in Category A and B areas that underwent HIV counseling and testing</a:t>
                      </a:r>
                      <a:endParaRPr lang="en-US" sz="17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700" dirty="0">
                          <a:effectLst/>
                          <a:latin typeface="Calibri" panose="020F0502020204030204" pitchFamily="34" charset="0"/>
                          <a:ea typeface="Calibri" panose="020F0502020204030204" pitchFamily="34" charset="0"/>
                          <a:cs typeface="Arial" panose="020B0604020202020204" pitchFamily="34" charset="0"/>
                        </a:rPr>
                        <a:t> </a:t>
                      </a:r>
                      <a:endParaRPr lang="en-US" sz="17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700" dirty="0">
                          <a:effectLst/>
                          <a:latin typeface="Calibri" panose="020F0502020204030204" pitchFamily="34" charset="0"/>
                          <a:ea typeface="Calibri" panose="020F0502020204030204" pitchFamily="34" charset="0"/>
                          <a:cs typeface="Arial" panose="020B0604020202020204" pitchFamily="34" charset="0"/>
                        </a:rPr>
                        <a:t>Numerator = Number of registered MDR-TB cases provided with HIV counseling and testing among 15 years and</a:t>
                      </a:r>
                      <a:r>
                        <a:rPr lang="en-US" sz="1700" baseline="0" dirty="0">
                          <a:effectLst/>
                          <a:latin typeface="Calibri" panose="020F0502020204030204" pitchFamily="34" charset="0"/>
                          <a:ea typeface="Calibri" panose="020F0502020204030204" pitchFamily="34" charset="0"/>
                          <a:cs typeface="Arial" panose="020B0604020202020204" pitchFamily="34" charset="0"/>
                        </a:rPr>
                        <a:t> above</a:t>
                      </a:r>
                      <a:r>
                        <a:rPr lang="en-US" sz="1700" dirty="0">
                          <a:effectLst/>
                          <a:latin typeface="Calibri" panose="020F0502020204030204" pitchFamily="34" charset="0"/>
                          <a:ea typeface="Calibri" panose="020F0502020204030204" pitchFamily="34" charset="0"/>
                          <a:cs typeface="Arial" panose="020B0604020202020204" pitchFamily="34" charset="0"/>
                        </a:rPr>
                        <a:t> </a:t>
                      </a:r>
                      <a:endParaRPr lang="en-US" sz="17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700" dirty="0">
                          <a:effectLst/>
                          <a:latin typeface="Calibri" panose="020F0502020204030204" pitchFamily="34" charset="0"/>
                          <a:ea typeface="Calibri" panose="020F0502020204030204" pitchFamily="34" charset="0"/>
                          <a:cs typeface="Arial" panose="020B0604020202020204" pitchFamily="34" charset="0"/>
                        </a:rPr>
                        <a:t> </a:t>
                      </a:r>
                      <a:endParaRPr lang="en-US" sz="17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700" dirty="0">
                          <a:effectLst/>
                          <a:latin typeface="Calibri" panose="020F0502020204030204" pitchFamily="34" charset="0"/>
                          <a:ea typeface="Calibri" panose="020F0502020204030204" pitchFamily="34" charset="0"/>
                          <a:cs typeface="Arial" panose="020B0604020202020204" pitchFamily="34" charset="0"/>
                        </a:rPr>
                        <a:t>Denominator = Total number of registered MDR-TB cases 15 years old and above</a:t>
                      </a:r>
                      <a:endParaRPr lang="en-US" sz="1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00000"/>
                        </a:lnSpc>
                        <a:spcBef>
                          <a:spcPts val="0"/>
                        </a:spcBef>
                        <a:spcAft>
                          <a:spcPts val="0"/>
                        </a:spcAft>
                      </a:pPr>
                      <a:r>
                        <a:rPr lang="en-US" sz="1700" dirty="0">
                          <a:effectLst/>
                          <a:latin typeface="Calibri" panose="020F0502020204030204" pitchFamily="34" charset="0"/>
                          <a:ea typeface="Calibri" panose="020F0502020204030204" pitchFamily="34" charset="0"/>
                          <a:cs typeface="Arial" panose="020B0604020202020204" pitchFamily="34" charset="0"/>
                        </a:rPr>
                        <a:t> </a:t>
                      </a:r>
                      <a:endParaRPr lang="en-US" sz="17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700" dirty="0">
                          <a:effectLst/>
                          <a:latin typeface="Calibri" panose="020F0502020204030204" pitchFamily="34" charset="0"/>
                          <a:ea typeface="Calibri" panose="020F0502020204030204" pitchFamily="34" charset="0"/>
                          <a:cs typeface="Arial" panose="020B0604020202020204" pitchFamily="34" charset="0"/>
                        </a:rPr>
                        <a:t>Report 3b. Quarterly Report on DR-TB Cases</a:t>
                      </a:r>
                      <a:endParaRPr lang="en-US" sz="1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2096754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75576" y="87086"/>
            <a:ext cx="8792848" cy="1123805"/>
          </a:xfrm>
        </p:spPr>
        <p:txBody>
          <a:bodyPr>
            <a:noAutofit/>
          </a:bodyPr>
          <a:lstStyle/>
          <a:p>
            <a:r>
              <a:rPr lang="en-US" sz="3200" dirty="0">
                <a:solidFill>
                  <a:schemeClr val="accent1">
                    <a:lumMod val="75000"/>
                  </a:schemeClr>
                </a:solidFill>
              </a:rPr>
              <a:t>Report 3a. Quarterly Report on Case Finding of Drug Susceptible TB Cases and IPT</a:t>
            </a:r>
          </a:p>
        </p:txBody>
      </p:sp>
      <p:pic>
        <p:nvPicPr>
          <p:cNvPr id="5" name="Picture 4"/>
          <p:cNvPicPr>
            <a:picLocks noChangeAspect="1"/>
          </p:cNvPicPr>
          <p:nvPr/>
        </p:nvPicPr>
        <p:blipFill>
          <a:blip r:embed="rId3"/>
          <a:stretch>
            <a:fillRect/>
          </a:stretch>
        </p:blipFill>
        <p:spPr>
          <a:xfrm>
            <a:off x="436529" y="1160091"/>
            <a:ext cx="4426270" cy="5293722"/>
          </a:xfrm>
          <a:prstGeom prst="rect">
            <a:avLst/>
          </a:prstGeom>
        </p:spPr>
      </p:pic>
      <p:pic>
        <p:nvPicPr>
          <p:cNvPr id="14" name="Picture 13"/>
          <p:cNvPicPr>
            <a:picLocks noChangeAspect="1"/>
          </p:cNvPicPr>
          <p:nvPr/>
        </p:nvPicPr>
        <p:blipFill rotWithShape="1">
          <a:blip r:embed="rId3"/>
          <a:srcRect r="17282" b="73933"/>
          <a:stretch/>
        </p:blipFill>
        <p:spPr>
          <a:xfrm>
            <a:off x="368795" y="1227826"/>
            <a:ext cx="8378933" cy="3157907"/>
          </a:xfrm>
          <a:prstGeom prst="rect">
            <a:avLst/>
          </a:prstGeom>
        </p:spPr>
      </p:pic>
      <p:sp>
        <p:nvSpPr>
          <p:cNvPr id="3" name="Oval 2"/>
          <p:cNvSpPr/>
          <p:nvPr/>
        </p:nvSpPr>
        <p:spPr>
          <a:xfrm>
            <a:off x="3420533" y="3251202"/>
            <a:ext cx="5394929" cy="1049866"/>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Up Arrow 15"/>
          <p:cNvSpPr/>
          <p:nvPr/>
        </p:nvSpPr>
        <p:spPr>
          <a:xfrm>
            <a:off x="4754863" y="4453468"/>
            <a:ext cx="2726267" cy="1490132"/>
          </a:xfrm>
          <a:prstGeom prst="upArrow">
            <a:avLst>
              <a:gd name="adj1" fmla="val 71118"/>
              <a:gd name="adj2" fmla="val 50000"/>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Non-NTP Providers</a:t>
            </a:r>
          </a:p>
        </p:txBody>
      </p:sp>
      <p:pic>
        <p:nvPicPr>
          <p:cNvPr id="17" name="Picture 16"/>
          <p:cNvPicPr>
            <a:picLocks noChangeAspect="1"/>
          </p:cNvPicPr>
          <p:nvPr/>
        </p:nvPicPr>
        <p:blipFill rotWithShape="1">
          <a:blip r:embed="rId3"/>
          <a:srcRect l="-1504" t="28095" r="33096" b="53525"/>
          <a:stretch/>
        </p:blipFill>
        <p:spPr>
          <a:xfrm>
            <a:off x="385730" y="2734892"/>
            <a:ext cx="6929472" cy="2226574"/>
          </a:xfrm>
          <a:prstGeom prst="rect">
            <a:avLst/>
          </a:prstGeom>
        </p:spPr>
      </p:pic>
      <p:sp>
        <p:nvSpPr>
          <p:cNvPr id="18" name="Oval 17"/>
          <p:cNvSpPr/>
          <p:nvPr/>
        </p:nvSpPr>
        <p:spPr>
          <a:xfrm>
            <a:off x="5246088" y="3606800"/>
            <a:ext cx="2401936" cy="1371599"/>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Up Arrow 18"/>
          <p:cNvSpPr/>
          <p:nvPr/>
        </p:nvSpPr>
        <p:spPr>
          <a:xfrm>
            <a:off x="4788732" y="4978400"/>
            <a:ext cx="2899000" cy="1490132"/>
          </a:xfrm>
          <a:prstGeom prst="upArrow">
            <a:avLst>
              <a:gd name="adj1" fmla="val 74221"/>
              <a:gd name="adj2" fmla="val 50000"/>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TB in Children </a:t>
            </a:r>
          </a:p>
          <a:p>
            <a:pPr algn="ctr"/>
            <a:r>
              <a:rPr lang="en-US" b="1" dirty="0">
                <a:solidFill>
                  <a:schemeClr val="tx1"/>
                </a:solidFill>
              </a:rPr>
              <a:t>(add to IPT below)</a:t>
            </a:r>
          </a:p>
        </p:txBody>
      </p:sp>
      <p:pic>
        <p:nvPicPr>
          <p:cNvPr id="20" name="Picture 19"/>
          <p:cNvPicPr>
            <a:picLocks noChangeAspect="1"/>
          </p:cNvPicPr>
          <p:nvPr/>
        </p:nvPicPr>
        <p:blipFill rotWithShape="1">
          <a:blip r:embed="rId3"/>
          <a:srcRect l="-2004" t="49900" r="4844" b="25010"/>
          <a:stretch/>
        </p:blipFill>
        <p:spPr>
          <a:xfrm>
            <a:off x="97866" y="2142226"/>
            <a:ext cx="8909850" cy="2751510"/>
          </a:xfrm>
          <a:prstGeom prst="rect">
            <a:avLst/>
          </a:prstGeom>
        </p:spPr>
      </p:pic>
      <p:sp>
        <p:nvSpPr>
          <p:cNvPr id="21" name="Oval 20"/>
          <p:cNvSpPr/>
          <p:nvPr/>
        </p:nvSpPr>
        <p:spPr>
          <a:xfrm>
            <a:off x="1861868" y="4030132"/>
            <a:ext cx="3912402" cy="948269"/>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Up Arrow 21"/>
          <p:cNvSpPr/>
          <p:nvPr/>
        </p:nvSpPr>
        <p:spPr>
          <a:xfrm>
            <a:off x="1774601" y="4978401"/>
            <a:ext cx="4334597" cy="1490132"/>
          </a:xfrm>
          <a:prstGeom prst="upArrow">
            <a:avLst>
              <a:gd name="adj1" fmla="val 69533"/>
              <a:gd name="adj2" fmla="val 50000"/>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Tested for HIV among those eligible</a:t>
            </a:r>
          </a:p>
        </p:txBody>
      </p:sp>
      <p:pic>
        <p:nvPicPr>
          <p:cNvPr id="26" name="Picture 25"/>
          <p:cNvPicPr>
            <a:picLocks noChangeAspect="1"/>
          </p:cNvPicPr>
          <p:nvPr/>
        </p:nvPicPr>
        <p:blipFill rotWithShape="1">
          <a:blip r:embed="rId3"/>
          <a:srcRect l="-896" t="78157" r="38442" b="3084"/>
          <a:stretch/>
        </p:blipFill>
        <p:spPr>
          <a:xfrm>
            <a:off x="470401" y="2074493"/>
            <a:ext cx="5727200" cy="2057240"/>
          </a:xfrm>
          <a:prstGeom prst="rect">
            <a:avLst/>
          </a:prstGeom>
        </p:spPr>
      </p:pic>
      <p:sp>
        <p:nvSpPr>
          <p:cNvPr id="27" name="Oval 26"/>
          <p:cNvSpPr/>
          <p:nvPr/>
        </p:nvSpPr>
        <p:spPr>
          <a:xfrm>
            <a:off x="3707599" y="3183466"/>
            <a:ext cx="2574669" cy="948269"/>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Up Arrow 27"/>
          <p:cNvSpPr/>
          <p:nvPr/>
        </p:nvSpPr>
        <p:spPr>
          <a:xfrm>
            <a:off x="3586469" y="4047066"/>
            <a:ext cx="2860587" cy="1490132"/>
          </a:xfrm>
          <a:prstGeom prst="upArrow">
            <a:avLst>
              <a:gd name="adj1" fmla="val 68942"/>
              <a:gd name="adj2" fmla="val 50000"/>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IPT among children</a:t>
            </a:r>
          </a:p>
        </p:txBody>
      </p:sp>
    </p:spTree>
    <p:extLst>
      <p:ext uri="{BB962C8B-B14F-4D97-AF65-F5344CB8AC3E}">
        <p14:creationId xmlns:p14="http://schemas.microsoft.com/office/powerpoint/2010/main" val="2016177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16"/>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grpId="1" nodeType="clickEffect">
                                  <p:stCondLst>
                                    <p:cond delay="0"/>
                                  </p:stCondLst>
                                  <p:childTnLst>
                                    <p:set>
                                      <p:cBhvr>
                                        <p:cTn id="25" dur="1" fill="hold">
                                          <p:stCondLst>
                                            <p:cond delay="0"/>
                                          </p:stCondLst>
                                        </p:cTn>
                                        <p:tgtEl>
                                          <p:spTgt spid="3"/>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 presetClass="exit" presetSubtype="0" fill="hold" nodeType="clickEffect">
                                  <p:stCondLst>
                                    <p:cond delay="0"/>
                                  </p:stCondLst>
                                  <p:childTnLst>
                                    <p:set>
                                      <p:cBhvr>
                                        <p:cTn id="29" dur="1" fill="hold">
                                          <p:stCondLst>
                                            <p:cond delay="0"/>
                                          </p:stCondLst>
                                        </p:cTn>
                                        <p:tgtEl>
                                          <p:spTgt spid="14"/>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nodeType="click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p:cTn id="34" dur="500" fill="hold"/>
                                        <p:tgtEl>
                                          <p:spTgt spid="17"/>
                                        </p:tgtEl>
                                        <p:attrNameLst>
                                          <p:attrName>ppt_w</p:attrName>
                                        </p:attrNameLst>
                                      </p:cBhvr>
                                      <p:tavLst>
                                        <p:tav tm="0">
                                          <p:val>
                                            <p:fltVal val="0"/>
                                          </p:val>
                                        </p:tav>
                                        <p:tav tm="100000">
                                          <p:val>
                                            <p:strVal val="#ppt_w"/>
                                          </p:val>
                                        </p:tav>
                                      </p:tavLst>
                                    </p:anim>
                                    <p:anim calcmode="lin" valueType="num">
                                      <p:cBhvr>
                                        <p:cTn id="35" dur="500" fill="hold"/>
                                        <p:tgtEl>
                                          <p:spTgt spid="17"/>
                                        </p:tgtEl>
                                        <p:attrNameLst>
                                          <p:attrName>ppt_h</p:attrName>
                                        </p:attrNameLst>
                                      </p:cBhvr>
                                      <p:tavLst>
                                        <p:tav tm="0">
                                          <p:val>
                                            <p:fltVal val="0"/>
                                          </p:val>
                                        </p:tav>
                                        <p:tav tm="100000">
                                          <p:val>
                                            <p:strVal val="#ppt_h"/>
                                          </p:val>
                                        </p:tav>
                                      </p:tavLst>
                                    </p:anim>
                                    <p:animEffect transition="in" filter="fade">
                                      <p:cBhvr>
                                        <p:cTn id="36" dur="500"/>
                                        <p:tgtEl>
                                          <p:spTgt spid="17"/>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grpId="1" nodeType="clickEffect">
                                  <p:stCondLst>
                                    <p:cond delay="0"/>
                                  </p:stCondLst>
                                  <p:childTnLst>
                                    <p:set>
                                      <p:cBhvr>
                                        <p:cTn id="48" dur="1" fill="hold">
                                          <p:stCondLst>
                                            <p:cond delay="0"/>
                                          </p:stCondLst>
                                        </p:cTn>
                                        <p:tgtEl>
                                          <p:spTgt spid="19"/>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18"/>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nodeType="clickEffect">
                                  <p:stCondLst>
                                    <p:cond delay="0"/>
                                  </p:stCondLst>
                                  <p:childTnLst>
                                    <p:set>
                                      <p:cBhvr>
                                        <p:cTn id="56" dur="1" fill="hold">
                                          <p:stCondLst>
                                            <p:cond delay="0"/>
                                          </p:stCondLst>
                                        </p:cTn>
                                        <p:tgtEl>
                                          <p:spTgt spid="17"/>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nodeType="clickEffect">
                                  <p:stCondLst>
                                    <p:cond delay="0"/>
                                  </p:stCondLst>
                                  <p:childTnLst>
                                    <p:set>
                                      <p:cBhvr>
                                        <p:cTn id="60" dur="1" fill="hold">
                                          <p:stCondLst>
                                            <p:cond delay="0"/>
                                          </p:stCondLst>
                                        </p:cTn>
                                        <p:tgtEl>
                                          <p:spTgt spid="20"/>
                                        </p:tgtEl>
                                        <p:attrNameLst>
                                          <p:attrName>style.visibility</p:attrName>
                                        </p:attrNameLst>
                                      </p:cBhvr>
                                      <p:to>
                                        <p:strVal val="visible"/>
                                      </p:to>
                                    </p:set>
                                    <p:anim calcmode="lin" valueType="num">
                                      <p:cBhvr>
                                        <p:cTn id="61" dur="500" fill="hold"/>
                                        <p:tgtEl>
                                          <p:spTgt spid="20"/>
                                        </p:tgtEl>
                                        <p:attrNameLst>
                                          <p:attrName>ppt_w</p:attrName>
                                        </p:attrNameLst>
                                      </p:cBhvr>
                                      <p:tavLst>
                                        <p:tav tm="0">
                                          <p:val>
                                            <p:fltVal val="0"/>
                                          </p:val>
                                        </p:tav>
                                        <p:tav tm="100000">
                                          <p:val>
                                            <p:strVal val="#ppt_w"/>
                                          </p:val>
                                        </p:tav>
                                      </p:tavLst>
                                    </p:anim>
                                    <p:anim calcmode="lin" valueType="num">
                                      <p:cBhvr>
                                        <p:cTn id="62" dur="500" fill="hold"/>
                                        <p:tgtEl>
                                          <p:spTgt spid="20"/>
                                        </p:tgtEl>
                                        <p:attrNameLst>
                                          <p:attrName>ppt_h</p:attrName>
                                        </p:attrNameLst>
                                      </p:cBhvr>
                                      <p:tavLst>
                                        <p:tav tm="0">
                                          <p:val>
                                            <p:fltVal val="0"/>
                                          </p:val>
                                        </p:tav>
                                        <p:tav tm="100000">
                                          <p:val>
                                            <p:strVal val="#ppt_h"/>
                                          </p:val>
                                        </p:tav>
                                      </p:tavLst>
                                    </p:anim>
                                    <p:animEffect transition="in" filter="fade">
                                      <p:cBhvr>
                                        <p:cTn id="63" dur="500"/>
                                        <p:tgtEl>
                                          <p:spTgt spid="20"/>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21"/>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22"/>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xit" presetSubtype="0" fill="hold" grpId="1" nodeType="clickEffect">
                                  <p:stCondLst>
                                    <p:cond delay="0"/>
                                  </p:stCondLst>
                                  <p:childTnLst>
                                    <p:set>
                                      <p:cBhvr>
                                        <p:cTn id="75" dur="1" fill="hold">
                                          <p:stCondLst>
                                            <p:cond delay="0"/>
                                          </p:stCondLst>
                                        </p:cTn>
                                        <p:tgtEl>
                                          <p:spTgt spid="22"/>
                                        </p:tgtEl>
                                        <p:attrNameLst>
                                          <p:attrName>style.visibility</p:attrName>
                                        </p:attrNameLst>
                                      </p:cBhvr>
                                      <p:to>
                                        <p:strVal val="hidden"/>
                                      </p:to>
                                    </p:set>
                                  </p:childTnLst>
                                </p:cTn>
                              </p:par>
                            </p:childTnLst>
                          </p:cTn>
                        </p:par>
                      </p:childTnLst>
                    </p:cTn>
                  </p:par>
                  <p:par>
                    <p:cTn id="76" fill="hold">
                      <p:stCondLst>
                        <p:cond delay="indefinite"/>
                      </p:stCondLst>
                      <p:childTnLst>
                        <p:par>
                          <p:cTn id="77" fill="hold">
                            <p:stCondLst>
                              <p:cond delay="0"/>
                            </p:stCondLst>
                            <p:childTnLst>
                              <p:par>
                                <p:cTn id="78" presetID="1" presetClass="exit" presetSubtype="0" fill="hold" grpId="1" nodeType="clickEffect">
                                  <p:stCondLst>
                                    <p:cond delay="0"/>
                                  </p:stCondLst>
                                  <p:childTnLst>
                                    <p:set>
                                      <p:cBhvr>
                                        <p:cTn id="79" dur="1" fill="hold">
                                          <p:stCondLst>
                                            <p:cond delay="0"/>
                                          </p:stCondLst>
                                        </p:cTn>
                                        <p:tgtEl>
                                          <p:spTgt spid="21"/>
                                        </p:tgtEl>
                                        <p:attrNameLst>
                                          <p:attrName>style.visibility</p:attrName>
                                        </p:attrNameLst>
                                      </p:cBhvr>
                                      <p:to>
                                        <p:strVal val="hidden"/>
                                      </p:to>
                                    </p:set>
                                  </p:childTnLst>
                                </p:cTn>
                              </p:par>
                            </p:childTnLst>
                          </p:cTn>
                        </p:par>
                      </p:childTnLst>
                    </p:cTn>
                  </p:par>
                  <p:par>
                    <p:cTn id="80" fill="hold">
                      <p:stCondLst>
                        <p:cond delay="indefinite"/>
                      </p:stCondLst>
                      <p:childTnLst>
                        <p:par>
                          <p:cTn id="81" fill="hold">
                            <p:stCondLst>
                              <p:cond delay="0"/>
                            </p:stCondLst>
                            <p:childTnLst>
                              <p:par>
                                <p:cTn id="82" presetID="1" presetClass="exit" presetSubtype="0" fill="hold" nodeType="clickEffect">
                                  <p:stCondLst>
                                    <p:cond delay="0"/>
                                  </p:stCondLst>
                                  <p:childTnLst>
                                    <p:set>
                                      <p:cBhvr>
                                        <p:cTn id="83" dur="1" fill="hold">
                                          <p:stCondLst>
                                            <p:cond delay="0"/>
                                          </p:stCondLst>
                                        </p:cTn>
                                        <p:tgtEl>
                                          <p:spTgt spid="20"/>
                                        </p:tgtEl>
                                        <p:attrNameLst>
                                          <p:attrName>style.visibility</p:attrName>
                                        </p:attrNameLst>
                                      </p:cBhvr>
                                      <p:to>
                                        <p:strVal val="hidden"/>
                                      </p:to>
                                    </p:set>
                                  </p:childTnLst>
                                </p:cTn>
                              </p:par>
                            </p:childTnLst>
                          </p:cTn>
                        </p:par>
                      </p:childTnLst>
                    </p:cTn>
                  </p:par>
                  <p:par>
                    <p:cTn id="84" fill="hold">
                      <p:stCondLst>
                        <p:cond delay="indefinite"/>
                      </p:stCondLst>
                      <p:childTnLst>
                        <p:par>
                          <p:cTn id="85" fill="hold">
                            <p:stCondLst>
                              <p:cond delay="0"/>
                            </p:stCondLst>
                            <p:childTnLst>
                              <p:par>
                                <p:cTn id="86" presetID="53" presetClass="entr" presetSubtype="16" fill="hold" nodeType="clickEffect">
                                  <p:stCondLst>
                                    <p:cond delay="0"/>
                                  </p:stCondLst>
                                  <p:childTnLst>
                                    <p:set>
                                      <p:cBhvr>
                                        <p:cTn id="87" dur="1" fill="hold">
                                          <p:stCondLst>
                                            <p:cond delay="0"/>
                                          </p:stCondLst>
                                        </p:cTn>
                                        <p:tgtEl>
                                          <p:spTgt spid="26"/>
                                        </p:tgtEl>
                                        <p:attrNameLst>
                                          <p:attrName>style.visibility</p:attrName>
                                        </p:attrNameLst>
                                      </p:cBhvr>
                                      <p:to>
                                        <p:strVal val="visible"/>
                                      </p:to>
                                    </p:set>
                                    <p:anim calcmode="lin" valueType="num">
                                      <p:cBhvr>
                                        <p:cTn id="88" dur="500" fill="hold"/>
                                        <p:tgtEl>
                                          <p:spTgt spid="26"/>
                                        </p:tgtEl>
                                        <p:attrNameLst>
                                          <p:attrName>ppt_w</p:attrName>
                                        </p:attrNameLst>
                                      </p:cBhvr>
                                      <p:tavLst>
                                        <p:tav tm="0">
                                          <p:val>
                                            <p:fltVal val="0"/>
                                          </p:val>
                                        </p:tav>
                                        <p:tav tm="100000">
                                          <p:val>
                                            <p:strVal val="#ppt_w"/>
                                          </p:val>
                                        </p:tav>
                                      </p:tavLst>
                                    </p:anim>
                                    <p:anim calcmode="lin" valueType="num">
                                      <p:cBhvr>
                                        <p:cTn id="89" dur="500" fill="hold"/>
                                        <p:tgtEl>
                                          <p:spTgt spid="26"/>
                                        </p:tgtEl>
                                        <p:attrNameLst>
                                          <p:attrName>ppt_h</p:attrName>
                                        </p:attrNameLst>
                                      </p:cBhvr>
                                      <p:tavLst>
                                        <p:tav tm="0">
                                          <p:val>
                                            <p:fltVal val="0"/>
                                          </p:val>
                                        </p:tav>
                                        <p:tav tm="100000">
                                          <p:val>
                                            <p:strVal val="#ppt_h"/>
                                          </p:val>
                                        </p:tav>
                                      </p:tavLst>
                                    </p:anim>
                                    <p:animEffect transition="in" filter="fade">
                                      <p:cBhvr>
                                        <p:cTn id="90" dur="500"/>
                                        <p:tgtEl>
                                          <p:spTgt spid="26"/>
                                        </p:tgtEl>
                                      </p:cBhvr>
                                    </p:animEffec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7"/>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28"/>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xit" presetSubtype="0" fill="hold" grpId="1" nodeType="clickEffect">
                                  <p:stCondLst>
                                    <p:cond delay="0"/>
                                  </p:stCondLst>
                                  <p:childTnLst>
                                    <p:set>
                                      <p:cBhvr>
                                        <p:cTn id="102" dur="1" fill="hold">
                                          <p:stCondLst>
                                            <p:cond delay="0"/>
                                          </p:stCondLst>
                                        </p:cTn>
                                        <p:tgtEl>
                                          <p:spTgt spid="28"/>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 presetClass="exit" presetSubtype="0" fill="hold" grpId="1" nodeType="clickEffect">
                                  <p:stCondLst>
                                    <p:cond delay="0"/>
                                  </p:stCondLst>
                                  <p:childTnLst>
                                    <p:set>
                                      <p:cBhvr>
                                        <p:cTn id="106" dur="1" fill="hold">
                                          <p:stCondLst>
                                            <p:cond delay="0"/>
                                          </p:stCondLst>
                                        </p:cTn>
                                        <p:tgtEl>
                                          <p:spTgt spid="27"/>
                                        </p:tgtEl>
                                        <p:attrNameLst>
                                          <p:attrName>style.visibility</p:attrName>
                                        </p:attrNameLst>
                                      </p:cBhvr>
                                      <p:to>
                                        <p:strVal val="hidden"/>
                                      </p:to>
                                    </p:set>
                                  </p:childTnLst>
                                </p:cTn>
                              </p:par>
                            </p:childTnLst>
                          </p:cTn>
                        </p:par>
                      </p:childTnLst>
                    </p:cTn>
                  </p:par>
                  <p:par>
                    <p:cTn id="107" fill="hold">
                      <p:stCondLst>
                        <p:cond delay="indefinite"/>
                      </p:stCondLst>
                      <p:childTnLst>
                        <p:par>
                          <p:cTn id="108" fill="hold">
                            <p:stCondLst>
                              <p:cond delay="0"/>
                            </p:stCondLst>
                            <p:childTnLst>
                              <p:par>
                                <p:cTn id="109" presetID="1" presetClass="exit" presetSubtype="0" fill="hold" nodeType="clickEffect">
                                  <p:stCondLst>
                                    <p:cond delay="0"/>
                                  </p:stCondLst>
                                  <p:childTnLst>
                                    <p:set>
                                      <p:cBhvr>
                                        <p:cTn id="110" dur="1" fill="hold">
                                          <p:stCondLst>
                                            <p:cond delay="0"/>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16" grpId="0" animBg="1"/>
      <p:bldP spid="16" grpId="1" animBg="1"/>
      <p:bldP spid="18" grpId="0" animBg="1"/>
      <p:bldP spid="18" grpId="1" animBg="1"/>
      <p:bldP spid="19" grpId="0" animBg="1"/>
      <p:bldP spid="19" grpId="1" animBg="1"/>
      <p:bldP spid="21" grpId="0" animBg="1"/>
      <p:bldP spid="21" grpId="1" animBg="1"/>
      <p:bldP spid="22" grpId="0" animBg="1"/>
      <p:bldP spid="22" grpId="1" animBg="1"/>
      <p:bldP spid="27" grpId="0" animBg="1"/>
      <p:bldP spid="27" grpId="1" animBg="1"/>
      <p:bldP spid="28" grpId="0" animBg="1"/>
      <p:bldP spid="28" grpId="1" animBg="1"/>
    </p:bld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51152" y="87051"/>
            <a:ext cx="8792848" cy="1004813"/>
          </a:xfrm>
        </p:spPr>
        <p:txBody>
          <a:bodyPr>
            <a:noAutofit/>
          </a:bodyPr>
          <a:lstStyle/>
          <a:p>
            <a:r>
              <a:rPr lang="en-US" sz="3200" dirty="0">
                <a:solidFill>
                  <a:schemeClr val="accent1">
                    <a:lumMod val="75000"/>
                  </a:schemeClr>
                </a:solidFill>
              </a:rPr>
              <a:t>Report 3a. Quarterly Report on Case Finding of Drug-Susceptible TB Cases and IPT</a:t>
            </a:r>
          </a:p>
        </p:txBody>
      </p:sp>
      <p:pic>
        <p:nvPicPr>
          <p:cNvPr id="5" name="Picture 4"/>
          <p:cNvPicPr>
            <a:picLocks noChangeAspect="1"/>
          </p:cNvPicPr>
          <p:nvPr/>
        </p:nvPicPr>
        <p:blipFill>
          <a:blip r:embed="rId3"/>
          <a:stretch>
            <a:fillRect/>
          </a:stretch>
        </p:blipFill>
        <p:spPr>
          <a:xfrm>
            <a:off x="436529" y="1160091"/>
            <a:ext cx="4426270" cy="5293722"/>
          </a:xfrm>
          <a:prstGeom prst="rect">
            <a:avLst/>
          </a:prstGeom>
        </p:spPr>
      </p:pic>
      <p:sp>
        <p:nvSpPr>
          <p:cNvPr id="6" name="Oval 5"/>
          <p:cNvSpPr/>
          <p:nvPr/>
        </p:nvSpPr>
        <p:spPr>
          <a:xfrm>
            <a:off x="1844842" y="1636295"/>
            <a:ext cx="2470484" cy="914400"/>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Left Arrow 6"/>
          <p:cNvSpPr/>
          <p:nvPr/>
        </p:nvSpPr>
        <p:spPr>
          <a:xfrm>
            <a:off x="4570595" y="1507958"/>
            <a:ext cx="2953152" cy="914400"/>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Non-NTP Providers</a:t>
            </a:r>
          </a:p>
        </p:txBody>
      </p:sp>
      <p:sp>
        <p:nvSpPr>
          <p:cNvPr id="8" name="Oval 7"/>
          <p:cNvSpPr/>
          <p:nvPr/>
        </p:nvSpPr>
        <p:spPr>
          <a:xfrm>
            <a:off x="2392315" y="3026898"/>
            <a:ext cx="992569" cy="604713"/>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1844842" y="5566610"/>
            <a:ext cx="1395663" cy="409073"/>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1267326" y="4035799"/>
            <a:ext cx="1700463" cy="1126624"/>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Left Arrow 10"/>
          <p:cNvSpPr/>
          <p:nvPr/>
        </p:nvSpPr>
        <p:spPr>
          <a:xfrm>
            <a:off x="3567962" y="2826545"/>
            <a:ext cx="4725805" cy="914400"/>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TB in Children (add to IPT below)</a:t>
            </a:r>
          </a:p>
        </p:txBody>
      </p:sp>
      <p:sp>
        <p:nvSpPr>
          <p:cNvPr id="12" name="Left Arrow 11"/>
          <p:cNvSpPr/>
          <p:nvPr/>
        </p:nvSpPr>
        <p:spPr>
          <a:xfrm>
            <a:off x="3360139" y="4088812"/>
            <a:ext cx="4666914" cy="88511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Tested for HIV among those eligible</a:t>
            </a:r>
          </a:p>
        </p:txBody>
      </p:sp>
      <p:sp>
        <p:nvSpPr>
          <p:cNvPr id="13" name="Left Arrow 12"/>
          <p:cNvSpPr/>
          <p:nvPr/>
        </p:nvSpPr>
        <p:spPr>
          <a:xfrm>
            <a:off x="3386223" y="5305211"/>
            <a:ext cx="2953152" cy="914400"/>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IPT among children</a:t>
            </a:r>
          </a:p>
        </p:txBody>
      </p:sp>
    </p:spTree>
    <p:extLst>
      <p:ext uri="{BB962C8B-B14F-4D97-AF65-F5344CB8AC3E}">
        <p14:creationId xmlns:p14="http://schemas.microsoft.com/office/powerpoint/2010/main" val="16594503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981" y="-16933"/>
            <a:ext cx="9144000" cy="68749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86931" y="109871"/>
            <a:ext cx="7924176" cy="728523"/>
          </a:xfrm>
        </p:spPr>
        <p:txBody>
          <a:bodyPr>
            <a:noAutofit/>
          </a:bodyPr>
          <a:lstStyle/>
          <a:p>
            <a:r>
              <a:rPr lang="en-US" b="1" dirty="0">
                <a:solidFill>
                  <a:schemeClr val="accent1">
                    <a:lumMod val="75000"/>
                  </a:schemeClr>
                </a:solidFill>
              </a:rPr>
              <a:t>Program indicators</a:t>
            </a:r>
          </a:p>
        </p:txBody>
      </p:sp>
      <p:sp>
        <p:nvSpPr>
          <p:cNvPr id="5" name="Rectangle 1"/>
          <p:cNvSpPr>
            <a:spLocks noChangeArrowheads="1"/>
          </p:cNvSpPr>
          <p:nvPr/>
        </p:nvSpPr>
        <p:spPr bwMode="auto">
          <a:xfrm>
            <a:off x="-1" y="0"/>
            <a:ext cx="347929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864727028"/>
              </p:ext>
            </p:extLst>
          </p:nvPr>
        </p:nvGraphicFramePr>
        <p:xfrm>
          <a:off x="197151" y="965794"/>
          <a:ext cx="8749697" cy="5698477"/>
        </p:xfrm>
        <a:graphic>
          <a:graphicData uri="http://schemas.openxmlformats.org/drawingml/2006/table">
            <a:tbl>
              <a:tblPr firstRow="1" firstCol="1" bandRow="1">
                <a:tableStyleId>{5C22544A-7EE6-4342-B048-85BDC9FD1C3A}</a:tableStyleId>
              </a:tblPr>
              <a:tblGrid>
                <a:gridCol w="1954553">
                  <a:extLst>
                    <a:ext uri="{9D8B030D-6E8A-4147-A177-3AD203B41FA5}">
                      <a16:colId xmlns:a16="http://schemas.microsoft.com/office/drawing/2014/main" val="20000"/>
                    </a:ext>
                  </a:extLst>
                </a:gridCol>
                <a:gridCol w="4778503">
                  <a:extLst>
                    <a:ext uri="{9D8B030D-6E8A-4147-A177-3AD203B41FA5}">
                      <a16:colId xmlns:a16="http://schemas.microsoft.com/office/drawing/2014/main" val="20001"/>
                    </a:ext>
                  </a:extLst>
                </a:gridCol>
                <a:gridCol w="2016641">
                  <a:extLst>
                    <a:ext uri="{9D8B030D-6E8A-4147-A177-3AD203B41FA5}">
                      <a16:colId xmlns:a16="http://schemas.microsoft.com/office/drawing/2014/main" val="20002"/>
                    </a:ext>
                  </a:extLst>
                </a:gridCol>
              </a:tblGrid>
              <a:tr h="157613">
                <a:tc>
                  <a:txBody>
                    <a:bodyPr/>
                    <a:lstStyle/>
                    <a:p>
                      <a:pPr marL="0" marR="0" algn="ctr">
                        <a:lnSpc>
                          <a:spcPct val="100000"/>
                        </a:lnSpc>
                        <a:spcBef>
                          <a:spcPts val="0"/>
                        </a:spcBef>
                        <a:spcAft>
                          <a:spcPts val="0"/>
                        </a:spcAft>
                      </a:pPr>
                      <a:r>
                        <a:rPr lang="en-US" sz="1400" dirty="0">
                          <a:solidFill>
                            <a:schemeClr val="bg1"/>
                          </a:solidFill>
                          <a:effectLst/>
                        </a:rPr>
                        <a:t>INDICATOR</a:t>
                      </a:r>
                      <a:endParaRPr lang="en-US"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nchor="ctr">
                    <a:solidFill>
                      <a:srgbClr val="549E39"/>
                    </a:solidFill>
                  </a:tcPr>
                </a:tc>
                <a:tc>
                  <a:txBody>
                    <a:bodyPr/>
                    <a:lstStyle/>
                    <a:p>
                      <a:pPr marL="0" marR="0" algn="ctr">
                        <a:lnSpc>
                          <a:spcPct val="100000"/>
                        </a:lnSpc>
                        <a:spcBef>
                          <a:spcPts val="0"/>
                        </a:spcBef>
                        <a:spcAft>
                          <a:spcPts val="0"/>
                        </a:spcAft>
                      </a:pPr>
                      <a:r>
                        <a:rPr lang="en-US" sz="1400" dirty="0">
                          <a:solidFill>
                            <a:schemeClr val="bg1"/>
                          </a:solidFill>
                          <a:effectLst/>
                        </a:rPr>
                        <a:t>DEFINITION/ CALCULATION</a:t>
                      </a:r>
                      <a:endParaRPr lang="en-US"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nchor="ctr">
                    <a:solidFill>
                      <a:srgbClr val="549E39"/>
                    </a:solidFill>
                  </a:tcPr>
                </a:tc>
                <a:tc>
                  <a:txBody>
                    <a:bodyPr/>
                    <a:lstStyle/>
                    <a:p>
                      <a:pPr marL="0" marR="0" algn="ctr">
                        <a:lnSpc>
                          <a:spcPct val="100000"/>
                        </a:lnSpc>
                        <a:spcBef>
                          <a:spcPts val="0"/>
                        </a:spcBef>
                        <a:spcAft>
                          <a:spcPts val="0"/>
                        </a:spcAft>
                      </a:pPr>
                      <a:r>
                        <a:rPr lang="en-US" sz="1400" dirty="0">
                          <a:solidFill>
                            <a:schemeClr val="bg1"/>
                          </a:solidFill>
                          <a:effectLst/>
                        </a:rPr>
                        <a:t>DATA SOURCE</a:t>
                      </a:r>
                      <a:endParaRPr lang="en-US" sz="1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68" marR="56068" marT="0" marB="0" anchor="ctr">
                    <a:solidFill>
                      <a:srgbClr val="549E39"/>
                    </a:solidFill>
                  </a:tcPr>
                </a:tc>
                <a:extLst>
                  <a:ext uri="{0D108BD9-81ED-4DB2-BD59-A6C34878D82A}">
                    <a16:rowId xmlns:a16="http://schemas.microsoft.com/office/drawing/2014/main" val="10000"/>
                  </a:ext>
                </a:extLst>
              </a:tr>
              <a:tr h="2470065">
                <a:tc>
                  <a:txBody>
                    <a:bodyPr/>
                    <a:lstStyle/>
                    <a:p>
                      <a:pPr marL="0" marR="0" lvl="0" indent="0">
                        <a:lnSpc>
                          <a:spcPct val="100000"/>
                        </a:lnSpc>
                        <a:spcBef>
                          <a:spcPts val="0"/>
                        </a:spcBef>
                        <a:spcAft>
                          <a:spcPts val="0"/>
                        </a:spcAft>
                        <a:buFont typeface="+mj-lt"/>
                        <a:buNone/>
                      </a:pPr>
                      <a:r>
                        <a:rPr lang="en-US" sz="1800" dirty="0">
                          <a:solidFill>
                            <a:schemeClr val="bg1"/>
                          </a:solidFill>
                          <a:effectLst/>
                          <a:latin typeface="Calibri" panose="020F0502020204030204" pitchFamily="34" charset="0"/>
                          <a:ea typeface="Calibri" panose="020F0502020204030204" pitchFamily="34" charset="0"/>
                          <a:cs typeface="Arial" panose="020B0604020202020204" pitchFamily="34" charset="0"/>
                        </a:rPr>
                        <a:t>13. Percent of TMLs within EQA standards </a:t>
                      </a:r>
                      <a:endParaRPr lang="en-US" sz="18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rgbClr val="549E39"/>
                    </a:solidFill>
                  </a:tcPr>
                </a:tc>
                <a:tc>
                  <a:txBody>
                    <a:bodyPr/>
                    <a:lstStyle/>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Percentage of TMLs with less than 5% major errors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Numerator = Number of TMLs that have less than 5% major errors (adequate performance)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Denominator = All TMLs providing TB laboratory services within the NTP laboratory network</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Report 2. Quarterly Report on EQA for TB Microscopy</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3015052">
                <a:tc>
                  <a:txBody>
                    <a:bodyPr/>
                    <a:lstStyle/>
                    <a:p>
                      <a:pPr marL="0" marR="0" lvl="0" indent="0">
                        <a:lnSpc>
                          <a:spcPct val="100000"/>
                        </a:lnSpc>
                        <a:spcBef>
                          <a:spcPts val="0"/>
                        </a:spcBef>
                        <a:spcAft>
                          <a:spcPts val="0"/>
                        </a:spcAft>
                        <a:buFont typeface="+mj-lt"/>
                        <a:buNone/>
                      </a:pPr>
                      <a:r>
                        <a:rPr lang="en-US" sz="1800" dirty="0">
                          <a:solidFill>
                            <a:schemeClr val="bg1"/>
                          </a:solidFill>
                          <a:effectLst/>
                          <a:latin typeface="Calibri" panose="020F0502020204030204" pitchFamily="34" charset="0"/>
                          <a:ea typeface="Calibri" panose="020F0502020204030204" pitchFamily="34" charset="0"/>
                          <a:cs typeface="Arial" panose="020B0604020202020204" pitchFamily="34" charset="0"/>
                        </a:rPr>
                        <a:t>14. Percent of DOTS/ laboratory facilities with no stockouts of anti-TB drugs and laboratory supplies in the last 12 months</a:t>
                      </a:r>
                      <a:endParaRPr lang="en-US" sz="18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rgbClr val="549E39"/>
                    </a:solidFill>
                  </a:tcPr>
                </a:tc>
                <a:tc>
                  <a:txBody>
                    <a:bodyPr/>
                    <a:lstStyle/>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Percentage of DOTS facilities with no stock-outs of anti-TB drugs and laboratory supplies in the past 12 months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Numerator = No. of DOTS and laboratory facilities with no stockouts of 1</a:t>
                      </a:r>
                      <a:r>
                        <a:rPr lang="en-US" sz="1800" baseline="30000" dirty="0">
                          <a:effectLst/>
                          <a:latin typeface="Calibri" panose="020F0502020204030204" pitchFamily="34" charset="0"/>
                          <a:ea typeface="Calibri" panose="020F0502020204030204" pitchFamily="34" charset="0"/>
                          <a:cs typeface="Arial" panose="020B0604020202020204" pitchFamily="34" charset="0"/>
                        </a:rPr>
                        <a:t>st</a:t>
                      </a:r>
                      <a:r>
                        <a:rPr lang="en-US" sz="1800" dirty="0">
                          <a:effectLst/>
                          <a:latin typeface="Calibri" panose="020F0502020204030204" pitchFamily="34" charset="0"/>
                          <a:ea typeface="Calibri" panose="020F0502020204030204" pitchFamily="34" charset="0"/>
                          <a:cs typeface="Arial" panose="020B0604020202020204" pitchFamily="34" charset="0"/>
                        </a:rPr>
                        <a:t> line and 2</a:t>
                      </a:r>
                      <a:r>
                        <a:rPr lang="en-US" sz="1800" baseline="30000" dirty="0">
                          <a:effectLst/>
                          <a:latin typeface="Calibri" panose="020F0502020204030204" pitchFamily="34" charset="0"/>
                          <a:ea typeface="Calibri" panose="020F0502020204030204" pitchFamily="34" charset="0"/>
                          <a:cs typeface="Arial" panose="020B0604020202020204" pitchFamily="34" charset="0"/>
                        </a:rPr>
                        <a:t>nd</a:t>
                      </a:r>
                      <a:r>
                        <a:rPr lang="en-US" sz="1800" dirty="0">
                          <a:effectLst/>
                          <a:latin typeface="Calibri" panose="020F0502020204030204" pitchFamily="34" charset="0"/>
                          <a:ea typeface="Calibri" panose="020F0502020204030204" pitchFamily="34" charset="0"/>
                          <a:cs typeface="Arial" panose="020B0604020202020204" pitchFamily="34" charset="0"/>
                        </a:rPr>
                        <a:t> line anti-TB drugs and lab supplies in the past 4 quarters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Denominator = total number of DOTS and Lab facilities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Report 4. Quarterly Report on Drug and Supply Inventory and Requirement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1494290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4379"/>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85020" y="218535"/>
            <a:ext cx="8792848" cy="1127667"/>
          </a:xfrm>
        </p:spPr>
        <p:txBody>
          <a:bodyPr>
            <a:noAutofit/>
          </a:bodyPr>
          <a:lstStyle/>
          <a:p>
            <a:r>
              <a:rPr lang="en-US" sz="3200" dirty="0">
                <a:solidFill>
                  <a:schemeClr val="accent1">
                    <a:lumMod val="75000"/>
                  </a:schemeClr>
                </a:solidFill>
              </a:rPr>
              <a:t>Report 2. Quarterly Report on EQA for TB Microscopy</a:t>
            </a:r>
          </a:p>
        </p:txBody>
      </p:sp>
      <p:pic>
        <p:nvPicPr>
          <p:cNvPr id="7" name="Picture 6"/>
          <p:cNvPicPr>
            <a:picLocks noChangeAspect="1"/>
          </p:cNvPicPr>
          <p:nvPr/>
        </p:nvPicPr>
        <p:blipFill>
          <a:blip r:embed="rId3"/>
          <a:stretch>
            <a:fillRect/>
          </a:stretch>
        </p:blipFill>
        <p:spPr>
          <a:xfrm>
            <a:off x="646252" y="1219201"/>
            <a:ext cx="4166380" cy="5342038"/>
          </a:xfrm>
          <a:prstGeom prst="rect">
            <a:avLst/>
          </a:prstGeom>
        </p:spPr>
      </p:pic>
      <p:pic>
        <p:nvPicPr>
          <p:cNvPr id="6" name="Picture 5"/>
          <p:cNvPicPr>
            <a:picLocks noChangeAspect="1"/>
          </p:cNvPicPr>
          <p:nvPr/>
        </p:nvPicPr>
        <p:blipFill rotWithShape="1">
          <a:blip r:embed="rId3"/>
          <a:srcRect l="1363" r="6359" b="67668"/>
          <a:stretch/>
        </p:blipFill>
        <p:spPr>
          <a:xfrm>
            <a:off x="152401" y="1270002"/>
            <a:ext cx="8707072" cy="3911597"/>
          </a:xfrm>
          <a:prstGeom prst="rect">
            <a:avLst/>
          </a:prstGeom>
        </p:spPr>
      </p:pic>
      <p:pic>
        <p:nvPicPr>
          <p:cNvPr id="9" name="Picture 8"/>
          <p:cNvPicPr>
            <a:picLocks noChangeAspect="1"/>
          </p:cNvPicPr>
          <p:nvPr/>
        </p:nvPicPr>
        <p:blipFill rotWithShape="1">
          <a:blip r:embed="rId3"/>
          <a:srcRect l="1722" t="36670" r="6000" b="40376"/>
          <a:stretch/>
        </p:blipFill>
        <p:spPr>
          <a:xfrm>
            <a:off x="220136" y="1422402"/>
            <a:ext cx="8707072" cy="2777065"/>
          </a:xfrm>
          <a:prstGeom prst="rect">
            <a:avLst/>
          </a:prstGeom>
        </p:spPr>
      </p:pic>
      <p:sp>
        <p:nvSpPr>
          <p:cNvPr id="10" name="Up Arrow 9"/>
          <p:cNvSpPr/>
          <p:nvPr/>
        </p:nvSpPr>
        <p:spPr>
          <a:xfrm>
            <a:off x="4433136" y="4070388"/>
            <a:ext cx="4744731" cy="1801031"/>
          </a:xfrm>
          <a:prstGeom prst="upArrow">
            <a:avLst>
              <a:gd name="adj1" fmla="val 70552"/>
              <a:gd name="adj2" fmla="val 50000"/>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Adequate performance = those with less than 5% ME over TOTAL TMLs</a:t>
            </a:r>
          </a:p>
        </p:txBody>
      </p:sp>
      <p:pic>
        <p:nvPicPr>
          <p:cNvPr id="11" name="Picture 10"/>
          <p:cNvPicPr>
            <a:picLocks noChangeAspect="1"/>
          </p:cNvPicPr>
          <p:nvPr/>
        </p:nvPicPr>
        <p:blipFill rotWithShape="1">
          <a:blip r:embed="rId3"/>
          <a:srcRect l="2620" t="67182" r="5102" b="12923"/>
          <a:stretch/>
        </p:blipFill>
        <p:spPr>
          <a:xfrm>
            <a:off x="287865" y="3672116"/>
            <a:ext cx="8707072" cy="2406952"/>
          </a:xfrm>
          <a:prstGeom prst="rect">
            <a:avLst/>
          </a:prstGeom>
        </p:spPr>
      </p:pic>
    </p:spTree>
    <p:extLst>
      <p:ext uri="{BB962C8B-B14F-4D97-AF65-F5344CB8AC3E}">
        <p14:creationId xmlns:p14="http://schemas.microsoft.com/office/powerpoint/2010/main" val="1168817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nodeType="clickEffect">
                                  <p:stCondLst>
                                    <p:cond delay="0"/>
                                  </p:stCondLst>
                                  <p:childTnLst>
                                    <p:set>
                                      <p:cBhvr>
                                        <p:cTn id="13" dur="1" fill="hold">
                                          <p:stCondLst>
                                            <p:cond delay="0"/>
                                          </p:stCondLst>
                                        </p:cTn>
                                        <p:tgtEl>
                                          <p:spTgt spid="6"/>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500" fill="hold"/>
                                        <p:tgtEl>
                                          <p:spTgt spid="9"/>
                                        </p:tgtEl>
                                        <p:attrNameLst>
                                          <p:attrName>ppt_w</p:attrName>
                                        </p:attrNameLst>
                                      </p:cBhvr>
                                      <p:tavLst>
                                        <p:tav tm="0">
                                          <p:val>
                                            <p:fltVal val="0"/>
                                          </p:val>
                                        </p:tav>
                                        <p:tav tm="100000">
                                          <p:val>
                                            <p:strVal val="#ppt_w"/>
                                          </p:val>
                                        </p:tav>
                                      </p:tavLst>
                                    </p:anim>
                                    <p:anim calcmode="lin" valueType="num">
                                      <p:cBhvr>
                                        <p:cTn id="19" dur="500" fill="hold"/>
                                        <p:tgtEl>
                                          <p:spTgt spid="9"/>
                                        </p:tgtEl>
                                        <p:attrNameLst>
                                          <p:attrName>ppt_h</p:attrName>
                                        </p:attrNameLst>
                                      </p:cBhvr>
                                      <p:tavLst>
                                        <p:tav tm="0">
                                          <p:val>
                                            <p:fltVal val="0"/>
                                          </p:val>
                                        </p:tav>
                                        <p:tav tm="100000">
                                          <p:val>
                                            <p:strVal val="#ppt_h"/>
                                          </p:val>
                                        </p:tav>
                                      </p:tavLst>
                                    </p:anim>
                                    <p:animEffect transition="in" filter="fad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10"/>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nodeType="clickEffect">
                                  <p:stCondLst>
                                    <p:cond delay="0"/>
                                  </p:stCondLst>
                                  <p:childTnLst>
                                    <p:set>
                                      <p:cBhvr>
                                        <p:cTn id="32" dur="1" fill="hold">
                                          <p:stCondLst>
                                            <p:cond delay="0"/>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xit" presetSubtype="0" fill="hold" nodeType="clickEffect">
                                  <p:stCondLst>
                                    <p:cond delay="0"/>
                                  </p:stCondLst>
                                  <p:childTnLst>
                                    <p:set>
                                      <p:cBhvr>
                                        <p:cTn id="43"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p:cNvSpPr/>
          <p:nvPr/>
        </p:nvSpPr>
        <p:spPr>
          <a:xfrm>
            <a:off x="0" y="2421"/>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16208" y="116038"/>
            <a:ext cx="8792848" cy="989546"/>
          </a:xfrm>
        </p:spPr>
        <p:txBody>
          <a:bodyPr>
            <a:noAutofit/>
          </a:bodyPr>
          <a:lstStyle/>
          <a:p>
            <a:r>
              <a:rPr lang="en-US" sz="3200" dirty="0">
                <a:solidFill>
                  <a:schemeClr val="accent1">
                    <a:lumMod val="75000"/>
                  </a:schemeClr>
                </a:solidFill>
              </a:rPr>
              <a:t>Report 2. Quarterly Report on EQA for TB Microscopy</a:t>
            </a:r>
          </a:p>
        </p:txBody>
      </p:sp>
      <p:pic>
        <p:nvPicPr>
          <p:cNvPr id="7" name="Picture 6"/>
          <p:cNvPicPr>
            <a:picLocks noChangeAspect="1"/>
          </p:cNvPicPr>
          <p:nvPr/>
        </p:nvPicPr>
        <p:blipFill>
          <a:blip r:embed="rId3"/>
          <a:stretch>
            <a:fillRect/>
          </a:stretch>
        </p:blipFill>
        <p:spPr>
          <a:xfrm>
            <a:off x="646252" y="1219201"/>
            <a:ext cx="4166380" cy="5342038"/>
          </a:xfrm>
          <a:prstGeom prst="rect">
            <a:avLst/>
          </a:prstGeom>
        </p:spPr>
      </p:pic>
      <p:sp>
        <p:nvSpPr>
          <p:cNvPr id="8" name="Left Arrow 7"/>
          <p:cNvSpPr/>
          <p:nvPr/>
        </p:nvSpPr>
        <p:spPr>
          <a:xfrm>
            <a:off x="4586636" y="3433010"/>
            <a:ext cx="3851511" cy="1716506"/>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Adequate performance = those with less than 5% ME over TOTAL TMLs</a:t>
            </a:r>
          </a:p>
        </p:txBody>
      </p:sp>
    </p:spTree>
    <p:extLst>
      <p:ext uri="{BB962C8B-B14F-4D97-AF65-F5344CB8AC3E}">
        <p14:creationId xmlns:p14="http://schemas.microsoft.com/office/powerpoint/2010/main" val="37155596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934" y="-16934"/>
            <a:ext cx="9160933" cy="68749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74171" y="87086"/>
            <a:ext cx="8792848" cy="1033298"/>
          </a:xfrm>
        </p:spPr>
        <p:txBody>
          <a:bodyPr>
            <a:noAutofit/>
          </a:bodyPr>
          <a:lstStyle/>
          <a:p>
            <a:r>
              <a:rPr lang="en-US" sz="3200" dirty="0">
                <a:solidFill>
                  <a:schemeClr val="accent1">
                    <a:lumMod val="75000"/>
                  </a:schemeClr>
                </a:solidFill>
              </a:rPr>
              <a:t>Report 4. Quarterly Report on Drug and Supply Inventory and Requirement</a:t>
            </a:r>
          </a:p>
        </p:txBody>
      </p:sp>
      <p:pic>
        <p:nvPicPr>
          <p:cNvPr id="3" name="Picture 2"/>
          <p:cNvPicPr>
            <a:picLocks noChangeAspect="1"/>
          </p:cNvPicPr>
          <p:nvPr/>
        </p:nvPicPr>
        <p:blipFill>
          <a:blip r:embed="rId3"/>
          <a:stretch>
            <a:fillRect/>
          </a:stretch>
        </p:blipFill>
        <p:spPr>
          <a:xfrm>
            <a:off x="174171" y="1069582"/>
            <a:ext cx="5007477" cy="5474740"/>
          </a:xfrm>
          <a:prstGeom prst="rect">
            <a:avLst/>
          </a:prstGeom>
        </p:spPr>
      </p:pic>
      <p:pic>
        <p:nvPicPr>
          <p:cNvPr id="7" name="Picture 6"/>
          <p:cNvPicPr>
            <a:picLocks noChangeAspect="1"/>
          </p:cNvPicPr>
          <p:nvPr/>
        </p:nvPicPr>
        <p:blipFill rotWithShape="1">
          <a:blip r:embed="rId3"/>
          <a:srcRect r="7778" b="76544"/>
          <a:stretch/>
        </p:blipFill>
        <p:spPr>
          <a:xfrm>
            <a:off x="208040" y="1120384"/>
            <a:ext cx="8636989" cy="2401749"/>
          </a:xfrm>
          <a:prstGeom prst="rect">
            <a:avLst/>
          </a:prstGeom>
        </p:spPr>
      </p:pic>
      <p:pic>
        <p:nvPicPr>
          <p:cNvPr id="8" name="Picture 7"/>
          <p:cNvPicPr>
            <a:picLocks noChangeAspect="1"/>
          </p:cNvPicPr>
          <p:nvPr/>
        </p:nvPicPr>
        <p:blipFill rotWithShape="1">
          <a:blip r:embed="rId3"/>
          <a:srcRect l="1085" t="28774" r="6693" b="28005"/>
          <a:stretch/>
        </p:blipFill>
        <p:spPr>
          <a:xfrm>
            <a:off x="330030" y="1111511"/>
            <a:ext cx="8636989" cy="4425689"/>
          </a:xfrm>
          <a:prstGeom prst="rect">
            <a:avLst/>
          </a:prstGeom>
        </p:spPr>
      </p:pic>
      <p:pic>
        <p:nvPicPr>
          <p:cNvPr id="9" name="Picture 8"/>
          <p:cNvPicPr>
            <a:picLocks noChangeAspect="1"/>
          </p:cNvPicPr>
          <p:nvPr/>
        </p:nvPicPr>
        <p:blipFill rotWithShape="1">
          <a:blip r:embed="rId3"/>
          <a:srcRect l="3798" t="72267" r="14205" b="1214"/>
          <a:stretch/>
        </p:blipFill>
        <p:spPr>
          <a:xfrm>
            <a:off x="808806" y="1967628"/>
            <a:ext cx="7679435" cy="2715422"/>
          </a:xfrm>
          <a:prstGeom prst="rect">
            <a:avLst/>
          </a:prstGeom>
        </p:spPr>
      </p:pic>
      <p:sp>
        <p:nvSpPr>
          <p:cNvPr id="10" name="Up Arrow 9"/>
          <p:cNvSpPr/>
          <p:nvPr/>
        </p:nvSpPr>
        <p:spPr>
          <a:xfrm>
            <a:off x="5984442" y="4683050"/>
            <a:ext cx="2860587" cy="1490132"/>
          </a:xfrm>
          <a:prstGeom prst="upArrow">
            <a:avLst>
              <a:gd name="adj1" fmla="val 68942"/>
              <a:gd name="adj2" fmla="val 50000"/>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endParaRPr>
          </a:p>
        </p:txBody>
      </p:sp>
    </p:spTree>
    <p:extLst>
      <p:ext uri="{BB962C8B-B14F-4D97-AF65-F5344CB8AC3E}">
        <p14:creationId xmlns:p14="http://schemas.microsoft.com/office/powerpoint/2010/main" val="1537522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nodeType="clickEffect">
                                  <p:stCondLst>
                                    <p:cond delay="0"/>
                                  </p:stCondLst>
                                  <p:childTnLst>
                                    <p:set>
                                      <p:cBhvr>
                                        <p:cTn id="13" dur="1" fill="hold">
                                          <p:stCondLst>
                                            <p:cond delay="0"/>
                                          </p:stCondLst>
                                        </p:cTn>
                                        <p:tgtEl>
                                          <p:spTgt spid="7"/>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500" fill="hold"/>
                                        <p:tgtEl>
                                          <p:spTgt spid="8"/>
                                        </p:tgtEl>
                                        <p:attrNameLst>
                                          <p:attrName>ppt_w</p:attrName>
                                        </p:attrNameLst>
                                      </p:cBhvr>
                                      <p:tavLst>
                                        <p:tav tm="0">
                                          <p:val>
                                            <p:fltVal val="0"/>
                                          </p:val>
                                        </p:tav>
                                        <p:tav tm="100000">
                                          <p:val>
                                            <p:strVal val="#ppt_w"/>
                                          </p:val>
                                        </p:tav>
                                      </p:tavLst>
                                    </p:anim>
                                    <p:anim calcmode="lin" valueType="num">
                                      <p:cBhvr>
                                        <p:cTn id="19" dur="500" fill="hold"/>
                                        <p:tgtEl>
                                          <p:spTgt spid="8"/>
                                        </p:tgtEl>
                                        <p:attrNameLst>
                                          <p:attrName>ppt_h</p:attrName>
                                        </p:attrNameLst>
                                      </p:cBhvr>
                                      <p:tavLst>
                                        <p:tav tm="0">
                                          <p:val>
                                            <p:fltVal val="0"/>
                                          </p:val>
                                        </p:tav>
                                        <p:tav tm="100000">
                                          <p:val>
                                            <p:strVal val="#ppt_h"/>
                                          </p:val>
                                        </p:tav>
                                      </p:tavLst>
                                    </p:anim>
                                    <p:animEffect transition="in" filter="fade">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8"/>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p:cTn id="29" dur="500" fill="hold"/>
                                        <p:tgtEl>
                                          <p:spTgt spid="9"/>
                                        </p:tgtEl>
                                        <p:attrNameLst>
                                          <p:attrName>ppt_w</p:attrName>
                                        </p:attrNameLst>
                                      </p:cBhvr>
                                      <p:tavLst>
                                        <p:tav tm="0">
                                          <p:val>
                                            <p:fltVal val="0"/>
                                          </p:val>
                                        </p:tav>
                                        <p:tav tm="100000">
                                          <p:val>
                                            <p:strVal val="#ppt_w"/>
                                          </p:val>
                                        </p:tav>
                                      </p:tavLst>
                                    </p:anim>
                                    <p:anim calcmode="lin" valueType="num">
                                      <p:cBhvr>
                                        <p:cTn id="30" dur="500" fill="hold"/>
                                        <p:tgtEl>
                                          <p:spTgt spid="9"/>
                                        </p:tgtEl>
                                        <p:attrNameLst>
                                          <p:attrName>ppt_h</p:attrName>
                                        </p:attrNameLst>
                                      </p:cBhvr>
                                      <p:tavLst>
                                        <p:tav tm="0">
                                          <p:val>
                                            <p:fltVal val="0"/>
                                          </p:val>
                                        </p:tav>
                                        <p:tav tm="100000">
                                          <p:val>
                                            <p:strVal val="#ppt_h"/>
                                          </p:val>
                                        </p:tav>
                                      </p:tavLst>
                                    </p:anim>
                                    <p:animEffect transition="in" filter="fade">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xit" presetSubtype="0" fill="hold" grpId="1" nodeType="clickEffect">
                                  <p:stCondLst>
                                    <p:cond delay="0"/>
                                  </p:stCondLst>
                                  <p:childTnLst>
                                    <p:set>
                                      <p:cBhvr>
                                        <p:cTn id="39" dur="1" fill="hold">
                                          <p:stCondLst>
                                            <p:cond delay="0"/>
                                          </p:stCondLst>
                                        </p:cTn>
                                        <p:tgtEl>
                                          <p:spTgt spid="10"/>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1" presetClass="exit" presetSubtype="0" fill="hold" nodeType="clickEffect">
                                  <p:stCondLst>
                                    <p:cond delay="0"/>
                                  </p:stCondLst>
                                  <p:childTnLst>
                                    <p:set>
                                      <p:cBhvr>
                                        <p:cTn id="43"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p:cNvSpPr/>
          <p:nvPr/>
        </p:nvSpPr>
        <p:spPr>
          <a:xfrm>
            <a:off x="-16934" y="-16934"/>
            <a:ext cx="9160933" cy="68749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74171" y="87085"/>
            <a:ext cx="8792848" cy="982495"/>
          </a:xfrm>
        </p:spPr>
        <p:txBody>
          <a:bodyPr>
            <a:noAutofit/>
          </a:bodyPr>
          <a:lstStyle/>
          <a:p>
            <a:r>
              <a:rPr lang="en-US" sz="3200" dirty="0">
                <a:solidFill>
                  <a:schemeClr val="accent1">
                    <a:lumMod val="75000"/>
                  </a:schemeClr>
                </a:solidFill>
              </a:rPr>
              <a:t>Report 4. Quarterly Report on Drug and Supply Inventory and Requirement</a:t>
            </a:r>
          </a:p>
        </p:txBody>
      </p:sp>
      <p:pic>
        <p:nvPicPr>
          <p:cNvPr id="3" name="Picture 2"/>
          <p:cNvPicPr>
            <a:picLocks noChangeAspect="1"/>
          </p:cNvPicPr>
          <p:nvPr/>
        </p:nvPicPr>
        <p:blipFill>
          <a:blip r:embed="rId3"/>
          <a:stretch>
            <a:fillRect/>
          </a:stretch>
        </p:blipFill>
        <p:spPr>
          <a:xfrm>
            <a:off x="174171" y="1069582"/>
            <a:ext cx="5007477" cy="5474740"/>
          </a:xfrm>
          <a:prstGeom prst="rect">
            <a:avLst/>
          </a:prstGeom>
        </p:spPr>
      </p:pic>
      <p:sp>
        <p:nvSpPr>
          <p:cNvPr id="6" name="Left Arrow 5"/>
          <p:cNvSpPr/>
          <p:nvPr/>
        </p:nvSpPr>
        <p:spPr>
          <a:xfrm>
            <a:off x="4570596" y="5606716"/>
            <a:ext cx="3634942" cy="1251284"/>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endParaRPr>
          </a:p>
        </p:txBody>
      </p:sp>
    </p:spTree>
    <p:extLst>
      <p:ext uri="{BB962C8B-B14F-4D97-AF65-F5344CB8AC3E}">
        <p14:creationId xmlns:p14="http://schemas.microsoft.com/office/powerpoint/2010/main" val="5199771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schemeClr val="accent1">
                    <a:lumMod val="75000"/>
                  </a:schemeClr>
                </a:solidFill>
              </a:rPr>
              <a:t>Thank </a:t>
            </a:r>
            <a:r>
              <a:rPr lang="en-US" sz="4800" dirty="0">
                <a:solidFill>
                  <a:schemeClr val="accent1">
                    <a:lumMod val="75000"/>
                  </a:schemeClr>
                </a:solidFill>
              </a:rPr>
              <a:t>you</a:t>
            </a:r>
            <a:endParaRPr lang="en-US" sz="4400" dirty="0">
              <a:solidFill>
                <a:schemeClr val="accent1">
                  <a:lumMod val="75000"/>
                </a:schemeClr>
              </a:solidFill>
            </a:endParaRP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03350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251" y="807522"/>
            <a:ext cx="7924176" cy="668818"/>
          </a:xfrm>
        </p:spPr>
        <p:txBody>
          <a:bodyPr>
            <a:noAutofit/>
          </a:bodyPr>
          <a:lstStyle/>
          <a:p>
            <a:r>
              <a:rPr lang="en-US" sz="4400" b="1" dirty="0">
                <a:solidFill>
                  <a:schemeClr val="accent1">
                    <a:lumMod val="75000"/>
                  </a:schemeClr>
                </a:solidFill>
              </a:rPr>
              <a:t>Definition of terms</a:t>
            </a:r>
          </a:p>
        </p:txBody>
      </p:sp>
      <p:sp>
        <p:nvSpPr>
          <p:cNvPr id="3" name="Content Placeholder 2"/>
          <p:cNvSpPr>
            <a:spLocks noGrp="1"/>
          </p:cNvSpPr>
          <p:nvPr>
            <p:ph idx="1"/>
          </p:nvPr>
        </p:nvSpPr>
        <p:spPr>
          <a:xfrm>
            <a:off x="466251" y="2227256"/>
            <a:ext cx="7632096" cy="4270525"/>
          </a:xfrm>
        </p:spPr>
        <p:txBody>
          <a:bodyPr>
            <a:normAutofit/>
          </a:bodyPr>
          <a:lstStyle/>
          <a:p>
            <a:r>
              <a:rPr lang="en-US" sz="2800" b="1" dirty="0">
                <a:solidFill>
                  <a:srgbClr val="FF0000"/>
                </a:solidFill>
              </a:rPr>
              <a:t>Monitoring</a:t>
            </a:r>
            <a:r>
              <a:rPr lang="en-US" sz="2800" dirty="0"/>
              <a:t> </a:t>
            </a:r>
            <a:r>
              <a:rPr lang="en-US" sz="2800" dirty="0">
                <a:solidFill>
                  <a:schemeClr val="tx1"/>
                </a:solidFill>
                <a:sym typeface="Symbol" panose="05050102010706020507" pitchFamily="18" charset="2"/>
              </a:rPr>
              <a:t></a:t>
            </a:r>
            <a:r>
              <a:rPr lang="en-US" sz="2800" dirty="0">
                <a:solidFill>
                  <a:schemeClr val="tx1"/>
                </a:solidFill>
              </a:rPr>
              <a:t> regular, systematic and purposeful observation of </a:t>
            </a:r>
            <a:r>
              <a:rPr lang="en-US" sz="2800" u="sng" dirty="0">
                <a:solidFill>
                  <a:schemeClr val="tx1"/>
                </a:solidFill>
              </a:rPr>
              <a:t>program performance</a:t>
            </a:r>
            <a:r>
              <a:rPr lang="en-US" sz="2800" dirty="0">
                <a:solidFill>
                  <a:schemeClr val="tx1"/>
                </a:solidFill>
              </a:rPr>
              <a:t> to determine </a:t>
            </a:r>
            <a:r>
              <a:rPr lang="en-US" sz="2800" u="sng" dirty="0">
                <a:solidFill>
                  <a:schemeClr val="tx1"/>
                </a:solidFill>
              </a:rPr>
              <a:t>whether activities are implemented as planned </a:t>
            </a:r>
            <a:r>
              <a:rPr lang="en-US" sz="2800" dirty="0">
                <a:solidFill>
                  <a:schemeClr val="tx1"/>
                </a:solidFill>
              </a:rPr>
              <a:t>and according to schedule  </a:t>
            </a:r>
          </a:p>
          <a:p>
            <a:endParaRPr lang="en-US" sz="1400" dirty="0">
              <a:solidFill>
                <a:schemeClr val="tx1"/>
              </a:solidFill>
            </a:endParaRPr>
          </a:p>
          <a:p>
            <a:pPr marL="0" indent="0">
              <a:buNone/>
            </a:pPr>
            <a:r>
              <a:rPr lang="en-US" sz="2800" dirty="0">
                <a:solidFill>
                  <a:schemeClr val="tx1"/>
                </a:solidFill>
              </a:rPr>
              <a:t>	It also involves giving feedback to 	implementers, program managers, donors 	and beneficiaries of the program.</a:t>
            </a:r>
          </a:p>
          <a:p>
            <a:pPr marL="0" indent="0">
              <a:buNone/>
            </a:pPr>
            <a:endParaRPr lang="en-US" sz="2800" dirty="0"/>
          </a:p>
        </p:txBody>
      </p:sp>
    </p:spTree>
    <p:extLst>
      <p:ext uri="{BB962C8B-B14F-4D97-AF65-F5344CB8AC3E}">
        <p14:creationId xmlns:p14="http://schemas.microsoft.com/office/powerpoint/2010/main" val="2836848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262" y="765959"/>
            <a:ext cx="7924176" cy="668818"/>
          </a:xfrm>
        </p:spPr>
        <p:txBody>
          <a:bodyPr>
            <a:noAutofit/>
          </a:bodyPr>
          <a:lstStyle/>
          <a:p>
            <a:r>
              <a:rPr lang="en-US" sz="4400" b="1" dirty="0">
                <a:solidFill>
                  <a:schemeClr val="accent1">
                    <a:lumMod val="75000"/>
                  </a:schemeClr>
                </a:solidFill>
              </a:rPr>
              <a:t>Definition of terms</a:t>
            </a:r>
          </a:p>
        </p:txBody>
      </p:sp>
      <p:sp>
        <p:nvSpPr>
          <p:cNvPr id="3" name="Content Placeholder 2"/>
          <p:cNvSpPr>
            <a:spLocks noGrp="1"/>
          </p:cNvSpPr>
          <p:nvPr>
            <p:ph idx="1"/>
          </p:nvPr>
        </p:nvSpPr>
        <p:spPr>
          <a:xfrm>
            <a:off x="562098" y="2144129"/>
            <a:ext cx="7428896" cy="3854889"/>
          </a:xfrm>
        </p:spPr>
        <p:txBody>
          <a:bodyPr>
            <a:normAutofit/>
          </a:bodyPr>
          <a:lstStyle/>
          <a:p>
            <a:r>
              <a:rPr lang="en-US" sz="2800" b="1" dirty="0">
                <a:solidFill>
                  <a:srgbClr val="FF0000"/>
                </a:solidFill>
              </a:rPr>
              <a:t>Supervision</a:t>
            </a:r>
            <a:r>
              <a:rPr lang="en-US" sz="2800" dirty="0"/>
              <a:t> </a:t>
            </a:r>
            <a:r>
              <a:rPr lang="en-US" sz="2800" dirty="0">
                <a:solidFill>
                  <a:schemeClr val="tx1"/>
                </a:solidFill>
                <a:sym typeface="Symbol" panose="05050102010706020507" pitchFamily="18" charset="2"/>
              </a:rPr>
              <a:t></a:t>
            </a:r>
            <a:r>
              <a:rPr lang="en-US" sz="2800" dirty="0">
                <a:solidFill>
                  <a:schemeClr val="tx1"/>
                </a:solidFill>
              </a:rPr>
              <a:t> the process of overseeing the performance and progress of </a:t>
            </a:r>
            <a:r>
              <a:rPr lang="en-US" sz="2800" u="sng" dirty="0">
                <a:solidFill>
                  <a:schemeClr val="tx1"/>
                </a:solidFill>
              </a:rPr>
              <a:t>a person or group</a:t>
            </a:r>
            <a:r>
              <a:rPr lang="en-US" sz="2800" dirty="0">
                <a:solidFill>
                  <a:schemeClr val="tx1"/>
                </a:solidFill>
              </a:rPr>
              <a:t>  </a:t>
            </a:r>
          </a:p>
          <a:p>
            <a:endParaRPr lang="en-US" sz="2800" dirty="0">
              <a:solidFill>
                <a:schemeClr val="tx1"/>
              </a:solidFill>
            </a:endParaRPr>
          </a:p>
          <a:p>
            <a:pPr marL="0" indent="0">
              <a:buNone/>
            </a:pPr>
            <a:r>
              <a:rPr lang="en-US" sz="2800" dirty="0">
                <a:solidFill>
                  <a:schemeClr val="tx1"/>
                </a:solidFill>
              </a:rPr>
              <a:t>	It aims to increase efficiency of health 	workers by </a:t>
            </a:r>
            <a:r>
              <a:rPr lang="en-US" sz="2800" dirty="0">
                <a:solidFill>
                  <a:srgbClr val="FF0000"/>
                </a:solidFill>
              </a:rPr>
              <a:t>developing their knowledge 	and skills</a:t>
            </a:r>
            <a:r>
              <a:rPr lang="en-US" sz="2800" dirty="0">
                <a:solidFill>
                  <a:schemeClr val="tx1"/>
                </a:solidFill>
              </a:rPr>
              <a:t>, improving </a:t>
            </a:r>
            <a:r>
              <a:rPr lang="en-US" sz="2800" dirty="0">
                <a:solidFill>
                  <a:srgbClr val="FF0000"/>
                </a:solidFill>
              </a:rPr>
              <a:t>work attitude</a:t>
            </a:r>
            <a:r>
              <a:rPr lang="en-US" sz="2800" dirty="0">
                <a:solidFill>
                  <a:schemeClr val="tx1"/>
                </a:solidFill>
              </a:rPr>
              <a:t>, and 	increasing their </a:t>
            </a:r>
            <a:r>
              <a:rPr lang="en-US" sz="2800" dirty="0">
                <a:solidFill>
                  <a:srgbClr val="FF0000"/>
                </a:solidFill>
              </a:rPr>
              <a:t>motivation</a:t>
            </a:r>
            <a:r>
              <a:rPr lang="en-US" sz="2800" dirty="0">
                <a:solidFill>
                  <a:schemeClr val="tx1"/>
                </a:solidFill>
              </a:rPr>
              <a:t>.</a:t>
            </a:r>
          </a:p>
          <a:p>
            <a:pPr marL="0" indent="0">
              <a:buNone/>
            </a:pPr>
            <a:endParaRPr lang="en-US" sz="2800" dirty="0"/>
          </a:p>
        </p:txBody>
      </p:sp>
    </p:spTree>
    <p:extLst>
      <p:ext uri="{BB962C8B-B14F-4D97-AF65-F5344CB8AC3E}">
        <p14:creationId xmlns:p14="http://schemas.microsoft.com/office/powerpoint/2010/main" val="463043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244" y="890649"/>
            <a:ext cx="7924176" cy="668818"/>
          </a:xfrm>
        </p:spPr>
        <p:txBody>
          <a:bodyPr>
            <a:noAutofit/>
          </a:bodyPr>
          <a:lstStyle/>
          <a:p>
            <a:r>
              <a:rPr lang="en-US" sz="4400" b="1" dirty="0">
                <a:solidFill>
                  <a:schemeClr val="accent1">
                    <a:lumMod val="75000"/>
                  </a:schemeClr>
                </a:solidFill>
              </a:rPr>
              <a:t>Definition of terms</a:t>
            </a:r>
          </a:p>
        </p:txBody>
      </p:sp>
      <p:sp>
        <p:nvSpPr>
          <p:cNvPr id="3" name="Content Placeholder 2"/>
          <p:cNvSpPr>
            <a:spLocks noGrp="1"/>
          </p:cNvSpPr>
          <p:nvPr>
            <p:ph idx="1"/>
          </p:nvPr>
        </p:nvSpPr>
        <p:spPr>
          <a:xfrm>
            <a:off x="437407" y="2601329"/>
            <a:ext cx="7791660" cy="2081507"/>
          </a:xfrm>
        </p:spPr>
        <p:txBody>
          <a:bodyPr>
            <a:normAutofit/>
          </a:bodyPr>
          <a:lstStyle/>
          <a:p>
            <a:r>
              <a:rPr lang="en-US" sz="2800" b="1" dirty="0">
                <a:solidFill>
                  <a:srgbClr val="FF0000"/>
                </a:solidFill>
              </a:rPr>
              <a:t>Evaluation</a:t>
            </a:r>
            <a:r>
              <a:rPr lang="en-US" sz="2800" dirty="0">
                <a:solidFill>
                  <a:srgbClr val="FF0000"/>
                </a:solidFill>
              </a:rPr>
              <a:t> </a:t>
            </a:r>
            <a:r>
              <a:rPr lang="en-US" sz="2800" dirty="0">
                <a:solidFill>
                  <a:srgbClr val="FF0000"/>
                </a:solidFill>
                <a:sym typeface="Symbol" panose="05050102010706020507" pitchFamily="18" charset="2"/>
              </a:rPr>
              <a:t></a:t>
            </a:r>
            <a:r>
              <a:rPr lang="en-US" sz="2800" dirty="0">
                <a:solidFill>
                  <a:schemeClr val="tx1"/>
                </a:solidFill>
              </a:rPr>
              <a:t> the careful collection of information about program, or some of its aspects, with particular </a:t>
            </a:r>
            <a:r>
              <a:rPr lang="en-US" sz="2800" u="sng" dirty="0">
                <a:solidFill>
                  <a:schemeClr val="tx1"/>
                </a:solidFill>
              </a:rPr>
              <a:t>focus on its effectiveness and impact over time</a:t>
            </a:r>
            <a:r>
              <a:rPr lang="en-US" sz="2800" dirty="0">
                <a:solidFill>
                  <a:schemeClr val="tx1"/>
                </a:solidFill>
              </a:rPr>
              <a:t>   </a:t>
            </a:r>
          </a:p>
          <a:p>
            <a:pPr marL="0" indent="0">
              <a:buNone/>
            </a:pPr>
            <a:endParaRPr lang="en-US" sz="2800" dirty="0"/>
          </a:p>
        </p:txBody>
      </p:sp>
    </p:spTree>
    <p:extLst>
      <p:ext uri="{BB962C8B-B14F-4D97-AF65-F5344CB8AC3E}">
        <p14:creationId xmlns:p14="http://schemas.microsoft.com/office/powerpoint/2010/main" val="3951195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9807" y="585850"/>
            <a:ext cx="7924176" cy="668818"/>
          </a:xfrm>
        </p:spPr>
        <p:txBody>
          <a:bodyPr>
            <a:noAutofit/>
          </a:bodyPr>
          <a:lstStyle/>
          <a:p>
            <a:r>
              <a:rPr lang="en-US" sz="4400" b="1" dirty="0">
                <a:solidFill>
                  <a:schemeClr val="accent1">
                    <a:lumMod val="75000"/>
                  </a:schemeClr>
                </a:solidFill>
              </a:rPr>
              <a:t>Policies</a:t>
            </a:r>
          </a:p>
        </p:txBody>
      </p:sp>
      <p:sp>
        <p:nvSpPr>
          <p:cNvPr id="3" name="Content Placeholder 2"/>
          <p:cNvSpPr>
            <a:spLocks noGrp="1"/>
          </p:cNvSpPr>
          <p:nvPr>
            <p:ph idx="1"/>
          </p:nvPr>
        </p:nvSpPr>
        <p:spPr>
          <a:xfrm>
            <a:off x="332425" y="2059215"/>
            <a:ext cx="8438940" cy="4105611"/>
          </a:xfrm>
        </p:spPr>
        <p:txBody>
          <a:bodyPr>
            <a:noAutofit/>
          </a:bodyPr>
          <a:lstStyle/>
          <a:p>
            <a:pPr marL="514350" indent="-514350">
              <a:buAutoNum type="alphaUcPeriod"/>
            </a:pPr>
            <a:r>
              <a:rPr lang="en-US" sz="2400" dirty="0">
                <a:solidFill>
                  <a:schemeClr val="tx1"/>
                </a:solidFill>
              </a:rPr>
              <a:t>The </a:t>
            </a:r>
            <a:r>
              <a:rPr lang="en-US" sz="2400" dirty="0">
                <a:solidFill>
                  <a:srgbClr val="FF0000"/>
                </a:solidFill>
              </a:rPr>
              <a:t>CHD</a:t>
            </a:r>
            <a:r>
              <a:rPr lang="en-US" sz="2400" dirty="0"/>
              <a:t> </a:t>
            </a:r>
            <a:r>
              <a:rPr lang="en-US" sz="2400" dirty="0">
                <a:solidFill>
                  <a:schemeClr val="tx1"/>
                </a:solidFill>
              </a:rPr>
              <a:t>NTP coordinators shall serve as technical assistance providers for the PHO/CHO NTP coordinators. </a:t>
            </a:r>
          </a:p>
          <a:p>
            <a:pPr marL="400050" lvl="1" indent="0">
              <a:spcBef>
                <a:spcPts val="3000"/>
              </a:spcBef>
              <a:buNone/>
            </a:pPr>
            <a:r>
              <a:rPr lang="en-US" sz="2100" dirty="0">
                <a:solidFill>
                  <a:schemeClr val="tx1"/>
                </a:solidFill>
              </a:rPr>
              <a:t>	</a:t>
            </a:r>
            <a:r>
              <a:rPr lang="en-US" sz="2000" dirty="0">
                <a:solidFill>
                  <a:schemeClr val="tx1"/>
                </a:solidFill>
              </a:rPr>
              <a:t>The </a:t>
            </a:r>
            <a:r>
              <a:rPr lang="en-US" sz="2000" dirty="0">
                <a:solidFill>
                  <a:srgbClr val="FF0000"/>
                </a:solidFill>
              </a:rPr>
              <a:t>provincial or city </a:t>
            </a:r>
            <a:r>
              <a:rPr lang="en-US" sz="2000" dirty="0">
                <a:solidFill>
                  <a:schemeClr val="tx1"/>
                </a:solidFill>
              </a:rPr>
              <a:t>NTP coordinators shall serve as NTP   supervisors for all DOTS facilities.  </a:t>
            </a:r>
          </a:p>
          <a:p>
            <a:pPr marL="400050" lvl="1" indent="0">
              <a:spcBef>
                <a:spcPts val="3000"/>
              </a:spcBef>
              <a:buNone/>
            </a:pPr>
            <a:r>
              <a:rPr lang="en-US" sz="1800" dirty="0">
                <a:solidFill>
                  <a:schemeClr val="tx1"/>
                </a:solidFill>
              </a:rPr>
              <a:t>	The </a:t>
            </a:r>
            <a:r>
              <a:rPr lang="en-US" sz="1800" dirty="0">
                <a:solidFill>
                  <a:srgbClr val="FF0000"/>
                </a:solidFill>
              </a:rPr>
              <a:t>DOTS facility physicians</a:t>
            </a:r>
            <a:r>
              <a:rPr lang="en-US" sz="1800" dirty="0"/>
              <a:t> </a:t>
            </a:r>
            <a:r>
              <a:rPr lang="en-US" sz="1800" dirty="0">
                <a:solidFill>
                  <a:schemeClr val="tx1"/>
                </a:solidFill>
              </a:rPr>
              <a:t>shall serve as NTP supervisors for the health staff of the facility 	</a:t>
            </a:r>
          </a:p>
          <a:p>
            <a:pPr marL="400050" lvl="1" indent="0">
              <a:spcBef>
                <a:spcPts val="3000"/>
              </a:spcBef>
              <a:buNone/>
            </a:pPr>
            <a:r>
              <a:rPr lang="en-US" sz="2000" dirty="0">
                <a:solidFill>
                  <a:schemeClr val="tx1"/>
                </a:solidFill>
              </a:rPr>
              <a:t>	The </a:t>
            </a:r>
            <a:r>
              <a:rPr lang="en-US" sz="2000" dirty="0">
                <a:solidFill>
                  <a:srgbClr val="FF0000"/>
                </a:solidFill>
              </a:rPr>
              <a:t>Public Health Nurse </a:t>
            </a:r>
            <a:r>
              <a:rPr lang="en-US" sz="2000" dirty="0">
                <a:solidFill>
                  <a:schemeClr val="tx1"/>
                </a:solidFill>
              </a:rPr>
              <a:t>serves as supervisors for midwives. Midwives shall supervise community volunteers.</a:t>
            </a:r>
          </a:p>
          <a:p>
            <a:pPr marL="0" indent="0">
              <a:buNone/>
            </a:pPr>
            <a:endParaRPr lang="en-US" sz="2300" dirty="0"/>
          </a:p>
          <a:p>
            <a:pPr marL="0" indent="0">
              <a:buNone/>
            </a:pPr>
            <a:endParaRPr lang="en-US" sz="2300" dirty="0"/>
          </a:p>
        </p:txBody>
      </p:sp>
    </p:spTree>
    <p:extLst>
      <p:ext uri="{BB962C8B-B14F-4D97-AF65-F5344CB8AC3E}">
        <p14:creationId xmlns:p14="http://schemas.microsoft.com/office/powerpoint/2010/main" val="893399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098" y="641268"/>
            <a:ext cx="7924176" cy="668818"/>
          </a:xfrm>
        </p:spPr>
        <p:txBody>
          <a:bodyPr>
            <a:noAutofit/>
          </a:bodyPr>
          <a:lstStyle/>
          <a:p>
            <a:r>
              <a:rPr lang="en-US" sz="4400" b="1" dirty="0">
                <a:solidFill>
                  <a:schemeClr val="accent1">
                    <a:lumMod val="75000"/>
                  </a:schemeClr>
                </a:solidFill>
              </a:rPr>
              <a:t>Policies</a:t>
            </a:r>
          </a:p>
        </p:txBody>
      </p:sp>
      <p:sp>
        <p:nvSpPr>
          <p:cNvPr id="3" name="Content Placeholder 2"/>
          <p:cNvSpPr>
            <a:spLocks noGrp="1"/>
          </p:cNvSpPr>
          <p:nvPr>
            <p:ph idx="1"/>
          </p:nvPr>
        </p:nvSpPr>
        <p:spPr>
          <a:xfrm>
            <a:off x="362544" y="1977875"/>
            <a:ext cx="7547429" cy="4880125"/>
          </a:xfrm>
        </p:spPr>
        <p:txBody>
          <a:bodyPr>
            <a:normAutofit/>
          </a:bodyPr>
          <a:lstStyle/>
          <a:p>
            <a:pPr marL="514350" indent="-514350">
              <a:buFont typeface="+mj-lt"/>
              <a:buAutoNum type="alphaUcPeriod" startAt="2"/>
            </a:pPr>
            <a:r>
              <a:rPr lang="en-US" sz="2500" dirty="0">
                <a:solidFill>
                  <a:schemeClr val="tx1"/>
                </a:solidFill>
              </a:rPr>
              <a:t>Monitoring, supervision and evaluation activities should be </a:t>
            </a:r>
            <a:r>
              <a:rPr lang="en-US" sz="2500" dirty="0">
                <a:solidFill>
                  <a:srgbClr val="FF0000"/>
                </a:solidFill>
              </a:rPr>
              <a:t>integrated in the annual workplans of the health facility. </a:t>
            </a:r>
          </a:p>
          <a:p>
            <a:pPr marL="514350" indent="-514350">
              <a:spcBef>
                <a:spcPts val="4000"/>
              </a:spcBef>
              <a:buFont typeface="+mj-lt"/>
              <a:buAutoNum type="alphaUcPeriod" startAt="2"/>
            </a:pPr>
            <a:r>
              <a:rPr lang="en-US" sz="2500" dirty="0">
                <a:solidFill>
                  <a:schemeClr val="tx1"/>
                </a:solidFill>
              </a:rPr>
              <a:t>Conduct of monitoring and supervisory visits should be done on a </a:t>
            </a:r>
            <a:r>
              <a:rPr lang="en-US" sz="2500" dirty="0">
                <a:solidFill>
                  <a:srgbClr val="FF0000"/>
                </a:solidFill>
              </a:rPr>
              <a:t>quarterly basis</a:t>
            </a:r>
            <a:r>
              <a:rPr lang="en-US" sz="2500" dirty="0"/>
              <a:t>.  </a:t>
            </a:r>
          </a:p>
          <a:p>
            <a:pPr lvl="2"/>
            <a:r>
              <a:rPr lang="en-US" sz="2000" dirty="0">
                <a:solidFill>
                  <a:schemeClr val="tx1"/>
                </a:solidFill>
              </a:rPr>
              <a:t>Areas may be </a:t>
            </a:r>
            <a:r>
              <a:rPr lang="en-US" sz="2000" dirty="0">
                <a:solidFill>
                  <a:srgbClr val="FF0000"/>
                </a:solidFill>
              </a:rPr>
              <a:t>prioritized</a:t>
            </a:r>
            <a:r>
              <a:rPr lang="en-US" sz="2000" dirty="0"/>
              <a:t> </a:t>
            </a:r>
            <a:r>
              <a:rPr lang="en-US" sz="2000" dirty="0">
                <a:solidFill>
                  <a:schemeClr val="tx1"/>
                </a:solidFill>
              </a:rPr>
              <a:t>for monitoring based on TB program performance and other needs.</a:t>
            </a:r>
          </a:p>
          <a:p>
            <a:pPr lvl="2"/>
            <a:r>
              <a:rPr lang="en-US" sz="2000" dirty="0">
                <a:solidFill>
                  <a:schemeClr val="tx1"/>
                </a:solidFill>
              </a:rPr>
              <a:t>Whenever feasible, NTP monitoring in DOTS facilities shall be </a:t>
            </a:r>
            <a:r>
              <a:rPr lang="en-US" sz="2000" dirty="0">
                <a:solidFill>
                  <a:srgbClr val="FF0000"/>
                </a:solidFill>
              </a:rPr>
              <a:t>integrated with monitoring of other health programs</a:t>
            </a:r>
            <a:r>
              <a:rPr lang="en-US" sz="2000" dirty="0"/>
              <a:t>.</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369225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680" y="475014"/>
            <a:ext cx="7924176" cy="668818"/>
          </a:xfrm>
        </p:spPr>
        <p:txBody>
          <a:bodyPr>
            <a:noAutofit/>
          </a:bodyPr>
          <a:lstStyle/>
          <a:p>
            <a:r>
              <a:rPr lang="en-US" sz="4400" b="1" dirty="0">
                <a:solidFill>
                  <a:schemeClr val="accent1">
                    <a:lumMod val="75000"/>
                  </a:schemeClr>
                </a:solidFill>
              </a:rPr>
              <a:t>Policies</a:t>
            </a:r>
          </a:p>
        </p:txBody>
      </p:sp>
      <p:sp>
        <p:nvSpPr>
          <p:cNvPr id="3" name="Content Placeholder 2"/>
          <p:cNvSpPr>
            <a:spLocks noGrp="1"/>
          </p:cNvSpPr>
          <p:nvPr>
            <p:ph idx="1"/>
          </p:nvPr>
        </p:nvSpPr>
        <p:spPr>
          <a:xfrm>
            <a:off x="409698" y="1783911"/>
            <a:ext cx="7791660" cy="4076561"/>
          </a:xfrm>
        </p:spPr>
        <p:txBody>
          <a:bodyPr>
            <a:noAutofit/>
          </a:bodyPr>
          <a:lstStyle/>
          <a:p>
            <a:pPr marL="514350" indent="-514350">
              <a:buFont typeface="+mj-lt"/>
              <a:buAutoNum type="alphaUcPeriod" startAt="4"/>
            </a:pPr>
            <a:r>
              <a:rPr lang="en-US" sz="2500" dirty="0">
                <a:solidFill>
                  <a:schemeClr val="tx1"/>
                </a:solidFill>
              </a:rPr>
              <a:t>Qualitative and quantitative </a:t>
            </a:r>
            <a:r>
              <a:rPr lang="en-US" sz="2500" dirty="0">
                <a:solidFill>
                  <a:srgbClr val="FF0000"/>
                </a:solidFill>
              </a:rPr>
              <a:t>data from routine NTP reports</a:t>
            </a:r>
            <a:r>
              <a:rPr lang="en-US" sz="2500" dirty="0"/>
              <a:t> </a:t>
            </a:r>
            <a:r>
              <a:rPr lang="en-US" sz="2500" dirty="0">
                <a:solidFill>
                  <a:schemeClr val="tx1"/>
                </a:solidFill>
              </a:rPr>
              <a:t>shall be analyzed and used to identify and address problems in program implementation.  </a:t>
            </a:r>
          </a:p>
          <a:p>
            <a:pPr marL="514350" indent="-514350">
              <a:buFont typeface="+mj-lt"/>
              <a:buAutoNum type="alphaUcPeriod" startAt="4"/>
            </a:pPr>
            <a:endParaRPr lang="en-US" sz="2500" dirty="0"/>
          </a:p>
          <a:p>
            <a:pPr marL="514350" indent="-514350">
              <a:buFont typeface="+mj-lt"/>
              <a:buAutoNum type="alphaUcPeriod" startAt="4"/>
            </a:pPr>
            <a:r>
              <a:rPr lang="en-US" sz="2500" dirty="0">
                <a:solidFill>
                  <a:srgbClr val="FF0000"/>
                </a:solidFill>
              </a:rPr>
              <a:t>Key program indicators </a:t>
            </a:r>
            <a:r>
              <a:rPr lang="en-US" sz="2500" dirty="0" err="1">
                <a:solidFill>
                  <a:schemeClr val="tx1"/>
                </a:solidFill>
              </a:rPr>
              <a:t>shalls</a:t>
            </a:r>
            <a:r>
              <a:rPr lang="en-US" sz="2500" dirty="0">
                <a:solidFill>
                  <a:schemeClr val="tx1"/>
                </a:solidFill>
              </a:rPr>
              <a:t> be used to monitor and evaluate TB program performance at all levels.</a:t>
            </a:r>
          </a:p>
          <a:p>
            <a:pPr marL="514350" indent="-514350">
              <a:buFont typeface="+mj-lt"/>
              <a:buAutoNum type="alphaUcPeriod" startAt="4"/>
            </a:pPr>
            <a:endParaRPr lang="en-US" sz="2500" dirty="0"/>
          </a:p>
          <a:p>
            <a:pPr marL="514350" indent="-514350">
              <a:buFont typeface="+mj-lt"/>
              <a:buAutoNum type="alphaUcPeriod" startAt="4"/>
            </a:pPr>
            <a:r>
              <a:rPr lang="en-US" sz="2500" dirty="0">
                <a:solidFill>
                  <a:srgbClr val="FF0000"/>
                </a:solidFill>
              </a:rPr>
              <a:t>Local Government Units shall support </a:t>
            </a:r>
            <a:r>
              <a:rPr lang="en-US" sz="2500" dirty="0">
                <a:solidFill>
                  <a:schemeClr val="tx1"/>
                </a:solidFill>
              </a:rPr>
              <a:t>monitoring, supervision and evaluation activities.</a:t>
            </a:r>
          </a:p>
          <a:p>
            <a:pPr marL="0" indent="0">
              <a:buNone/>
            </a:pPr>
            <a:endParaRPr lang="en-US" sz="2500" dirty="0"/>
          </a:p>
        </p:txBody>
      </p:sp>
    </p:spTree>
    <p:extLst>
      <p:ext uri="{BB962C8B-B14F-4D97-AF65-F5344CB8AC3E}">
        <p14:creationId xmlns:p14="http://schemas.microsoft.com/office/powerpoint/2010/main" val="2898047000"/>
      </p:ext>
    </p:extLst>
  </p:cSld>
  <p:clrMapOvr>
    <a:masterClrMapping/>
  </p:clrMapOvr>
</p:sld>
</file>

<file path=ppt/theme/theme1.xml><?xml version="1.0" encoding="utf-8"?>
<a:theme xmlns:a="http://schemas.openxmlformats.org/drawingml/2006/main" name="Face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848</TotalTime>
  <Words>2912</Words>
  <Application>Microsoft Office PowerPoint</Application>
  <PresentationFormat>On-screen Show (4:3)</PresentationFormat>
  <Paragraphs>411</Paragraphs>
  <Slides>38</Slides>
  <Notes>38</Notes>
  <HiddenSlides>6</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Calibri</vt:lpstr>
      <vt:lpstr>Symbol</vt:lpstr>
      <vt:lpstr>Times New Roman</vt:lpstr>
      <vt:lpstr>Trebuchet MS</vt:lpstr>
      <vt:lpstr>Wingdings 3</vt:lpstr>
      <vt:lpstr>Facet</vt:lpstr>
      <vt:lpstr>     5th edition  NTP MANUAL OF  PROCEDURES Monitoring, Supervision and Evaluation </vt:lpstr>
      <vt:lpstr>Contents</vt:lpstr>
      <vt:lpstr>Objectives</vt:lpstr>
      <vt:lpstr>Definition of terms</vt:lpstr>
      <vt:lpstr>Definition of terms</vt:lpstr>
      <vt:lpstr>Definition of terms</vt:lpstr>
      <vt:lpstr>Policies</vt:lpstr>
      <vt:lpstr>Policies</vt:lpstr>
      <vt:lpstr>Policies</vt:lpstr>
      <vt:lpstr>Procedures (Monitoring and supervision)</vt:lpstr>
      <vt:lpstr>Procedures (Monitoring and supervision)</vt:lpstr>
      <vt:lpstr>Procedures (Monitoring and supervision)</vt:lpstr>
      <vt:lpstr>Procedures (Monitoring and supervision)</vt:lpstr>
      <vt:lpstr>Procedures (Standard monitoring forms)</vt:lpstr>
      <vt:lpstr>Procedures (Evaluation)</vt:lpstr>
      <vt:lpstr>Procedures (Evaluation)</vt:lpstr>
      <vt:lpstr>Procedures (Evaluation)</vt:lpstr>
      <vt:lpstr>Program indicators</vt:lpstr>
      <vt:lpstr>Program indicators</vt:lpstr>
      <vt:lpstr>Report 3a. Quarterly Report on Case Finding of Drug-susceptible TB Cases and IPT</vt:lpstr>
      <vt:lpstr>Report 3a. Quarterly Report on Case Finding of Drug-susceptible TB Cases and IPT</vt:lpstr>
      <vt:lpstr>Program indicators</vt:lpstr>
      <vt:lpstr>Program indicators</vt:lpstr>
      <vt:lpstr>Report 5a. Quarterly Report on Treatment Outcome of Drug-susceptible TB Cases</vt:lpstr>
      <vt:lpstr>Report 5a. Quarterly Report on Treatment Outcome of Drug Susceptible TB Cases</vt:lpstr>
      <vt:lpstr>Program indicators</vt:lpstr>
      <vt:lpstr>Report 1. Quarterly Report on TB Microscopy and GX Laboratory Examinations</vt:lpstr>
      <vt:lpstr>Report 1. Quarterly Report on TB Microscopy and GX Laboratory Examinations</vt:lpstr>
      <vt:lpstr>Program indicators</vt:lpstr>
      <vt:lpstr>Program indicators</vt:lpstr>
      <vt:lpstr>Report 3a. Quarterly Report on Case Finding of Drug Susceptible TB Cases and IPT</vt:lpstr>
      <vt:lpstr>Report 3a. Quarterly Report on Case Finding of Drug-Susceptible TB Cases and IPT</vt:lpstr>
      <vt:lpstr>Program indicators</vt:lpstr>
      <vt:lpstr>Report 2. Quarterly Report on EQA for TB Microscopy</vt:lpstr>
      <vt:lpstr>Report 2. Quarterly Report on EQA for TB Microscopy</vt:lpstr>
      <vt:lpstr>Report 4. Quarterly Report on Drug and Supply Inventory and Requirement</vt:lpstr>
      <vt:lpstr>Report 4. Quarterly Report on Drug and Supply Inventory and Requirement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NTP  MANUAL OF PROCEDURES Case Holding</dc:title>
  <dc:creator>Jose Hesron Morfe,MD</dc:creator>
  <cp:lastModifiedBy>alio</cp:lastModifiedBy>
  <cp:revision>157</cp:revision>
  <dcterms:created xsi:type="dcterms:W3CDTF">2014-02-05T03:51:19Z</dcterms:created>
  <dcterms:modified xsi:type="dcterms:W3CDTF">2018-04-23T11:46:41Z</dcterms:modified>
</cp:coreProperties>
</file>