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312" r:id="rId2"/>
    <p:sldId id="293" r:id="rId3"/>
    <p:sldId id="289" r:id="rId4"/>
    <p:sldId id="258" r:id="rId5"/>
    <p:sldId id="310" r:id="rId6"/>
    <p:sldId id="260" r:id="rId7"/>
    <p:sldId id="309" r:id="rId8"/>
    <p:sldId id="297" r:id="rId9"/>
    <p:sldId id="298" r:id="rId10"/>
    <p:sldId id="299" r:id="rId11"/>
    <p:sldId id="311" r:id="rId12"/>
    <p:sldId id="300" r:id="rId13"/>
    <p:sldId id="301" r:id="rId14"/>
    <p:sldId id="302" r:id="rId15"/>
    <p:sldId id="303" r:id="rId16"/>
    <p:sldId id="304" r:id="rId17"/>
    <p:sldId id="30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-user" initials="a" lastIdx="4" clrIdx="0">
    <p:extLst>
      <p:ext uri="{19B8F6BF-5375-455C-9EA6-DF929625EA0E}">
        <p15:presenceInfo xmlns:p15="http://schemas.microsoft.com/office/powerpoint/2012/main" userId="admin-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441" autoAdjust="0"/>
    <p:restoredTop sz="94660"/>
  </p:normalViewPr>
  <p:slideViewPr>
    <p:cSldViewPr>
      <p:cViewPr varScale="1">
        <p:scale>
          <a:sx n="65" d="100"/>
          <a:sy n="65" d="100"/>
        </p:scale>
        <p:origin x="76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6" d="100"/>
        <a:sy n="116" d="100"/>
      </p:scale>
      <p:origin x="0" y="2664"/>
    </p:cViewPr>
  </p:sorterViewPr>
  <p:notesViewPr>
    <p:cSldViewPr>
      <p:cViewPr varScale="1">
        <p:scale>
          <a:sx n="53" d="100"/>
          <a:sy n="53" d="100"/>
        </p:scale>
        <p:origin x="284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D4DE8A-9EF3-470B-9F5D-F7017E1D5519}" type="datetimeFigureOut">
              <a:rPr lang="en-PH" smtClean="0"/>
              <a:t>23/04/2018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735097-680A-45B5-B377-05D37AA364AC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0485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35097-680A-45B5-B377-05D37AA364AC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744548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35097-680A-45B5-B377-05D37AA364AC}" type="slidenum">
              <a:rPr lang="en-PH" smtClean="0"/>
              <a:t>10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2682132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35097-680A-45B5-B377-05D37AA364AC}" type="slidenum">
              <a:rPr lang="en-PH" smtClean="0"/>
              <a:t>11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8165491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35097-680A-45B5-B377-05D37AA364AC}" type="slidenum">
              <a:rPr lang="en-PH" smtClean="0"/>
              <a:t>12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9192235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35097-680A-45B5-B377-05D37AA364AC}" type="slidenum">
              <a:rPr lang="en-PH" smtClean="0"/>
              <a:t>13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4494740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35097-680A-45B5-B377-05D37AA364AC}" type="slidenum">
              <a:rPr lang="en-PH" smtClean="0"/>
              <a:t>14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5078543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35097-680A-45B5-B377-05D37AA364AC}" type="slidenum">
              <a:rPr lang="en-PH" smtClean="0"/>
              <a:t>15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278978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35097-680A-45B5-B377-05D37AA364AC}" type="slidenum">
              <a:rPr lang="en-PH" smtClean="0"/>
              <a:t>16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6162390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35097-680A-45B5-B377-05D37AA364AC}" type="slidenum">
              <a:rPr lang="en-PH" smtClean="0"/>
              <a:t>17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887022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35097-680A-45B5-B377-05D37AA364AC}" type="slidenum">
              <a:rPr lang="en-PH" smtClean="0"/>
              <a:t>2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12181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35097-680A-45B5-B377-05D37AA364AC}" type="slidenum">
              <a:rPr lang="en-PH" smtClean="0"/>
              <a:t>3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515004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35097-680A-45B5-B377-05D37AA364AC}" type="slidenum">
              <a:rPr lang="en-PH" smtClean="0"/>
              <a:t>4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195855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35097-680A-45B5-B377-05D37AA364AC}" type="slidenum">
              <a:rPr lang="en-PH" smtClean="0"/>
              <a:t>5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384482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35097-680A-45B5-B377-05D37AA364AC}" type="slidenum">
              <a:rPr lang="en-PH" smtClean="0"/>
              <a:t>6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503568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35097-680A-45B5-B377-05D37AA364AC}" type="slidenum">
              <a:rPr lang="en-PH" smtClean="0"/>
              <a:t>7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4757259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35097-680A-45B5-B377-05D37AA364AC}" type="slidenum">
              <a:rPr lang="en-PH" smtClean="0"/>
              <a:t>8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4656037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735097-680A-45B5-B377-05D37AA364AC}" type="slidenum">
              <a:rPr lang="en-PH" smtClean="0"/>
              <a:t>9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860035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179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728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788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718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679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7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65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890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260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769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643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820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impact.pbsp.org.ph:181/PhilTB.E-learning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eLearning Course on the </a:t>
            </a:r>
            <a:br>
              <a:rPr lang="en-US" sz="4400" dirty="0"/>
            </a:br>
            <a:r>
              <a:rPr lang="en-US" sz="4400" dirty="0"/>
              <a:t>NTP MOP (5</a:t>
            </a:r>
            <a:r>
              <a:rPr lang="en-US" sz="4400" baseline="30000" dirty="0"/>
              <a:t>th</a:t>
            </a:r>
            <a:r>
              <a:rPr lang="en-US" sz="4400" dirty="0"/>
              <a:t> edition)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FE7B6FF-8EF0-4BAF-A6A3-8169C13FDA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494" y="572077"/>
            <a:ext cx="2477555" cy="880647"/>
          </a:xfrm>
          <a:prstGeom prst="rect">
            <a:avLst/>
          </a:prstGeom>
        </p:spPr>
      </p:pic>
      <p:pic>
        <p:nvPicPr>
          <p:cNvPr id="7" name="Picture 11">
            <a:extLst>
              <a:ext uri="{FF2B5EF4-FFF2-40B4-BE49-F238E27FC236}">
                <a16:creationId xmlns:a16="http://schemas.microsoft.com/office/drawing/2014/main" id="{7E2A42A8-6E05-4121-9EA6-E86F9CD57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64"/>
          <a:stretch>
            <a:fillRect/>
          </a:stretch>
        </p:blipFill>
        <p:spPr bwMode="auto">
          <a:xfrm>
            <a:off x="3657600" y="685800"/>
            <a:ext cx="2685825" cy="766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PBSPlogo-transparent.png">
            <a:extLst>
              <a:ext uri="{FF2B5EF4-FFF2-40B4-BE49-F238E27FC236}">
                <a16:creationId xmlns:a16="http://schemas.microsoft.com/office/drawing/2014/main" id="{1E706076-7D0D-4E50-B0C6-A056B2E47470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572077"/>
            <a:ext cx="1219200" cy="1068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81113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Course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sz="2600" b="1" dirty="0"/>
              <a:t>General Objective</a:t>
            </a:r>
          </a:p>
          <a:p>
            <a:pPr marL="400050" lvl="1" indent="0">
              <a:buNone/>
            </a:pPr>
            <a:r>
              <a:rPr lang="en-US" sz="2600" dirty="0"/>
              <a:t>To present the revised policies and procedures of the NTP MOP (5</a:t>
            </a:r>
            <a:r>
              <a:rPr lang="en-US" sz="2600" baseline="30000" dirty="0"/>
              <a:t>th</a:t>
            </a:r>
            <a:r>
              <a:rPr lang="en-US" sz="2600" dirty="0"/>
              <a:t> ed.) to NTP implementers at all service delivery levels using eLearning methods</a:t>
            </a:r>
          </a:p>
          <a:p>
            <a:pPr marL="0" indent="0">
              <a:buNone/>
            </a:pPr>
            <a:endParaRPr lang="en-US" sz="2600" dirty="0"/>
          </a:p>
          <a:p>
            <a:r>
              <a:rPr lang="en-US" sz="2600" b="1" dirty="0"/>
              <a:t>Specific Objectives </a:t>
            </a:r>
          </a:p>
          <a:p>
            <a:pPr marL="0" indent="0">
              <a:buNone/>
            </a:pPr>
            <a:r>
              <a:rPr lang="en-US" sz="2600" dirty="0"/>
              <a:t>     At the end of the course, the trainees should be able to: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/>
              <a:t>Discuss the policies and procedures in the NTP MOP (5</a:t>
            </a:r>
            <a:r>
              <a:rPr lang="en-US" sz="2600" baseline="30000" dirty="0"/>
              <a:t>th</a:t>
            </a:r>
            <a:r>
              <a:rPr lang="en-US" sz="2600" dirty="0"/>
              <a:t> ed.)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/>
              <a:t>Accomplish all the recording and reporting forms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600" dirty="0"/>
              <a:t>Answer correctly all the exercises on various topics covered in the MOP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35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533400"/>
            <a:ext cx="7024744" cy="1066800"/>
          </a:xfrm>
        </p:spPr>
        <p:txBody>
          <a:bodyPr/>
          <a:lstStyle/>
          <a:p>
            <a:r>
              <a:rPr lang="en-US" dirty="0"/>
              <a:t>Participants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447800"/>
            <a:ext cx="7262308" cy="4572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600" b="1" dirty="0"/>
              <a:t>Learners</a:t>
            </a:r>
            <a:r>
              <a:rPr lang="en-US" sz="2600" dirty="0"/>
              <a:t>:  </a:t>
            </a:r>
          </a:p>
          <a:p>
            <a:pPr marL="0" indent="0">
              <a:buNone/>
            </a:pPr>
            <a:r>
              <a:rPr lang="en-US" sz="2600" dirty="0"/>
              <a:t>	MDs, RNs involved in NTP implementation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b="1" dirty="0"/>
              <a:t>Training Team</a:t>
            </a:r>
            <a:r>
              <a:rPr lang="en-US" sz="2600" dirty="0"/>
              <a:t>:</a:t>
            </a:r>
          </a:p>
          <a:p>
            <a:pPr marL="800100" lvl="2" indent="-102870">
              <a:buNone/>
            </a:pPr>
            <a:r>
              <a:rPr lang="en-US" sz="2600" dirty="0"/>
              <a:t>Course Facilitator/s</a:t>
            </a:r>
          </a:p>
          <a:p>
            <a:pPr marL="800100" lvl="2" indent="-102870">
              <a:buNone/>
            </a:pPr>
            <a:r>
              <a:rPr lang="en-US" sz="2600" dirty="0"/>
              <a:t>IT support</a:t>
            </a:r>
          </a:p>
          <a:p>
            <a:pPr marL="800100" lvl="2" indent="-102870">
              <a:buNone/>
            </a:pPr>
            <a:r>
              <a:rPr lang="en-US" sz="2600" dirty="0"/>
              <a:t>Resource persons from NTP and others depending on topic (for discussion forums, live chat sessions)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31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en-US" dirty="0"/>
          </a:p>
          <a:p>
            <a:pPr lvl="0"/>
            <a:r>
              <a:rPr lang="en-US" dirty="0">
                <a:solidFill>
                  <a:srgbClr val="3E3D2D"/>
                </a:solidFill>
              </a:rPr>
              <a:t>Fully online</a:t>
            </a:r>
          </a:p>
          <a:p>
            <a:r>
              <a:rPr lang="en-US" dirty="0"/>
              <a:t>Via MOODLE (Modular Object-Oriented Dynamic Learning Environment) </a:t>
            </a:r>
            <a:r>
              <a:rPr lang="en-US" dirty="0">
                <a:sym typeface="Symbol" panose="05050102010706020507" pitchFamily="18" charset="2"/>
              </a:rPr>
              <a:t></a:t>
            </a:r>
            <a:r>
              <a:rPr lang="en-US" dirty="0"/>
              <a:t> open-source Learning Management System used by many open universities worldwide</a:t>
            </a:r>
          </a:p>
          <a:p>
            <a:r>
              <a:rPr lang="en-US" dirty="0"/>
              <a:t>Web-based (no software needed to be installed)</a:t>
            </a:r>
          </a:p>
          <a:p>
            <a:pPr lvl="0">
              <a:buClr>
                <a:srgbClr val="94C600"/>
              </a:buClr>
            </a:pPr>
            <a:endParaRPr lang="en-US" dirty="0">
              <a:solidFill>
                <a:srgbClr val="3E3D2D"/>
              </a:solidFill>
            </a:endParaRPr>
          </a:p>
          <a:p>
            <a:pPr marL="68580" lvl="0" indent="0">
              <a:buClr>
                <a:srgbClr val="94C600"/>
              </a:buClr>
              <a:buNone/>
            </a:pPr>
            <a:endParaRPr lang="en-US" dirty="0">
              <a:solidFill>
                <a:srgbClr val="3E3D2D"/>
              </a:solidFill>
            </a:endParaRPr>
          </a:p>
          <a:p>
            <a:pPr marL="36576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098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381000"/>
            <a:ext cx="7024744" cy="990600"/>
          </a:xfrm>
        </p:spPr>
        <p:txBody>
          <a:bodyPr>
            <a:normAutofit/>
          </a:bodyPr>
          <a:lstStyle/>
          <a:p>
            <a:r>
              <a:rPr lang="en-US" dirty="0"/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6962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Learning Activities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E3D2D"/>
                </a:solidFill>
              </a:rPr>
              <a:t>Read the NTP MOP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E3D2D"/>
                </a:solidFill>
              </a:rPr>
              <a:t>View videos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E3D2D"/>
                </a:solidFill>
              </a:rPr>
              <a:t>Do online exercises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E3D2D"/>
                </a:solidFill>
              </a:rPr>
              <a:t>Work on exercises offline and submit to site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E3D2D"/>
                </a:solidFill>
              </a:rPr>
              <a:t>Live chat sessions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E3D2D"/>
                </a:solidFill>
              </a:rPr>
              <a:t>Asynchronous discussion forums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E3D2D"/>
                </a:solidFill>
              </a:rPr>
              <a:t>Build Glossary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E3D2D"/>
                </a:solidFill>
              </a:rPr>
              <a:t>Play an online interactive game</a:t>
            </a:r>
          </a:p>
          <a:p>
            <a:pPr marL="400050" lvl="1" indent="0">
              <a:buClr>
                <a:srgbClr val="94C600"/>
              </a:buClr>
              <a:buNone/>
            </a:pPr>
            <a:endParaRPr lang="en-US" dirty="0">
              <a:solidFill>
                <a:srgbClr val="3E3D2D"/>
              </a:solidFill>
            </a:endParaRPr>
          </a:p>
          <a:p>
            <a:pPr marL="40005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031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38200"/>
          </a:xfrm>
        </p:spPr>
        <p:txBody>
          <a:bodyPr/>
          <a:lstStyle/>
          <a:p>
            <a:r>
              <a:rPr lang="en-US" dirty="0"/>
              <a:t>Course 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Course Guide to serve as a roadmap to the entire course</a:t>
            </a:r>
          </a:p>
          <a:p>
            <a:r>
              <a:rPr lang="en-US" dirty="0"/>
              <a:t>Hard copy of the NTP MOP (5</a:t>
            </a:r>
            <a:r>
              <a:rPr lang="en-US" baseline="30000" dirty="0"/>
              <a:t>th</a:t>
            </a:r>
            <a:r>
              <a:rPr lang="en-US" dirty="0"/>
              <a:t> ed.)</a:t>
            </a:r>
          </a:p>
          <a:p>
            <a:r>
              <a:rPr lang="en-US" dirty="0"/>
              <a:t>Guide on how to navigate through the course site</a:t>
            </a:r>
          </a:p>
          <a:p>
            <a:r>
              <a:rPr lang="en-US" dirty="0"/>
              <a:t>Study Guides and Learning Activity Guides will direct the students on how to study, use materials and participate in learning activities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04835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38200"/>
          </a:xfrm>
        </p:spPr>
        <p:txBody>
          <a:bodyPr/>
          <a:lstStyle/>
          <a:p>
            <a:r>
              <a:rPr lang="en-US" dirty="0"/>
              <a:t>Course 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800600"/>
          </a:xfrm>
        </p:spPr>
        <p:txBody>
          <a:bodyPr>
            <a:normAutofit/>
          </a:bodyPr>
          <a:lstStyle/>
          <a:p>
            <a:r>
              <a:rPr lang="en-US" sz="2800" dirty="0"/>
              <a:t>Exercises </a:t>
            </a:r>
          </a:p>
          <a:p>
            <a:r>
              <a:rPr lang="en-US" sz="2800" dirty="0"/>
              <a:t>Training slides </a:t>
            </a:r>
          </a:p>
          <a:p>
            <a:r>
              <a:rPr lang="en-US" sz="2800" dirty="0"/>
              <a:t>Links to other online references</a:t>
            </a:r>
          </a:p>
          <a:p>
            <a:r>
              <a:rPr lang="en-US" sz="2800" dirty="0"/>
              <a:t>Multimedia reference materials (videos, interactive game) to highlight key concepts, illustrate processes and provide actual examples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196004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533400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/>
              <a:t>Assessments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696200" cy="3775229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700" b="1" dirty="0">
                <a:solidFill>
                  <a:prstClr val="black"/>
                </a:solidFill>
              </a:rPr>
              <a:t>Assessment of Individual Learning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prstClr val="black"/>
                </a:solidFill>
              </a:rPr>
              <a:t>Exercises for formative assessment (for further  learning)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solidFill>
                  <a:prstClr val="black"/>
                </a:solidFill>
              </a:rPr>
              <a:t>Online pre- and post-tests for summative   assessment (evaluation)</a:t>
            </a:r>
          </a:p>
          <a:p>
            <a:r>
              <a:rPr lang="en-US" sz="2600" b="1" dirty="0"/>
              <a:t>Course Evaluation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b="1" dirty="0"/>
              <a:t> </a:t>
            </a:r>
            <a:r>
              <a:rPr lang="en-US" dirty="0"/>
              <a:t>Course evaluation form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dirty="0"/>
              <a:t> Possible focus group discussion (FGD)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488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Course Requirements</a:t>
            </a:r>
            <a:r>
              <a:rPr lang="en-US" dirty="0"/>
              <a:t> </a:t>
            </a:r>
            <a:br>
              <a:rPr lang="en-US" dirty="0"/>
            </a:br>
            <a:r>
              <a:rPr lang="en-US" sz="3100" dirty="0"/>
              <a:t>(to obtain DOH Certificate of Training on the NTP MOP)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62200"/>
            <a:ext cx="8229600" cy="43434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Obtain a score of 100% in all exercises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dirty="0"/>
              <a:t>    (no limit to number of tries to achieve perfect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dirty="0"/>
              <a:t>    score)</a:t>
            </a:r>
          </a:p>
          <a:p>
            <a:pPr lvl="0"/>
            <a:r>
              <a:rPr lang="en-US" dirty="0"/>
              <a:t>Participate in all live chat sessions</a:t>
            </a:r>
          </a:p>
          <a:p>
            <a:pPr lvl="0"/>
            <a:r>
              <a:rPr lang="en-US" dirty="0"/>
              <a:t>Answer online the pre- and post-tests</a:t>
            </a:r>
          </a:p>
          <a:p>
            <a:pPr lvl="0"/>
            <a:r>
              <a:rPr lang="en-US" dirty="0"/>
              <a:t>Obtain a score of at least 75% in the post-test</a:t>
            </a:r>
          </a:p>
          <a:p>
            <a:pPr lvl="0"/>
            <a:r>
              <a:rPr lang="en-US" dirty="0"/>
              <a:t>Accomplish the course evaluation sheet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94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TB health workers must be familiar with the NTP MOP, 5</a:t>
            </a:r>
            <a:r>
              <a:rPr lang="en-US" baseline="30000" dirty="0"/>
              <a:t>th</a:t>
            </a:r>
            <a:r>
              <a:rPr lang="en-US" dirty="0"/>
              <a:t> edition</a:t>
            </a:r>
          </a:p>
          <a:p>
            <a:r>
              <a:rPr lang="en-US" dirty="0"/>
              <a:t>Certificate of training on the NTP MOP is a requirement for DOH Certification and </a:t>
            </a:r>
            <a:r>
              <a:rPr lang="en-US" dirty="0" err="1"/>
              <a:t>PhilHealth</a:t>
            </a:r>
            <a:r>
              <a:rPr lang="en-US" dirty="0"/>
              <a:t> Accreditation of all DOTS Facilities</a:t>
            </a:r>
          </a:p>
          <a:p>
            <a:r>
              <a:rPr lang="en-US" dirty="0"/>
              <a:t>Conventional face-to-face training course requires considerable time and resources from both trainers and trainees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059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533400"/>
            <a:ext cx="7024744" cy="838200"/>
          </a:xfrm>
        </p:spPr>
        <p:txBody>
          <a:bodyPr/>
          <a:lstStyle/>
          <a:p>
            <a:r>
              <a:rPr lang="en-US" b="1" dirty="0"/>
              <a:t>eLearning 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01000" cy="48768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Trainers’ Perspective:</a:t>
            </a:r>
          </a:p>
          <a:p>
            <a:pPr>
              <a:lnSpc>
                <a:spcPct val="120000"/>
              </a:lnSpc>
            </a:pPr>
            <a:r>
              <a:rPr lang="en-US" dirty="0"/>
              <a:t>Less training costs (outside of course development and course site hosting): transportation, venue, materials, meals, accommodations, miscellaneous fees, opportunity costs</a:t>
            </a:r>
          </a:p>
          <a:p>
            <a:pPr>
              <a:lnSpc>
                <a:spcPct val="120000"/>
              </a:lnSpc>
            </a:pPr>
            <a:r>
              <a:rPr lang="en-US" dirty="0"/>
              <a:t>Can accommodate more trainees per run of the course </a:t>
            </a:r>
          </a:p>
          <a:p>
            <a:pPr>
              <a:lnSpc>
                <a:spcPct val="120000"/>
              </a:lnSpc>
            </a:pPr>
            <a:r>
              <a:rPr lang="en-US" dirty="0"/>
              <a:t>Availability of resource persons: can form a pool of resource persons per topic to be engaged as needed</a:t>
            </a:r>
          </a:p>
        </p:txBody>
      </p:sp>
    </p:spTree>
    <p:extLst>
      <p:ext uri="{BB962C8B-B14F-4D97-AF65-F5344CB8AC3E}">
        <p14:creationId xmlns:p14="http://schemas.microsoft.com/office/powerpoint/2010/main" val="2404169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8382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eLearning 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Trainees’ Perspective</a:t>
            </a:r>
          </a:p>
          <a:p>
            <a:r>
              <a:rPr lang="en-US" dirty="0"/>
              <a:t>Trainees can schedule their study time around other priorities at work</a:t>
            </a:r>
          </a:p>
          <a:p>
            <a:r>
              <a:rPr lang="en-US" dirty="0"/>
              <a:t>Can study at own pace and learning style</a:t>
            </a:r>
          </a:p>
          <a:p>
            <a:r>
              <a:rPr lang="en-US" dirty="0"/>
              <a:t>Trainees need not leave their work stations or home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454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133600"/>
            <a:ext cx="6777317" cy="3699029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eLearning is in line with the 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b="1" dirty="0"/>
              <a:t>Philippine e-Health Strategic </a:t>
            </a:r>
          </a:p>
          <a:p>
            <a:pPr marL="0" indent="0" algn="ctr">
              <a:buNone/>
            </a:pPr>
            <a:r>
              <a:rPr lang="en-US" sz="3600" b="1" dirty="0"/>
              <a:t>Framework and Plan 2014–2020</a:t>
            </a:r>
          </a:p>
        </p:txBody>
      </p:sp>
    </p:spTree>
    <p:extLst>
      <p:ext uri="{BB962C8B-B14F-4D97-AF65-F5344CB8AC3E}">
        <p14:creationId xmlns:p14="http://schemas.microsoft.com/office/powerpoint/2010/main" val="1977541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/>
              <a:t>eLearning Requirements</a:t>
            </a:r>
            <a:r>
              <a:rPr lang="en-US" dirty="0"/>
              <a:t> 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r>
              <a:rPr lang="en-US" dirty="0"/>
              <a:t>I</a:t>
            </a:r>
            <a:r>
              <a:rPr lang="en-US" sz="2800" dirty="0"/>
              <a:t>T-related Requirements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Access to a PC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Access to internet</a:t>
            </a:r>
          </a:p>
          <a:p>
            <a:r>
              <a:rPr lang="en-US" sz="2800" dirty="0"/>
              <a:t>Non-IT-related Requirements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Time for study (about 3-4 hours/week x 6 weeks)</a:t>
            </a:r>
          </a:p>
        </p:txBody>
      </p:sp>
    </p:spTree>
    <p:extLst>
      <p:ext uri="{BB962C8B-B14F-4D97-AF65-F5344CB8AC3E}">
        <p14:creationId xmlns:p14="http://schemas.microsoft.com/office/powerpoint/2010/main" val="362450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914400"/>
            <a:ext cx="7024744" cy="1295400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Requisite qualities of </a:t>
            </a:r>
            <a:r>
              <a:rPr lang="en-US" sz="4000" b="1" dirty="0" err="1"/>
              <a:t>eLearners</a:t>
            </a:r>
            <a:br>
              <a:rPr lang="en-US" sz="3600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724400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</a:rPr>
              <a:t>Familiar at least with email, FB (log-in, uploading, downloading, PM, chat, online registration)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</a:rPr>
              <a:t>Willingness to learn especially via new technology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</a:rPr>
              <a:t>Can study independently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</a:rPr>
              <a:t>Can manage time fairly well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</a:rPr>
              <a:t>Willing to interact remotely with fellow-learners and facilitators (asks for help when needed, seeks clarification, offers comments/suggestions tactfully)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prstClr val="black"/>
                </a:solidFill>
              </a:rPr>
              <a:t>Motivated to complete course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31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72536"/>
          </a:xfrm>
        </p:spPr>
        <p:txBody>
          <a:bodyPr>
            <a:normAutofit fontScale="90000"/>
          </a:bodyPr>
          <a:lstStyle/>
          <a:p>
            <a:r>
              <a:rPr lang="en-US" dirty="0"/>
              <a:t>Course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077200" cy="4191000"/>
          </a:xfrm>
        </p:spPr>
        <p:txBody>
          <a:bodyPr>
            <a:normAutofit/>
          </a:bodyPr>
          <a:lstStyle/>
          <a:p>
            <a:r>
              <a:rPr lang="en-US" dirty="0"/>
              <a:t>an alternative to the conventional face-to-face training course </a:t>
            </a:r>
          </a:p>
          <a:p>
            <a:r>
              <a:rPr lang="en-US" dirty="0"/>
              <a:t>a Certificate of Training from the DOH will be given to all who successfully complete the course</a:t>
            </a:r>
          </a:p>
          <a:p>
            <a:r>
              <a:rPr lang="en-US" dirty="0"/>
              <a:t>can serve as a refresher course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78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Description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11 modules, 10 of which correspond to the       10 chapters of the MOP</a:t>
            </a:r>
          </a:p>
          <a:p>
            <a:r>
              <a:rPr lang="en-US" dirty="0"/>
              <a:t>course hosted at Philippine TB E-learning Site  </a:t>
            </a:r>
            <a:r>
              <a:rPr lang="en-US" dirty="0">
                <a:hlinkClick r:id="rId3"/>
              </a:rPr>
              <a:t>http://impact.pbsp.org.ph:181/PhilTB.E-learning</a:t>
            </a:r>
            <a:endParaRPr lang="en-US" dirty="0"/>
          </a:p>
          <a:p>
            <a:r>
              <a:rPr lang="en-US" dirty="0"/>
              <a:t>Will run over 6 weeks with 3</a:t>
            </a:r>
            <a:r>
              <a:rPr lang="en-US" dirty="0">
                <a:sym typeface="Symbol" panose="05050102010706020507" pitchFamily="18" charset="2"/>
              </a:rPr>
              <a:t></a:t>
            </a:r>
            <a:r>
              <a:rPr lang="en-US" dirty="0"/>
              <a:t>4 hours of study per week</a:t>
            </a:r>
          </a:p>
          <a:p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947324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1589</TotalTime>
  <Words>681</Words>
  <Application>Microsoft Office PowerPoint</Application>
  <PresentationFormat>On-screen Show (4:3)</PresentationFormat>
  <Paragraphs>124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Symbol</vt:lpstr>
      <vt:lpstr>Wingdings</vt:lpstr>
      <vt:lpstr>Office Theme</vt:lpstr>
      <vt:lpstr>PowerPoint Presentation</vt:lpstr>
      <vt:lpstr>Rationale</vt:lpstr>
      <vt:lpstr>eLearning Advantages</vt:lpstr>
      <vt:lpstr>eLearning Advantages</vt:lpstr>
      <vt:lpstr>PowerPoint Presentation</vt:lpstr>
      <vt:lpstr>eLearning Requirements </vt:lpstr>
      <vt:lpstr>Requisite qualities of eLearners </vt:lpstr>
      <vt:lpstr>Course Description</vt:lpstr>
      <vt:lpstr>Course Description</vt:lpstr>
      <vt:lpstr>Course Objectives</vt:lpstr>
      <vt:lpstr>Participants</vt:lpstr>
      <vt:lpstr>Methodology</vt:lpstr>
      <vt:lpstr>Methodology</vt:lpstr>
      <vt:lpstr>Course Materials</vt:lpstr>
      <vt:lpstr>Course Materials</vt:lpstr>
      <vt:lpstr>Assessments</vt:lpstr>
      <vt:lpstr>Course Requirements  (to obtain DOH Certificate of Training on the NTP MOP)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E-Learning Course on the  NTP MOP 2013</dc:title>
  <dc:creator>admin-user</dc:creator>
  <cp:lastModifiedBy>alio</cp:lastModifiedBy>
  <cp:revision>75</cp:revision>
  <dcterms:created xsi:type="dcterms:W3CDTF">2006-08-16T00:00:00Z</dcterms:created>
  <dcterms:modified xsi:type="dcterms:W3CDTF">2018-04-23T07:52:30Z</dcterms:modified>
</cp:coreProperties>
</file>