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3592" autoAdjust="0"/>
  </p:normalViewPr>
  <p:slideViewPr>
    <p:cSldViewPr>
      <p:cViewPr varScale="1">
        <p:scale>
          <a:sx n="64" d="100"/>
          <a:sy n="64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F69BC-1960-4F23-B053-4B541E5244C7}" type="doc">
      <dgm:prSet loTypeId="urn:microsoft.com/office/officeart/2005/8/layout/arrow2" loCatId="process" qsTypeId="urn:microsoft.com/office/officeart/2005/8/quickstyle/3d2" qsCatId="3D" csTypeId="urn:microsoft.com/office/officeart/2005/8/colors/colorful5" csCatId="colorful" phldr="1"/>
      <dgm:spPr/>
    </dgm:pt>
    <dgm:pt modelId="{85EFB59D-994C-4B9D-AE5B-83690D3299BF}">
      <dgm:prSet phldrT="[Text]"/>
      <dgm:spPr/>
      <dgm:t>
        <a:bodyPr/>
        <a:lstStyle/>
        <a:p>
          <a:r>
            <a:rPr lang="en-PH" b="1" dirty="0">
              <a:solidFill>
                <a:schemeClr val="tx1"/>
              </a:solidFill>
            </a:rPr>
            <a:t> Core group  drafted other chapters</a:t>
          </a:r>
        </a:p>
      </dgm:t>
    </dgm:pt>
    <dgm:pt modelId="{1C13B8D9-5789-4BF5-AB69-8C8D31B09A9C}" type="parTrans" cxnId="{AF680D9E-6289-4161-B924-FCE973D7C0A4}">
      <dgm:prSet/>
      <dgm:spPr/>
      <dgm:t>
        <a:bodyPr/>
        <a:lstStyle/>
        <a:p>
          <a:endParaRPr lang="en-PH"/>
        </a:p>
      </dgm:t>
    </dgm:pt>
    <dgm:pt modelId="{E07AE292-41FA-43EA-BA1F-7B2151BC89B8}" type="sibTrans" cxnId="{AF680D9E-6289-4161-B924-FCE973D7C0A4}">
      <dgm:prSet/>
      <dgm:spPr/>
      <dgm:t>
        <a:bodyPr/>
        <a:lstStyle/>
        <a:p>
          <a:endParaRPr lang="en-PH"/>
        </a:p>
      </dgm:t>
    </dgm:pt>
    <dgm:pt modelId="{5FF72C43-D790-4D69-BCC1-7E9294D695B8}">
      <dgm:prSet phldrT="[Text]"/>
      <dgm:spPr/>
      <dgm:t>
        <a:bodyPr/>
        <a:lstStyle/>
        <a:p>
          <a:r>
            <a:rPr lang="en-PH" b="1" dirty="0">
              <a:solidFill>
                <a:schemeClr val="tx1"/>
              </a:solidFill>
            </a:rPr>
            <a:t>TWG  revised CF and CH</a:t>
          </a:r>
        </a:p>
        <a:p>
          <a:r>
            <a:rPr lang="en-PH" b="1" dirty="0">
              <a:solidFill>
                <a:schemeClr val="tx1"/>
              </a:solidFill>
            </a:rPr>
            <a:t>TRP reviewed</a:t>
          </a:r>
        </a:p>
      </dgm:t>
    </dgm:pt>
    <dgm:pt modelId="{D67DA164-9ACA-48C0-8E84-8C047EAECFF2}" type="parTrans" cxnId="{BF9D02BB-C125-45DE-B6CF-79F97865D872}">
      <dgm:prSet/>
      <dgm:spPr/>
      <dgm:t>
        <a:bodyPr/>
        <a:lstStyle/>
        <a:p>
          <a:endParaRPr lang="en-PH"/>
        </a:p>
      </dgm:t>
    </dgm:pt>
    <dgm:pt modelId="{71D7B4B6-F14E-44BD-BAD4-1C2FFA80CCF5}" type="sibTrans" cxnId="{BF9D02BB-C125-45DE-B6CF-79F97865D872}">
      <dgm:prSet/>
      <dgm:spPr/>
      <dgm:t>
        <a:bodyPr/>
        <a:lstStyle/>
        <a:p>
          <a:endParaRPr lang="en-PH"/>
        </a:p>
      </dgm:t>
    </dgm:pt>
    <dgm:pt modelId="{B23C6609-E31B-42DC-880F-8560D862F2FC}">
      <dgm:prSet phldrT="[Text]"/>
      <dgm:spPr/>
      <dgm:t>
        <a:bodyPr/>
        <a:lstStyle/>
        <a:p>
          <a:r>
            <a:rPr lang="en-PH" b="1" dirty="0">
              <a:solidFill>
                <a:schemeClr val="tx1"/>
              </a:solidFill>
            </a:rPr>
            <a:t>Stakeholders consulted</a:t>
          </a:r>
        </a:p>
      </dgm:t>
    </dgm:pt>
    <dgm:pt modelId="{F55615E3-C9C7-486A-9D52-5CA53D929080}" type="parTrans" cxnId="{6D964094-20AD-4562-B2E3-C93411BB1DB0}">
      <dgm:prSet/>
      <dgm:spPr/>
      <dgm:t>
        <a:bodyPr/>
        <a:lstStyle/>
        <a:p>
          <a:endParaRPr lang="en-PH"/>
        </a:p>
      </dgm:t>
    </dgm:pt>
    <dgm:pt modelId="{3CA04CC5-65B3-4ACD-8EB4-DB8E354C9053}" type="sibTrans" cxnId="{6D964094-20AD-4562-B2E3-C93411BB1DB0}">
      <dgm:prSet/>
      <dgm:spPr/>
      <dgm:t>
        <a:bodyPr/>
        <a:lstStyle/>
        <a:p>
          <a:endParaRPr lang="en-PH"/>
        </a:p>
      </dgm:t>
    </dgm:pt>
    <dgm:pt modelId="{18E1232C-CBEB-4A41-836B-39DB1D8B2FCF}">
      <dgm:prSet phldrT="[Text]"/>
      <dgm:spPr/>
      <dgm:t>
        <a:bodyPr/>
        <a:lstStyle/>
        <a:p>
          <a:r>
            <a:rPr lang="en-PH" b="1" dirty="0">
              <a:solidFill>
                <a:schemeClr val="tx1"/>
              </a:solidFill>
            </a:rPr>
            <a:t>DOH order issued: TRP and TWG</a:t>
          </a:r>
        </a:p>
      </dgm:t>
    </dgm:pt>
    <dgm:pt modelId="{8E9D336C-B323-4350-B2CB-F7B73DE6621A}" type="parTrans" cxnId="{D0921B72-5A5C-455B-BEDC-C8809EF78736}">
      <dgm:prSet/>
      <dgm:spPr/>
      <dgm:t>
        <a:bodyPr/>
        <a:lstStyle/>
        <a:p>
          <a:endParaRPr lang="en-PH"/>
        </a:p>
      </dgm:t>
    </dgm:pt>
    <dgm:pt modelId="{88714D69-8A95-4D58-BDC3-539C0F68DEC9}" type="sibTrans" cxnId="{D0921B72-5A5C-455B-BEDC-C8809EF78736}">
      <dgm:prSet/>
      <dgm:spPr/>
      <dgm:t>
        <a:bodyPr/>
        <a:lstStyle/>
        <a:p>
          <a:endParaRPr lang="en-PH"/>
        </a:p>
      </dgm:t>
    </dgm:pt>
    <dgm:pt modelId="{C06C8434-128A-4EB4-B9EC-C4D598713D43}">
      <dgm:prSet phldrT="[Text]"/>
      <dgm:spPr/>
      <dgm:t>
        <a:bodyPr/>
        <a:lstStyle/>
        <a:p>
          <a:r>
            <a:rPr lang="en-PH" b="1" dirty="0">
              <a:solidFill>
                <a:schemeClr val="tx1"/>
              </a:solidFill>
            </a:rPr>
            <a:t>Launched at PhilCAT convention</a:t>
          </a:r>
        </a:p>
      </dgm:t>
    </dgm:pt>
    <dgm:pt modelId="{251D3AA7-B9B2-43A7-B830-C5007589D836}" type="parTrans" cxnId="{3516170D-A06F-4100-8A39-875808431E2D}">
      <dgm:prSet/>
      <dgm:spPr/>
      <dgm:t>
        <a:bodyPr/>
        <a:lstStyle/>
        <a:p>
          <a:endParaRPr lang="en-PH"/>
        </a:p>
      </dgm:t>
    </dgm:pt>
    <dgm:pt modelId="{7B40DBB0-5396-4BD2-8011-E4C849615648}" type="sibTrans" cxnId="{3516170D-A06F-4100-8A39-875808431E2D}">
      <dgm:prSet/>
      <dgm:spPr/>
      <dgm:t>
        <a:bodyPr/>
        <a:lstStyle/>
        <a:p>
          <a:endParaRPr lang="en-PH"/>
        </a:p>
      </dgm:t>
    </dgm:pt>
    <dgm:pt modelId="{36615E9C-9E88-4534-8971-5A717DF7D42A}" type="pres">
      <dgm:prSet presAssocID="{60BF69BC-1960-4F23-B053-4B541E5244C7}" presName="arrowDiagram" presStyleCnt="0">
        <dgm:presLayoutVars>
          <dgm:chMax val="5"/>
          <dgm:dir/>
          <dgm:resizeHandles val="exact"/>
        </dgm:presLayoutVars>
      </dgm:prSet>
      <dgm:spPr/>
    </dgm:pt>
    <dgm:pt modelId="{1C0992F4-9E59-4ABD-B124-B2B6286A8A3B}" type="pres">
      <dgm:prSet presAssocID="{60BF69BC-1960-4F23-B053-4B541E5244C7}" presName="arrow" presStyleLbl="bgShp" presStyleIdx="0" presStyleCnt="1"/>
      <dgm:spPr/>
    </dgm:pt>
    <dgm:pt modelId="{024F67E0-C24B-4182-AACC-FB7CF0E10C32}" type="pres">
      <dgm:prSet presAssocID="{60BF69BC-1960-4F23-B053-4B541E5244C7}" presName="arrowDiagram5" presStyleCnt="0"/>
      <dgm:spPr/>
    </dgm:pt>
    <dgm:pt modelId="{91E46A6C-E350-4770-BDCB-75D878E4FB16}" type="pres">
      <dgm:prSet presAssocID="{18E1232C-CBEB-4A41-836B-39DB1D8B2FCF}" presName="bullet5a" presStyleLbl="node1" presStyleIdx="0" presStyleCnt="5"/>
      <dgm:spPr/>
    </dgm:pt>
    <dgm:pt modelId="{8F77FC46-55C2-4EE8-8970-A385991FB8E9}" type="pres">
      <dgm:prSet presAssocID="{18E1232C-CBEB-4A41-836B-39DB1D8B2FCF}" presName="textBox5a" presStyleLbl="revTx" presStyleIdx="0" presStyleCnt="5" custScaleX="124679">
        <dgm:presLayoutVars>
          <dgm:bulletEnabled val="1"/>
        </dgm:presLayoutVars>
      </dgm:prSet>
      <dgm:spPr/>
    </dgm:pt>
    <dgm:pt modelId="{505BD5BB-4A2F-43F6-B36F-18EBD7577544}" type="pres">
      <dgm:prSet presAssocID="{5FF72C43-D790-4D69-BCC1-7E9294D695B8}" presName="bullet5b" presStyleLbl="node1" presStyleIdx="1" presStyleCnt="5"/>
      <dgm:spPr/>
    </dgm:pt>
    <dgm:pt modelId="{A14EAAF4-B5E7-4D07-A1F2-7E2E4CB921E0}" type="pres">
      <dgm:prSet presAssocID="{5FF72C43-D790-4D69-BCC1-7E9294D695B8}" presName="textBox5b" presStyleLbl="revTx" presStyleIdx="1" presStyleCnt="5">
        <dgm:presLayoutVars>
          <dgm:bulletEnabled val="1"/>
        </dgm:presLayoutVars>
      </dgm:prSet>
      <dgm:spPr/>
    </dgm:pt>
    <dgm:pt modelId="{63974B75-80B9-40D5-8296-16F6ED87358B}" type="pres">
      <dgm:prSet presAssocID="{85EFB59D-994C-4B9D-AE5B-83690D3299BF}" presName="bullet5c" presStyleLbl="node1" presStyleIdx="2" presStyleCnt="5"/>
      <dgm:spPr/>
    </dgm:pt>
    <dgm:pt modelId="{CFEF5565-3687-468E-9585-90D8209DA029}" type="pres">
      <dgm:prSet presAssocID="{85EFB59D-994C-4B9D-AE5B-83690D3299BF}" presName="textBox5c" presStyleLbl="revTx" presStyleIdx="2" presStyleCnt="5" custScaleX="90277" custLinFactNeighborX="-3858" custLinFactNeighborY="3944">
        <dgm:presLayoutVars>
          <dgm:bulletEnabled val="1"/>
        </dgm:presLayoutVars>
      </dgm:prSet>
      <dgm:spPr/>
    </dgm:pt>
    <dgm:pt modelId="{0C405B40-2B58-4531-A23B-7E85EAB06F24}" type="pres">
      <dgm:prSet presAssocID="{B23C6609-E31B-42DC-880F-8560D862F2FC}" presName="bullet5d" presStyleLbl="node1" presStyleIdx="3" presStyleCnt="5"/>
      <dgm:spPr/>
    </dgm:pt>
    <dgm:pt modelId="{3A097A10-BF75-4867-88F1-06E57D5FEC2A}" type="pres">
      <dgm:prSet presAssocID="{B23C6609-E31B-42DC-880F-8560D862F2FC}" presName="textBox5d" presStyleLbl="revTx" presStyleIdx="3" presStyleCnt="5">
        <dgm:presLayoutVars>
          <dgm:bulletEnabled val="1"/>
        </dgm:presLayoutVars>
      </dgm:prSet>
      <dgm:spPr/>
    </dgm:pt>
    <dgm:pt modelId="{C126E8E2-9BFC-4176-85F8-21C8C21E2D31}" type="pres">
      <dgm:prSet presAssocID="{C06C8434-128A-4EB4-B9EC-C4D598713D43}" presName="bullet5e" presStyleLbl="node1" presStyleIdx="4" presStyleCnt="5"/>
      <dgm:spPr/>
    </dgm:pt>
    <dgm:pt modelId="{7B4ABBD1-02F8-4109-906B-32A977C41FA2}" type="pres">
      <dgm:prSet presAssocID="{C06C8434-128A-4EB4-B9EC-C4D598713D43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516170D-A06F-4100-8A39-875808431E2D}" srcId="{60BF69BC-1960-4F23-B053-4B541E5244C7}" destId="{C06C8434-128A-4EB4-B9EC-C4D598713D43}" srcOrd="4" destOrd="0" parTransId="{251D3AA7-B9B2-43A7-B830-C5007589D836}" sibTransId="{7B40DBB0-5396-4BD2-8011-E4C849615648}"/>
    <dgm:cxn modelId="{1F6B3F1F-CD6E-4A08-A51C-C12F1E9BC42C}" type="presOf" srcId="{60BF69BC-1960-4F23-B053-4B541E5244C7}" destId="{36615E9C-9E88-4534-8971-5A717DF7D42A}" srcOrd="0" destOrd="0" presId="urn:microsoft.com/office/officeart/2005/8/layout/arrow2"/>
    <dgm:cxn modelId="{D0921B72-5A5C-455B-BEDC-C8809EF78736}" srcId="{60BF69BC-1960-4F23-B053-4B541E5244C7}" destId="{18E1232C-CBEB-4A41-836B-39DB1D8B2FCF}" srcOrd="0" destOrd="0" parTransId="{8E9D336C-B323-4350-B2CB-F7B73DE6621A}" sibTransId="{88714D69-8A95-4D58-BDC3-539C0F68DEC9}"/>
    <dgm:cxn modelId="{D4328E75-DB2D-4226-A660-EC3B91081A5F}" type="presOf" srcId="{18E1232C-CBEB-4A41-836B-39DB1D8B2FCF}" destId="{8F77FC46-55C2-4EE8-8970-A385991FB8E9}" srcOrd="0" destOrd="0" presId="urn:microsoft.com/office/officeart/2005/8/layout/arrow2"/>
    <dgm:cxn modelId="{6D964094-20AD-4562-B2E3-C93411BB1DB0}" srcId="{60BF69BC-1960-4F23-B053-4B541E5244C7}" destId="{B23C6609-E31B-42DC-880F-8560D862F2FC}" srcOrd="3" destOrd="0" parTransId="{F55615E3-C9C7-486A-9D52-5CA53D929080}" sibTransId="{3CA04CC5-65B3-4ACD-8EB4-DB8E354C9053}"/>
    <dgm:cxn modelId="{AF680D9E-6289-4161-B924-FCE973D7C0A4}" srcId="{60BF69BC-1960-4F23-B053-4B541E5244C7}" destId="{85EFB59D-994C-4B9D-AE5B-83690D3299BF}" srcOrd="2" destOrd="0" parTransId="{1C13B8D9-5789-4BF5-AB69-8C8D31B09A9C}" sibTransId="{E07AE292-41FA-43EA-BA1F-7B2151BC89B8}"/>
    <dgm:cxn modelId="{BF9D02BB-C125-45DE-B6CF-79F97865D872}" srcId="{60BF69BC-1960-4F23-B053-4B541E5244C7}" destId="{5FF72C43-D790-4D69-BCC1-7E9294D695B8}" srcOrd="1" destOrd="0" parTransId="{D67DA164-9ACA-48C0-8E84-8C047EAECFF2}" sibTransId="{71D7B4B6-F14E-44BD-BAD4-1C2FFA80CCF5}"/>
    <dgm:cxn modelId="{9C38DCC6-A908-4E86-AB07-149AEBD8A667}" type="presOf" srcId="{85EFB59D-994C-4B9D-AE5B-83690D3299BF}" destId="{CFEF5565-3687-468E-9585-90D8209DA029}" srcOrd="0" destOrd="0" presId="urn:microsoft.com/office/officeart/2005/8/layout/arrow2"/>
    <dgm:cxn modelId="{0922AFE2-87BD-481E-A521-58A6E3A083D7}" type="presOf" srcId="{C06C8434-128A-4EB4-B9EC-C4D598713D43}" destId="{7B4ABBD1-02F8-4109-906B-32A977C41FA2}" srcOrd="0" destOrd="0" presId="urn:microsoft.com/office/officeart/2005/8/layout/arrow2"/>
    <dgm:cxn modelId="{07403EEA-7D52-4392-944A-7395A1F7973B}" type="presOf" srcId="{B23C6609-E31B-42DC-880F-8560D862F2FC}" destId="{3A097A10-BF75-4867-88F1-06E57D5FEC2A}" srcOrd="0" destOrd="0" presId="urn:microsoft.com/office/officeart/2005/8/layout/arrow2"/>
    <dgm:cxn modelId="{87B042F0-68AE-4505-805C-6D23CEE5D21A}" type="presOf" srcId="{5FF72C43-D790-4D69-BCC1-7E9294D695B8}" destId="{A14EAAF4-B5E7-4D07-A1F2-7E2E4CB921E0}" srcOrd="0" destOrd="0" presId="urn:microsoft.com/office/officeart/2005/8/layout/arrow2"/>
    <dgm:cxn modelId="{35CF53EF-8447-4CD8-B6AE-7BC67B4D2A4F}" type="presParOf" srcId="{36615E9C-9E88-4534-8971-5A717DF7D42A}" destId="{1C0992F4-9E59-4ABD-B124-B2B6286A8A3B}" srcOrd="0" destOrd="0" presId="urn:microsoft.com/office/officeart/2005/8/layout/arrow2"/>
    <dgm:cxn modelId="{4029EFC1-E288-4FEE-BC1A-E0304BB03A54}" type="presParOf" srcId="{36615E9C-9E88-4534-8971-5A717DF7D42A}" destId="{024F67E0-C24B-4182-AACC-FB7CF0E10C32}" srcOrd="1" destOrd="0" presId="urn:microsoft.com/office/officeart/2005/8/layout/arrow2"/>
    <dgm:cxn modelId="{E33A4851-0D5A-4207-A26A-60A0A9CDCD10}" type="presParOf" srcId="{024F67E0-C24B-4182-AACC-FB7CF0E10C32}" destId="{91E46A6C-E350-4770-BDCB-75D878E4FB16}" srcOrd="0" destOrd="0" presId="urn:microsoft.com/office/officeart/2005/8/layout/arrow2"/>
    <dgm:cxn modelId="{A4ECD7BF-6AF9-4606-AE6E-93BC66368DBC}" type="presParOf" srcId="{024F67E0-C24B-4182-AACC-FB7CF0E10C32}" destId="{8F77FC46-55C2-4EE8-8970-A385991FB8E9}" srcOrd="1" destOrd="0" presId="urn:microsoft.com/office/officeart/2005/8/layout/arrow2"/>
    <dgm:cxn modelId="{52EC24AF-0DB6-4BE9-9866-922C6AF6CDAF}" type="presParOf" srcId="{024F67E0-C24B-4182-AACC-FB7CF0E10C32}" destId="{505BD5BB-4A2F-43F6-B36F-18EBD7577544}" srcOrd="2" destOrd="0" presId="urn:microsoft.com/office/officeart/2005/8/layout/arrow2"/>
    <dgm:cxn modelId="{21ED639A-6A51-4EBE-B1DB-0B41C69DABC6}" type="presParOf" srcId="{024F67E0-C24B-4182-AACC-FB7CF0E10C32}" destId="{A14EAAF4-B5E7-4D07-A1F2-7E2E4CB921E0}" srcOrd="3" destOrd="0" presId="urn:microsoft.com/office/officeart/2005/8/layout/arrow2"/>
    <dgm:cxn modelId="{0B298E2F-8815-467F-9586-38F055A67FB2}" type="presParOf" srcId="{024F67E0-C24B-4182-AACC-FB7CF0E10C32}" destId="{63974B75-80B9-40D5-8296-16F6ED87358B}" srcOrd="4" destOrd="0" presId="urn:microsoft.com/office/officeart/2005/8/layout/arrow2"/>
    <dgm:cxn modelId="{D1AD959F-7F5E-4E44-BEFE-184CB0F09790}" type="presParOf" srcId="{024F67E0-C24B-4182-AACC-FB7CF0E10C32}" destId="{CFEF5565-3687-468E-9585-90D8209DA029}" srcOrd="5" destOrd="0" presId="urn:microsoft.com/office/officeart/2005/8/layout/arrow2"/>
    <dgm:cxn modelId="{0C6453DA-9299-48A5-B591-7A2B19D3B75A}" type="presParOf" srcId="{024F67E0-C24B-4182-AACC-FB7CF0E10C32}" destId="{0C405B40-2B58-4531-A23B-7E85EAB06F24}" srcOrd="6" destOrd="0" presId="urn:microsoft.com/office/officeart/2005/8/layout/arrow2"/>
    <dgm:cxn modelId="{13DDE9E3-EA8E-42CE-97FB-02FA3B4343A8}" type="presParOf" srcId="{024F67E0-C24B-4182-AACC-FB7CF0E10C32}" destId="{3A097A10-BF75-4867-88F1-06E57D5FEC2A}" srcOrd="7" destOrd="0" presId="urn:microsoft.com/office/officeart/2005/8/layout/arrow2"/>
    <dgm:cxn modelId="{A58C8952-8202-4139-9AF2-8ECCF63BEE79}" type="presParOf" srcId="{024F67E0-C24B-4182-AACC-FB7CF0E10C32}" destId="{C126E8E2-9BFC-4176-85F8-21C8C21E2D31}" srcOrd="8" destOrd="0" presId="urn:microsoft.com/office/officeart/2005/8/layout/arrow2"/>
    <dgm:cxn modelId="{239C77B5-13B2-4694-851E-E98972A8069E}" type="presParOf" srcId="{024F67E0-C24B-4182-AACC-FB7CF0E10C32}" destId="{7B4ABBD1-02F8-4109-906B-32A977C41FA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92F4-9E59-4ABD-B124-B2B6286A8A3B}">
      <dsp:nvSpPr>
        <dsp:cNvPr id="0" name=""/>
        <dsp:cNvSpPr/>
      </dsp:nvSpPr>
      <dsp:spPr>
        <a:xfrm>
          <a:off x="654085" y="0"/>
          <a:ext cx="7531028" cy="470689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1E46A6C-E350-4770-BDCB-75D878E4FB16}">
      <dsp:nvSpPr>
        <dsp:cNvPr id="0" name=""/>
        <dsp:cNvSpPr/>
      </dsp:nvSpPr>
      <dsp:spPr>
        <a:xfrm>
          <a:off x="1395891" y="3500045"/>
          <a:ext cx="173213" cy="1732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7FC46-55C2-4EE8-8970-A385991FB8E9}">
      <dsp:nvSpPr>
        <dsp:cNvPr id="0" name=""/>
        <dsp:cNvSpPr/>
      </dsp:nvSpPr>
      <dsp:spPr>
        <a:xfrm>
          <a:off x="1360761" y="3586652"/>
          <a:ext cx="1230039" cy="11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DOH order issued: TRP and TWG</a:t>
          </a:r>
        </a:p>
      </dsp:txBody>
      <dsp:txXfrm>
        <a:off x="1360761" y="3586652"/>
        <a:ext cx="1230039" cy="1120240"/>
      </dsp:txXfrm>
    </dsp:sp>
    <dsp:sp modelId="{505BD5BB-4A2F-43F6-B36F-18EBD7577544}">
      <dsp:nvSpPr>
        <dsp:cNvPr id="0" name=""/>
        <dsp:cNvSpPr/>
      </dsp:nvSpPr>
      <dsp:spPr>
        <a:xfrm>
          <a:off x="2333505" y="2599146"/>
          <a:ext cx="271117" cy="271117"/>
        </a:xfrm>
        <a:prstGeom prst="ellipse">
          <a:avLst/>
        </a:prstGeom>
        <a:gradFill rotWithShape="0">
          <a:gsLst>
            <a:gs pos="0">
              <a:schemeClr val="accent5">
                <a:hueOff val="103627"/>
                <a:satOff val="9874"/>
                <a:lumOff val="-4118"/>
                <a:alphaOff val="0"/>
                <a:tint val="96000"/>
                <a:lumMod val="100000"/>
              </a:schemeClr>
            </a:gs>
            <a:gs pos="78000">
              <a:schemeClr val="accent5">
                <a:hueOff val="103627"/>
                <a:satOff val="9874"/>
                <a:lumOff val="-41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EAAF4-B5E7-4D07-A1F2-7E2E4CB921E0}">
      <dsp:nvSpPr>
        <dsp:cNvPr id="0" name=""/>
        <dsp:cNvSpPr/>
      </dsp:nvSpPr>
      <dsp:spPr>
        <a:xfrm>
          <a:off x="2469063" y="2734704"/>
          <a:ext cx="1250150" cy="197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TWG  revised CF and CH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TRP reviewed</a:t>
          </a:r>
        </a:p>
      </dsp:txBody>
      <dsp:txXfrm>
        <a:off x="2469063" y="2734704"/>
        <a:ext cx="1250150" cy="1972188"/>
      </dsp:txXfrm>
    </dsp:sp>
    <dsp:sp modelId="{63974B75-80B9-40D5-8296-16F6ED87358B}">
      <dsp:nvSpPr>
        <dsp:cNvPr id="0" name=""/>
        <dsp:cNvSpPr/>
      </dsp:nvSpPr>
      <dsp:spPr>
        <a:xfrm>
          <a:off x="3538469" y="1880874"/>
          <a:ext cx="361489" cy="361489"/>
        </a:xfrm>
        <a:prstGeom prst="ellipse">
          <a:avLst/>
        </a:prstGeom>
        <a:gradFill rotWithShape="0">
          <a:gsLst>
            <a:gs pos="0">
              <a:schemeClr val="accent5">
                <a:hueOff val="207253"/>
                <a:satOff val="19748"/>
                <a:lumOff val="-8236"/>
                <a:alphaOff val="0"/>
                <a:tint val="96000"/>
                <a:lumMod val="100000"/>
              </a:schemeClr>
            </a:gs>
            <a:gs pos="78000">
              <a:schemeClr val="accent5">
                <a:hueOff val="207253"/>
                <a:satOff val="19748"/>
                <a:lumOff val="-823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F5565-3687-468E-9585-90D8209DA029}">
      <dsp:nvSpPr>
        <dsp:cNvPr id="0" name=""/>
        <dsp:cNvSpPr/>
      </dsp:nvSpPr>
      <dsp:spPr>
        <a:xfrm>
          <a:off x="3733800" y="2061619"/>
          <a:ext cx="1312165" cy="264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4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 Core group  drafted other chapters</a:t>
          </a:r>
        </a:p>
      </dsp:txBody>
      <dsp:txXfrm>
        <a:off x="3733800" y="2061619"/>
        <a:ext cx="1312165" cy="2645273"/>
      </dsp:txXfrm>
    </dsp:sp>
    <dsp:sp modelId="{0C405B40-2B58-4531-A23B-7E85EAB06F24}">
      <dsp:nvSpPr>
        <dsp:cNvPr id="0" name=""/>
        <dsp:cNvSpPr/>
      </dsp:nvSpPr>
      <dsp:spPr>
        <a:xfrm>
          <a:off x="4939240" y="1319812"/>
          <a:ext cx="466923" cy="466923"/>
        </a:xfrm>
        <a:prstGeom prst="ellipse">
          <a:avLst/>
        </a:prstGeom>
        <a:gradFill rotWithShape="0">
          <a:gsLst>
            <a:gs pos="0">
              <a:schemeClr val="accent5">
                <a:hueOff val="310880"/>
                <a:satOff val="29621"/>
                <a:lumOff val="-12353"/>
                <a:alphaOff val="0"/>
                <a:tint val="96000"/>
                <a:lumMod val="100000"/>
              </a:schemeClr>
            </a:gs>
            <a:gs pos="78000">
              <a:schemeClr val="accent5">
                <a:hueOff val="310880"/>
                <a:satOff val="29621"/>
                <a:lumOff val="-1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97A10-BF75-4867-88F1-06E57D5FEC2A}">
      <dsp:nvSpPr>
        <dsp:cNvPr id="0" name=""/>
        <dsp:cNvSpPr/>
      </dsp:nvSpPr>
      <dsp:spPr>
        <a:xfrm>
          <a:off x="5172702" y="1553274"/>
          <a:ext cx="1506205" cy="315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41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Stakeholders consulted</a:t>
          </a:r>
        </a:p>
      </dsp:txBody>
      <dsp:txXfrm>
        <a:off x="5172702" y="1553274"/>
        <a:ext cx="1506205" cy="3153618"/>
      </dsp:txXfrm>
    </dsp:sp>
    <dsp:sp modelId="{C126E8E2-9BFC-4176-85F8-21C8C21E2D31}">
      <dsp:nvSpPr>
        <dsp:cNvPr id="0" name=""/>
        <dsp:cNvSpPr/>
      </dsp:nvSpPr>
      <dsp:spPr>
        <a:xfrm>
          <a:off x="6381433" y="945144"/>
          <a:ext cx="594951" cy="594951"/>
        </a:xfrm>
        <a:prstGeom prst="ellipse">
          <a:avLst/>
        </a:prstGeom>
        <a:gradFill rotWithShape="0">
          <a:gsLst>
            <a:gs pos="0">
              <a:schemeClr val="accent5">
                <a:hueOff val="414507"/>
                <a:satOff val="39495"/>
                <a:lumOff val="-16471"/>
                <a:alphaOff val="0"/>
                <a:tint val="96000"/>
                <a:lumMod val="100000"/>
              </a:schemeClr>
            </a:gs>
            <a:gs pos="78000">
              <a:schemeClr val="accent5">
                <a:hueOff val="414507"/>
                <a:satOff val="39495"/>
                <a:lumOff val="-1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ABBD1-02F8-4109-906B-32A977C41FA2}">
      <dsp:nvSpPr>
        <dsp:cNvPr id="0" name=""/>
        <dsp:cNvSpPr/>
      </dsp:nvSpPr>
      <dsp:spPr>
        <a:xfrm>
          <a:off x="6678908" y="1242619"/>
          <a:ext cx="1506205" cy="346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25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Launched at PhilCAT convention</a:t>
          </a:r>
        </a:p>
      </dsp:txBody>
      <dsp:txXfrm>
        <a:off x="6678908" y="1242619"/>
        <a:ext cx="1506205" cy="346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D54F-C3F4-47A1-A1D8-AE4E84BD53C2}" type="datetimeFigureOut">
              <a:rPr lang="en-PH" smtClean="0"/>
              <a:t>23/04/2018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32DF-1D5C-40C1-B1AD-E46D1B590769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5887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Introduction to the NTP MOP and its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0322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For those who are familiar with the earlier edition of the NTP MOP, this slide and the following three slides show</a:t>
            </a:r>
            <a:r>
              <a:rPr lang="en-PH" baseline="0" dirty="0"/>
              <a:t> the main difference between the old and the latest edition.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2717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11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2585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12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2629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13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3074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WHO – World Health Organization</a:t>
            </a:r>
          </a:p>
          <a:p>
            <a:r>
              <a:rPr lang="en-PH" dirty="0"/>
              <a:t>ISTC – International Standards for TB Care</a:t>
            </a:r>
          </a:p>
          <a:p>
            <a:r>
              <a:rPr lang="en-PH" dirty="0"/>
              <a:t>PPMD</a:t>
            </a:r>
            <a:r>
              <a:rPr lang="en-PH" baseline="0" dirty="0"/>
              <a:t> – Private-Public Mix DOTS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565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2010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415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DA1-F1DC-41F1-9D73-9CB2ADF58AA6}" type="slidenum">
              <a:rPr lang="en-PH" smtClean="0">
                <a:solidFill>
                  <a:prstClr val="black"/>
                </a:solidFill>
              </a:rPr>
              <a:pPr/>
              <a:t>5</a:t>
            </a:fld>
            <a:endParaRPr lang="en-P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3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1420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0671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9086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Table of Contents</a:t>
            </a:r>
            <a:r>
              <a:rPr lang="en-PH" baseline="0" dirty="0"/>
              <a:t> of the NTP MOP, 5</a:t>
            </a:r>
            <a:r>
              <a:rPr lang="en-PH" baseline="30000" dirty="0"/>
              <a:t>th</a:t>
            </a:r>
            <a:r>
              <a:rPr lang="en-PH" baseline="0" dirty="0"/>
              <a:t> edition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32DF-1D5C-40C1-B1AD-E46D1B590769}" type="slidenum">
              <a:rPr lang="en-PH" smtClean="0"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8662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6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8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1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9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1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0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286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657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99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9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171" y="145142"/>
            <a:ext cx="7199086" cy="751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71" y="1041520"/>
            <a:ext cx="7199086" cy="4999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49E39"/>
                </a:solidFill>
              </a:rPr>
              <a:pPr defTabSz="457200"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339" y="2438400"/>
            <a:ext cx="6804227" cy="3657600"/>
          </a:xfrm>
        </p:spPr>
        <p:txBody>
          <a:bodyPr/>
          <a:lstStyle/>
          <a:p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edition</a:t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NTP MANUAL OF </a:t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PROCEDURES</a:t>
            </a:r>
            <a:br>
              <a:rPr lang="en-US" dirty="0"/>
            </a:br>
            <a:r>
              <a:rPr lang="en-PH" sz="4800" dirty="0">
                <a:solidFill>
                  <a:schemeClr val="tx1"/>
                </a:solidFill>
              </a:rPr>
              <a:t>Introduction and Highlights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C3B40-66F7-49F1-BC07-C94071F44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" y="457199"/>
            <a:ext cx="2673063" cy="950141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02C8D457-AFA1-4D90-B84F-E510A6D3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4"/>
          <a:stretch>
            <a:fillRect/>
          </a:stretch>
        </p:blipFill>
        <p:spPr bwMode="auto">
          <a:xfrm>
            <a:off x="3657600" y="571480"/>
            <a:ext cx="2927245" cy="8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BSPlogo-transparent.png">
            <a:extLst>
              <a:ext uri="{FF2B5EF4-FFF2-40B4-BE49-F238E27FC236}">
                <a16:creationId xmlns:a16="http://schemas.microsoft.com/office/drawing/2014/main" id="{7B04A8CB-024E-4D76-AE33-1F3AD32445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2297" y="457199"/>
            <a:ext cx="1224537" cy="107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6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06929" cy="5764161"/>
          </a:xfrm>
        </p:spPr>
        <p:txBody>
          <a:bodyPr>
            <a:normAutofit fontScale="92500" lnSpcReduction="10000"/>
          </a:bodyPr>
          <a:lstStyle/>
          <a:p>
            <a:r>
              <a:rPr lang="en-PH" sz="2700" dirty="0">
                <a:solidFill>
                  <a:srgbClr val="FF0000"/>
                </a:solidFill>
              </a:rPr>
              <a:t>Integrated case-finding and case-holding  </a:t>
            </a:r>
            <a:r>
              <a:rPr lang="en-PH" sz="2700" dirty="0">
                <a:solidFill>
                  <a:schemeClr val="tx1"/>
                </a:solidFill>
              </a:rPr>
              <a:t>guidelines for adults and children, drug-susceptible and multidrug-resistant TB</a:t>
            </a:r>
          </a:p>
          <a:p>
            <a:r>
              <a:rPr lang="en-PH" sz="2700" dirty="0">
                <a:solidFill>
                  <a:schemeClr val="tx1"/>
                </a:solidFill>
              </a:rPr>
              <a:t>Introduced the </a:t>
            </a:r>
            <a:r>
              <a:rPr lang="en-PH" sz="2700" dirty="0">
                <a:solidFill>
                  <a:srgbClr val="FF0000"/>
                </a:solidFill>
              </a:rPr>
              <a:t>intensified case-finding strategy </a:t>
            </a:r>
            <a:r>
              <a:rPr lang="en-PH" sz="2700" dirty="0"/>
              <a:t>for </a:t>
            </a:r>
            <a:r>
              <a:rPr lang="en-PH" sz="2700" dirty="0">
                <a:solidFill>
                  <a:schemeClr val="tx1"/>
                </a:solidFill>
              </a:rPr>
              <a:t>vulnerable populations </a:t>
            </a:r>
          </a:p>
          <a:p>
            <a:r>
              <a:rPr lang="en-PH" sz="2700" dirty="0">
                <a:solidFill>
                  <a:schemeClr val="tx1"/>
                </a:solidFill>
              </a:rPr>
              <a:t>Included </a:t>
            </a:r>
            <a:r>
              <a:rPr lang="en-PH" sz="2700" dirty="0">
                <a:solidFill>
                  <a:srgbClr val="FF0000"/>
                </a:solidFill>
              </a:rPr>
              <a:t>new chapters </a:t>
            </a:r>
            <a:r>
              <a:rPr lang="en-PH" sz="2700" dirty="0">
                <a:solidFill>
                  <a:schemeClr val="tx1"/>
                </a:solidFill>
              </a:rPr>
              <a:t>on TB prevention, referral system and DOTS certification and accreditation</a:t>
            </a:r>
          </a:p>
          <a:p>
            <a:r>
              <a:rPr lang="en-PH" sz="2700" dirty="0">
                <a:solidFill>
                  <a:schemeClr val="tx1"/>
                </a:solidFill>
              </a:rPr>
              <a:t>Detailed </a:t>
            </a:r>
            <a:r>
              <a:rPr lang="en-PH" sz="2700" dirty="0">
                <a:solidFill>
                  <a:srgbClr val="FF0000"/>
                </a:solidFill>
              </a:rPr>
              <a:t>policies and guidelines</a:t>
            </a:r>
          </a:p>
          <a:p>
            <a:r>
              <a:rPr lang="en-PH" sz="2700" dirty="0">
                <a:solidFill>
                  <a:schemeClr val="tx1"/>
                </a:solidFill>
              </a:rPr>
              <a:t>Adopted “new” </a:t>
            </a:r>
            <a:r>
              <a:rPr lang="en-PH" sz="2700" dirty="0">
                <a:solidFill>
                  <a:srgbClr val="FF0000"/>
                </a:solidFill>
              </a:rPr>
              <a:t>technical terms</a:t>
            </a:r>
          </a:p>
          <a:p>
            <a:r>
              <a:rPr lang="en-PH" sz="2700" dirty="0">
                <a:solidFill>
                  <a:schemeClr val="tx1"/>
                </a:solidFill>
              </a:rPr>
              <a:t>More </a:t>
            </a:r>
            <a:r>
              <a:rPr lang="en-PH" sz="2700" dirty="0">
                <a:solidFill>
                  <a:srgbClr val="FF0000"/>
                </a:solidFill>
              </a:rPr>
              <a:t>decision-making options </a:t>
            </a:r>
            <a:r>
              <a:rPr lang="en-PH" sz="2700" dirty="0">
                <a:solidFill>
                  <a:schemeClr val="tx1"/>
                </a:solidFill>
              </a:rPr>
              <a:t>to attending physician</a:t>
            </a:r>
          </a:p>
          <a:p>
            <a:r>
              <a:rPr lang="en-PH" sz="2700" dirty="0">
                <a:solidFill>
                  <a:srgbClr val="FF0000"/>
                </a:solidFill>
              </a:rPr>
              <a:t>Harmonized </a:t>
            </a:r>
            <a:r>
              <a:rPr lang="en-PH" sz="2700" dirty="0">
                <a:solidFill>
                  <a:schemeClr val="tx1"/>
                </a:solidFill>
              </a:rPr>
              <a:t>with the 2010</a:t>
            </a:r>
            <a:r>
              <a:rPr lang="en-PH" sz="2700" dirty="0">
                <a:solidFill>
                  <a:schemeClr val="tx1"/>
                </a:solidFill>
                <a:sym typeface="Symbol" panose="05050102010706020507" pitchFamily="18" charset="2"/>
              </a:rPr>
              <a:t>20</a:t>
            </a:r>
            <a:r>
              <a:rPr lang="en-PH" sz="2700" dirty="0">
                <a:solidFill>
                  <a:schemeClr val="tx1"/>
                </a:solidFill>
              </a:rPr>
              <a:t>16 PhilPACT</a:t>
            </a:r>
          </a:p>
          <a:p>
            <a:pPr marL="0" indent="0">
              <a:buNone/>
            </a:pPr>
            <a:endParaRPr lang="en-PH" sz="2600" dirty="0"/>
          </a:p>
          <a:p>
            <a:endParaRPr lang="en-PH" sz="2600" dirty="0"/>
          </a:p>
          <a:p>
            <a:endParaRPr lang="en-PH" sz="2600" dirty="0"/>
          </a:p>
          <a:p>
            <a:pPr marL="0" indent="0">
              <a:buNone/>
            </a:pPr>
            <a:endParaRPr lang="en-P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7199086" cy="7512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General Changes in the MOP</a:t>
            </a:r>
          </a:p>
        </p:txBody>
      </p:sp>
    </p:spTree>
    <p:extLst>
      <p:ext uri="{BB962C8B-B14F-4D97-AF65-F5344CB8AC3E}">
        <p14:creationId xmlns:p14="http://schemas.microsoft.com/office/powerpoint/2010/main" val="38205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3000" dirty="0">
                <a:solidFill>
                  <a:srgbClr val="FF0000"/>
                </a:solidFill>
              </a:rPr>
              <a:t>Case finding</a:t>
            </a:r>
            <a:r>
              <a:rPr lang="en-PH" sz="2600" dirty="0"/>
              <a:t>  </a:t>
            </a:r>
            <a:r>
              <a:rPr lang="en-PH" sz="2400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Expanded definition of presumptive TB (“symptomatic”)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2-sputum specimen for DSSM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Algorithm for adults and children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Use of  Xpert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Intensified case finding among vulnerable populations</a:t>
            </a:r>
          </a:p>
          <a:p>
            <a:pPr marL="0" indent="0">
              <a:buNone/>
            </a:pPr>
            <a:endParaRPr lang="en-PH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PH" sz="3000" dirty="0">
                <a:solidFill>
                  <a:srgbClr val="FF0000"/>
                </a:solidFill>
              </a:rPr>
              <a:t>Case holding</a:t>
            </a:r>
            <a:r>
              <a:rPr lang="en-PH" sz="2600" dirty="0"/>
              <a:t>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Registration group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Treatment regimen (no Cat III ) 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Revised dosage for children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200" dirty="0">
                <a:solidFill>
                  <a:schemeClr val="tx1"/>
                </a:solidFill>
              </a:rPr>
              <a:t>Schedule of sputum follow-up</a:t>
            </a:r>
          </a:p>
          <a:p>
            <a:pPr marL="0" indent="0">
              <a:buNone/>
            </a:pPr>
            <a:endParaRPr lang="en-PH" sz="2400" dirty="0"/>
          </a:p>
          <a:p>
            <a:pPr marL="2743200" lvl="6" indent="0">
              <a:buNone/>
            </a:pPr>
            <a:endParaRPr lang="en-PH" dirty="0"/>
          </a:p>
          <a:p>
            <a:pPr marL="2743200" lvl="6" indent="0">
              <a:buNone/>
            </a:pPr>
            <a:endParaRPr lang="en-P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70" y="145142"/>
            <a:ext cx="8512629" cy="1074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Some technical changes/highlights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the MOP</a:t>
            </a:r>
          </a:p>
        </p:txBody>
      </p:sp>
    </p:spTree>
    <p:extLst>
      <p:ext uri="{BB962C8B-B14F-4D97-AF65-F5344CB8AC3E}">
        <p14:creationId xmlns:p14="http://schemas.microsoft.com/office/powerpoint/2010/main" val="375627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7434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H" sz="2800" dirty="0">
                <a:solidFill>
                  <a:srgbClr val="FF0000"/>
                </a:solidFill>
              </a:rPr>
              <a:t>Prevention of TB</a:t>
            </a:r>
            <a:endParaRPr lang="en-PH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PH" sz="2400" dirty="0">
                <a:solidFill>
                  <a:schemeClr val="tx1"/>
                </a:solidFill>
              </a:rPr>
              <a:t>Infection control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400" dirty="0">
                <a:solidFill>
                  <a:schemeClr val="tx1"/>
                </a:solidFill>
              </a:rPr>
              <a:t>Isoniazid preventive therapy</a:t>
            </a:r>
          </a:p>
          <a:p>
            <a:pPr marL="0" indent="0">
              <a:buNone/>
            </a:pPr>
            <a:endParaRPr lang="en-PH" sz="2400" dirty="0"/>
          </a:p>
          <a:p>
            <a:pPr marL="0" indent="0">
              <a:buNone/>
            </a:pPr>
            <a:r>
              <a:rPr lang="en-PH" sz="2800" dirty="0">
                <a:solidFill>
                  <a:srgbClr val="FF0000"/>
                </a:solidFill>
              </a:rPr>
              <a:t>Logistics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400" dirty="0">
                <a:solidFill>
                  <a:schemeClr val="tx1"/>
                </a:solidFill>
              </a:rPr>
              <a:t>Detailed guidelines on logistics management cycle</a:t>
            </a:r>
          </a:p>
          <a:p>
            <a:endParaRPr lang="en-PH" sz="2400" dirty="0"/>
          </a:p>
          <a:p>
            <a:pPr marL="0" indent="0">
              <a:buNone/>
            </a:pPr>
            <a:r>
              <a:rPr lang="en-PH" sz="2800" dirty="0">
                <a:solidFill>
                  <a:srgbClr val="FF0000"/>
                </a:solidFill>
              </a:rPr>
              <a:t>Records and reports</a:t>
            </a:r>
            <a:r>
              <a:rPr lang="en-PH" sz="3200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400" dirty="0">
                <a:solidFill>
                  <a:schemeClr val="tx1"/>
                </a:solidFill>
              </a:rPr>
              <a:t>R&amp;R for adult and children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400" dirty="0">
                <a:solidFill>
                  <a:schemeClr val="tx1"/>
                </a:solidFill>
              </a:rPr>
              <a:t>Reduced to 14 records and 9 reports</a:t>
            </a:r>
          </a:p>
          <a:p>
            <a:pPr marL="0" indent="0">
              <a:buNone/>
            </a:pPr>
            <a:endParaRPr lang="en-PH" sz="2400" dirty="0"/>
          </a:p>
          <a:p>
            <a:pPr>
              <a:buFontTx/>
              <a:buChar char="-"/>
            </a:pPr>
            <a:endParaRPr lang="en-PH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5025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Some technical changes/highlights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the MOP</a:t>
            </a:r>
          </a:p>
        </p:txBody>
      </p:sp>
    </p:spTree>
    <p:extLst>
      <p:ext uri="{BB962C8B-B14F-4D97-AF65-F5344CB8AC3E}">
        <p14:creationId xmlns:p14="http://schemas.microsoft.com/office/powerpoint/2010/main" val="266772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71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800" dirty="0">
                <a:solidFill>
                  <a:srgbClr val="FF0000"/>
                </a:solidFill>
              </a:rPr>
              <a:t>ACSM</a:t>
            </a:r>
            <a:endParaRPr lang="en-PH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PH" sz="2600" dirty="0">
                <a:solidFill>
                  <a:schemeClr val="tx1"/>
                </a:solidFill>
              </a:rPr>
              <a:t>Beyond health promotion</a:t>
            </a:r>
          </a:p>
          <a:p>
            <a:pPr marL="0" indent="0">
              <a:buNone/>
            </a:pPr>
            <a:endParaRPr lang="en-P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PH" sz="2800" dirty="0">
                <a:solidFill>
                  <a:srgbClr val="FF0000"/>
                </a:solidFill>
              </a:rPr>
              <a:t>Certification and accreditation</a:t>
            </a:r>
            <a:endParaRPr lang="en-PH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PH" sz="2600" dirty="0">
                <a:solidFill>
                  <a:schemeClr val="tx1"/>
                </a:solidFill>
              </a:rPr>
              <a:t>Describes the cycle from certification to claims processing</a:t>
            </a:r>
          </a:p>
          <a:p>
            <a:pPr marL="0" indent="0">
              <a:buNone/>
            </a:pPr>
            <a:endParaRPr lang="en-P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PH" sz="2800" dirty="0">
                <a:solidFill>
                  <a:srgbClr val="FF0000"/>
                </a:solidFill>
              </a:rPr>
              <a:t>Monitoring and evaluation</a:t>
            </a:r>
            <a:endParaRPr lang="en-PH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PH" sz="2600" dirty="0">
                <a:solidFill>
                  <a:schemeClr val="tx1"/>
                </a:solidFill>
              </a:rPr>
              <a:t>More key program indicators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PH" sz="2600" dirty="0">
                <a:solidFill>
                  <a:schemeClr val="tx1"/>
                </a:solidFill>
              </a:rPr>
              <a:t>Synchronized with PhilPACT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4170" y="145142"/>
            <a:ext cx="8131629" cy="115025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Some technical changes/highlights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the MOP</a:t>
            </a:r>
          </a:p>
        </p:txBody>
      </p:sp>
    </p:spTree>
    <p:extLst>
      <p:ext uri="{BB962C8B-B14F-4D97-AF65-F5344CB8AC3E}">
        <p14:creationId xmlns:p14="http://schemas.microsoft.com/office/powerpoint/2010/main" val="1161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241458" cy="4830763"/>
          </a:xfrm>
        </p:spPr>
        <p:txBody>
          <a:bodyPr>
            <a:normAutofit/>
          </a:bodyPr>
          <a:lstStyle/>
          <a:p>
            <a:r>
              <a:rPr lang="en-PH" sz="2800" dirty="0">
                <a:solidFill>
                  <a:srgbClr val="FF0000"/>
                </a:solidFill>
              </a:rPr>
              <a:t>Policy issuances </a:t>
            </a:r>
            <a:r>
              <a:rPr lang="en-PH" sz="2800" dirty="0">
                <a:solidFill>
                  <a:schemeClr val="tx1"/>
                </a:solidFill>
              </a:rPr>
              <a:t>of WHO and ISTC </a:t>
            </a:r>
          </a:p>
          <a:p>
            <a:pPr>
              <a:lnSpc>
                <a:spcPct val="110000"/>
              </a:lnSpc>
            </a:pPr>
            <a:r>
              <a:rPr lang="en-PH" sz="2800" dirty="0">
                <a:solidFill>
                  <a:srgbClr val="FF0000"/>
                </a:solidFill>
              </a:rPr>
              <a:t>Expanded participation </a:t>
            </a:r>
            <a:r>
              <a:rPr lang="en-PH" sz="2800" dirty="0">
                <a:solidFill>
                  <a:schemeClr val="tx1"/>
                </a:solidFill>
              </a:rPr>
              <a:t>of non-NTP  facilities like public-private mix DOTS, hospitals, private clinics, prisons</a:t>
            </a:r>
          </a:p>
          <a:p>
            <a:r>
              <a:rPr lang="en-PH" sz="2800" dirty="0">
                <a:solidFill>
                  <a:srgbClr val="FF0000"/>
                </a:solidFill>
              </a:rPr>
              <a:t>New initiatives </a:t>
            </a:r>
            <a:r>
              <a:rPr lang="en-PH" sz="2800" dirty="0">
                <a:solidFill>
                  <a:schemeClr val="tx1"/>
                </a:solidFill>
              </a:rPr>
              <a:t>such as intensified case finding, infection control</a:t>
            </a:r>
          </a:p>
          <a:p>
            <a:r>
              <a:rPr lang="en-PH" sz="2800" dirty="0">
                <a:solidFill>
                  <a:srgbClr val="FF0000"/>
                </a:solidFill>
              </a:rPr>
              <a:t>Roll-out</a:t>
            </a:r>
            <a:r>
              <a:rPr lang="en-PH" sz="2800" dirty="0"/>
              <a:t> </a:t>
            </a:r>
            <a:r>
              <a:rPr lang="en-PH" sz="2800" dirty="0">
                <a:solidFill>
                  <a:schemeClr val="tx1"/>
                </a:solidFill>
              </a:rPr>
              <a:t>of rapid diagnostic tools</a:t>
            </a:r>
          </a:p>
          <a:p>
            <a:pPr>
              <a:lnSpc>
                <a:spcPct val="110000"/>
              </a:lnSpc>
            </a:pPr>
            <a:r>
              <a:rPr lang="en-PH" sz="2800" dirty="0">
                <a:solidFill>
                  <a:srgbClr val="FF0000"/>
                </a:solidFill>
              </a:rPr>
              <a:t>Development</a:t>
            </a:r>
            <a:r>
              <a:rPr lang="en-PH" sz="2800" dirty="0">
                <a:solidFill>
                  <a:schemeClr val="tx1"/>
                </a:solidFill>
              </a:rPr>
              <a:t> of the 2010</a:t>
            </a:r>
            <a:r>
              <a:rPr lang="en-PH" sz="2800" dirty="0">
                <a:solidFill>
                  <a:schemeClr val="tx1"/>
                </a:solidFill>
                <a:sym typeface="Symbol" panose="05050102010706020507" pitchFamily="18" charset="2"/>
              </a:rPr>
              <a:t>2016 </a:t>
            </a:r>
            <a:r>
              <a:rPr lang="en-PH" sz="2800" dirty="0">
                <a:solidFill>
                  <a:schemeClr val="tx1"/>
                </a:solidFill>
              </a:rPr>
              <a:t>Philippine Plan of Action to Control TB (PhilPACT)</a:t>
            </a:r>
          </a:p>
          <a:p>
            <a:pPr marL="0" indent="0">
              <a:buNone/>
            </a:pPr>
            <a:endParaRPr lang="en-PH" sz="2800" dirty="0"/>
          </a:p>
          <a:p>
            <a:endParaRPr lang="en-PH" sz="2800" dirty="0"/>
          </a:p>
          <a:p>
            <a:endParaRPr lang="en-PH" sz="2800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077200" cy="7512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Rationale for Updating the MOP</a:t>
            </a:r>
          </a:p>
        </p:txBody>
      </p:sp>
    </p:spTree>
    <p:extLst>
      <p:ext uri="{BB962C8B-B14F-4D97-AF65-F5344CB8AC3E}">
        <p14:creationId xmlns:p14="http://schemas.microsoft.com/office/powerpoint/2010/main" val="207676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51005"/>
              </p:ext>
            </p:extLst>
          </p:nvPr>
        </p:nvGraphicFramePr>
        <p:xfrm>
          <a:off x="-381000" y="1236707"/>
          <a:ext cx="8839200" cy="470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634924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PH" b="1" dirty="0">
                <a:solidFill>
                  <a:prstClr val="black"/>
                </a:solidFill>
              </a:rPr>
              <a:t>October 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3469692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PH" b="1" dirty="0">
                <a:solidFill>
                  <a:prstClr val="black"/>
                </a:solidFill>
              </a:rPr>
              <a:t>August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3001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PH" sz="3200" dirty="0">
                <a:solidFill>
                  <a:srgbClr val="FF0000"/>
                </a:solidFill>
              </a:rPr>
              <a:t>Participatory process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38985"/>
            <a:ext cx="7199086" cy="7512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Processes of MOP Revision</a:t>
            </a:r>
          </a:p>
        </p:txBody>
      </p:sp>
    </p:spTree>
    <p:extLst>
      <p:ext uri="{BB962C8B-B14F-4D97-AF65-F5344CB8AC3E}">
        <p14:creationId xmlns:p14="http://schemas.microsoft.com/office/powerpoint/2010/main" val="283769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1295400"/>
            <a:ext cx="8153400" cy="5415461"/>
            <a:chOff x="457200" y="931694"/>
            <a:chExt cx="8153400" cy="5415461"/>
          </a:xfrm>
        </p:grpSpPr>
        <p:sp>
          <p:nvSpPr>
            <p:cNvPr id="6" name="Rectangle 5"/>
            <p:cNvSpPr/>
            <p:nvPr/>
          </p:nvSpPr>
          <p:spPr>
            <a:xfrm>
              <a:off x="457200" y="931694"/>
              <a:ext cx="2362200" cy="2980182"/>
            </a:xfrm>
            <a:prstGeom prst="rect">
              <a:avLst/>
            </a:prstGeom>
            <a:solidFill>
              <a:srgbClr val="00CC99">
                <a:alpha val="1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4000" dirty="0">
                  <a:solidFill>
                    <a:prstClr val="black"/>
                  </a:solidFill>
                </a:rPr>
                <a:t>1969</a:t>
              </a:r>
            </a:p>
            <a:p>
              <a:pPr algn="ctr" defTabSz="457200">
                <a:defRPr/>
              </a:pPr>
              <a:endParaRPr lang="en-US" sz="4000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en-US" sz="4000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en-US" sz="4000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r>
                <a:rPr lang="en-US" sz="400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56262"/>
              <a:ext cx="2362200" cy="3013501"/>
            </a:xfrm>
            <a:prstGeom prst="rect">
              <a:avLst/>
            </a:prstGeom>
            <a:solidFill>
              <a:srgbClr val="CBC1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4000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1980</a:t>
              </a:r>
            </a:p>
            <a:p>
              <a:pPr algn="ctr" defTabSz="457200">
                <a:defRPr/>
              </a:pPr>
              <a:r>
                <a:rPr lang="en-US" sz="2400" dirty="0">
                  <a:solidFill>
                    <a:prstClr val="white"/>
                  </a:solidFill>
                </a:rPr>
                <a:t>1</a:t>
              </a:r>
              <a:r>
                <a:rPr lang="en-US" sz="2400" baseline="30000" dirty="0">
                  <a:solidFill>
                    <a:prstClr val="white"/>
                  </a:solidFill>
                </a:rPr>
                <a:t>st</a:t>
              </a:r>
              <a:r>
                <a:rPr lang="en-US" sz="2400" dirty="0">
                  <a:solidFill>
                    <a:prstClr val="white"/>
                  </a:solidFill>
                </a:rPr>
                <a:t> edition</a:t>
              </a:r>
            </a:p>
            <a:p>
              <a:pPr algn="ctr" defTabSz="457200">
                <a:defRPr/>
              </a:pPr>
              <a:endParaRPr lang="en-US" sz="4000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endParaRPr lang="en-US" sz="4000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endParaRPr lang="en-US" sz="4000" dirty="0">
                <a:solidFill>
                  <a:prstClr val="white"/>
                </a:solidFill>
              </a:endParaRPr>
            </a:p>
            <a:p>
              <a:pPr algn="ctr" defTabSz="457200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 </a:t>
              </a:r>
            </a:p>
          </p:txBody>
        </p:sp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3771900" y="1810579"/>
              <a:ext cx="2590800" cy="3670749"/>
              <a:chOff x="3810000" y="2096869"/>
              <a:chExt cx="2590800" cy="4138642"/>
            </a:xfrm>
          </p:grpSpPr>
          <p:grpSp>
            <p:nvGrpSpPr>
              <p:cNvPr id="5128" name="Group 9"/>
              <p:cNvGrpSpPr>
                <a:grpSpLocks/>
              </p:cNvGrpSpPr>
              <p:nvPr/>
            </p:nvGrpSpPr>
            <p:grpSpPr bwMode="auto">
              <a:xfrm>
                <a:off x="3810000" y="2096869"/>
                <a:ext cx="2590800" cy="3506788"/>
                <a:chOff x="2743200" y="2743200"/>
                <a:chExt cx="2590800" cy="3506528"/>
              </a:xfrm>
            </p:grpSpPr>
            <p:pic>
              <p:nvPicPr>
                <p:cNvPr id="5130" name="Picture 2" descr="C:\Users\TDF\Documents\My Documents (Lai)\2008 Files\MLQ 2007-08\MLQ 2007 Pictures\MLQ 2007 Preparations\THrough the Years\Pictures_final_4_MTV\1988\1988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743200" y="2743200"/>
                  <a:ext cx="2590800" cy="3506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13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352800" y="3733800"/>
                  <a:ext cx="14478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457200"/>
                  <a:r>
                    <a:rPr lang="en-US" sz="2800" dirty="0">
                      <a:solidFill>
                        <a:prstClr val="black"/>
                      </a:solidFill>
                      <a:latin typeface="Swis721 BlkCn BT" pitchFamily="34" charset="0"/>
                    </a:rPr>
                    <a:t>1988</a:t>
                  </a:r>
                </a:p>
              </p:txBody>
            </p:sp>
          </p:grpSp>
          <p:sp>
            <p:nvSpPr>
              <p:cNvPr id="5129" name="TextBox 8"/>
              <p:cNvSpPr txBox="1">
                <a:spLocks noChangeArrowheads="1"/>
              </p:cNvSpPr>
              <p:nvPr/>
            </p:nvSpPr>
            <p:spPr bwMode="auto">
              <a:xfrm>
                <a:off x="4038600" y="5715000"/>
                <a:ext cx="2057400" cy="520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200"/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nd</a:t>
                </a:r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Edition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057900" y="2421785"/>
              <a:ext cx="2552700" cy="3925370"/>
              <a:chOff x="5791200" y="2362200"/>
              <a:chExt cx="2514600" cy="4349863"/>
            </a:xfrm>
          </p:grpSpPr>
          <p:pic>
            <p:nvPicPr>
              <p:cNvPr id="5126" name="Picture 2" descr="C:\Users\TDF\Documents\My Documents (Lai)\2008 Files\MLQ 2007-08\MLQ 2007 Pictures\MLQ 2007 Preparations\THrough the Years\Pictures_final_4_MTV\1997\1997.jpg"/>
              <p:cNvPicPr>
                <a:picLocks noChangeAspect="1" noChangeArrowheads="1"/>
              </p:cNvPicPr>
              <p:nvPr/>
            </p:nvPicPr>
            <p:blipFill>
              <a:blip r:embed="rId4"/>
              <a:srcRect l="2940"/>
              <a:stretch>
                <a:fillRect/>
              </a:stretch>
            </p:blipFill>
            <p:spPr bwMode="auto">
              <a:xfrm>
                <a:off x="5791200" y="2362200"/>
                <a:ext cx="2514600" cy="3429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127" name="TextBox 7"/>
              <p:cNvSpPr txBox="1">
                <a:spLocks noChangeArrowheads="1"/>
              </p:cNvSpPr>
              <p:nvPr/>
            </p:nvSpPr>
            <p:spPr bwMode="auto">
              <a:xfrm>
                <a:off x="5791200" y="5791201"/>
                <a:ext cx="2514600" cy="920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200"/>
                <a:r>
                  <a:rPr lang="en-US" sz="2400" i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1997 Technical Guidelines 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714500" y="406731"/>
            <a:ext cx="626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srgbClr val="549E39">
                    <a:lumMod val="75000"/>
                  </a:srgbClr>
                </a:solidFill>
              </a:rPr>
              <a:t>Evolution of the </a:t>
            </a:r>
            <a:r>
              <a:rPr lang="en-US" sz="4400" b="1" dirty="0">
                <a:solidFill>
                  <a:srgbClr val="549E39">
                    <a:lumMod val="75000"/>
                  </a:srgbClr>
                </a:solidFill>
              </a:rPr>
              <a:t>MOP</a:t>
            </a:r>
            <a:endParaRPr lang="en-US" sz="4000" b="1" dirty="0">
              <a:solidFill>
                <a:srgbClr val="549E3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9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1219200"/>
            <a:ext cx="7772400" cy="5486400"/>
            <a:chOff x="685800" y="762000"/>
            <a:chExt cx="8011391" cy="5934816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733800" y="5029200"/>
              <a:ext cx="1524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3600" dirty="0">
                  <a:solidFill>
                    <a:srgbClr val="FFFF00"/>
                  </a:solidFill>
                  <a:latin typeface="Arial Black" pitchFamily="34" charset="0"/>
                </a:rPr>
                <a:t>2005</a:t>
              </a:r>
            </a:p>
          </p:txBody>
        </p:sp>
        <p:grpSp>
          <p:nvGrpSpPr>
            <p:cNvPr id="6147" name="Group 10"/>
            <p:cNvGrpSpPr>
              <a:grpSpLocks/>
            </p:cNvGrpSpPr>
            <p:nvPr/>
          </p:nvGrpSpPr>
          <p:grpSpPr bwMode="auto">
            <a:xfrm>
              <a:off x="685800" y="762000"/>
              <a:ext cx="2819400" cy="4720610"/>
              <a:chOff x="457200" y="762002"/>
              <a:chExt cx="3048000" cy="4808945"/>
            </a:xfrm>
          </p:grpSpPr>
          <p:pic>
            <p:nvPicPr>
              <p:cNvPr id="6153" name="Picture 3" descr="C:\Users\TDF\Documents\My Documents (Lai)\2008 Files\MLQ 2007-08\MLQ 2007 Pictures\MLQ 2007 Preparations\THrough the Years\Pictures_final_4_MTV\2001\MOP_4_versions\2001_version_2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" y="762002"/>
                <a:ext cx="3048000" cy="38334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154" name="TextBox 8"/>
              <p:cNvSpPr txBox="1">
                <a:spLocks noChangeArrowheads="1"/>
              </p:cNvSpPr>
              <p:nvPr/>
            </p:nvSpPr>
            <p:spPr bwMode="auto">
              <a:xfrm>
                <a:off x="685800" y="4724400"/>
                <a:ext cx="2057400" cy="846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200"/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rd</a:t>
                </a:r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Edition</a:t>
                </a:r>
              </a:p>
              <a:p>
                <a:pPr algn="ctr" defTabSz="457200"/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2001</a:t>
                </a:r>
              </a:p>
            </p:txBody>
          </p:sp>
        </p:grp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3200400" y="5474277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400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Edition</a:t>
              </a:r>
            </a:p>
            <a:p>
              <a:pPr algn="ctr" defTabSz="457200"/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2005</a:t>
              </a:r>
            </a:p>
          </p:txBody>
        </p:sp>
        <p:pic>
          <p:nvPicPr>
            <p:cNvPr id="6148" name="Picture 2" descr="C:\Users\TDF\Documents\My Documents (Lai)\2008 Files\MLQ 2007-08\MLQ 2007 Pictures\MLQ 2007 Preparations\THrough the Years\Pictures_final_4_MTV\2005\200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0" y="1429030"/>
              <a:ext cx="2895600" cy="4038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6334991" y="5742709"/>
              <a:ext cx="2362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PH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PH" sz="2800" b="1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PH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Edition</a:t>
              </a:r>
            </a:p>
            <a:p>
              <a:pPr defTabSz="457200"/>
              <a:r>
                <a:rPr lang="en-PH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2013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3"/>
            <a:stretch/>
          </p:blipFill>
          <p:spPr>
            <a:xfrm>
              <a:off x="5754888" y="1919077"/>
              <a:ext cx="2741968" cy="384463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28800" y="240055"/>
            <a:ext cx="626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srgbClr val="549E39">
                    <a:lumMod val="75000"/>
                  </a:srgbClr>
                </a:solidFill>
              </a:rPr>
              <a:t>Evolution of the </a:t>
            </a:r>
            <a:r>
              <a:rPr lang="en-US" sz="4400" b="1" dirty="0">
                <a:solidFill>
                  <a:srgbClr val="549E39">
                    <a:lumMod val="75000"/>
                  </a:srgbClr>
                </a:solidFill>
              </a:rPr>
              <a:t>MOP</a:t>
            </a:r>
            <a:endParaRPr lang="en-US" sz="4000" b="1" dirty="0">
              <a:solidFill>
                <a:srgbClr val="549E3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079226" cy="4267200"/>
          </a:xfrm>
        </p:spPr>
        <p:txBody>
          <a:bodyPr>
            <a:normAutofit/>
          </a:bodyPr>
          <a:lstStyle/>
          <a:p>
            <a:r>
              <a:rPr lang="en-PH" sz="2400" dirty="0"/>
              <a:t>Provides technical policies and guidelines on how to diagnose, treat and counsel TB cases</a:t>
            </a:r>
          </a:p>
          <a:p>
            <a:r>
              <a:rPr lang="en-PH" sz="2400" dirty="0"/>
              <a:t>Provides guidelines on how to strengthen NTP support health systems such as logistics management, and recording and reporting  </a:t>
            </a:r>
          </a:p>
          <a:p>
            <a:r>
              <a:rPr lang="en-PH" sz="2400" dirty="0"/>
              <a:t>Defines the roles and tasks of offices/persons involved in TB control</a:t>
            </a:r>
          </a:p>
          <a:p>
            <a:r>
              <a:rPr lang="en-PH" sz="2400" dirty="0"/>
              <a:t>Serves as reference for monitoring, supervision and evaluation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009" y="457200"/>
            <a:ext cx="7199086" cy="7512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Uses of MOP</a:t>
            </a:r>
          </a:p>
        </p:txBody>
      </p:sp>
    </p:spTree>
    <p:extLst>
      <p:ext uri="{BB962C8B-B14F-4D97-AF65-F5344CB8AC3E}">
        <p14:creationId xmlns:p14="http://schemas.microsoft.com/office/powerpoint/2010/main" val="48275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4754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PH" sz="2800" b="1" dirty="0">
                <a:solidFill>
                  <a:srgbClr val="FF0000"/>
                </a:solidFill>
              </a:rPr>
              <a:t>Primary users</a:t>
            </a:r>
          </a:p>
          <a:p>
            <a:pPr marL="0" indent="0">
              <a:buNone/>
            </a:pPr>
            <a:endParaRPr lang="en-PH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PH" sz="2400" b="1" dirty="0">
                <a:solidFill>
                  <a:schemeClr val="tx1"/>
                </a:solidFill>
              </a:rPr>
              <a:t>TB care providers </a:t>
            </a:r>
            <a:r>
              <a:rPr lang="en-PH" sz="2400" dirty="0">
                <a:solidFill>
                  <a:schemeClr val="tx1"/>
                </a:solidFill>
              </a:rPr>
              <a:t>– staff of DOTS facilities such as health centers, rural health units,  PPMDs,  hospitals, government health facilities, private clinics</a:t>
            </a:r>
          </a:p>
          <a:p>
            <a:pPr marL="0" indent="0">
              <a:buNone/>
            </a:pPr>
            <a:endParaRPr lang="en-PH" sz="2400" dirty="0"/>
          </a:p>
          <a:p>
            <a:endParaRPr lang="en-P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6783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PH" sz="2800" b="1" dirty="0">
                <a:solidFill>
                  <a:srgbClr val="FF0000"/>
                </a:solidFill>
              </a:rPr>
              <a:t>Secondary users</a:t>
            </a:r>
          </a:p>
          <a:p>
            <a:pPr marL="0" indent="0">
              <a:buNone/>
            </a:pPr>
            <a:endParaRPr lang="en-PH" sz="1200" b="1" dirty="0">
              <a:solidFill>
                <a:srgbClr val="FF0000"/>
              </a:solidFill>
            </a:endParaRPr>
          </a:p>
          <a:p>
            <a:r>
              <a:rPr lang="en-PH" sz="2400" b="1" dirty="0">
                <a:solidFill>
                  <a:schemeClr val="tx1"/>
                </a:solidFill>
              </a:rPr>
              <a:t>Program managers </a:t>
            </a:r>
            <a:r>
              <a:rPr lang="en-PH" sz="2400" dirty="0">
                <a:solidFill>
                  <a:schemeClr val="tx1"/>
                </a:solidFill>
              </a:rPr>
              <a:t>– provincial / city TB coordinators and regional TB coordinators, IDO-DOH</a:t>
            </a:r>
          </a:p>
          <a:p>
            <a:r>
              <a:rPr lang="en-PH" sz="2400" b="1" dirty="0">
                <a:solidFill>
                  <a:schemeClr val="tx1"/>
                </a:solidFill>
              </a:rPr>
              <a:t>Policy makers, advocates, researchers</a:t>
            </a:r>
          </a:p>
          <a:p>
            <a:r>
              <a:rPr lang="en-PH" sz="2400" b="1" dirty="0">
                <a:solidFill>
                  <a:schemeClr val="tx1"/>
                </a:solidFill>
              </a:rPr>
              <a:t>Partners including donors</a:t>
            </a:r>
          </a:p>
          <a:p>
            <a:pPr marL="0" indent="0">
              <a:buNone/>
            </a:pPr>
            <a:endParaRPr lang="en-PH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P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083" r="15937" b="22500"/>
          <a:stretch/>
        </p:blipFill>
        <p:spPr>
          <a:xfrm>
            <a:off x="1042483" y="5051320"/>
            <a:ext cx="2703607" cy="1566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3750" r="16720" b="24931"/>
          <a:stretch/>
        </p:blipFill>
        <p:spPr>
          <a:xfrm>
            <a:off x="5260181" y="5051320"/>
            <a:ext cx="2814638" cy="15668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90630"/>
            <a:ext cx="6347714" cy="6731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Users of MOP</a:t>
            </a:r>
          </a:p>
        </p:txBody>
      </p:sp>
    </p:spTree>
    <p:extLst>
      <p:ext uri="{BB962C8B-B14F-4D97-AF65-F5344CB8AC3E}">
        <p14:creationId xmlns:p14="http://schemas.microsoft.com/office/powerpoint/2010/main" val="11526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5165"/>
            <a:ext cx="7772400" cy="4999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3000" i="1" dirty="0">
                <a:solidFill>
                  <a:schemeClr val="tx1"/>
                </a:solidFill>
              </a:rPr>
              <a:t>“</a:t>
            </a:r>
            <a:r>
              <a:rPr lang="en-PH" sz="2800" i="1" dirty="0">
                <a:solidFill>
                  <a:schemeClr val="tx1"/>
                </a:solidFill>
              </a:rPr>
              <a:t>I call on all health organizations and facilities to ensure that all their health care providers possess the capability to provide quality TB care through training and supervision. Only through well-trained cadres would our fight against TB bring us closer to our vision of a TB-free Philippines.”</a:t>
            </a:r>
          </a:p>
          <a:p>
            <a:pPr marL="0" indent="0">
              <a:buNone/>
            </a:pPr>
            <a:r>
              <a:rPr lang="en-PH" sz="2800" i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PH" dirty="0">
                <a:solidFill>
                  <a:schemeClr val="tx1"/>
                </a:solidFill>
              </a:rPr>
              <a:t>			</a:t>
            </a:r>
            <a:r>
              <a:rPr lang="en-PH" sz="2800" dirty="0">
                <a:solidFill>
                  <a:schemeClr val="tx1"/>
                </a:solidFill>
              </a:rPr>
              <a:t>Enrique T. Ona, MD, FPCS, FACS</a:t>
            </a:r>
          </a:p>
          <a:p>
            <a:pPr marL="0" indent="0">
              <a:buNone/>
            </a:pPr>
            <a:r>
              <a:rPr lang="en-PH" sz="2800" dirty="0">
                <a:solidFill>
                  <a:schemeClr val="tx1"/>
                </a:solidFill>
              </a:rPr>
              <a:t>			</a:t>
            </a:r>
            <a:r>
              <a:rPr lang="en-PH" sz="2800" i="1" dirty="0">
                <a:solidFill>
                  <a:schemeClr val="tx1"/>
                </a:solidFill>
              </a:rPr>
              <a:t>Secretary of Health</a:t>
            </a:r>
            <a:endParaRPr lang="en-PH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P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7512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Preface: DOH Secretary’s Call</a:t>
            </a:r>
          </a:p>
        </p:txBody>
      </p:sp>
    </p:spTree>
    <p:extLst>
      <p:ext uri="{BB962C8B-B14F-4D97-AF65-F5344CB8AC3E}">
        <p14:creationId xmlns:p14="http://schemas.microsoft.com/office/powerpoint/2010/main" val="383829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38319"/>
            <a:ext cx="7620000" cy="5874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1.	Introduction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2.	Case Finding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3.	Case Holding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4.	Prevention of TB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5.	Records and Reports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6.	Logistics Management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7.	Referral System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8.	Advocacy, Communication, and Social 					Mobilization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9.	Certification and Accreditation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Chapter 10.	Monitoring and Evaluation	</a:t>
            </a:r>
          </a:p>
          <a:p>
            <a:pPr marL="0" indent="0">
              <a:buNone/>
            </a:pPr>
            <a:r>
              <a:rPr lang="en-PH" sz="2400" dirty="0">
                <a:solidFill>
                  <a:schemeClr val="tx1"/>
                </a:solidFill>
              </a:rPr>
              <a:t>Annexes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87082"/>
            <a:ext cx="7199086" cy="7512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77645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520</Words>
  <Application>Microsoft Office PowerPoint</Application>
  <PresentationFormat>On-screen Show (4:3)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Swis721 BlkCn BT</vt:lpstr>
      <vt:lpstr>Symbol</vt:lpstr>
      <vt:lpstr>Trebuchet MS</vt:lpstr>
      <vt:lpstr>Wingdings</vt:lpstr>
      <vt:lpstr>Wingdings 3</vt:lpstr>
      <vt:lpstr>Office Theme</vt:lpstr>
      <vt:lpstr>Facet</vt:lpstr>
      <vt:lpstr>     5th edition  NTP MANUAL OF  PROCEDURES Introduction and Highlights</vt:lpstr>
      <vt:lpstr>Rationale for Updating the MOP</vt:lpstr>
      <vt:lpstr>Processes of MOP Revision</vt:lpstr>
      <vt:lpstr>PowerPoint Presentation</vt:lpstr>
      <vt:lpstr>PowerPoint Presentation</vt:lpstr>
      <vt:lpstr>Uses of MOP</vt:lpstr>
      <vt:lpstr>Users of MOP</vt:lpstr>
      <vt:lpstr>Preface: DOH Secretary’s Call</vt:lpstr>
      <vt:lpstr>Table of Contents</vt:lpstr>
      <vt:lpstr>General Changes in the MOP</vt:lpstr>
      <vt:lpstr>Some technical changes/highlights in the MOP</vt:lpstr>
      <vt:lpstr>Some technical changes/highlights in the MOP</vt:lpstr>
      <vt:lpstr>Some technical changes/highlights in the MOP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ed.  NTP  MANUAL OF  PROCEDURES Introduction and Highlights</dc:title>
  <dc:creator>admin-user</dc:creator>
  <cp:lastModifiedBy>alio</cp:lastModifiedBy>
  <cp:revision>46</cp:revision>
  <dcterms:created xsi:type="dcterms:W3CDTF">2006-08-16T00:00:00Z</dcterms:created>
  <dcterms:modified xsi:type="dcterms:W3CDTF">2018-04-23T08:00:30Z</dcterms:modified>
</cp:coreProperties>
</file>