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7"/>
  </p:notesMasterIdLst>
  <p:sldIdLst>
    <p:sldId id="261" r:id="rId3"/>
    <p:sldId id="256" r:id="rId4"/>
    <p:sldId id="257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>
    <p:restoredLeft sz="15620"/>
    <p:restoredTop sz="94660"/>
  </p:normalViewPr>
  <p:slideViewPr>
    <p:cSldViewPr>
      <p:cViewPr>
        <p:scale>
          <a:sx n="64" d="100"/>
          <a:sy n="64" d="100"/>
        </p:scale>
        <p:origin x="1482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2844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P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806E5F-7282-4D5C-89E1-761C2E671FDE}" type="datetimeFigureOut">
              <a:rPr lang="en-PH" smtClean="0"/>
              <a:t>23/04/2018</a:t>
            </a:fld>
            <a:endParaRPr lang="en-P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P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9ACC7B-78E1-4154-AF41-628DCF98683C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73852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PH" dirty="0"/>
              <a:t>Introduction to the NTP MOP and </a:t>
            </a:r>
            <a:r>
              <a:rPr lang="en-PH"/>
              <a:t>its highlights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BC032DF-1D5C-40C1-B1AD-E46D1B590769}" type="slidenum">
              <a:rPr kumimoji="0" lang="en-PH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PH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51396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9ACC7B-78E1-4154-AF41-628DCF98683C}" type="slidenum">
              <a:rPr lang="en-PH" smtClean="0"/>
              <a:t>2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5967820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9ACC7B-78E1-4154-AF41-628DCF98683C}" type="slidenum">
              <a:rPr lang="en-PH" smtClean="0"/>
              <a:t>3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8268566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9ACC7B-78E1-4154-AF41-628DCF98683C}" type="slidenum">
              <a:rPr lang="en-PH" smtClean="0"/>
              <a:t>4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1690534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4/23/2018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srgbClr val="549E39"/>
                </a:solidFill>
              </a:rPr>
              <a:pPr/>
              <a:t>‹#›</a:t>
            </a:fld>
            <a:endParaRPr lang="en-US" dirty="0">
              <a:solidFill>
                <a:srgbClr val="549E3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36376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4/23/2018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srgbClr val="549E39"/>
                </a:solidFill>
              </a:rPr>
              <a:pPr/>
              <a:t>‹#›</a:t>
            </a:fld>
            <a:endParaRPr lang="en-US" dirty="0">
              <a:solidFill>
                <a:srgbClr val="549E3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18504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4/23/2018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srgbClr val="549E39"/>
                </a:solidFill>
              </a:rPr>
              <a:pPr/>
              <a:t>‹#›</a:t>
            </a:fld>
            <a:endParaRPr lang="en-US" dirty="0">
              <a:solidFill>
                <a:srgbClr val="549E3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86423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4/23/2018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>
                <a:solidFill>
                  <a:srgbClr val="549E39"/>
                </a:solidFill>
              </a:rPr>
              <a:pPr/>
              <a:t>‹#›</a:t>
            </a:fld>
            <a:endParaRPr lang="en-US" dirty="0">
              <a:solidFill>
                <a:srgbClr val="549E3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27594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4/23/2018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srgbClr val="549E39"/>
                </a:solidFill>
              </a:rPr>
              <a:pPr/>
              <a:t>‹#›</a:t>
            </a:fld>
            <a:endParaRPr lang="en-US" dirty="0">
              <a:solidFill>
                <a:srgbClr val="549E3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74634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4/23/2018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srgbClr val="549E39"/>
                </a:solidFill>
              </a:rPr>
              <a:pPr/>
              <a:t>‹#›</a:t>
            </a:fld>
            <a:endParaRPr lang="en-US" dirty="0">
              <a:solidFill>
                <a:srgbClr val="549E3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8846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4/23/2018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srgbClr val="549E39"/>
                </a:solidFill>
              </a:rPr>
              <a:pPr/>
              <a:t>‹#›</a:t>
            </a:fld>
            <a:endParaRPr lang="en-US" dirty="0">
              <a:solidFill>
                <a:srgbClr val="549E3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57166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4/23/2018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srgbClr val="549E39"/>
                </a:solidFill>
              </a:rPr>
              <a:pPr/>
              <a:t>‹#›</a:t>
            </a:fld>
            <a:endParaRPr lang="en-US" dirty="0">
              <a:solidFill>
                <a:srgbClr val="549E3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192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4/23/2018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srgbClr val="549E39"/>
                </a:solidFill>
              </a:rPr>
              <a:pPr/>
              <a:t>‹#›</a:t>
            </a:fld>
            <a:endParaRPr lang="en-US" dirty="0">
              <a:solidFill>
                <a:srgbClr val="549E3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247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4/23/2018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srgbClr val="549E39"/>
                </a:solidFill>
              </a:rPr>
              <a:pPr/>
              <a:t>‹#›</a:t>
            </a:fld>
            <a:endParaRPr lang="en-US" dirty="0">
              <a:solidFill>
                <a:srgbClr val="549E3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788411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4/23/2018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srgbClr val="549E39"/>
                </a:solidFill>
              </a:rPr>
              <a:pPr/>
              <a:t>‹#›</a:t>
            </a:fld>
            <a:endParaRPr lang="en-US" dirty="0">
              <a:solidFill>
                <a:srgbClr val="549E39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549E39">
                    <a:lumMod val="60000"/>
                    <a:lumOff val="40000"/>
                  </a:srgbClr>
                </a:solidFill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549E39">
                    <a:lumMod val="60000"/>
                    <a:lumOff val="40000"/>
                  </a:srgbClr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8377241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4/23/2018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srgbClr val="549E39"/>
                </a:solidFill>
              </a:rPr>
              <a:pPr/>
              <a:t>‹#›</a:t>
            </a:fld>
            <a:endParaRPr lang="en-US" dirty="0">
              <a:solidFill>
                <a:srgbClr val="549E3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913269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4/23/2018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srgbClr val="549E39"/>
                </a:solidFill>
              </a:rPr>
              <a:pPr/>
              <a:t>‹#›</a:t>
            </a:fld>
            <a:endParaRPr lang="en-US" dirty="0">
              <a:solidFill>
                <a:srgbClr val="549E39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549E39">
                    <a:lumMod val="60000"/>
                    <a:lumOff val="40000"/>
                  </a:srgbClr>
                </a:solidFill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549E39">
                    <a:lumMod val="60000"/>
                    <a:lumOff val="40000"/>
                  </a:srgbClr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9321179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4/23/2018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srgbClr val="549E39"/>
                </a:solidFill>
              </a:rPr>
              <a:pPr/>
              <a:t>‹#›</a:t>
            </a:fld>
            <a:endParaRPr lang="en-US" dirty="0">
              <a:solidFill>
                <a:srgbClr val="549E3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367623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4/23/2018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>
                <a:solidFill>
                  <a:srgbClr val="549E39"/>
                </a:solidFill>
              </a:rPr>
              <a:pPr/>
              <a:t>‹#›</a:t>
            </a:fld>
            <a:endParaRPr lang="en-US" dirty="0">
              <a:solidFill>
                <a:srgbClr val="549E3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939309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4/23/2018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srgbClr val="549E39"/>
                </a:solidFill>
              </a:rPr>
              <a:pPr/>
              <a:t>‹#›</a:t>
            </a:fld>
            <a:endParaRPr lang="en-US" dirty="0">
              <a:solidFill>
                <a:srgbClr val="549E3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9136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4171" y="145142"/>
            <a:ext cx="7199086" cy="75123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4171" y="1041520"/>
            <a:ext cx="7199086" cy="49998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4/23/2018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 defTabSz="457200"/>
            <a:fld id="{D57F1E4F-1CFF-5643-939E-217C01CDF565}" type="slidenum">
              <a:rPr lang="en-US" smtClean="0">
                <a:solidFill>
                  <a:srgbClr val="549E39"/>
                </a:solidFill>
              </a:rPr>
              <a:pPr defTabSz="457200"/>
              <a:t>‹#›</a:t>
            </a:fld>
            <a:endParaRPr lang="en-US" dirty="0">
              <a:solidFill>
                <a:srgbClr val="549E3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3084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69886" y="1734366"/>
            <a:ext cx="6804227" cy="3657600"/>
          </a:xfrm>
        </p:spPr>
        <p:txBody>
          <a:bodyPr/>
          <a:lstStyle/>
          <a:p>
            <a:b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8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en-US" sz="48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en-US" sz="48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</a:t>
            </a:r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edition</a:t>
            </a:r>
            <a:br>
              <a:rPr lang="en-US" sz="48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8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NTP MANUAL OF </a:t>
            </a:r>
            <a:br>
              <a:rPr lang="en-US" sz="48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8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PROCEDURES</a:t>
            </a:r>
            <a:br>
              <a:rPr lang="en-US" dirty="0"/>
            </a:br>
            <a:r>
              <a:rPr lang="en-PH" sz="4800" dirty="0">
                <a:solidFill>
                  <a:schemeClr val="tx1"/>
                </a:solidFill>
              </a:rPr>
              <a:t>Chapter 1: Introduction </a:t>
            </a:r>
            <a:endParaRPr lang="en-US" sz="48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" y="5282618"/>
            <a:ext cx="7030674" cy="1096899"/>
          </a:xfrm>
        </p:spPr>
        <p:txBody>
          <a:bodyPr>
            <a:normAutofit/>
          </a:bodyPr>
          <a:lstStyle/>
          <a:p>
            <a:endParaRPr lang="en-PH" sz="2800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27C3B40-66F7-49F1-BC07-C94071F447C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266" y="493147"/>
            <a:ext cx="2541133" cy="903246"/>
          </a:xfrm>
          <a:prstGeom prst="rect">
            <a:avLst/>
          </a:prstGeom>
        </p:spPr>
      </p:pic>
      <p:pic>
        <p:nvPicPr>
          <p:cNvPr id="6" name="Picture 11">
            <a:extLst>
              <a:ext uri="{FF2B5EF4-FFF2-40B4-BE49-F238E27FC236}">
                <a16:creationId xmlns:a16="http://schemas.microsoft.com/office/drawing/2014/main" id="{02C8D457-AFA1-4D90-B84F-E510A6D3A1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464"/>
          <a:stretch>
            <a:fillRect/>
          </a:stretch>
        </p:blipFill>
        <p:spPr bwMode="auto">
          <a:xfrm>
            <a:off x="3810000" y="550701"/>
            <a:ext cx="2927245" cy="8358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PBSPlogo-transparent.png">
            <a:extLst>
              <a:ext uri="{FF2B5EF4-FFF2-40B4-BE49-F238E27FC236}">
                <a16:creationId xmlns:a16="http://schemas.microsoft.com/office/drawing/2014/main" id="{7B04A8CB-024E-4D76-AE33-1F3AD3244576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46846" y="457074"/>
            <a:ext cx="1113096" cy="975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01673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3006" y="1676400"/>
            <a:ext cx="8001000" cy="4419600"/>
          </a:xfrm>
        </p:spPr>
        <p:txBody>
          <a:bodyPr>
            <a:normAutofit/>
          </a:bodyPr>
          <a:lstStyle/>
          <a:p>
            <a:r>
              <a:rPr lang="en-PH" sz="2600" dirty="0">
                <a:solidFill>
                  <a:schemeClr val="tx1"/>
                </a:solidFill>
              </a:rPr>
              <a:t>Magnitude of tuberculosis in the Philippines</a:t>
            </a:r>
          </a:p>
          <a:p>
            <a:r>
              <a:rPr lang="en-PH" sz="2600" dirty="0">
                <a:solidFill>
                  <a:schemeClr val="tx1"/>
                </a:solidFill>
              </a:rPr>
              <a:t>The Philippines and its health care delivery system</a:t>
            </a:r>
          </a:p>
          <a:p>
            <a:r>
              <a:rPr lang="en-PH" sz="2600" dirty="0">
                <a:solidFill>
                  <a:schemeClr val="tx1"/>
                </a:solidFill>
              </a:rPr>
              <a:t>The National TB Control Program (NTP)</a:t>
            </a:r>
          </a:p>
          <a:p>
            <a:r>
              <a:rPr lang="en-PH" sz="2600" dirty="0">
                <a:solidFill>
                  <a:schemeClr val="tx1"/>
                </a:solidFill>
              </a:rPr>
              <a:t>Past efforts to control TB in the country</a:t>
            </a:r>
          </a:p>
          <a:p>
            <a:r>
              <a:rPr lang="en-PH" sz="2600" dirty="0">
                <a:solidFill>
                  <a:schemeClr val="tx1"/>
                </a:solidFill>
              </a:rPr>
              <a:t>Current key initiatives to respond to the TB problem</a:t>
            </a:r>
          </a:p>
          <a:p>
            <a:r>
              <a:rPr lang="en-PH" sz="2600" dirty="0">
                <a:solidFill>
                  <a:schemeClr val="tx1"/>
                </a:solidFill>
              </a:rPr>
              <a:t>NTP Performance</a:t>
            </a:r>
          </a:p>
          <a:p>
            <a:r>
              <a:rPr lang="en-PH" sz="2600" dirty="0">
                <a:solidFill>
                  <a:schemeClr val="tx1"/>
                </a:solidFill>
              </a:rPr>
              <a:t>Vision, goals, objectives and strategies of NTP</a:t>
            </a:r>
          </a:p>
          <a:p>
            <a:r>
              <a:rPr lang="en-PH" sz="2600" dirty="0">
                <a:solidFill>
                  <a:schemeClr val="tx1"/>
                </a:solidFill>
              </a:rPr>
              <a:t>Roles and Functions  </a:t>
            </a:r>
          </a:p>
          <a:p>
            <a:r>
              <a:rPr lang="en-PH" sz="2600" dirty="0">
                <a:solidFill>
                  <a:schemeClr val="tx1"/>
                </a:solidFill>
              </a:rPr>
              <a:t>Functions of the health service providers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Chapter 1: Introduction</a:t>
            </a:r>
          </a:p>
        </p:txBody>
      </p:sp>
    </p:spTree>
    <p:extLst>
      <p:ext uri="{BB962C8B-B14F-4D97-AF65-F5344CB8AC3E}">
        <p14:creationId xmlns:p14="http://schemas.microsoft.com/office/powerpoint/2010/main" val="3144918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229600" cy="3886200"/>
          </a:xfrm>
        </p:spPr>
        <p:txBody>
          <a:bodyPr/>
          <a:lstStyle/>
          <a:p>
            <a:pPr marL="0" indent="0">
              <a:buNone/>
            </a:pPr>
            <a:r>
              <a:rPr lang="en-PH" sz="2800" b="1" dirty="0"/>
              <a:t>Vision</a:t>
            </a:r>
            <a:r>
              <a:rPr lang="en-PH" sz="2800" dirty="0"/>
              <a:t>:	TB-free Philippines</a:t>
            </a:r>
          </a:p>
          <a:p>
            <a:pPr marL="0" indent="0">
              <a:buNone/>
            </a:pPr>
            <a:r>
              <a:rPr lang="en-PH" sz="2800" b="1" dirty="0"/>
              <a:t>Goal</a:t>
            </a:r>
            <a:r>
              <a:rPr lang="en-PH" sz="2800" dirty="0"/>
              <a:t>:		Reduce TB mortality and morbidity</a:t>
            </a:r>
          </a:p>
          <a:p>
            <a:pPr marL="0" indent="0">
              <a:buNone/>
            </a:pPr>
            <a:r>
              <a:rPr lang="en-PH" sz="2800" b="1" dirty="0"/>
              <a:t>Targets in 2016</a:t>
            </a:r>
            <a:r>
              <a:rPr lang="en-PH" sz="2800" dirty="0"/>
              <a:t>:</a:t>
            </a:r>
          </a:p>
          <a:p>
            <a:pPr marL="0" indent="0">
              <a:buNone/>
            </a:pPr>
            <a:r>
              <a:rPr lang="en-PH" dirty="0"/>
              <a:t>	</a:t>
            </a:r>
            <a:r>
              <a:rPr lang="en-PH" sz="2400" dirty="0"/>
              <a:t>Case detection rate, all forms   	90%</a:t>
            </a:r>
          </a:p>
          <a:p>
            <a:pPr marL="0" indent="0">
              <a:buNone/>
            </a:pPr>
            <a:r>
              <a:rPr lang="en-PH" sz="2400" dirty="0"/>
              <a:t>	Treatment success rate, all forms	90%</a:t>
            </a:r>
          </a:p>
          <a:p>
            <a:pPr marL="0" indent="0">
              <a:buNone/>
            </a:pPr>
            <a:r>
              <a:rPr lang="en-PH" sz="2400" dirty="0"/>
              <a:t>	MDR-TB notification rate		62%</a:t>
            </a:r>
          </a:p>
          <a:p>
            <a:pPr marL="0" indent="0">
              <a:buNone/>
            </a:pPr>
            <a:r>
              <a:rPr lang="en-PH" sz="2400" dirty="0"/>
              <a:t>	MDR-TB TSR				75%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NTP Vision, Goals and Objectives</a:t>
            </a:r>
          </a:p>
        </p:txBody>
      </p:sp>
    </p:spTree>
    <p:extLst>
      <p:ext uri="{BB962C8B-B14F-4D97-AF65-F5344CB8AC3E}">
        <p14:creationId xmlns:p14="http://schemas.microsoft.com/office/powerpoint/2010/main" val="456019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2429789"/>
              </p:ext>
            </p:extLst>
          </p:nvPr>
        </p:nvGraphicFramePr>
        <p:xfrm>
          <a:off x="381000" y="1219199"/>
          <a:ext cx="8379542" cy="54326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155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63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077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PH" sz="2800" dirty="0">
                          <a:effectLst/>
                        </a:rPr>
                        <a:t>OBJECTIVE</a:t>
                      </a:r>
                      <a:endParaRPr lang="en-PH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PH" sz="2800" dirty="0">
                          <a:effectLst/>
                        </a:rPr>
                        <a:t>STRATEGY</a:t>
                      </a:r>
                      <a:endParaRPr lang="en-PH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287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PH" sz="1800" dirty="0">
                          <a:effectLst/>
                        </a:rPr>
                        <a:t>Reduce local variation in TB control program performance</a:t>
                      </a:r>
                      <a:endParaRPr lang="en-PH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2000" dirty="0">
                          <a:effectLst/>
                        </a:rPr>
                        <a:t> Localize implementation of TB control</a:t>
                      </a:r>
                      <a:endParaRPr lang="en-PH" sz="2000" dirty="0">
                        <a:effectLst/>
                      </a:endParaRP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2000" dirty="0">
                          <a:effectLst/>
                        </a:rPr>
                        <a:t>Monitor health system performance</a:t>
                      </a:r>
                      <a:endParaRPr lang="en-PH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1006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PH" sz="1800" dirty="0">
                          <a:effectLst/>
                        </a:rPr>
                        <a:t>Scale up and sustain coverage of DOTS implementation</a:t>
                      </a:r>
                      <a:endParaRPr lang="en-PH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lvl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PH" sz="2000" dirty="0">
                          <a:effectLst/>
                        </a:rPr>
                        <a:t>3.    Engage both public and private health care providers</a:t>
                      </a:r>
                    </a:p>
                    <a:p>
                      <a:pPr marL="0" lvl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PH" sz="2000" dirty="0">
                          <a:effectLst/>
                        </a:rPr>
                        <a:t>4.    Promote and strengthen positive behavior of the    communities</a:t>
                      </a:r>
                    </a:p>
                    <a:p>
                      <a:pPr marL="0" lvl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PH" sz="2000" dirty="0">
                          <a:effectLst/>
                        </a:rPr>
                        <a:t>5.   Address MDR-TB, TB/HIV, and needs of vulnerable populations</a:t>
                      </a:r>
                      <a:endParaRPr lang="en-PH" sz="20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4604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PH" sz="1800" dirty="0">
                          <a:effectLst/>
                        </a:rPr>
                        <a:t>Ensure provision of quality TB services</a:t>
                      </a:r>
                      <a:endParaRPr lang="en-PH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lvl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PH" sz="2000" dirty="0">
                          <a:effectLst/>
                        </a:rPr>
                        <a:t>6.    Regulate and make available quality TB diagnostic tests and drugs</a:t>
                      </a:r>
                    </a:p>
                    <a:p>
                      <a:pPr marL="0" lvl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PH" sz="2000" dirty="0">
                          <a:effectLst/>
                        </a:rPr>
                        <a:t>7.    Certify and accredit TB care providers</a:t>
                      </a:r>
                      <a:endParaRPr lang="en-PH" sz="20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5287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PH" sz="1800" dirty="0">
                          <a:effectLst/>
                        </a:rPr>
                        <a:t>Reduce out-of-pocket expenses related to TB care</a:t>
                      </a:r>
                      <a:endParaRPr lang="en-PH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lvl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PH" sz="2000" dirty="0">
                          <a:effectLst/>
                        </a:rPr>
                        <a:t>8.   Secure adequate funding and improve allocation and efficiency of fund utilization</a:t>
                      </a:r>
                      <a:endParaRPr lang="en-PH" sz="20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5971" y="100780"/>
            <a:ext cx="8229600" cy="1143000"/>
          </a:xfrm>
        </p:spPr>
        <p:txBody>
          <a:bodyPr/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Objectives and Strategies</a:t>
            </a:r>
          </a:p>
        </p:txBody>
      </p:sp>
    </p:spTree>
    <p:extLst>
      <p:ext uri="{BB962C8B-B14F-4D97-AF65-F5344CB8AC3E}">
        <p14:creationId xmlns:p14="http://schemas.microsoft.com/office/powerpoint/2010/main" val="17455789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acet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194</Words>
  <Application>Microsoft Office PowerPoint</Application>
  <PresentationFormat>On-screen Show (4:3)</PresentationFormat>
  <Paragraphs>39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Times New Roman</vt:lpstr>
      <vt:lpstr>Trebuchet MS</vt:lpstr>
      <vt:lpstr>Wingdings 3</vt:lpstr>
      <vt:lpstr>Office Theme</vt:lpstr>
      <vt:lpstr>Facet</vt:lpstr>
      <vt:lpstr>     5th edition  NTP MANUAL OF  PROCEDURES Chapter 1: Introduction </vt:lpstr>
      <vt:lpstr>Chapter 1: Introduction</vt:lpstr>
      <vt:lpstr>NTP Vision, Goals and Objectives</vt:lpstr>
      <vt:lpstr>Objectives and Strategies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1: Introduction</dc:title>
  <dc:creator>admin-user</dc:creator>
  <cp:lastModifiedBy>alio</cp:lastModifiedBy>
  <cp:revision>13</cp:revision>
  <dcterms:created xsi:type="dcterms:W3CDTF">2006-08-16T00:00:00Z</dcterms:created>
  <dcterms:modified xsi:type="dcterms:W3CDTF">2018-04-23T08:38:55Z</dcterms:modified>
</cp:coreProperties>
</file>