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61" r:id="rId4"/>
    <p:sldId id="283" r:id="rId5"/>
    <p:sldId id="274" r:id="rId6"/>
    <p:sldId id="286" r:id="rId7"/>
    <p:sldId id="275" r:id="rId8"/>
    <p:sldId id="264" r:id="rId9"/>
    <p:sldId id="265" r:id="rId10"/>
    <p:sldId id="277" r:id="rId11"/>
    <p:sldId id="284" r:id="rId12"/>
    <p:sldId id="271" r:id="rId13"/>
    <p:sldId id="278" r:id="rId14"/>
    <p:sldId id="267" r:id="rId15"/>
    <p:sldId id="280" r:id="rId16"/>
    <p:sldId id="279" r:id="rId17"/>
    <p:sldId id="276" r:id="rId18"/>
    <p:sldId id="281" r:id="rId19"/>
    <p:sldId id="270" r:id="rId20"/>
    <p:sldId id="268" r:id="rId21"/>
    <p:sldId id="269" r:id="rId22"/>
    <p:sldId id="282" r:id="rId23"/>
    <p:sldId id="285" r:id="rId24"/>
    <p:sldId id="272" r:id="rId25"/>
    <p:sldId id="27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132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4B5380-592C-4255-AFB7-75A7B286E5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FCDD09-497B-4B95-8C60-B5AFDD618BC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44E33-633C-4935-ABD5-A9582BCD9DED}" type="datetimeFigureOut">
              <a:rPr lang="en-PH" smtClean="0"/>
              <a:t>23/04/2018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493825-9792-44A1-B44E-06DB39C9A1C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E90543-03EA-4759-B504-F30D348DBE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13F41-FCAA-4220-B4BC-E44209DCAD0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33731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9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010" y="0"/>
            <a:ext cx="2971800" cy="459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3960C-782A-4732-A3AC-0299FE3F1B35}" type="datetimeFigureOut">
              <a:rPr lang="en-PH" smtClean="0"/>
              <a:t>23/04/2018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3"/>
            <a:ext cx="5486400" cy="360044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4686"/>
            <a:ext cx="2971800" cy="459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010" y="8684686"/>
            <a:ext cx="2971800" cy="459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7B7D3-F77D-453E-9CBE-8E86F04749F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15275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23900" y="4437117"/>
            <a:ext cx="5410200" cy="3556000"/>
          </a:xfrm>
        </p:spPr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7B7D3-F77D-453E-9CBE-8E86F04749F5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81812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7B7D3-F77D-453E-9CBE-8E86F04749F5}" type="slidenum">
              <a:rPr lang="en-PH" smtClean="0"/>
              <a:t>10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49145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7B7D3-F77D-453E-9CBE-8E86F04749F5}" type="slidenum">
              <a:rPr lang="en-PH" smtClean="0"/>
              <a:t>25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968993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7B7D3-F77D-453E-9CBE-8E86F04749F5}" type="slidenum">
              <a:rPr lang="en-PH" smtClean="0"/>
              <a:t>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27719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7B7D3-F77D-453E-9CBE-8E86F04749F5}" type="slidenum">
              <a:rPr lang="en-PH" smtClean="0"/>
              <a:t>3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35788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7B7D3-F77D-453E-9CBE-8E86F04749F5}" type="slidenum">
              <a:rPr lang="en-PH" smtClean="0"/>
              <a:t>4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61175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7B7D3-F77D-453E-9CBE-8E86F04749F5}" type="slidenum">
              <a:rPr lang="en-PH" smtClean="0"/>
              <a:t>5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60856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3"/>
            <a:ext cx="5486400" cy="3600449"/>
          </a:xfrm>
        </p:spPr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7B7D3-F77D-453E-9CBE-8E86F04749F5}" type="slidenum">
              <a:rPr lang="en-PH" smtClean="0"/>
              <a:t>6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913086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7B7D3-F77D-453E-9CBE-8E86F04749F5}" type="slidenum">
              <a:rPr lang="en-PH" smtClean="0"/>
              <a:t>7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399441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7B7D3-F77D-453E-9CBE-8E86F04749F5}" type="slidenum">
              <a:rPr lang="en-PH" smtClean="0"/>
              <a:t>8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78219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7B7D3-F77D-453E-9CBE-8E86F04749F5}" type="slidenum">
              <a:rPr lang="en-PH" smtClean="0"/>
              <a:t>9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96693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19" indent="0" algn="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</a:lvl2pPr>
            <a:lvl3pPr marL="914377" indent="0" algn="ctr">
              <a:buNone/>
            </a:lvl3pPr>
            <a:lvl4pPr marL="1371566" indent="0" algn="ctr">
              <a:buNone/>
            </a:lvl4pPr>
            <a:lvl5pPr marL="1828754" indent="0" algn="ctr">
              <a:buNone/>
            </a:lvl5pPr>
            <a:lvl6pPr marL="2285943" indent="0" algn="ctr">
              <a:buNone/>
            </a:lvl6pPr>
            <a:lvl7pPr marL="2743131" indent="0" algn="ctr">
              <a:buNone/>
            </a:lvl7pPr>
            <a:lvl8pPr marL="3200320" indent="0" algn="ctr">
              <a:buNone/>
            </a:lvl8pPr>
            <a:lvl9pPr marL="3657509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7418-9279-484E-9184-C4243999298B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339B-08A9-4397-8901-E17EDCBAD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7418-9279-484E-9184-C4243999298B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339B-08A9-4397-8901-E17EDCBAD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3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3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7418-9279-484E-9184-C4243999298B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339B-08A9-4397-8901-E17EDCBAD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7418-9279-484E-9184-C4243999298B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339B-08A9-4397-8901-E17EDCBAD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7418-9279-484E-9184-C4243999298B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339B-08A9-4397-8901-E17EDCBAD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7418-9279-484E-9184-C4243999298B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339B-08A9-4397-8901-E17EDCBAD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8" y="1859761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2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7418-9279-484E-9184-C4243999298B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339B-08A9-4397-8901-E17EDCBAD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7418-9279-484E-9184-C4243999298B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339B-08A9-4397-8901-E17EDCBAD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7418-9279-484E-9184-C4243999298B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339B-08A9-4397-8901-E17EDCBAD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1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7418-9279-484E-9184-C4243999298B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339B-08A9-4397-8901-E17EDCBAD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9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1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7418-9279-484E-9184-C4243999298B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5"/>
            <a:ext cx="609600" cy="365125"/>
          </a:xfrm>
        </p:spPr>
        <p:txBody>
          <a:bodyPr/>
          <a:lstStyle/>
          <a:p>
            <a:fld id="{DFF1339B-08A9-4397-8901-E17EDCBAD0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9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827418-9279-484E-9184-C4243999298B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5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5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F1339B-08A9-4397-8901-E17EDCBAD09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13" indent="-274313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64" indent="-246882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indent="-246882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690" indent="-210307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03" indent="-210307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17" indent="-210307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192" indent="-182875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05" indent="-182875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18" indent="-182875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3716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2">
                    <a:lumMod val="50000"/>
                  </a:schemeClr>
                </a:solidFill>
              </a:rPr>
              <a:t>EXERCISE 3.3: RECORDING FORMS FOR CASE FINDING  </a:t>
            </a:r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5052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j-lt"/>
              </a:rPr>
              <a:t>For each patient, accomplish 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Form 1</a:t>
            </a:r>
            <a:r>
              <a:rPr lang="en-US" sz="3200" dirty="0">
                <a:latin typeface="+mj-lt"/>
              </a:rPr>
              <a:t>, 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Form 2a </a:t>
            </a:r>
            <a:r>
              <a:rPr lang="en-US" sz="3200" dirty="0">
                <a:latin typeface="+mj-lt"/>
              </a:rPr>
              <a:t>and 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Form 3</a:t>
            </a:r>
            <a:r>
              <a:rPr lang="en-US" sz="3200" dirty="0">
                <a:latin typeface="+mj-lt"/>
              </a:rPr>
              <a:t>, as applicable.  </a:t>
            </a:r>
          </a:p>
          <a:p>
            <a:pPr marL="354004" indent="-88898">
              <a:buNone/>
            </a:pPr>
            <a:r>
              <a:rPr lang="en-US" sz="3200" dirty="0">
                <a:latin typeface="+mj-lt"/>
              </a:rPr>
              <a:t>(For this exercise, you may use the same presumptive TB </a:t>
            </a:r>
            <a:r>
              <a:rPr lang="en-US" sz="3200" dirty="0" err="1">
                <a:latin typeface="+mj-lt"/>
              </a:rPr>
              <a:t>Masterlist</a:t>
            </a:r>
            <a:r>
              <a:rPr lang="en-US" sz="3200" dirty="0">
                <a:latin typeface="+mj-lt"/>
              </a:rPr>
              <a:t> and Laboratory register.)</a:t>
            </a:r>
          </a:p>
          <a:p>
            <a:pPr marL="354004" indent="-88898">
              <a:buNone/>
            </a:pP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4021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ora\Desktop\Untitl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66800"/>
            <a:ext cx="9144000" cy="2819400"/>
          </a:xfrm>
          <a:prstGeom prst="rect">
            <a:avLst/>
          </a:prstGeom>
          <a:noFill/>
        </p:spPr>
      </p:pic>
      <p:sp>
        <p:nvSpPr>
          <p:cNvPr id="3" name="Oval 2"/>
          <p:cNvSpPr/>
          <p:nvPr/>
        </p:nvSpPr>
        <p:spPr>
          <a:xfrm>
            <a:off x="0" y="914400"/>
            <a:ext cx="27432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ora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9144000" cy="2819400"/>
          </a:xfrm>
          <a:prstGeom prst="rect">
            <a:avLst/>
          </a:prstGeom>
          <a:noFill/>
        </p:spPr>
      </p:pic>
      <p:sp>
        <p:nvSpPr>
          <p:cNvPr id="4" name="Oval 3"/>
          <p:cNvSpPr/>
          <p:nvPr/>
        </p:nvSpPr>
        <p:spPr>
          <a:xfrm>
            <a:off x="0" y="2895600"/>
            <a:ext cx="4800600" cy="838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334000" y="2895600"/>
            <a:ext cx="1066800" cy="838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934200" y="2895600"/>
            <a:ext cx="990600" cy="838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9144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ora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9144000" cy="46482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05800" cy="4572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Form 2.a  NTP Laboratory Request Form</a:t>
            </a:r>
          </a:p>
        </p:txBody>
      </p:sp>
      <p:sp>
        <p:nvSpPr>
          <p:cNvPr id="4" name="Oval 3"/>
          <p:cNvSpPr/>
          <p:nvPr/>
        </p:nvSpPr>
        <p:spPr>
          <a:xfrm>
            <a:off x="152400" y="914400"/>
            <a:ext cx="66294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ora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9144000" cy="4724400"/>
          </a:xfrm>
          <a:prstGeom prst="rect">
            <a:avLst/>
          </a:prstGeom>
          <a:noFill/>
        </p:spPr>
      </p:pic>
      <p:sp>
        <p:nvSpPr>
          <p:cNvPr id="3" name="Oval 2"/>
          <p:cNvSpPr/>
          <p:nvPr/>
        </p:nvSpPr>
        <p:spPr>
          <a:xfrm>
            <a:off x="5791200" y="4191000"/>
            <a:ext cx="25146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1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34200" y="31242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67600" y="3200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96200" y="3048000"/>
            <a:ext cx="1295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81600" y="21336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86400" y="21336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57800" y="2514600"/>
            <a:ext cx="762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562600" y="2514600"/>
            <a:ext cx="152400" cy="7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81600" y="29718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486400" y="29718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81600" y="3276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562600" y="3276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C:\Users\Cora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9144000" cy="2590800"/>
          </a:xfrm>
          <a:prstGeom prst="rect">
            <a:avLst/>
          </a:prstGeom>
          <a:noFill/>
        </p:spPr>
      </p:pic>
      <p:sp>
        <p:nvSpPr>
          <p:cNvPr id="23" name="Oval 22"/>
          <p:cNvSpPr/>
          <p:nvPr/>
        </p:nvSpPr>
        <p:spPr>
          <a:xfrm>
            <a:off x="5105400" y="1981200"/>
            <a:ext cx="685800" cy="2362200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0" y="1524000"/>
            <a:ext cx="20574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5029200" y="609600"/>
            <a:ext cx="990600" cy="5334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Update</a:t>
            </a:r>
          </a:p>
        </p:txBody>
      </p:sp>
      <p:sp>
        <p:nvSpPr>
          <p:cNvPr id="19" name="Down Arrow 18"/>
          <p:cNvSpPr/>
          <p:nvPr/>
        </p:nvSpPr>
        <p:spPr>
          <a:xfrm>
            <a:off x="5334000" y="1143000"/>
            <a:ext cx="304800" cy="685800"/>
          </a:xfrm>
          <a:prstGeom prst="downArrow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37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Cora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91440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34200" y="31242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67600" y="3200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96200" y="3048000"/>
            <a:ext cx="1295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81600" y="21336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86400" y="21336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57800" y="2514600"/>
            <a:ext cx="762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562600" y="2514600"/>
            <a:ext cx="152400" cy="7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81600" y="29718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486400" y="29718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81600" y="3276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562600" y="3276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57200" y="1143001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+mj-lt"/>
              </a:rPr>
              <a:t>The DOTS physician decided to refer Melinda to the accessible </a:t>
            </a:r>
            <a:r>
              <a:rPr lang="en-US" sz="3200" dirty="0" err="1">
                <a:latin typeface="+mj-lt"/>
              </a:rPr>
              <a:t>Xpert</a:t>
            </a:r>
            <a:r>
              <a:rPr lang="en-US" sz="3200" dirty="0">
                <a:latin typeface="+mj-lt"/>
              </a:rPr>
              <a:t> site which was District Hospital B. </a:t>
            </a:r>
          </a:p>
        </p:txBody>
      </p:sp>
    </p:spTree>
    <p:extLst>
      <p:ext uri="{BB962C8B-B14F-4D97-AF65-F5344CB8AC3E}">
        <p14:creationId xmlns:p14="http://schemas.microsoft.com/office/powerpoint/2010/main" val="13428370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34200" y="31242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67600" y="3200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96200" y="3048000"/>
            <a:ext cx="1295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81600" y="21336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86400" y="21336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57800" y="2514600"/>
            <a:ext cx="762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562600" y="2514600"/>
            <a:ext cx="152400" cy="7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81600" y="29718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486400" y="29718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81600" y="3276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562600" y="3276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C:\Users\Cora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9144000" cy="3124200"/>
          </a:xfrm>
          <a:prstGeom prst="rect">
            <a:avLst/>
          </a:prstGeom>
          <a:noFill/>
        </p:spPr>
      </p:pic>
      <p:sp>
        <p:nvSpPr>
          <p:cNvPr id="23" name="Oval 22"/>
          <p:cNvSpPr/>
          <p:nvPr/>
        </p:nvSpPr>
        <p:spPr>
          <a:xfrm>
            <a:off x="7239000" y="1524000"/>
            <a:ext cx="1905000" cy="2590800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0" y="1295400"/>
            <a:ext cx="19050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7620000" y="609600"/>
            <a:ext cx="1143000" cy="362712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Update</a:t>
            </a:r>
          </a:p>
        </p:txBody>
      </p:sp>
      <p:sp>
        <p:nvSpPr>
          <p:cNvPr id="19" name="Down Arrow 18"/>
          <p:cNvSpPr/>
          <p:nvPr/>
        </p:nvSpPr>
        <p:spPr>
          <a:xfrm>
            <a:off x="7924800" y="990600"/>
            <a:ext cx="381000" cy="609600"/>
          </a:xfrm>
          <a:prstGeom prst="downArrow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370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819400"/>
            <a:ext cx="91440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Cora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" y="1371600"/>
            <a:ext cx="9143999" cy="2819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42837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763000" cy="5410200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1.    Melinda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</a:rPr>
              <a:t>Tanun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, 45 year old female, was referred by a private physician, Dr. Bert Santos, to the Victoria RHU because of chest X-ray findings of PTB (Jan. 7, 2014: streaky infiltrates in left upper lobe).  At the RHU, the following information was obtained when she consulted on January 14, 2014:</a:t>
            </a:r>
            <a:br>
              <a:rPr lang="en-US" sz="2400" dirty="0">
                <a:solidFill>
                  <a:schemeClr val="bg2">
                    <a:lumMod val="10000"/>
                  </a:schemeClr>
                </a:solidFill>
              </a:rPr>
            </a:br>
            <a:br>
              <a:rPr lang="en-US" sz="24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400" dirty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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She had cough of 3 weeks duration, with weight loss and fever.</a:t>
            </a:r>
            <a:br>
              <a:rPr lang="en-US" sz="24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400" dirty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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She was treated for PTB in 2012 by another private physician. She could not recall the name of the medicines but said she took 3 tablets of the same kind everyday but only for 2 months. </a:t>
            </a:r>
            <a:br>
              <a:rPr lang="en-US" sz="24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400" dirty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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There is no other member of the household with a history of TB.</a:t>
            </a:r>
            <a:br>
              <a:rPr lang="en-US" sz="24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400" dirty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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Melinda lives in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</a:rPr>
              <a:t>Purok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 7,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</a:rPr>
              <a:t>Bgy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</a:rPr>
              <a:t>Maalon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, Victoria Municipality, Province B, in region 1.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67400"/>
            <a:ext cx="8229600" cy="838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(</a:t>
            </a:r>
            <a:r>
              <a:rPr lang="en-US" b="1" dirty="0"/>
              <a:t>ACCOMPLISH Form 1 and the upper portion of Form 2a BEFORE PROCEEDING.</a:t>
            </a:r>
            <a:endParaRPr lang="en-US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635762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2. Justine David, a 4 year old boy, was brought to the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Batasan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DOTS facility on February 7, 2014 by her mother for evaluation.  Her mother, Christa, was started on Category 1 treatment at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Batasan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2 weeks ago.  The family resides in #43 General St.,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Bgy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Batasan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, City 123, in Region 2.</a:t>
            </a:r>
          </a:p>
          <a:p>
            <a:pPr lvl="0"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On evaluation, it was found that Justine has had cough for the past 4 weeks.  His weight was below normal for his age and his mother reported he had a very poor appetite. He had been given Cotrimoxazole 3 weeks ago but still without resolution of cough after 7 days of intake.  Justine also underwent a Chest X-ray (self-requested by the mother) and it read: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hilar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adenopathy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, right consistent with PTB (January 24, 2014).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 </a:t>
            </a: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Justine has not been previously treated for TB.  He could not produce sputum.  A TST was done and read on February 9 as 12mm.</a:t>
            </a:r>
            <a:br>
              <a:rPr lang="en-US" sz="36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3600" b="1" i="1" dirty="0">
                <a:solidFill>
                  <a:schemeClr val="tx2">
                    <a:lumMod val="50000"/>
                  </a:schemeClr>
                </a:solidFill>
              </a:rPr>
              <a:t>(ACCOMPLISH Form 1)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Cora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3000"/>
            <a:ext cx="9144000" cy="3581400"/>
          </a:xfrm>
          <a:prstGeom prst="rect">
            <a:avLst/>
          </a:prstGeom>
          <a:noFill/>
        </p:spPr>
      </p:pic>
      <p:sp>
        <p:nvSpPr>
          <p:cNvPr id="3" name="Oval 2"/>
          <p:cNvSpPr/>
          <p:nvPr/>
        </p:nvSpPr>
        <p:spPr>
          <a:xfrm>
            <a:off x="0" y="990600"/>
            <a:ext cx="2057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Cora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3000"/>
            <a:ext cx="9144000" cy="3581400"/>
          </a:xfrm>
          <a:prstGeom prst="rect">
            <a:avLst/>
          </a:prstGeom>
          <a:noFill/>
        </p:spPr>
      </p:pic>
      <p:sp>
        <p:nvSpPr>
          <p:cNvPr id="4" name="Oval 3"/>
          <p:cNvSpPr/>
          <p:nvPr/>
        </p:nvSpPr>
        <p:spPr>
          <a:xfrm>
            <a:off x="0" y="3505200"/>
            <a:ext cx="77724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val 13"/>
          <p:cNvSpPr/>
          <p:nvPr/>
        </p:nvSpPr>
        <p:spPr>
          <a:xfrm>
            <a:off x="5715000" y="1371600"/>
            <a:ext cx="533400" cy="1143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114800" y="1371600"/>
            <a:ext cx="533400" cy="1143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219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b="1" dirty="0">
                <a:latin typeface="Comic Sans MS" pitchFamily="66" charset="0"/>
              </a:rPr>
              <a:t>END OF EXERCISE 3.3</a:t>
            </a:r>
          </a:p>
          <a:p>
            <a:pPr algn="ctr">
              <a:buNone/>
            </a:pPr>
            <a:r>
              <a:rPr lang="en-US" sz="3200" b="1">
                <a:latin typeface="Comic Sans MS" pitchFamily="66" charset="0"/>
              </a:rPr>
              <a:t>(CASE FINDING)</a:t>
            </a:r>
            <a:endParaRPr lang="en-US" sz="32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34200" y="31242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67600" y="3200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96200" y="3048000"/>
            <a:ext cx="1295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81600" y="21336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86400" y="21336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57800" y="2514600"/>
            <a:ext cx="762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562600" y="2514600"/>
            <a:ext cx="152400" cy="7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81600" y="29718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486400" y="29718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81600" y="3276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562600" y="3276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Cora\Desktop\Untitl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71600"/>
            <a:ext cx="9144000" cy="2667000"/>
          </a:xfrm>
          <a:prstGeom prst="rect">
            <a:avLst/>
          </a:prstGeom>
          <a:noFill/>
        </p:spPr>
      </p:pic>
      <p:sp>
        <p:nvSpPr>
          <p:cNvPr id="18" name="Oval 17"/>
          <p:cNvSpPr/>
          <p:nvPr/>
        </p:nvSpPr>
        <p:spPr>
          <a:xfrm>
            <a:off x="0" y="1143000"/>
            <a:ext cx="21336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37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34200" y="31242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67600" y="3200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96200" y="3048000"/>
            <a:ext cx="1295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81600" y="21336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86400" y="21336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57800" y="2514600"/>
            <a:ext cx="762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562600" y="2514600"/>
            <a:ext cx="152400" cy="7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81600" y="29718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486400" y="29718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81600" y="3276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562600" y="3276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Cora\Desktop\Untitl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71600"/>
            <a:ext cx="9144000" cy="2667000"/>
          </a:xfrm>
          <a:prstGeom prst="rect">
            <a:avLst/>
          </a:prstGeom>
          <a:noFill/>
        </p:spPr>
      </p:pic>
      <p:sp>
        <p:nvSpPr>
          <p:cNvPr id="19" name="Oval 18"/>
          <p:cNvSpPr/>
          <p:nvPr/>
        </p:nvSpPr>
        <p:spPr>
          <a:xfrm>
            <a:off x="0" y="2743200"/>
            <a:ext cx="51816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791200" y="2895600"/>
            <a:ext cx="1066800" cy="762000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37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34200" y="31242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67600" y="32004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96200" y="3048000"/>
            <a:ext cx="1295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81600" y="21336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86400" y="21336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57800" y="2514600"/>
            <a:ext cx="762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562600" y="2514600"/>
            <a:ext cx="152400" cy="7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81600" y="29718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486400" y="29718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81600" y="3276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562600" y="32766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C:\Users\Cora\Desktop\Untitl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71600"/>
            <a:ext cx="9144000" cy="2514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42837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Patient’s </a:t>
            </a:r>
            <a:r>
              <a:rPr lang="en-US" u="sng" dirty="0"/>
              <a:t>surnames</a:t>
            </a:r>
            <a:r>
              <a:rPr lang="en-US" dirty="0"/>
              <a:t> should be written in CAPITAL letters</a:t>
            </a:r>
          </a:p>
        </p:txBody>
      </p:sp>
    </p:spTree>
    <p:extLst>
      <p:ext uri="{BB962C8B-B14F-4D97-AF65-F5344CB8AC3E}">
        <p14:creationId xmlns:p14="http://schemas.microsoft.com/office/powerpoint/2010/main" val="132050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ora\Desktop\Untitl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"/>
            <a:ext cx="9144000" cy="6857999"/>
          </a:xfrm>
          <a:prstGeom prst="rect">
            <a:avLst/>
          </a:prstGeom>
          <a:noFill/>
        </p:spPr>
      </p:pic>
      <p:sp>
        <p:nvSpPr>
          <p:cNvPr id="3" name="Oval 2"/>
          <p:cNvSpPr/>
          <p:nvPr/>
        </p:nvSpPr>
        <p:spPr>
          <a:xfrm>
            <a:off x="2133600" y="0"/>
            <a:ext cx="36576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81400" y="5562600"/>
            <a:ext cx="1600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Cora\Desktop\Untitl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5" y="152400"/>
            <a:ext cx="8458199" cy="6477000"/>
          </a:xfrm>
          <a:prstGeom prst="rect">
            <a:avLst/>
          </a:prstGeom>
          <a:noFill/>
        </p:spPr>
      </p:pic>
      <p:sp>
        <p:nvSpPr>
          <p:cNvPr id="4" name="Oval 3"/>
          <p:cNvSpPr/>
          <p:nvPr/>
        </p:nvSpPr>
        <p:spPr>
          <a:xfrm>
            <a:off x="457200" y="6096000"/>
            <a:ext cx="3124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733800" y="6096000"/>
            <a:ext cx="40386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1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3657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She was able to submit 2 specimens for DSSM on the same day.</a:t>
            </a:r>
            <a:br>
              <a:rPr lang="en-US" sz="36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The specimens of Melinda </a:t>
            </a:r>
            <a:r>
              <a:rPr lang="en-US" sz="3600" dirty="0" err="1">
                <a:solidFill>
                  <a:schemeClr val="tx2">
                    <a:lumMod val="50000"/>
                  </a:schemeClr>
                </a:solidFill>
              </a:rPr>
              <a:t>Tanun</a:t>
            </a: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 were processed and read on the same day, January 14.  Results were as follows:</a:t>
            </a:r>
            <a:br>
              <a:rPr lang="en-US" sz="36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             Specimen #1:   0   (salivary)</a:t>
            </a:r>
            <a:br>
              <a:rPr lang="en-US" sz="36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             Specimen #2:  	0    (salivary)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2133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(ACCOMPLISH </a:t>
            </a:r>
            <a:r>
              <a:rPr lang="en-US" sz="2800" b="1" dirty="0">
                <a:solidFill>
                  <a:srgbClr val="FF0000"/>
                </a:solidFill>
              </a:rPr>
              <a:t>Form 3 </a:t>
            </a:r>
            <a:r>
              <a:rPr lang="en-US" sz="2800" b="1" dirty="0"/>
              <a:t>and the lower portion of </a:t>
            </a:r>
            <a:r>
              <a:rPr lang="en-US" sz="2800" b="1" dirty="0">
                <a:solidFill>
                  <a:srgbClr val="FF0000"/>
                </a:solidFill>
              </a:rPr>
              <a:t>Form 2a </a:t>
            </a:r>
            <a:r>
              <a:rPr lang="en-US" sz="2800" b="1" dirty="0"/>
              <a:t>BEFORE PROCEEDING.</a:t>
            </a:r>
          </a:p>
          <a:p>
            <a:pPr marL="0" indent="0" algn="ctr">
              <a:buNone/>
            </a:pPr>
            <a:r>
              <a:rPr lang="en-US" sz="2800" b="1" dirty="0"/>
              <a:t>(Update </a:t>
            </a:r>
            <a:r>
              <a:rPr lang="en-US" sz="2800" b="1" dirty="0">
                <a:solidFill>
                  <a:srgbClr val="FF0000"/>
                </a:solidFill>
              </a:rPr>
              <a:t>Form 1</a:t>
            </a:r>
            <a:r>
              <a:rPr lang="en-US" sz="2800" b="1" dirty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4173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360</Words>
  <Application>Microsoft Office PowerPoint</Application>
  <PresentationFormat>On-screen Show (4:3)</PresentationFormat>
  <Paragraphs>30</Paragraphs>
  <Slides>25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Calibri</vt:lpstr>
      <vt:lpstr>Comic Sans MS</vt:lpstr>
      <vt:lpstr>Constantia</vt:lpstr>
      <vt:lpstr>Wingdings</vt:lpstr>
      <vt:lpstr>Wingdings 2</vt:lpstr>
      <vt:lpstr>Flow</vt:lpstr>
      <vt:lpstr>EXERCISE 3.3: RECORDING FORMS FOR CASE FINDING  </vt:lpstr>
      <vt:lpstr>1.    Melinda Tanun, 45 year old female, was referred by a private physician, Dr. Bert Santos, to the Victoria RHU because of chest X-ray findings of PTB (Jan. 7, 2014: streaky infiltrates in left upper lobe).  At the RHU, the following information was obtained when she consulted on January 14, 2014:   She had cough of 3 weeks duration, with weight loss and fever.  She was treated for PTB in 2012 by another private physician. She could not recall the name of the medicines but said she took 3 tablets of the same kind everyday but only for 2 months.   There is no other member of the household with a history of TB.  Melinda lives in Purok 7, Bgy. Maalon, Victoria Municipality, Province B, in region 1.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She was able to submit 2 specimens for DSSM on the same day. The specimens of Melinda Tanun were processed and read on the same day, January 14.  Results were as follows:              Specimen #1:   0   (salivary)              Specimen #2:   0    (salivary)</vt:lpstr>
      <vt:lpstr>PowerPoint Presentation</vt:lpstr>
      <vt:lpstr>PowerPoint Presentation</vt:lpstr>
      <vt:lpstr>PowerPoint Presentation</vt:lpstr>
      <vt:lpstr>Form 2.a  NTP Laboratory Request Form</vt:lpstr>
      <vt:lpstr>PowerPoint Presentation</vt:lpstr>
      <vt:lpstr>Update</vt:lpstr>
      <vt:lpstr>PowerPoint Presentation</vt:lpstr>
      <vt:lpstr>PowerPoint Presentation</vt:lpstr>
      <vt:lpstr>Update</vt:lpstr>
      <vt:lpstr>PowerPoint Presentation</vt:lpstr>
      <vt:lpstr>PowerPoint Presentation</vt:lpstr>
      <vt:lpstr> Justine has not been previously treated for TB.  He could not produce sputum.  A TST was done and read on February 9 as 12mm. (ACCOMPLISH Form 1)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3: RECORDING FORMS FOR CASE FINDING</dc:title>
  <dc:creator>Cora</dc:creator>
  <cp:lastModifiedBy>alio</cp:lastModifiedBy>
  <cp:revision>48</cp:revision>
  <dcterms:created xsi:type="dcterms:W3CDTF">2014-08-17T09:06:21Z</dcterms:created>
  <dcterms:modified xsi:type="dcterms:W3CDTF">2018-04-23T08:48:05Z</dcterms:modified>
</cp:coreProperties>
</file>