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4"/>
  </p:notesMasterIdLst>
  <p:sldIdLst>
    <p:sldId id="289" r:id="rId2"/>
    <p:sldId id="291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7EE"/>
    <a:srgbClr val="B7E0A8"/>
    <a:srgbClr val="90C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4191" autoAdjust="0"/>
    <p:restoredTop sz="90925" autoAdjust="0"/>
  </p:normalViewPr>
  <p:slideViewPr>
    <p:cSldViewPr snapToGrid="0">
      <p:cViewPr varScale="1">
        <p:scale>
          <a:sx n="62" d="100"/>
          <a:sy n="62" d="100"/>
        </p:scale>
        <p:origin x="160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284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F1BD9-E4B4-4EFD-B6E9-3FD4C80BA156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F4784-CE4B-445E-B580-7D1A566EE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22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="1" u="sng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BF4784-CE4B-445E-B580-7D1A566EE2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23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BF4784-CE4B-445E-B580-7D1A566EE2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72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965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82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7432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630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233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19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657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873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901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778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521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94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772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42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457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60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4171" y="145142"/>
            <a:ext cx="7199086" cy="7512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171" y="1041520"/>
            <a:ext cx="7199086" cy="4999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428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-130629" y="0"/>
            <a:ext cx="9274629" cy="76061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171" y="172430"/>
            <a:ext cx="7924176" cy="668818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Procedures (Decision on Diagnosis based on Laboratory Results)</a:t>
            </a:r>
          </a:p>
        </p:txBody>
      </p:sp>
      <p:sp>
        <p:nvSpPr>
          <p:cNvPr id="22" name="TextBox 395"/>
          <p:cNvSpPr txBox="1">
            <a:spLocks noChangeArrowheads="1"/>
          </p:cNvSpPr>
          <p:nvPr/>
        </p:nvSpPr>
        <p:spPr bwMode="auto">
          <a:xfrm>
            <a:off x="6361306" y="2225255"/>
            <a:ext cx="56533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No or not done</a:t>
            </a:r>
          </a:p>
        </p:txBody>
      </p:sp>
      <p:sp>
        <p:nvSpPr>
          <p:cNvPr id="23" name="TextBox 361"/>
          <p:cNvSpPr txBox="1">
            <a:spLocks noChangeArrowheads="1"/>
          </p:cNvSpPr>
          <p:nvPr/>
        </p:nvSpPr>
        <p:spPr bwMode="auto">
          <a:xfrm>
            <a:off x="138636" y="1491899"/>
            <a:ext cx="3720527" cy="10371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en-PH" sz="1000" b="1" dirty="0">
                <a:solidFill>
                  <a:schemeClr val="tx1"/>
                </a:solidFill>
                <a:latin typeface="Calibri" panose="020F0502020204030204" pitchFamily="34" charset="0"/>
              </a:rPr>
              <a:t>PRESUMPTIVE TB:</a:t>
            </a:r>
          </a:p>
          <a:p>
            <a:pPr marL="117472" indent="-117472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</a:rPr>
              <a:t>Cough of at least 2 weeks in an adult (age </a:t>
            </a:r>
            <a:r>
              <a:rPr lang="en-PH" sz="1000" u="sng" dirty="0">
                <a:solidFill>
                  <a:schemeClr val="tx1"/>
                </a:solidFill>
                <a:latin typeface="Calibri" panose="020F0502020204030204" pitchFamily="34" charset="0"/>
              </a:rPr>
              <a:t>&gt;</a:t>
            </a: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</a:rPr>
              <a:t>15 y/o) </a:t>
            </a:r>
            <a:endParaRPr lang="en-US" sz="1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7472" indent="-117472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</a:rPr>
              <a:t>A child (&lt;15 y/o) w/ any 3 out of 6 criteria for TB Signs/Symptoms</a:t>
            </a:r>
            <a:endParaRPr lang="en-US" sz="1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7472" indent="-117472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</a:rPr>
              <a:t>Chest X-ray suggestive of tuberculosis</a:t>
            </a:r>
            <a:endParaRPr lang="en-US" sz="1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7472" indent="-117472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</a:rPr>
              <a:t>Cough of any duration in a high risk individual or a close contact of an active TB case (adult/adolescent)</a:t>
            </a:r>
          </a:p>
        </p:txBody>
      </p:sp>
      <p:sp>
        <p:nvSpPr>
          <p:cNvPr id="24" name="Hexagon 23"/>
          <p:cNvSpPr/>
          <p:nvPr/>
        </p:nvSpPr>
        <p:spPr>
          <a:xfrm>
            <a:off x="4159883" y="1820217"/>
            <a:ext cx="876055" cy="380495"/>
          </a:xfrm>
          <a:prstGeom prst="hexagon">
            <a:avLst/>
          </a:prstGeom>
          <a:solidFill>
            <a:srgbClr val="BDD7E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DSSM positive?</a:t>
            </a:r>
          </a:p>
        </p:txBody>
      </p:sp>
      <p:sp>
        <p:nvSpPr>
          <p:cNvPr id="25" name="Rectangle 75"/>
          <p:cNvSpPr>
            <a:spLocks noChangeArrowheads="1"/>
          </p:cNvSpPr>
          <p:nvPr/>
        </p:nvSpPr>
        <p:spPr bwMode="auto">
          <a:xfrm>
            <a:off x="2928921" y="2796236"/>
            <a:ext cx="1085389" cy="389053"/>
          </a:xfrm>
          <a:prstGeom prst="rect">
            <a:avLst/>
          </a:prstGeom>
          <a:solidFill>
            <a:srgbClr val="99FF99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None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Bacteriologically confirmed PTB</a:t>
            </a:r>
            <a:endParaRPr lang="en-US" sz="1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6" name="Straight Arrow Connector 25"/>
          <p:cNvCxnSpPr>
            <a:stCxn id="24" idx="2"/>
            <a:endCxn id="25" idx="0"/>
          </p:cNvCxnSpPr>
          <p:nvPr/>
        </p:nvCxnSpPr>
        <p:spPr>
          <a:xfrm flipH="1">
            <a:off x="3471616" y="2200712"/>
            <a:ext cx="783391" cy="59552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Hexagon 26"/>
          <p:cNvSpPr/>
          <p:nvPr/>
        </p:nvSpPr>
        <p:spPr>
          <a:xfrm>
            <a:off x="5501005" y="1838889"/>
            <a:ext cx="888573" cy="354202"/>
          </a:xfrm>
          <a:prstGeom prst="hex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  <a:latin typeface="Calibri" panose="020F0502020204030204" pitchFamily="34" charset="0"/>
              </a:rPr>
              <a:t>Age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&lt;15 y/o?</a:t>
            </a:r>
          </a:p>
        </p:txBody>
      </p:sp>
      <p:cxnSp>
        <p:nvCxnSpPr>
          <p:cNvPr id="28" name="Straight Arrow Connector 27"/>
          <p:cNvCxnSpPr>
            <a:stCxn id="24" idx="0"/>
            <a:endCxn id="27" idx="3"/>
          </p:cNvCxnSpPr>
          <p:nvPr/>
        </p:nvCxnSpPr>
        <p:spPr>
          <a:xfrm>
            <a:off x="5035938" y="2010465"/>
            <a:ext cx="465067" cy="55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Hexagon 28"/>
          <p:cNvSpPr/>
          <p:nvPr/>
        </p:nvSpPr>
        <p:spPr>
          <a:xfrm>
            <a:off x="4186519" y="2471156"/>
            <a:ext cx="1066553" cy="701041"/>
          </a:xfrm>
          <a:prstGeom prst="hexagon">
            <a:avLst/>
          </a:prstGeom>
          <a:solidFill>
            <a:srgbClr val="BDD7E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Chest x-ray findings suggestive of TB?</a:t>
            </a:r>
          </a:p>
        </p:txBody>
      </p:sp>
      <p:cxnSp>
        <p:nvCxnSpPr>
          <p:cNvPr id="30" name="Straight Arrow Connector 29"/>
          <p:cNvCxnSpPr>
            <a:stCxn id="27" idx="2"/>
            <a:endCxn id="29" idx="5"/>
          </p:cNvCxnSpPr>
          <p:nvPr/>
        </p:nvCxnSpPr>
        <p:spPr>
          <a:xfrm flipH="1">
            <a:off x="5077812" y="2193091"/>
            <a:ext cx="511744" cy="27806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Hexagon 30"/>
          <p:cNvSpPr/>
          <p:nvPr/>
        </p:nvSpPr>
        <p:spPr>
          <a:xfrm>
            <a:off x="1615397" y="2741768"/>
            <a:ext cx="1074463" cy="500992"/>
          </a:xfrm>
          <a:prstGeom prst="hex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History of previous treatment?</a:t>
            </a:r>
          </a:p>
        </p:txBody>
      </p:sp>
      <p:cxnSp>
        <p:nvCxnSpPr>
          <p:cNvPr id="32" name="Straight Arrow Connector 31"/>
          <p:cNvCxnSpPr>
            <a:stCxn id="25" idx="1"/>
            <a:endCxn id="31" idx="0"/>
          </p:cNvCxnSpPr>
          <p:nvPr/>
        </p:nvCxnSpPr>
        <p:spPr>
          <a:xfrm flipH="1">
            <a:off x="2689860" y="2990763"/>
            <a:ext cx="239061" cy="150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 bwMode="auto">
          <a:xfrm>
            <a:off x="276711" y="2764254"/>
            <a:ext cx="1135997" cy="468579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PH" sz="1000" dirty="0">
                <a:latin typeface="Calibri" panose="020F0502020204030204" pitchFamily="34" charset="0"/>
              </a:rPr>
              <a:t>Bacteriologically confirmed PTB, </a:t>
            </a:r>
            <a:r>
              <a:rPr lang="en-PH" sz="1000" b="1" dirty="0">
                <a:latin typeface="Calibri" panose="020F0502020204030204" pitchFamily="34" charset="0"/>
              </a:rPr>
              <a:t>New</a:t>
            </a:r>
            <a:endParaRPr lang="en-US" sz="1000" b="1" dirty="0">
              <a:latin typeface="Calibri" panose="020F0502020204030204" pitchFamily="34" charset="0"/>
            </a:endParaRPr>
          </a:p>
        </p:txBody>
      </p:sp>
      <p:cxnSp>
        <p:nvCxnSpPr>
          <p:cNvPr id="34" name="Straight Arrow Connector 33"/>
          <p:cNvCxnSpPr>
            <a:stCxn id="31" idx="3"/>
            <a:endCxn id="33" idx="3"/>
          </p:cNvCxnSpPr>
          <p:nvPr/>
        </p:nvCxnSpPr>
        <p:spPr>
          <a:xfrm flipH="1">
            <a:off x="1412708" y="2992264"/>
            <a:ext cx="202689" cy="62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 bwMode="auto">
          <a:xfrm>
            <a:off x="1168251" y="3488222"/>
            <a:ext cx="1140749" cy="468579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PH" sz="1000" dirty="0">
                <a:latin typeface="Calibri" panose="020F0502020204030204" pitchFamily="34" charset="0"/>
              </a:rPr>
              <a:t>Bacteriologically confirmed PTB, </a:t>
            </a:r>
            <a:r>
              <a:rPr lang="en-PH" sz="1000" b="1" dirty="0">
                <a:latin typeface="Calibri" panose="020F0502020204030204" pitchFamily="34" charset="0"/>
              </a:rPr>
              <a:t>Retreatment</a:t>
            </a:r>
            <a:endParaRPr lang="en-US" sz="1000" b="1" dirty="0">
              <a:latin typeface="Calibri" panose="020F0502020204030204" pitchFamily="34" charset="0"/>
            </a:endParaRPr>
          </a:p>
        </p:txBody>
      </p:sp>
      <p:cxnSp>
        <p:nvCxnSpPr>
          <p:cNvPr id="36" name="Straight Arrow Connector 35"/>
          <p:cNvCxnSpPr>
            <a:stCxn id="31" idx="2"/>
            <a:endCxn id="35" idx="0"/>
          </p:cNvCxnSpPr>
          <p:nvPr/>
        </p:nvCxnSpPr>
        <p:spPr>
          <a:xfrm flipH="1">
            <a:off x="1738626" y="3242760"/>
            <a:ext cx="2019" cy="24546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9" idx="2"/>
            <a:endCxn id="49" idx="0"/>
          </p:cNvCxnSpPr>
          <p:nvPr/>
        </p:nvCxnSpPr>
        <p:spPr>
          <a:xfrm>
            <a:off x="4361779" y="3172196"/>
            <a:ext cx="4263" cy="22576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Hexagon 37"/>
          <p:cNvSpPr/>
          <p:nvPr/>
        </p:nvSpPr>
        <p:spPr>
          <a:xfrm>
            <a:off x="5400739" y="2559136"/>
            <a:ext cx="1137452" cy="507856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With access to </a:t>
            </a:r>
            <a:r>
              <a:rPr lang="en-US" sz="1000" dirty="0" err="1">
                <a:solidFill>
                  <a:schemeClr val="tx1"/>
                </a:solidFill>
                <a:latin typeface="Calibri" panose="020F0502020204030204" pitchFamily="34" charset="0"/>
              </a:rPr>
              <a:t>Xpert</a:t>
            </a: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 MTB/Rif?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943051" y="2200712"/>
            <a:ext cx="1" cy="35842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9" idx="0"/>
            <a:endCxn id="38" idx="3"/>
          </p:cNvCxnSpPr>
          <p:nvPr/>
        </p:nvCxnSpPr>
        <p:spPr>
          <a:xfrm flipV="1">
            <a:off x="5253072" y="2813064"/>
            <a:ext cx="147667" cy="861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361"/>
          <p:cNvSpPr txBox="1">
            <a:spLocks noChangeArrowheads="1"/>
          </p:cNvSpPr>
          <p:nvPr/>
        </p:nvSpPr>
        <p:spPr bwMode="auto">
          <a:xfrm>
            <a:off x="6828009" y="1477423"/>
            <a:ext cx="2193416" cy="401648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en-US" sz="1000" b="1" dirty="0">
                <a:solidFill>
                  <a:schemeClr val="tx1"/>
                </a:solidFill>
                <a:latin typeface="Calibri" panose="020F0502020204030204" pitchFamily="34" charset="0"/>
              </a:rPr>
              <a:t>Decision of MD or TBDC? 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en-US" sz="1000" b="1" dirty="0">
                <a:solidFill>
                  <a:schemeClr val="tx1"/>
                </a:solidFill>
                <a:latin typeface="Calibri" panose="020F0502020204030204" pitchFamily="34" charset="0"/>
              </a:rPr>
              <a:t>For</a:t>
            </a:r>
            <a:r>
              <a:rPr lang="en-PH" sz="1000" b="1" dirty="0">
                <a:solidFill>
                  <a:schemeClr val="tx1"/>
                </a:solidFill>
                <a:latin typeface="Calibri" panose="020F0502020204030204" pitchFamily="34" charset="0"/>
              </a:rPr>
              <a:t> ages &lt;15 y/o, decide based on the following diagnostic criteria (3/5):</a:t>
            </a:r>
          </a:p>
          <a:p>
            <a:pPr marL="117472" indent="-117472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</a:rPr>
              <a:t>C</a:t>
            </a: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linical signs and symptoms (3/6) -</a:t>
            </a:r>
          </a:p>
          <a:p>
            <a:pPr marL="288918" lvl="3" indent="-122236">
              <a:lnSpc>
                <a:spcPct val="100000"/>
              </a:lnSpc>
              <a:spcBef>
                <a:spcPts val="0"/>
              </a:spcBef>
            </a:pPr>
            <a:r>
              <a:rPr lang="en-PH" sz="900" dirty="0">
                <a:latin typeface="Calibri" panose="020F0502020204030204" pitchFamily="34" charset="0"/>
              </a:rPr>
              <a:t>Coughing/wheezing of </a:t>
            </a:r>
            <a:r>
              <a:rPr lang="en-PH" sz="900" u="sng" dirty="0">
                <a:latin typeface="Calibri" panose="020F0502020204030204" pitchFamily="34" charset="0"/>
              </a:rPr>
              <a:t>&gt;</a:t>
            </a:r>
            <a:r>
              <a:rPr lang="en-PH" sz="900" dirty="0">
                <a:latin typeface="Calibri" panose="020F0502020204030204" pitchFamily="34" charset="0"/>
              </a:rPr>
              <a:t> 2 weeks, esp. if unexplained</a:t>
            </a:r>
            <a:endParaRPr lang="en-US" sz="900" dirty="0">
              <a:latin typeface="Calibri" panose="020F0502020204030204" pitchFamily="34" charset="0"/>
            </a:endParaRPr>
          </a:p>
          <a:p>
            <a:pPr marL="288918" lvl="3" indent="-122236">
              <a:lnSpc>
                <a:spcPct val="100000"/>
              </a:lnSpc>
              <a:spcBef>
                <a:spcPts val="0"/>
              </a:spcBef>
            </a:pPr>
            <a:r>
              <a:rPr lang="en-PH" sz="900" dirty="0">
                <a:latin typeface="Calibri" panose="020F0502020204030204" pitchFamily="34" charset="0"/>
              </a:rPr>
              <a:t>Unexplained fever of </a:t>
            </a:r>
            <a:r>
              <a:rPr lang="en-PH" sz="900" u="sng" dirty="0">
                <a:latin typeface="Calibri" panose="020F0502020204030204" pitchFamily="34" charset="0"/>
              </a:rPr>
              <a:t>&gt;</a:t>
            </a:r>
            <a:r>
              <a:rPr lang="en-PH" sz="900" dirty="0">
                <a:latin typeface="Calibri" panose="020F0502020204030204" pitchFamily="34" charset="0"/>
              </a:rPr>
              <a:t> 2 weeks after common causes such as malaria or pneumonia have been excluded</a:t>
            </a:r>
          </a:p>
          <a:p>
            <a:pPr marL="288918" lvl="3" indent="-122236">
              <a:lnSpc>
                <a:spcPct val="100000"/>
              </a:lnSpc>
              <a:spcBef>
                <a:spcPts val="0"/>
              </a:spcBef>
            </a:pPr>
            <a:r>
              <a:rPr lang="en-PH" sz="900" dirty="0">
                <a:latin typeface="Calibri" panose="020F0502020204030204" pitchFamily="34" charset="0"/>
              </a:rPr>
              <a:t>Loss of weight/failure to gain weight/weight faltering/loss of appetite</a:t>
            </a:r>
          </a:p>
          <a:p>
            <a:pPr marL="288918" lvl="3" indent="-122236">
              <a:lnSpc>
                <a:spcPct val="100000"/>
              </a:lnSpc>
              <a:spcBef>
                <a:spcPts val="0"/>
              </a:spcBef>
            </a:pPr>
            <a:r>
              <a:rPr lang="en-PH" sz="900" dirty="0">
                <a:latin typeface="Calibri" panose="020F0502020204030204" pitchFamily="34" charset="0"/>
              </a:rPr>
              <a:t>Failure to respond to 2 weeks of appropriate antibiotic therapy for LRTI</a:t>
            </a:r>
          </a:p>
          <a:p>
            <a:pPr marL="288918" lvl="3" indent="-122236">
              <a:lnSpc>
                <a:spcPct val="100000"/>
              </a:lnSpc>
              <a:spcBef>
                <a:spcPts val="0"/>
              </a:spcBef>
            </a:pPr>
            <a:r>
              <a:rPr lang="en-PH" sz="900" dirty="0">
                <a:latin typeface="Calibri" panose="020F0502020204030204" pitchFamily="34" charset="0"/>
              </a:rPr>
              <a:t>Failure to regain previous state of health 2 weeks after a viral infection or exanthema (e.g., measles)</a:t>
            </a:r>
          </a:p>
          <a:p>
            <a:pPr marL="288918" lvl="3" indent="-122236">
              <a:lnSpc>
                <a:spcPct val="100000"/>
              </a:lnSpc>
              <a:spcBef>
                <a:spcPts val="0"/>
              </a:spcBef>
            </a:pPr>
            <a:r>
              <a:rPr lang="en-PH" sz="900" dirty="0">
                <a:latin typeface="Calibri" panose="020F0502020204030204" pitchFamily="34" charset="0"/>
              </a:rPr>
              <a:t>Fatigue, reduced playfulness, or lethargy (child has lost his/her normal energy)</a:t>
            </a:r>
            <a:endParaRPr lang="en-US" sz="9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228594" lvl="1" indent="-117472">
              <a:lnSpc>
                <a:spcPct val="100000"/>
              </a:lnSpc>
              <a:spcBef>
                <a:spcPct val="0"/>
              </a:spcBef>
              <a:buClrTx/>
              <a:buSzTx/>
            </a:pPr>
            <a:endParaRPr lang="en-US" sz="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7472" indent="-117472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</a:rPr>
              <a:t>Exposure to an active TB case (adult/adolescent)</a:t>
            </a:r>
            <a:endParaRPr lang="en-US" sz="1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7472" indent="-117472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</a:rPr>
              <a:t>Positive Tuberculin Skin Test</a:t>
            </a:r>
          </a:p>
          <a:p>
            <a:pPr marL="117472" indent="-117472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</a:rPr>
              <a:t>Chest X-ray suggestive of TB</a:t>
            </a:r>
          </a:p>
          <a:p>
            <a:pPr marL="117472" indent="-117472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Other laboratory findings</a:t>
            </a:r>
          </a:p>
        </p:txBody>
      </p:sp>
      <p:sp>
        <p:nvSpPr>
          <p:cNvPr id="42" name="Hexagon 41"/>
          <p:cNvSpPr/>
          <p:nvPr/>
        </p:nvSpPr>
        <p:spPr>
          <a:xfrm>
            <a:off x="4386303" y="4399045"/>
            <a:ext cx="886599" cy="536737"/>
          </a:xfrm>
          <a:prstGeom prst="hexagon">
            <a:avLst/>
          </a:prstGeom>
          <a:solidFill>
            <a:srgbClr val="BDD7E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>
                <a:solidFill>
                  <a:schemeClr val="tx1"/>
                </a:solidFill>
                <a:latin typeface="Calibri" panose="020F0502020204030204" pitchFamily="34" charset="0"/>
              </a:rPr>
              <a:t>Xpert</a:t>
            </a: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 MTB/Rif result?</a:t>
            </a:r>
          </a:p>
        </p:txBody>
      </p:sp>
      <p:cxnSp>
        <p:nvCxnSpPr>
          <p:cNvPr id="43" name="Straight Arrow Connector 42"/>
          <p:cNvCxnSpPr>
            <a:stCxn id="38" idx="2"/>
            <a:endCxn id="42" idx="5"/>
          </p:cNvCxnSpPr>
          <p:nvPr/>
        </p:nvCxnSpPr>
        <p:spPr>
          <a:xfrm flipH="1">
            <a:off x="5138718" y="3066992"/>
            <a:ext cx="388985" cy="133205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75"/>
          <p:cNvSpPr>
            <a:spLocks noChangeArrowheads="1"/>
          </p:cNvSpPr>
          <p:nvPr/>
        </p:nvSpPr>
        <p:spPr bwMode="auto">
          <a:xfrm>
            <a:off x="3898734" y="3944107"/>
            <a:ext cx="951175" cy="216401"/>
          </a:xfrm>
          <a:prstGeom prst="rect">
            <a:avLst/>
          </a:prstGeom>
          <a:solidFill>
            <a:srgbClr val="FFA54B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None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MTB negative</a:t>
            </a:r>
            <a:endParaRPr lang="en-US" sz="1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Rectangle 75"/>
          <p:cNvSpPr>
            <a:spLocks noChangeArrowheads="1"/>
          </p:cNvSpPr>
          <p:nvPr/>
        </p:nvSpPr>
        <p:spPr bwMode="auto">
          <a:xfrm>
            <a:off x="2511316" y="3693942"/>
            <a:ext cx="889550" cy="375290"/>
          </a:xfrm>
          <a:prstGeom prst="rect">
            <a:avLst/>
          </a:prstGeom>
          <a:solidFill>
            <a:srgbClr val="FFA54B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None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MTB positive, Rif-sensitive</a:t>
            </a:r>
            <a:endParaRPr lang="en-US" sz="1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Rectangle 75"/>
          <p:cNvSpPr>
            <a:spLocks noChangeArrowheads="1"/>
          </p:cNvSpPr>
          <p:nvPr/>
        </p:nvSpPr>
        <p:spPr bwMode="auto">
          <a:xfrm>
            <a:off x="2524624" y="4195882"/>
            <a:ext cx="889161" cy="365627"/>
          </a:xfrm>
          <a:prstGeom prst="rect">
            <a:avLst/>
          </a:prstGeom>
          <a:solidFill>
            <a:srgbClr val="FFA54B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None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MTB positive, Rif-resistant</a:t>
            </a:r>
            <a:endParaRPr lang="en-US" sz="1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7" name="Straight Arrow Connector 46"/>
          <p:cNvCxnSpPr>
            <a:stCxn id="45" idx="0"/>
            <a:endCxn id="25" idx="2"/>
          </p:cNvCxnSpPr>
          <p:nvPr/>
        </p:nvCxnSpPr>
        <p:spPr>
          <a:xfrm flipV="1">
            <a:off x="2956091" y="3185288"/>
            <a:ext cx="515525" cy="50865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2" idx="3"/>
            <a:endCxn id="45" idx="3"/>
          </p:cNvCxnSpPr>
          <p:nvPr/>
        </p:nvCxnSpPr>
        <p:spPr>
          <a:xfrm flipH="1" flipV="1">
            <a:off x="3400866" y="3881587"/>
            <a:ext cx="985437" cy="78582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3549842" y="3397964"/>
            <a:ext cx="1632399" cy="382868"/>
          </a:xfrm>
          <a:prstGeom prst="rect">
            <a:avLst/>
          </a:prstGeom>
          <a:solidFill>
            <a:srgbClr val="FF8F8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n-PH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TB or investigate further/refer to specialist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0" name="Straight Arrow Connector 49"/>
          <p:cNvCxnSpPr>
            <a:stCxn id="42" idx="3"/>
            <a:endCxn id="46" idx="3"/>
          </p:cNvCxnSpPr>
          <p:nvPr/>
        </p:nvCxnSpPr>
        <p:spPr>
          <a:xfrm flipH="1" flipV="1">
            <a:off x="3413785" y="4378696"/>
            <a:ext cx="972518" cy="2887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189"/>
          <p:cNvSpPr>
            <a:spLocks noChangeArrowheads="1"/>
          </p:cNvSpPr>
          <p:nvPr/>
        </p:nvSpPr>
        <p:spPr bwMode="auto">
          <a:xfrm>
            <a:off x="1210422" y="4127381"/>
            <a:ext cx="1046017" cy="514259"/>
          </a:xfrm>
          <a:prstGeom prst="rect">
            <a:avLst/>
          </a:prstGeom>
          <a:solidFill>
            <a:srgbClr val="FF8F8F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</a:rPr>
              <a:t>Refer to PMDT services for evaluation</a:t>
            </a:r>
            <a:endParaRPr lang="en-US" sz="1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52" name="Straight Arrow Connector 51"/>
          <p:cNvCxnSpPr>
            <a:stCxn id="44" idx="0"/>
            <a:endCxn id="49" idx="2"/>
          </p:cNvCxnSpPr>
          <p:nvPr/>
        </p:nvCxnSpPr>
        <p:spPr>
          <a:xfrm flipH="1" flipV="1">
            <a:off x="4366042" y="3780832"/>
            <a:ext cx="8280" cy="1632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2" idx="3"/>
            <a:endCxn id="44" idx="2"/>
          </p:cNvCxnSpPr>
          <p:nvPr/>
        </p:nvCxnSpPr>
        <p:spPr>
          <a:xfrm flipH="1" flipV="1">
            <a:off x="4374322" y="4160508"/>
            <a:ext cx="11981" cy="50690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6" idx="1"/>
            <a:endCxn id="51" idx="3"/>
          </p:cNvCxnSpPr>
          <p:nvPr/>
        </p:nvCxnSpPr>
        <p:spPr>
          <a:xfrm flipH="1">
            <a:off x="2256439" y="4378696"/>
            <a:ext cx="268185" cy="581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35" idx="2"/>
            <a:endCxn id="51" idx="0"/>
          </p:cNvCxnSpPr>
          <p:nvPr/>
        </p:nvCxnSpPr>
        <p:spPr>
          <a:xfrm flipH="1">
            <a:off x="1733431" y="3956801"/>
            <a:ext cx="5195" cy="1705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Hexagon 55"/>
          <p:cNvSpPr/>
          <p:nvPr/>
        </p:nvSpPr>
        <p:spPr>
          <a:xfrm>
            <a:off x="4176155" y="5080609"/>
            <a:ext cx="1076917" cy="500992"/>
          </a:xfrm>
          <a:prstGeom prst="hex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History of previous treatment?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2232685" y="4732551"/>
            <a:ext cx="1598713" cy="483065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PH" sz="1000" dirty="0">
                <a:latin typeface="Calibri" panose="020F0502020204030204" pitchFamily="34" charset="0"/>
              </a:rPr>
              <a:t>Clinically diagnosed TB, </a:t>
            </a:r>
            <a:r>
              <a:rPr lang="en-PH" sz="1000" b="1" dirty="0">
                <a:latin typeface="Calibri" panose="020F0502020204030204" pitchFamily="34" charset="0"/>
              </a:rPr>
              <a:t>Retreatment</a:t>
            </a:r>
          </a:p>
          <a:p>
            <a:pPr algn="ctr">
              <a:defRPr/>
            </a:pPr>
            <a:r>
              <a:rPr lang="en-PH" sz="1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(PTB if CXR+ or with cough)</a:t>
            </a:r>
            <a:endParaRPr lang="en-US" sz="1000" b="1" dirty="0">
              <a:latin typeface="Calibri" panose="020F0502020204030204" pitchFamily="34" charset="0"/>
            </a:endParaRPr>
          </a:p>
        </p:txBody>
      </p:sp>
      <p:cxnSp>
        <p:nvCxnSpPr>
          <p:cNvPr id="58" name="Straight Arrow Connector 57"/>
          <p:cNvCxnSpPr>
            <a:stCxn id="56" idx="3"/>
            <a:endCxn id="57" idx="3"/>
          </p:cNvCxnSpPr>
          <p:nvPr/>
        </p:nvCxnSpPr>
        <p:spPr>
          <a:xfrm flipH="1" flipV="1">
            <a:off x="3831398" y="4974084"/>
            <a:ext cx="344757" cy="3570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7" idx="1"/>
            <a:endCxn id="51" idx="2"/>
          </p:cNvCxnSpPr>
          <p:nvPr/>
        </p:nvCxnSpPr>
        <p:spPr>
          <a:xfrm flipH="1" flipV="1">
            <a:off x="1733431" y="4641640"/>
            <a:ext cx="499254" cy="33244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 bwMode="auto">
          <a:xfrm>
            <a:off x="2244877" y="5328939"/>
            <a:ext cx="1585436" cy="49507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PH" sz="1000" dirty="0">
                <a:latin typeface="Calibri" panose="020F0502020204030204" pitchFamily="34" charset="0"/>
              </a:rPr>
              <a:t>Clinically diagnosed TB, </a:t>
            </a:r>
            <a:r>
              <a:rPr lang="en-PH" sz="1000" b="1" dirty="0">
                <a:latin typeface="Calibri" panose="020F0502020204030204" pitchFamily="34" charset="0"/>
              </a:rPr>
              <a:t>New</a:t>
            </a:r>
          </a:p>
          <a:p>
            <a:pPr algn="ctr">
              <a:defRPr/>
            </a:pPr>
            <a:r>
              <a:rPr lang="en-PH" sz="1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(PTB if CXR+ or with cough)</a:t>
            </a:r>
            <a:endParaRPr lang="en-US" sz="1000" b="1" dirty="0">
              <a:latin typeface="Calibri" panose="020F0502020204030204" pitchFamily="34" charset="0"/>
            </a:endParaRPr>
          </a:p>
        </p:txBody>
      </p:sp>
      <p:cxnSp>
        <p:nvCxnSpPr>
          <p:cNvPr id="61" name="Straight Arrow Connector 60"/>
          <p:cNvCxnSpPr>
            <a:stCxn id="56" idx="3"/>
            <a:endCxn id="60" idx="3"/>
          </p:cNvCxnSpPr>
          <p:nvPr/>
        </p:nvCxnSpPr>
        <p:spPr>
          <a:xfrm flipH="1">
            <a:off x="3830313" y="5331105"/>
            <a:ext cx="345842" cy="24537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5470292" y="3615239"/>
            <a:ext cx="1011660" cy="708838"/>
          </a:xfrm>
          <a:prstGeom prst="rect">
            <a:avLst/>
          </a:prstGeom>
          <a:solidFill>
            <a:srgbClr val="FF8F8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n-PH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TB or investigate further/refer to specialist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3" name="Straight Arrow Connector 62"/>
          <p:cNvCxnSpPr>
            <a:stCxn id="38" idx="0"/>
          </p:cNvCxnSpPr>
          <p:nvPr/>
        </p:nvCxnSpPr>
        <p:spPr>
          <a:xfrm>
            <a:off x="6538191" y="2813064"/>
            <a:ext cx="28537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1" idx="1"/>
          </p:cNvCxnSpPr>
          <p:nvPr/>
        </p:nvCxnSpPr>
        <p:spPr>
          <a:xfrm flipH="1">
            <a:off x="6564805" y="3485665"/>
            <a:ext cx="263204" cy="146616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1" idx="1"/>
            <a:endCxn id="62" idx="3"/>
          </p:cNvCxnSpPr>
          <p:nvPr/>
        </p:nvCxnSpPr>
        <p:spPr>
          <a:xfrm flipH="1">
            <a:off x="6481952" y="3485665"/>
            <a:ext cx="346057" cy="48399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395"/>
          <p:cNvSpPr txBox="1">
            <a:spLocks noChangeArrowheads="1"/>
          </p:cNvSpPr>
          <p:nvPr/>
        </p:nvSpPr>
        <p:spPr bwMode="auto">
          <a:xfrm>
            <a:off x="3862995" y="4911276"/>
            <a:ext cx="403860" cy="251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rgbClr val="FF0000"/>
                </a:solidFill>
                <a:latin typeface="Calibri" panose="020F0502020204030204" pitchFamily="34" charset="0"/>
              </a:rPr>
              <a:t>Yes</a:t>
            </a:r>
          </a:p>
        </p:txBody>
      </p:sp>
      <p:sp>
        <p:nvSpPr>
          <p:cNvPr id="67" name="TextBox 395"/>
          <p:cNvSpPr txBox="1">
            <a:spLocks noChangeArrowheads="1"/>
          </p:cNvSpPr>
          <p:nvPr/>
        </p:nvSpPr>
        <p:spPr bwMode="auto">
          <a:xfrm>
            <a:off x="5463563" y="3172621"/>
            <a:ext cx="403860" cy="251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rgbClr val="FF0000"/>
                </a:solidFill>
                <a:latin typeface="Calibri" panose="020F0502020204030204" pitchFamily="34" charset="0"/>
              </a:rPr>
              <a:t>Yes</a:t>
            </a:r>
          </a:p>
        </p:txBody>
      </p:sp>
      <p:sp>
        <p:nvSpPr>
          <p:cNvPr id="68" name="TextBox 395"/>
          <p:cNvSpPr txBox="1">
            <a:spLocks noChangeArrowheads="1"/>
          </p:cNvSpPr>
          <p:nvPr/>
        </p:nvSpPr>
        <p:spPr bwMode="auto">
          <a:xfrm>
            <a:off x="5883020" y="2235754"/>
            <a:ext cx="403860" cy="251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rgbClr val="FF0000"/>
                </a:solidFill>
                <a:latin typeface="Calibri" panose="020F0502020204030204" pitchFamily="34" charset="0"/>
              </a:rPr>
              <a:t>Yes</a:t>
            </a:r>
          </a:p>
        </p:txBody>
      </p:sp>
      <p:sp>
        <p:nvSpPr>
          <p:cNvPr id="69" name="TextBox 395"/>
          <p:cNvSpPr txBox="1">
            <a:spLocks noChangeArrowheads="1"/>
          </p:cNvSpPr>
          <p:nvPr/>
        </p:nvSpPr>
        <p:spPr bwMode="auto">
          <a:xfrm>
            <a:off x="3830313" y="2429632"/>
            <a:ext cx="403860" cy="251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rgbClr val="FF0000"/>
                </a:solidFill>
                <a:latin typeface="Calibri" panose="020F0502020204030204" pitchFamily="34" charset="0"/>
              </a:rPr>
              <a:t>Yes</a:t>
            </a:r>
          </a:p>
        </p:txBody>
      </p:sp>
      <p:sp>
        <p:nvSpPr>
          <p:cNvPr id="70" name="TextBox 395"/>
          <p:cNvSpPr txBox="1">
            <a:spLocks noChangeArrowheads="1"/>
          </p:cNvSpPr>
          <p:nvPr/>
        </p:nvSpPr>
        <p:spPr bwMode="auto">
          <a:xfrm>
            <a:off x="1702265" y="3242720"/>
            <a:ext cx="403860" cy="251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rgbClr val="FF0000"/>
                </a:solidFill>
                <a:latin typeface="Calibri" panose="020F0502020204030204" pitchFamily="34" charset="0"/>
              </a:rPr>
              <a:t>Yes</a:t>
            </a:r>
          </a:p>
        </p:txBody>
      </p:sp>
      <p:sp>
        <p:nvSpPr>
          <p:cNvPr id="71" name="TextBox 395"/>
          <p:cNvSpPr txBox="1">
            <a:spLocks noChangeArrowheads="1"/>
          </p:cNvSpPr>
          <p:nvPr/>
        </p:nvSpPr>
        <p:spPr bwMode="auto">
          <a:xfrm>
            <a:off x="4900224" y="1622423"/>
            <a:ext cx="720287" cy="408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No or not done</a:t>
            </a:r>
          </a:p>
        </p:txBody>
      </p:sp>
      <p:sp>
        <p:nvSpPr>
          <p:cNvPr id="72" name="TextBox 395"/>
          <p:cNvSpPr txBox="1">
            <a:spLocks noChangeArrowheads="1"/>
          </p:cNvSpPr>
          <p:nvPr/>
        </p:nvSpPr>
        <p:spPr bwMode="auto">
          <a:xfrm>
            <a:off x="5095298" y="2109513"/>
            <a:ext cx="403860" cy="251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No</a:t>
            </a:r>
          </a:p>
        </p:txBody>
      </p:sp>
      <p:sp>
        <p:nvSpPr>
          <p:cNvPr id="73" name="TextBox 395"/>
          <p:cNvSpPr txBox="1">
            <a:spLocks noChangeArrowheads="1"/>
          </p:cNvSpPr>
          <p:nvPr/>
        </p:nvSpPr>
        <p:spPr bwMode="auto">
          <a:xfrm>
            <a:off x="4009124" y="3135183"/>
            <a:ext cx="403860" cy="251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No</a:t>
            </a:r>
          </a:p>
        </p:txBody>
      </p:sp>
      <p:sp>
        <p:nvSpPr>
          <p:cNvPr id="74" name="TextBox 395"/>
          <p:cNvSpPr txBox="1">
            <a:spLocks noChangeArrowheads="1"/>
          </p:cNvSpPr>
          <p:nvPr/>
        </p:nvSpPr>
        <p:spPr bwMode="auto">
          <a:xfrm>
            <a:off x="1330223" y="2700822"/>
            <a:ext cx="403860" cy="251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No</a:t>
            </a:r>
          </a:p>
        </p:txBody>
      </p:sp>
      <p:sp>
        <p:nvSpPr>
          <p:cNvPr id="75" name="TextBox 395"/>
          <p:cNvSpPr txBox="1">
            <a:spLocks noChangeArrowheads="1"/>
          </p:cNvSpPr>
          <p:nvPr/>
        </p:nvSpPr>
        <p:spPr bwMode="auto">
          <a:xfrm>
            <a:off x="3855764" y="5450989"/>
            <a:ext cx="403860" cy="251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No</a:t>
            </a:r>
          </a:p>
        </p:txBody>
      </p:sp>
      <p:sp>
        <p:nvSpPr>
          <p:cNvPr id="76" name="TextBox 395"/>
          <p:cNvSpPr txBox="1">
            <a:spLocks noChangeArrowheads="1"/>
          </p:cNvSpPr>
          <p:nvPr/>
        </p:nvSpPr>
        <p:spPr bwMode="auto">
          <a:xfrm>
            <a:off x="5128283" y="2543911"/>
            <a:ext cx="403860" cy="251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rgbClr val="FF0000"/>
                </a:solidFill>
                <a:latin typeface="Calibri" panose="020F0502020204030204" pitchFamily="34" charset="0"/>
              </a:rPr>
              <a:t>Yes</a:t>
            </a:r>
          </a:p>
        </p:txBody>
      </p:sp>
      <p:sp>
        <p:nvSpPr>
          <p:cNvPr id="77" name="Rectangle 189"/>
          <p:cNvSpPr>
            <a:spLocks noChangeArrowheads="1"/>
          </p:cNvSpPr>
          <p:nvPr/>
        </p:nvSpPr>
        <p:spPr bwMode="auto">
          <a:xfrm>
            <a:off x="552054" y="5463406"/>
            <a:ext cx="1423761" cy="233598"/>
          </a:xfrm>
          <a:prstGeom prst="rect">
            <a:avLst/>
          </a:prstGeom>
          <a:solidFill>
            <a:srgbClr val="03E7ED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</a:rPr>
              <a:t>Category I Treatment</a:t>
            </a:r>
            <a:endParaRPr lang="en-US" sz="1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78" name="Straight Arrow Connector 77"/>
          <p:cNvCxnSpPr>
            <a:stCxn id="60" idx="1"/>
            <a:endCxn id="77" idx="3"/>
          </p:cNvCxnSpPr>
          <p:nvPr/>
        </p:nvCxnSpPr>
        <p:spPr>
          <a:xfrm flipH="1">
            <a:off x="1975815" y="5576476"/>
            <a:ext cx="269062" cy="372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189"/>
          <p:cNvSpPr>
            <a:spLocks noChangeArrowheads="1"/>
          </p:cNvSpPr>
          <p:nvPr/>
        </p:nvSpPr>
        <p:spPr bwMode="auto">
          <a:xfrm>
            <a:off x="536348" y="4994173"/>
            <a:ext cx="1440376" cy="360165"/>
          </a:xfrm>
          <a:prstGeom prst="rect">
            <a:avLst/>
          </a:prstGeom>
          <a:solidFill>
            <a:srgbClr val="03E7ED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</a:rPr>
              <a:t>Category II Treatment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</a:rPr>
              <a:t>(for Rif-sensitive)</a:t>
            </a:r>
            <a:endParaRPr lang="en-US" sz="1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80" name="Elbow Connector 418"/>
          <p:cNvCxnSpPr>
            <a:cxnSpLocks noChangeShapeType="1"/>
            <a:stCxn id="33" idx="1"/>
            <a:endCxn id="77" idx="1"/>
          </p:cNvCxnSpPr>
          <p:nvPr/>
        </p:nvCxnSpPr>
        <p:spPr bwMode="auto">
          <a:xfrm rot="10800000" flipH="1" flipV="1">
            <a:off x="276710" y="2998543"/>
            <a:ext cx="275343" cy="2581661"/>
          </a:xfrm>
          <a:prstGeom prst="bentConnector3">
            <a:avLst>
              <a:gd name="adj1" fmla="val -30442"/>
            </a:avLst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" name="Elbow Connector 418"/>
          <p:cNvCxnSpPr>
            <a:cxnSpLocks noChangeShapeType="1"/>
            <a:stCxn id="51" idx="1"/>
            <a:endCxn id="79" idx="1"/>
          </p:cNvCxnSpPr>
          <p:nvPr/>
        </p:nvCxnSpPr>
        <p:spPr bwMode="auto">
          <a:xfrm rot="10800000" flipV="1">
            <a:off x="536348" y="4384510"/>
            <a:ext cx="674074" cy="789745"/>
          </a:xfrm>
          <a:prstGeom prst="bentConnector3">
            <a:avLst>
              <a:gd name="adj1" fmla="val 126000"/>
            </a:avLst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" name="Elbow Connector 418"/>
          <p:cNvCxnSpPr>
            <a:cxnSpLocks noChangeShapeType="1"/>
            <a:stCxn id="35" idx="1"/>
            <a:endCxn id="79" idx="1"/>
          </p:cNvCxnSpPr>
          <p:nvPr/>
        </p:nvCxnSpPr>
        <p:spPr bwMode="auto">
          <a:xfrm rot="10800000" flipV="1">
            <a:off x="536349" y="3722512"/>
            <a:ext cx="631903" cy="1451744"/>
          </a:xfrm>
          <a:prstGeom prst="bentConnector3">
            <a:avLst>
              <a:gd name="adj1" fmla="val 140999"/>
            </a:avLst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86" name="Group 85"/>
          <p:cNvGrpSpPr/>
          <p:nvPr/>
        </p:nvGrpSpPr>
        <p:grpSpPr>
          <a:xfrm>
            <a:off x="1791125" y="5997787"/>
            <a:ext cx="4844221" cy="382483"/>
            <a:chOff x="2065445" y="5875386"/>
            <a:chExt cx="4844221" cy="374565"/>
          </a:xfrm>
        </p:grpSpPr>
        <p:sp>
          <p:nvSpPr>
            <p:cNvPr id="88" name="Rectangle 189"/>
            <p:cNvSpPr>
              <a:spLocks noChangeArrowheads="1"/>
            </p:cNvSpPr>
            <p:nvPr/>
          </p:nvSpPr>
          <p:spPr bwMode="auto">
            <a:xfrm>
              <a:off x="3318898" y="6099240"/>
              <a:ext cx="1069144" cy="134153"/>
            </a:xfrm>
            <a:prstGeom prst="rect">
              <a:avLst/>
            </a:prstGeom>
            <a:solidFill>
              <a:srgbClr val="99FF99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1pPr>
              <a:lvl2pPr marL="742950" indent="-285750"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2pPr>
              <a:lvl3pPr marL="1143000" indent="-228600"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3pPr>
              <a:lvl4pPr marL="1600200" indent="-228600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4pPr>
              <a:lvl5pPr marL="2057400" indent="-228600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5pPr>
              <a:lvl6pPr marL="25146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6pPr>
              <a:lvl7pPr marL="29718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7pPr>
              <a:lvl8pPr marL="34290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8pPr>
              <a:lvl9pPr marL="38862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PH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Classification</a:t>
              </a:r>
              <a:endParaRPr lang="en-US" sz="10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89" name="Rectangle 189"/>
            <p:cNvSpPr>
              <a:spLocks noChangeArrowheads="1"/>
            </p:cNvSpPr>
            <p:nvPr/>
          </p:nvSpPr>
          <p:spPr bwMode="auto">
            <a:xfrm>
              <a:off x="5835993" y="5880302"/>
              <a:ext cx="1069144" cy="134153"/>
            </a:xfrm>
            <a:prstGeom prst="rect">
              <a:avLst/>
            </a:prstGeom>
            <a:solidFill>
              <a:srgbClr val="FF8F8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1pPr>
              <a:lvl2pPr marL="742950" indent="-285750"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2pPr>
              <a:lvl3pPr marL="1143000" indent="-228600"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3pPr>
              <a:lvl4pPr marL="1600200" indent="-228600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4pPr>
              <a:lvl5pPr marL="2057400" indent="-228600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5pPr>
              <a:lvl6pPr marL="25146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6pPr>
              <a:lvl7pPr marL="29718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7pPr>
              <a:lvl8pPr marL="34290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8pPr>
              <a:lvl9pPr marL="38862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PH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Disposition</a:t>
              </a:r>
              <a:endParaRPr lang="en-US" sz="10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0" name="Rectangle 189"/>
            <p:cNvSpPr>
              <a:spLocks noChangeArrowheads="1"/>
            </p:cNvSpPr>
            <p:nvPr/>
          </p:nvSpPr>
          <p:spPr bwMode="auto">
            <a:xfrm>
              <a:off x="5840522" y="6088174"/>
              <a:ext cx="1069144" cy="134153"/>
            </a:xfrm>
            <a:prstGeom prst="rect">
              <a:avLst/>
            </a:prstGeom>
            <a:solidFill>
              <a:srgbClr val="03E7ED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1pPr>
              <a:lvl2pPr marL="742950" indent="-285750"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2pPr>
              <a:lvl3pPr marL="1143000" indent="-228600"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3pPr>
              <a:lvl4pPr marL="1600200" indent="-228600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4pPr>
              <a:lvl5pPr marL="2057400" indent="-228600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5pPr>
              <a:lvl6pPr marL="25146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6pPr>
              <a:lvl7pPr marL="29718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7pPr>
              <a:lvl8pPr marL="34290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8pPr>
              <a:lvl9pPr marL="38862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PH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Treatment</a:t>
              </a:r>
              <a:endParaRPr lang="en-US" sz="10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1" name="Rectangle 189"/>
            <p:cNvSpPr>
              <a:spLocks noChangeArrowheads="1"/>
            </p:cNvSpPr>
            <p:nvPr/>
          </p:nvSpPr>
          <p:spPr bwMode="auto">
            <a:xfrm>
              <a:off x="4567626" y="6099920"/>
              <a:ext cx="1069144" cy="134153"/>
            </a:xfrm>
            <a:prstGeom prst="rect">
              <a:avLst/>
            </a:prstGeom>
            <a:solidFill>
              <a:srgbClr val="FFFF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1pPr>
              <a:lvl2pPr marL="742950" indent="-285750"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2pPr>
              <a:lvl3pPr marL="1143000" indent="-228600"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3pPr>
              <a:lvl4pPr marL="1600200" indent="-228600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4pPr>
              <a:lvl5pPr marL="2057400" indent="-228600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5pPr>
              <a:lvl6pPr marL="25146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6pPr>
              <a:lvl7pPr marL="29718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7pPr>
              <a:lvl8pPr marL="34290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8pPr>
              <a:lvl9pPr marL="38862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PH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Diagnosis</a:t>
              </a:r>
              <a:endParaRPr lang="en-US" sz="10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2" name="Rectangle 189"/>
            <p:cNvSpPr>
              <a:spLocks noChangeArrowheads="1"/>
            </p:cNvSpPr>
            <p:nvPr/>
          </p:nvSpPr>
          <p:spPr bwMode="auto">
            <a:xfrm>
              <a:off x="4566682" y="5875386"/>
              <a:ext cx="1069144" cy="134153"/>
            </a:xfrm>
            <a:prstGeom prst="rect">
              <a:avLst/>
            </a:prstGeom>
            <a:solidFill>
              <a:srgbClr val="FF962D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1pPr>
              <a:lvl2pPr marL="742950" indent="-285750"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2pPr>
              <a:lvl3pPr marL="1143000" indent="-228600"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3pPr>
              <a:lvl4pPr marL="1600200" indent="-228600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4pPr>
              <a:lvl5pPr marL="2057400" indent="-228600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5pPr>
              <a:lvl6pPr marL="25146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6pPr>
              <a:lvl7pPr marL="29718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7pPr>
              <a:lvl8pPr marL="34290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8pPr>
              <a:lvl9pPr marL="38862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PH" sz="1000" dirty="0" err="1">
                  <a:solidFill>
                    <a:schemeClr val="tx1"/>
                  </a:solidFill>
                  <a:latin typeface="Calibri" panose="020F0502020204030204" pitchFamily="34" charset="0"/>
                </a:rPr>
                <a:t>Xpert</a:t>
              </a:r>
              <a:r>
                <a:rPr lang="en-PH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 Result</a:t>
              </a:r>
              <a:endParaRPr lang="en-US" sz="10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3" name="Rectangle 189"/>
            <p:cNvSpPr>
              <a:spLocks noChangeArrowheads="1"/>
            </p:cNvSpPr>
            <p:nvPr/>
          </p:nvSpPr>
          <p:spPr bwMode="auto">
            <a:xfrm>
              <a:off x="3327825" y="5887976"/>
              <a:ext cx="1069144" cy="134153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1pPr>
              <a:lvl2pPr marL="742950" indent="-285750"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2pPr>
              <a:lvl3pPr marL="1143000" indent="-228600"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3pPr>
              <a:lvl4pPr marL="1600200" indent="-228600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4pPr>
              <a:lvl5pPr marL="2057400" indent="-228600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5pPr>
              <a:lvl6pPr marL="25146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6pPr>
              <a:lvl7pPr marL="29718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7pPr>
              <a:lvl8pPr marL="34290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8pPr>
              <a:lvl9pPr marL="38862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PH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Question</a:t>
              </a:r>
              <a:endParaRPr lang="en-US" sz="10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4" name="Rectangle 189"/>
            <p:cNvSpPr>
              <a:spLocks noChangeArrowheads="1"/>
            </p:cNvSpPr>
            <p:nvPr/>
          </p:nvSpPr>
          <p:spPr bwMode="auto">
            <a:xfrm>
              <a:off x="2065445" y="6115798"/>
              <a:ext cx="1069144" cy="134153"/>
            </a:xfrm>
            <a:prstGeom prst="rect">
              <a:avLst/>
            </a:prstGeom>
            <a:solidFill>
              <a:srgbClr val="BDD7EE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1pPr>
              <a:lvl2pPr marL="742950" indent="-285750"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2pPr>
              <a:lvl3pPr marL="1143000" indent="-228600"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3pPr>
              <a:lvl4pPr marL="1600200" indent="-228600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4pPr>
              <a:lvl5pPr marL="2057400" indent="-228600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5pPr>
              <a:lvl6pPr marL="25146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6pPr>
              <a:lvl7pPr marL="29718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7pPr>
              <a:lvl8pPr marL="34290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8pPr>
              <a:lvl9pPr marL="3886200" indent="-228600" defTabSz="457200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Lucida Sans Unicode" panose="020B0602030504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PH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Diagnostic Test</a:t>
              </a:r>
              <a:endParaRPr lang="en-US" sz="10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1540823" y="5940431"/>
            <a:ext cx="15413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</a:rPr>
              <a:t>COLOR LEGEND</a:t>
            </a:r>
          </a:p>
        </p:txBody>
      </p:sp>
      <p:sp>
        <p:nvSpPr>
          <p:cNvPr id="85" name="Pentagon 84"/>
          <p:cNvSpPr/>
          <p:nvPr/>
        </p:nvSpPr>
        <p:spPr>
          <a:xfrm>
            <a:off x="163389" y="1504349"/>
            <a:ext cx="3913563" cy="1013441"/>
          </a:xfrm>
          <a:prstGeom prst="homePlat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5" name="Rectangle 75"/>
          <p:cNvSpPr>
            <a:spLocks noChangeArrowheads="1"/>
          </p:cNvSpPr>
          <p:nvPr/>
        </p:nvSpPr>
        <p:spPr bwMode="auto">
          <a:xfrm>
            <a:off x="5475649" y="4951826"/>
            <a:ext cx="1089155" cy="731134"/>
          </a:xfrm>
          <a:prstGeom prst="rect">
            <a:avLst/>
          </a:prstGeom>
          <a:solidFill>
            <a:srgbClr val="99FF99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None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Clinically diagnosed TB </a:t>
            </a:r>
            <a:r>
              <a:rPr lang="en-PH" sz="10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(PTB if CXR+ or with cough)</a:t>
            </a:r>
            <a:endParaRPr lang="en-US" sz="1000" i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6" name="Straight Arrow Connector 95"/>
          <p:cNvCxnSpPr>
            <a:stCxn id="95" idx="1"/>
            <a:endCxn id="56" idx="0"/>
          </p:cNvCxnSpPr>
          <p:nvPr/>
        </p:nvCxnSpPr>
        <p:spPr>
          <a:xfrm flipH="1">
            <a:off x="5253072" y="5317393"/>
            <a:ext cx="222577" cy="1371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80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48986" y="-20685"/>
            <a:ext cx="9258300" cy="76061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Calibri" panose="020F0502020204030204" pitchFamily="34" charset="0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174171" y="172430"/>
            <a:ext cx="7924176" cy="6688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Procedures (Household Contacts of Drug-susceptible TB)</a:t>
            </a:r>
          </a:p>
        </p:txBody>
      </p:sp>
      <p:sp>
        <p:nvSpPr>
          <p:cNvPr id="4" name="Rectangle 3"/>
          <p:cNvSpPr/>
          <p:nvPr/>
        </p:nvSpPr>
        <p:spPr>
          <a:xfrm>
            <a:off x="4358352" y="1473985"/>
            <a:ext cx="1351291" cy="3288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Asymptomatic household contacts</a:t>
            </a:r>
          </a:p>
        </p:txBody>
      </p:sp>
      <p:sp>
        <p:nvSpPr>
          <p:cNvPr id="6" name="Hexagon 5"/>
          <p:cNvSpPr/>
          <p:nvPr/>
        </p:nvSpPr>
        <p:spPr>
          <a:xfrm>
            <a:off x="2727572" y="2479708"/>
            <a:ext cx="1302474" cy="327526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Classification of Index Case?</a:t>
            </a:r>
          </a:p>
        </p:txBody>
      </p:sp>
      <p:sp>
        <p:nvSpPr>
          <p:cNvPr id="7" name="Rectangle 75"/>
          <p:cNvSpPr>
            <a:spLocks noChangeArrowheads="1"/>
          </p:cNvSpPr>
          <p:nvPr/>
        </p:nvSpPr>
        <p:spPr bwMode="auto">
          <a:xfrm>
            <a:off x="1125981" y="2475513"/>
            <a:ext cx="1140963" cy="320131"/>
          </a:xfrm>
          <a:prstGeom prst="rect">
            <a:avLst/>
          </a:prstGeom>
          <a:solidFill>
            <a:srgbClr val="99FF99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None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Bacteriologically confirmed PTB </a:t>
            </a:r>
            <a:endParaRPr lang="en-US" sz="1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5"/>
          <p:cNvSpPr>
            <a:spLocks noChangeArrowheads="1"/>
          </p:cNvSpPr>
          <p:nvPr/>
        </p:nvSpPr>
        <p:spPr bwMode="auto">
          <a:xfrm>
            <a:off x="4565497" y="2487980"/>
            <a:ext cx="973155" cy="325155"/>
          </a:xfrm>
          <a:prstGeom prst="rect">
            <a:avLst/>
          </a:prstGeom>
          <a:solidFill>
            <a:srgbClr val="99FF99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None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Clinically diagnosed PTB</a:t>
            </a:r>
            <a:endParaRPr lang="en-US" sz="1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Hexagon 9"/>
          <p:cNvSpPr/>
          <p:nvPr/>
        </p:nvSpPr>
        <p:spPr>
          <a:xfrm>
            <a:off x="1147629" y="3053993"/>
            <a:ext cx="1065975" cy="489531"/>
          </a:xfrm>
          <a:prstGeom prst="hexagon">
            <a:avLst/>
          </a:prstGeom>
          <a:solidFill>
            <a:srgbClr val="BDD7E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Tuberculin Skin Test positive?</a:t>
            </a:r>
          </a:p>
        </p:txBody>
      </p:sp>
      <p:sp>
        <p:nvSpPr>
          <p:cNvPr id="12" name="Hexagon 11"/>
          <p:cNvSpPr/>
          <p:nvPr/>
        </p:nvSpPr>
        <p:spPr>
          <a:xfrm>
            <a:off x="1118711" y="3916143"/>
            <a:ext cx="1174207" cy="754395"/>
          </a:xfrm>
          <a:prstGeom prst="hexagon">
            <a:avLst/>
          </a:prstGeom>
          <a:solidFill>
            <a:srgbClr val="BDD7E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With access to CXR and findings are suggestive of TB?</a:t>
            </a:r>
          </a:p>
        </p:txBody>
      </p:sp>
      <p:sp>
        <p:nvSpPr>
          <p:cNvPr id="13" name="Hexagon 12"/>
          <p:cNvSpPr/>
          <p:nvPr/>
        </p:nvSpPr>
        <p:spPr>
          <a:xfrm>
            <a:off x="4580922" y="3066641"/>
            <a:ext cx="990888" cy="467112"/>
          </a:xfrm>
          <a:prstGeom prst="hexagon">
            <a:avLst/>
          </a:prstGeom>
          <a:solidFill>
            <a:srgbClr val="BDD7E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Tuberculin Skin Test positive?</a:t>
            </a:r>
          </a:p>
        </p:txBody>
      </p:sp>
      <p:sp>
        <p:nvSpPr>
          <p:cNvPr id="14" name="Rectangle 189"/>
          <p:cNvSpPr>
            <a:spLocks noChangeArrowheads="1"/>
          </p:cNvSpPr>
          <p:nvPr/>
        </p:nvSpPr>
        <p:spPr bwMode="auto">
          <a:xfrm>
            <a:off x="2916779" y="3040028"/>
            <a:ext cx="900278" cy="524297"/>
          </a:xfrm>
          <a:prstGeom prst="rect">
            <a:avLst/>
          </a:prstGeom>
          <a:solidFill>
            <a:srgbClr val="03E7ED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</a:rPr>
              <a:t>Give Isoniazid Preventive Therapy</a:t>
            </a:r>
            <a:endParaRPr lang="en-US" sz="1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4397563" y="3956233"/>
            <a:ext cx="1361067" cy="786318"/>
          </a:xfrm>
          <a:prstGeom prst="rect">
            <a:avLst/>
          </a:prstGeom>
          <a:solidFill>
            <a:srgbClr val="FF8F8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 to be  re-evaluated once with signs or symptoms suggestive of TB</a:t>
            </a:r>
          </a:p>
        </p:txBody>
      </p:sp>
      <p:sp>
        <p:nvSpPr>
          <p:cNvPr id="17" name="Rectangle 75"/>
          <p:cNvSpPr>
            <a:spLocks noChangeArrowheads="1"/>
          </p:cNvSpPr>
          <p:nvPr/>
        </p:nvSpPr>
        <p:spPr bwMode="auto">
          <a:xfrm>
            <a:off x="1244781" y="5060982"/>
            <a:ext cx="981237" cy="428778"/>
          </a:xfrm>
          <a:prstGeom prst="rect">
            <a:avLst/>
          </a:prstGeom>
          <a:solidFill>
            <a:srgbClr val="99FF99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None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Clinically diagnosed PTB</a:t>
            </a:r>
            <a:endParaRPr lang="en-US" sz="1000" i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967036" y="5663080"/>
            <a:ext cx="1543753" cy="352171"/>
          </a:xfrm>
          <a:prstGeom prst="rect">
            <a:avLst/>
          </a:prstGeom>
          <a:solidFill>
            <a:srgbClr val="FF8F8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 to previous  Figure No. 5 (previous algorithm)</a:t>
            </a:r>
          </a:p>
        </p:txBody>
      </p:sp>
      <p:cxnSp>
        <p:nvCxnSpPr>
          <p:cNvPr id="25" name="Straight Arrow Connector 24"/>
          <p:cNvCxnSpPr>
            <a:stCxn id="4" idx="2"/>
            <a:endCxn id="65" idx="0"/>
          </p:cNvCxnSpPr>
          <p:nvPr/>
        </p:nvCxnSpPr>
        <p:spPr>
          <a:xfrm flipH="1">
            <a:off x="3790834" y="1802822"/>
            <a:ext cx="1243164" cy="27287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6" idx="3"/>
            <a:endCxn id="7" idx="3"/>
          </p:cNvCxnSpPr>
          <p:nvPr/>
        </p:nvCxnSpPr>
        <p:spPr>
          <a:xfrm flipH="1" flipV="1">
            <a:off x="2266944" y="2635579"/>
            <a:ext cx="460628" cy="78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0"/>
            <a:endCxn id="8" idx="1"/>
          </p:cNvCxnSpPr>
          <p:nvPr/>
        </p:nvCxnSpPr>
        <p:spPr>
          <a:xfrm>
            <a:off x="4030046" y="2643471"/>
            <a:ext cx="535451" cy="708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3" idx="3"/>
            <a:endCxn id="14" idx="3"/>
          </p:cNvCxnSpPr>
          <p:nvPr/>
        </p:nvCxnSpPr>
        <p:spPr>
          <a:xfrm flipH="1">
            <a:off x="3817057" y="3300197"/>
            <a:ext cx="763865" cy="19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1674949" y="3503694"/>
            <a:ext cx="0" cy="41394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1734862" y="4686867"/>
            <a:ext cx="538" cy="37411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7" idx="2"/>
            <a:endCxn id="23" idx="0"/>
          </p:cNvCxnSpPr>
          <p:nvPr/>
        </p:nvCxnSpPr>
        <p:spPr>
          <a:xfrm>
            <a:off x="1735400" y="5489760"/>
            <a:ext cx="3513" cy="17332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14" idx="2"/>
          </p:cNvCxnSpPr>
          <p:nvPr/>
        </p:nvCxnSpPr>
        <p:spPr>
          <a:xfrm flipH="1" flipV="1">
            <a:off x="3366918" y="3564325"/>
            <a:ext cx="14911" cy="42145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0" idx="0"/>
            <a:endCxn id="14" idx="1"/>
          </p:cNvCxnSpPr>
          <p:nvPr/>
        </p:nvCxnSpPr>
        <p:spPr>
          <a:xfrm>
            <a:off x="2213604" y="3298759"/>
            <a:ext cx="703175" cy="34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395"/>
          <p:cNvSpPr txBox="1">
            <a:spLocks noChangeArrowheads="1"/>
          </p:cNvSpPr>
          <p:nvPr/>
        </p:nvSpPr>
        <p:spPr bwMode="auto">
          <a:xfrm>
            <a:off x="2324883" y="3091401"/>
            <a:ext cx="40386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No</a:t>
            </a:r>
          </a:p>
        </p:txBody>
      </p:sp>
      <p:sp>
        <p:nvSpPr>
          <p:cNvPr id="67" name="TextBox 395"/>
          <p:cNvSpPr txBox="1">
            <a:spLocks noChangeArrowheads="1"/>
          </p:cNvSpPr>
          <p:nvPr/>
        </p:nvSpPr>
        <p:spPr bwMode="auto">
          <a:xfrm>
            <a:off x="5007646" y="3620322"/>
            <a:ext cx="40386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No</a:t>
            </a:r>
          </a:p>
        </p:txBody>
      </p:sp>
      <p:sp>
        <p:nvSpPr>
          <p:cNvPr id="68" name="TextBox 395"/>
          <p:cNvSpPr txBox="1">
            <a:spLocks noChangeArrowheads="1"/>
          </p:cNvSpPr>
          <p:nvPr/>
        </p:nvSpPr>
        <p:spPr bwMode="auto">
          <a:xfrm>
            <a:off x="3041165" y="3663997"/>
            <a:ext cx="40386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No</a:t>
            </a:r>
          </a:p>
        </p:txBody>
      </p:sp>
      <p:sp>
        <p:nvSpPr>
          <p:cNvPr id="69" name="TextBox 395"/>
          <p:cNvSpPr txBox="1">
            <a:spLocks noChangeArrowheads="1"/>
          </p:cNvSpPr>
          <p:nvPr/>
        </p:nvSpPr>
        <p:spPr bwMode="auto">
          <a:xfrm>
            <a:off x="4001614" y="3086623"/>
            <a:ext cx="40386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rgbClr val="FF0000"/>
                </a:solidFill>
                <a:latin typeface="Calibri" panose="020F0502020204030204" pitchFamily="34" charset="0"/>
              </a:rPr>
              <a:t>Yes</a:t>
            </a:r>
          </a:p>
        </p:txBody>
      </p:sp>
      <p:sp>
        <p:nvSpPr>
          <p:cNvPr id="70" name="TextBox 395"/>
          <p:cNvSpPr txBox="1">
            <a:spLocks noChangeArrowheads="1"/>
          </p:cNvSpPr>
          <p:nvPr/>
        </p:nvSpPr>
        <p:spPr bwMode="auto">
          <a:xfrm>
            <a:off x="1315393" y="4773598"/>
            <a:ext cx="40386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rgbClr val="FF0000"/>
                </a:solidFill>
                <a:latin typeface="Calibri" panose="020F0502020204030204" pitchFamily="34" charset="0"/>
              </a:rPr>
              <a:t>Yes</a:t>
            </a:r>
          </a:p>
        </p:txBody>
      </p:sp>
      <p:sp>
        <p:nvSpPr>
          <p:cNvPr id="71" name="TextBox 395"/>
          <p:cNvSpPr txBox="1">
            <a:spLocks noChangeArrowheads="1"/>
          </p:cNvSpPr>
          <p:nvPr/>
        </p:nvSpPr>
        <p:spPr bwMode="auto">
          <a:xfrm>
            <a:off x="1290499" y="3617873"/>
            <a:ext cx="40386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rgbClr val="FF0000"/>
                </a:solidFill>
                <a:latin typeface="Calibri" panose="020F0502020204030204" pitchFamily="34" charset="0"/>
              </a:rPr>
              <a:t>Yes</a:t>
            </a:r>
          </a:p>
        </p:txBody>
      </p:sp>
      <p:grpSp>
        <p:nvGrpSpPr>
          <p:cNvPr id="166" name="Group 165"/>
          <p:cNvGrpSpPr/>
          <p:nvPr/>
        </p:nvGrpSpPr>
        <p:grpSpPr>
          <a:xfrm>
            <a:off x="4879761" y="5306917"/>
            <a:ext cx="2532841" cy="672889"/>
            <a:chOff x="4046403" y="5425584"/>
            <a:chExt cx="2532841" cy="672889"/>
          </a:xfrm>
        </p:grpSpPr>
        <p:grpSp>
          <p:nvGrpSpPr>
            <p:cNvPr id="75" name="Group 74"/>
            <p:cNvGrpSpPr/>
            <p:nvPr/>
          </p:nvGrpSpPr>
          <p:grpSpPr>
            <a:xfrm>
              <a:off x="4247720" y="5495793"/>
              <a:ext cx="2331524" cy="602680"/>
              <a:chOff x="2065445" y="5887976"/>
              <a:chExt cx="2331524" cy="590204"/>
            </a:xfrm>
          </p:grpSpPr>
          <p:sp>
            <p:nvSpPr>
              <p:cNvPr id="76" name="Rectangle 189"/>
              <p:cNvSpPr>
                <a:spLocks noChangeArrowheads="1"/>
              </p:cNvSpPr>
              <p:nvPr/>
            </p:nvSpPr>
            <p:spPr bwMode="auto">
              <a:xfrm>
                <a:off x="3318898" y="6115231"/>
                <a:ext cx="1069144" cy="134153"/>
              </a:xfrm>
              <a:prstGeom prst="rect">
                <a:avLst/>
              </a:prstGeom>
              <a:solidFill>
                <a:srgbClr val="99FF99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>
                <a:lvl1pPr>
                  <a:lnSpc>
                    <a:spcPct val="93000"/>
                  </a:lnSpc>
                  <a:spcBef>
                    <a:spcPts val="8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32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1pPr>
                <a:lvl2pPr marL="742950" indent="-285750">
                  <a:lnSpc>
                    <a:spcPct val="93000"/>
                  </a:lnSpc>
                  <a:spcBef>
                    <a:spcPts val="7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–"/>
                  <a:defRPr sz="28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2pPr>
                <a:lvl3pPr marL="1143000" indent="-228600">
                  <a:lnSpc>
                    <a:spcPct val="93000"/>
                  </a:lnSpc>
                  <a:spcBef>
                    <a:spcPts val="6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3pPr>
                <a:lvl4pPr marL="1600200" indent="-228600">
                  <a:lnSpc>
                    <a:spcPct val="93000"/>
                  </a:lnSpc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–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4pPr>
                <a:lvl5pPr marL="2057400" indent="-228600">
                  <a:lnSpc>
                    <a:spcPct val="93000"/>
                  </a:lnSpc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5pPr>
                <a:lvl6pPr marL="25146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6pPr>
                <a:lvl7pPr marL="29718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7pPr>
                <a:lvl8pPr marL="34290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8pPr>
                <a:lvl9pPr marL="38862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PH" sz="10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Classification</a:t>
                </a:r>
                <a:endParaRPr lang="en-US" sz="10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7" name="Rectangle 189"/>
              <p:cNvSpPr>
                <a:spLocks noChangeArrowheads="1"/>
              </p:cNvSpPr>
              <p:nvPr/>
            </p:nvSpPr>
            <p:spPr bwMode="auto">
              <a:xfrm>
                <a:off x="3321387" y="6344027"/>
                <a:ext cx="1069144" cy="134153"/>
              </a:xfrm>
              <a:prstGeom prst="rect">
                <a:avLst/>
              </a:prstGeom>
              <a:solidFill>
                <a:srgbClr val="FF8F8F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>
                <a:lvl1pPr>
                  <a:lnSpc>
                    <a:spcPct val="93000"/>
                  </a:lnSpc>
                  <a:spcBef>
                    <a:spcPts val="8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32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1pPr>
                <a:lvl2pPr marL="742950" indent="-285750">
                  <a:lnSpc>
                    <a:spcPct val="93000"/>
                  </a:lnSpc>
                  <a:spcBef>
                    <a:spcPts val="7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–"/>
                  <a:defRPr sz="28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2pPr>
                <a:lvl3pPr marL="1143000" indent="-228600">
                  <a:lnSpc>
                    <a:spcPct val="93000"/>
                  </a:lnSpc>
                  <a:spcBef>
                    <a:spcPts val="6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3pPr>
                <a:lvl4pPr marL="1600200" indent="-228600">
                  <a:lnSpc>
                    <a:spcPct val="93000"/>
                  </a:lnSpc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–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4pPr>
                <a:lvl5pPr marL="2057400" indent="-228600">
                  <a:lnSpc>
                    <a:spcPct val="93000"/>
                  </a:lnSpc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5pPr>
                <a:lvl6pPr marL="25146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6pPr>
                <a:lvl7pPr marL="29718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7pPr>
                <a:lvl8pPr marL="34290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8pPr>
                <a:lvl9pPr marL="38862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PH" sz="10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Disposition</a:t>
                </a:r>
                <a:endParaRPr lang="en-US" sz="10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8" name="Rectangle 189"/>
              <p:cNvSpPr>
                <a:spLocks noChangeArrowheads="1"/>
              </p:cNvSpPr>
              <p:nvPr/>
            </p:nvSpPr>
            <p:spPr bwMode="auto">
              <a:xfrm>
                <a:off x="2069708" y="6344025"/>
                <a:ext cx="1069144" cy="134153"/>
              </a:xfrm>
              <a:prstGeom prst="rect">
                <a:avLst/>
              </a:prstGeom>
              <a:solidFill>
                <a:srgbClr val="03E7ED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>
                <a:lvl1pPr>
                  <a:lnSpc>
                    <a:spcPct val="93000"/>
                  </a:lnSpc>
                  <a:spcBef>
                    <a:spcPts val="8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32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1pPr>
                <a:lvl2pPr marL="742950" indent="-285750">
                  <a:lnSpc>
                    <a:spcPct val="93000"/>
                  </a:lnSpc>
                  <a:spcBef>
                    <a:spcPts val="7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–"/>
                  <a:defRPr sz="28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2pPr>
                <a:lvl3pPr marL="1143000" indent="-228600">
                  <a:lnSpc>
                    <a:spcPct val="93000"/>
                  </a:lnSpc>
                  <a:spcBef>
                    <a:spcPts val="6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3pPr>
                <a:lvl4pPr marL="1600200" indent="-228600">
                  <a:lnSpc>
                    <a:spcPct val="93000"/>
                  </a:lnSpc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–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4pPr>
                <a:lvl5pPr marL="2057400" indent="-228600">
                  <a:lnSpc>
                    <a:spcPct val="93000"/>
                  </a:lnSpc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5pPr>
                <a:lvl6pPr marL="25146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6pPr>
                <a:lvl7pPr marL="29718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7pPr>
                <a:lvl8pPr marL="34290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8pPr>
                <a:lvl9pPr marL="38862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PH" sz="10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Treatment</a:t>
                </a:r>
                <a:endParaRPr lang="en-US" sz="10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81" name="Rectangle 189"/>
              <p:cNvSpPr>
                <a:spLocks noChangeArrowheads="1"/>
              </p:cNvSpPr>
              <p:nvPr/>
            </p:nvSpPr>
            <p:spPr bwMode="auto">
              <a:xfrm>
                <a:off x="3327825" y="5887976"/>
                <a:ext cx="1069144" cy="134153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>
                <a:lvl1pPr>
                  <a:lnSpc>
                    <a:spcPct val="93000"/>
                  </a:lnSpc>
                  <a:spcBef>
                    <a:spcPts val="8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32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1pPr>
                <a:lvl2pPr marL="742950" indent="-285750">
                  <a:lnSpc>
                    <a:spcPct val="93000"/>
                  </a:lnSpc>
                  <a:spcBef>
                    <a:spcPts val="7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–"/>
                  <a:defRPr sz="28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2pPr>
                <a:lvl3pPr marL="1143000" indent="-228600">
                  <a:lnSpc>
                    <a:spcPct val="93000"/>
                  </a:lnSpc>
                  <a:spcBef>
                    <a:spcPts val="6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3pPr>
                <a:lvl4pPr marL="1600200" indent="-228600">
                  <a:lnSpc>
                    <a:spcPct val="93000"/>
                  </a:lnSpc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–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4pPr>
                <a:lvl5pPr marL="2057400" indent="-228600">
                  <a:lnSpc>
                    <a:spcPct val="93000"/>
                  </a:lnSpc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5pPr>
                <a:lvl6pPr marL="25146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6pPr>
                <a:lvl7pPr marL="29718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7pPr>
                <a:lvl8pPr marL="34290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8pPr>
                <a:lvl9pPr marL="38862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PH" sz="10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Question</a:t>
                </a:r>
                <a:endParaRPr lang="en-US" sz="10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82" name="Rectangle 189"/>
              <p:cNvSpPr>
                <a:spLocks noChangeArrowheads="1"/>
              </p:cNvSpPr>
              <p:nvPr/>
            </p:nvSpPr>
            <p:spPr bwMode="auto">
              <a:xfrm>
                <a:off x="2065445" y="6115798"/>
                <a:ext cx="1069144" cy="134153"/>
              </a:xfrm>
              <a:prstGeom prst="rect">
                <a:avLst/>
              </a:prstGeom>
              <a:solidFill>
                <a:srgbClr val="BDD7EE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>
                <a:lvl1pPr>
                  <a:lnSpc>
                    <a:spcPct val="93000"/>
                  </a:lnSpc>
                  <a:spcBef>
                    <a:spcPts val="8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32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1pPr>
                <a:lvl2pPr marL="742950" indent="-285750">
                  <a:lnSpc>
                    <a:spcPct val="93000"/>
                  </a:lnSpc>
                  <a:spcBef>
                    <a:spcPts val="7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–"/>
                  <a:defRPr sz="28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2pPr>
                <a:lvl3pPr marL="1143000" indent="-228600">
                  <a:lnSpc>
                    <a:spcPct val="93000"/>
                  </a:lnSpc>
                  <a:spcBef>
                    <a:spcPts val="6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3pPr>
                <a:lvl4pPr marL="1600200" indent="-228600">
                  <a:lnSpc>
                    <a:spcPct val="93000"/>
                  </a:lnSpc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–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4pPr>
                <a:lvl5pPr marL="2057400" indent="-228600">
                  <a:lnSpc>
                    <a:spcPct val="93000"/>
                  </a:lnSpc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5pPr>
                <a:lvl6pPr marL="25146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6pPr>
                <a:lvl7pPr marL="29718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7pPr>
                <a:lvl8pPr marL="34290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8pPr>
                <a:lvl9pPr marL="38862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PH" sz="10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Diagnostic Test</a:t>
                </a:r>
                <a:endParaRPr lang="en-US" sz="10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83" name="TextBox 82"/>
            <p:cNvSpPr txBox="1"/>
            <p:nvPr/>
          </p:nvSpPr>
          <p:spPr>
            <a:xfrm>
              <a:off x="4046403" y="5425584"/>
              <a:ext cx="15413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</a:rPr>
                <a:t>COLOR LEGEND</a:t>
              </a:r>
            </a:p>
          </p:txBody>
        </p:sp>
      </p:grpSp>
      <p:sp>
        <p:nvSpPr>
          <p:cNvPr id="41" name="Hexagon 40"/>
          <p:cNvSpPr/>
          <p:nvPr/>
        </p:nvSpPr>
        <p:spPr>
          <a:xfrm>
            <a:off x="2862344" y="3985783"/>
            <a:ext cx="1004729" cy="636179"/>
          </a:xfrm>
          <a:prstGeom prst="hex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Other lab findings suggestive of TB?</a:t>
            </a:r>
          </a:p>
        </p:txBody>
      </p:sp>
      <p:cxnSp>
        <p:nvCxnSpPr>
          <p:cNvPr id="46" name="Straight Arrow Connector 45"/>
          <p:cNvCxnSpPr>
            <a:stCxn id="12" idx="0"/>
            <a:endCxn id="41" idx="3"/>
          </p:cNvCxnSpPr>
          <p:nvPr/>
        </p:nvCxnSpPr>
        <p:spPr>
          <a:xfrm>
            <a:off x="2292918" y="4293341"/>
            <a:ext cx="569426" cy="1053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1" idx="2"/>
            <a:endCxn id="17" idx="3"/>
          </p:cNvCxnSpPr>
          <p:nvPr/>
        </p:nvCxnSpPr>
        <p:spPr>
          <a:xfrm flipH="1">
            <a:off x="2226018" y="4621962"/>
            <a:ext cx="795371" cy="65340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395"/>
          <p:cNvSpPr txBox="1">
            <a:spLocks noChangeArrowheads="1"/>
          </p:cNvSpPr>
          <p:nvPr/>
        </p:nvSpPr>
        <p:spPr bwMode="auto">
          <a:xfrm>
            <a:off x="2371741" y="4056806"/>
            <a:ext cx="40386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No</a:t>
            </a:r>
          </a:p>
        </p:txBody>
      </p:sp>
      <p:sp>
        <p:nvSpPr>
          <p:cNvPr id="65" name="Hexagon 64"/>
          <p:cNvSpPr/>
          <p:nvPr/>
        </p:nvSpPr>
        <p:spPr>
          <a:xfrm>
            <a:off x="2960392" y="1913646"/>
            <a:ext cx="830442" cy="324104"/>
          </a:xfrm>
          <a:prstGeom prst="hex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Age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&lt;5 y/o?</a:t>
            </a:r>
          </a:p>
        </p:txBody>
      </p:sp>
      <p:cxnSp>
        <p:nvCxnSpPr>
          <p:cNvPr id="129" name="Straight Arrow Connector 128"/>
          <p:cNvCxnSpPr/>
          <p:nvPr/>
        </p:nvCxnSpPr>
        <p:spPr>
          <a:xfrm flipH="1">
            <a:off x="3381829" y="2237750"/>
            <a:ext cx="363" cy="25492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 flipH="1">
            <a:off x="1674949" y="2794010"/>
            <a:ext cx="363" cy="25492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/>
          <p:nvPr/>
        </p:nvCxnSpPr>
        <p:spPr>
          <a:xfrm flipH="1">
            <a:off x="5065849" y="2809250"/>
            <a:ext cx="363" cy="25492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endCxn id="16" idx="0"/>
          </p:cNvCxnSpPr>
          <p:nvPr/>
        </p:nvCxnSpPr>
        <p:spPr>
          <a:xfrm>
            <a:off x="5065849" y="3543524"/>
            <a:ext cx="12248" cy="41270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Hexagon 173"/>
          <p:cNvSpPr/>
          <p:nvPr/>
        </p:nvSpPr>
        <p:spPr>
          <a:xfrm>
            <a:off x="6343672" y="1913646"/>
            <a:ext cx="830442" cy="324104"/>
          </a:xfrm>
          <a:prstGeom prst="hex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Age </a:t>
            </a:r>
            <a:r>
              <a:rPr lang="en-US" sz="1000" u="sng" dirty="0">
                <a:solidFill>
                  <a:schemeClr val="tx1"/>
                </a:solidFill>
                <a:latin typeface="Calibri" panose="020F0502020204030204" pitchFamily="34" charset="0"/>
              </a:rPr>
              <a:t>&gt;</a:t>
            </a: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5,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&lt;15 y/o?</a:t>
            </a:r>
          </a:p>
        </p:txBody>
      </p:sp>
      <p:cxnSp>
        <p:nvCxnSpPr>
          <p:cNvPr id="175" name="Straight Arrow Connector 174"/>
          <p:cNvCxnSpPr>
            <a:stCxn id="4" idx="2"/>
            <a:endCxn id="174" idx="3"/>
          </p:cNvCxnSpPr>
          <p:nvPr/>
        </p:nvCxnSpPr>
        <p:spPr>
          <a:xfrm>
            <a:off x="5033998" y="1802822"/>
            <a:ext cx="1309674" cy="27287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>
            <a:endCxn id="16" idx="3"/>
          </p:cNvCxnSpPr>
          <p:nvPr/>
        </p:nvCxnSpPr>
        <p:spPr>
          <a:xfrm flipH="1">
            <a:off x="5758630" y="2252990"/>
            <a:ext cx="973100" cy="209640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395"/>
          <p:cNvSpPr txBox="1">
            <a:spLocks noChangeArrowheads="1"/>
          </p:cNvSpPr>
          <p:nvPr/>
        </p:nvSpPr>
        <p:spPr bwMode="auto">
          <a:xfrm>
            <a:off x="2382193" y="4713727"/>
            <a:ext cx="40386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rgbClr val="FF0000"/>
                </a:solidFill>
                <a:latin typeface="Calibri" panose="020F0502020204030204" pitchFamily="34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266356222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3630</TotalTime>
  <Words>512</Words>
  <Application>Microsoft Office PowerPoint</Application>
  <PresentationFormat>On-screen Show (4:3)</PresentationFormat>
  <Paragraphs>99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Lucida Sans Unicode</vt:lpstr>
      <vt:lpstr>Times New Roman</vt:lpstr>
      <vt:lpstr>Trebuchet MS</vt:lpstr>
      <vt:lpstr>Wingdings 3</vt:lpstr>
      <vt:lpstr>Facet</vt:lpstr>
      <vt:lpstr>Procedures (Decision on Diagnosis based on Laboratory Results)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NTP  MANUAL OF PROCEDURES Case Holding</dc:title>
  <dc:creator>Jose Hesron Morfe,MD</dc:creator>
  <cp:lastModifiedBy>alio</cp:lastModifiedBy>
  <cp:revision>193</cp:revision>
  <dcterms:created xsi:type="dcterms:W3CDTF">2014-02-05T03:51:19Z</dcterms:created>
  <dcterms:modified xsi:type="dcterms:W3CDTF">2018-04-23T09:01:37Z</dcterms:modified>
</cp:coreProperties>
</file>