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2" r:id="rId3"/>
    <p:sldId id="264" r:id="rId4"/>
    <p:sldId id="263" r:id="rId5"/>
    <p:sldId id="266" r:id="rId6"/>
    <p:sldId id="277" r:id="rId7"/>
    <p:sldId id="271" r:id="rId8"/>
    <p:sldId id="272" r:id="rId9"/>
    <p:sldId id="267" r:id="rId10"/>
    <p:sldId id="273" r:id="rId11"/>
    <p:sldId id="258" r:id="rId12"/>
    <p:sldId id="268" r:id="rId13"/>
    <p:sldId id="260" r:id="rId14"/>
    <p:sldId id="269" r:id="rId15"/>
    <p:sldId id="261" r:id="rId16"/>
    <p:sldId id="270" r:id="rId17"/>
    <p:sldId id="259" r:id="rId18"/>
    <p:sldId id="276"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647" autoAdjust="0"/>
    <p:restoredTop sz="94660"/>
  </p:normalViewPr>
  <p:slideViewPr>
    <p:cSldViewPr>
      <p:cViewPr varScale="1">
        <p:scale>
          <a:sx n="65" d="100"/>
          <a:sy n="65" d="100"/>
        </p:scale>
        <p:origin x="1164" y="6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DE09D-9361-4D72-87CB-36B9ED208823}" type="datetimeFigureOut">
              <a:rPr lang="en-PH" smtClean="0"/>
              <a:t>23/04/2018</a:t>
            </a:fld>
            <a:endParaRPr lang="en-P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A009E-0A7B-4DF1-8AB4-1323C78116C8}" type="slidenum">
              <a:rPr lang="en-PH" smtClean="0"/>
              <a:t>‹#›</a:t>
            </a:fld>
            <a:endParaRPr lang="en-PH"/>
          </a:p>
        </p:txBody>
      </p:sp>
    </p:spTree>
    <p:extLst>
      <p:ext uri="{BB962C8B-B14F-4D97-AF65-F5344CB8AC3E}">
        <p14:creationId xmlns:p14="http://schemas.microsoft.com/office/powerpoint/2010/main" val="118918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F1EA009E-0A7B-4DF1-8AB4-1323C78116C8}" type="slidenum">
              <a:rPr lang="en-PH" smtClean="0"/>
              <a:t>1</a:t>
            </a:fld>
            <a:endParaRPr lang="en-PH"/>
          </a:p>
        </p:txBody>
      </p:sp>
    </p:spTree>
    <p:extLst>
      <p:ext uri="{BB962C8B-B14F-4D97-AF65-F5344CB8AC3E}">
        <p14:creationId xmlns:p14="http://schemas.microsoft.com/office/powerpoint/2010/main" val="324104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F1EA009E-0A7B-4DF1-8AB4-1323C78116C8}" type="slidenum">
              <a:rPr lang="en-PH" smtClean="0"/>
              <a:t>2</a:t>
            </a:fld>
            <a:endParaRPr lang="en-PH"/>
          </a:p>
        </p:txBody>
      </p:sp>
    </p:spTree>
    <p:extLst>
      <p:ext uri="{BB962C8B-B14F-4D97-AF65-F5344CB8AC3E}">
        <p14:creationId xmlns:p14="http://schemas.microsoft.com/office/powerpoint/2010/main" val="385113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F1EA009E-0A7B-4DF1-8AB4-1323C78116C8}" type="slidenum">
              <a:rPr lang="en-PH" smtClean="0"/>
              <a:t>3</a:t>
            </a:fld>
            <a:endParaRPr lang="en-PH"/>
          </a:p>
        </p:txBody>
      </p:sp>
    </p:spTree>
    <p:extLst>
      <p:ext uri="{BB962C8B-B14F-4D97-AF65-F5344CB8AC3E}">
        <p14:creationId xmlns:p14="http://schemas.microsoft.com/office/powerpoint/2010/main" val="362851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F1EA009E-0A7B-4DF1-8AB4-1323C78116C8}" type="slidenum">
              <a:rPr lang="en-PH" smtClean="0"/>
              <a:t>4</a:t>
            </a:fld>
            <a:endParaRPr lang="en-PH"/>
          </a:p>
        </p:txBody>
      </p:sp>
    </p:spTree>
    <p:extLst>
      <p:ext uri="{BB962C8B-B14F-4D97-AF65-F5344CB8AC3E}">
        <p14:creationId xmlns:p14="http://schemas.microsoft.com/office/powerpoint/2010/main" val="145615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F1EA009E-0A7B-4DF1-8AB4-1323C78116C8}" type="slidenum">
              <a:rPr lang="en-PH" smtClean="0"/>
              <a:t>19</a:t>
            </a:fld>
            <a:endParaRPr lang="en-PH"/>
          </a:p>
        </p:txBody>
      </p:sp>
    </p:spTree>
    <p:extLst>
      <p:ext uri="{BB962C8B-B14F-4D97-AF65-F5344CB8AC3E}">
        <p14:creationId xmlns:p14="http://schemas.microsoft.com/office/powerpoint/2010/main" val="308328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1380E1C-3B0F-4BF8-8CB2-5FA24D02D50E}" type="datetimeFigureOut">
              <a:rPr lang="en-US" smtClean="0"/>
              <a:pPr/>
              <a:t>4/23/2018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80E1C-3B0F-4BF8-8CB2-5FA24D02D50E}"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80E1C-3B0F-4BF8-8CB2-5FA24D02D50E}"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80E1C-3B0F-4BF8-8CB2-5FA24D02D50E}"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380E1C-3B0F-4BF8-8CB2-5FA24D02D50E}"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380E1C-3B0F-4BF8-8CB2-5FA24D02D50E}"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1380E1C-3B0F-4BF8-8CB2-5FA24D02D50E}" type="datetimeFigureOut">
              <a:rPr lang="en-US" smtClean="0"/>
              <a:pPr/>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1380E1C-3B0F-4BF8-8CB2-5FA24D02D50E}" type="datetimeFigureOut">
              <a:rPr lang="en-US" smtClean="0"/>
              <a:pPr/>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0E1C-3B0F-4BF8-8CB2-5FA24D02D50E}" type="datetimeFigureOut">
              <a:rPr lang="en-US" smtClean="0"/>
              <a:pPr/>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380E1C-3B0F-4BF8-8CB2-5FA24D02D50E}"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1B62F-88AE-465B-B7D9-3B0128747D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1380E1C-3B0F-4BF8-8CB2-5FA24D02D50E}"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EF1B62F-88AE-465B-B7D9-3B0128747D8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380E1C-3B0F-4BF8-8CB2-5FA24D02D50E}" type="datetimeFigureOut">
              <a:rPr lang="en-US" smtClean="0"/>
              <a:pPr/>
              <a:t>4/23/2018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EF1B62F-88AE-465B-B7D9-3B0128747D8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r>
              <a:rPr lang="en-US" sz="4000" b="1" dirty="0">
                <a:solidFill>
                  <a:schemeClr val="tx2">
                    <a:lumMod val="50000"/>
                  </a:schemeClr>
                </a:solidFill>
              </a:rPr>
              <a:t>EXERCISE 4.4: RECORDING FORMS FOR CASE HOLDING</a:t>
            </a:r>
            <a:endParaRPr lang="en-US" sz="4000" dirty="0">
              <a:solidFill>
                <a:schemeClr val="tx2">
                  <a:lumMod val="50000"/>
                </a:schemeClr>
              </a:solidFill>
            </a:endParaRPr>
          </a:p>
        </p:txBody>
      </p:sp>
      <p:sp>
        <p:nvSpPr>
          <p:cNvPr id="5" name="Content Placeholder 4"/>
          <p:cNvSpPr>
            <a:spLocks noGrp="1"/>
          </p:cNvSpPr>
          <p:nvPr>
            <p:ph idx="1"/>
          </p:nvPr>
        </p:nvSpPr>
        <p:spPr>
          <a:xfrm>
            <a:off x="457200" y="2362200"/>
            <a:ext cx="8229600" cy="3962400"/>
          </a:xfrm>
        </p:spPr>
        <p:txBody>
          <a:bodyPr>
            <a:normAutofit/>
          </a:bodyPr>
          <a:lstStyle/>
          <a:p>
            <a:r>
              <a:rPr lang="en-US" sz="3600" dirty="0">
                <a:latin typeface="+mj-lt"/>
              </a:rPr>
              <a:t>From 1 case in exercise 3 (Recording Forms for Case Finding), accomplish </a:t>
            </a:r>
            <a:r>
              <a:rPr lang="en-US" sz="3600" dirty="0">
                <a:solidFill>
                  <a:srgbClr val="FF0000"/>
                </a:solidFill>
                <a:latin typeface="+mj-lt"/>
              </a:rPr>
              <a:t>Forms 4, 5 and 6a </a:t>
            </a:r>
            <a:r>
              <a:rPr lang="en-US" sz="3600" dirty="0">
                <a:latin typeface="+mj-lt"/>
              </a:rPr>
              <a:t>based on the following additional information. (For this exercise, you may use the same drug-susceptible TB register.)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ra\Desktop\Untitled.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ora\Desktop\Untitled.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6" name="Oval 5"/>
          <p:cNvSpPr/>
          <p:nvPr/>
        </p:nvSpPr>
        <p:spPr>
          <a:xfrm>
            <a:off x="2057400" y="0"/>
            <a:ext cx="2971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0" y="0"/>
            <a:ext cx="1295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233163" y="228600"/>
            <a:ext cx="8814527" cy="6437671"/>
          </a:xfrm>
          <a:prstGeom prst="rect">
            <a:avLst/>
          </a:prstGeom>
        </p:spPr>
      </p:pic>
      <p:sp>
        <p:nvSpPr>
          <p:cNvPr id="6" name="Oval 5"/>
          <p:cNvSpPr/>
          <p:nvPr/>
        </p:nvSpPr>
        <p:spPr>
          <a:xfrm>
            <a:off x="5486400" y="0"/>
            <a:ext cx="2438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82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ora\Desktop\Untitled.jpg"/>
          <p:cNvPicPr>
            <a:picLocks noChangeAspect="1" noChangeArrowheads="1"/>
          </p:cNvPicPr>
          <p:nvPr/>
        </p:nvPicPr>
        <p:blipFill>
          <a:blip r:embed="rId2"/>
          <a:srcRect/>
          <a:stretch>
            <a:fillRect/>
          </a:stretch>
        </p:blipFill>
        <p:spPr bwMode="auto">
          <a:xfrm>
            <a:off x="228600" y="152400"/>
            <a:ext cx="8686799" cy="640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28600" y="228600"/>
            <a:ext cx="8686800" cy="6496665"/>
          </a:xfrm>
          <a:prstGeom prst="rect">
            <a:avLst/>
          </a:prstGeom>
        </p:spPr>
      </p:pic>
    </p:spTree>
    <p:extLst>
      <p:ext uri="{BB962C8B-B14F-4D97-AF65-F5344CB8AC3E}">
        <p14:creationId xmlns:p14="http://schemas.microsoft.com/office/powerpoint/2010/main" val="271400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ra\Desktop\Untitled.jpg"/>
          <p:cNvPicPr>
            <a:picLocks noChangeAspect="1" noChangeArrowheads="1"/>
          </p:cNvPicPr>
          <p:nvPr/>
        </p:nvPicPr>
        <p:blipFill>
          <a:blip r:embed="rId2"/>
          <a:srcRect/>
          <a:stretch>
            <a:fillRect/>
          </a:stretch>
        </p:blipFill>
        <p:spPr bwMode="auto">
          <a:xfrm>
            <a:off x="0" y="87313"/>
            <a:ext cx="9143999" cy="66833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ra\Desktop\Untitle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Oval 2"/>
          <p:cNvSpPr/>
          <p:nvPr/>
        </p:nvSpPr>
        <p:spPr>
          <a:xfrm>
            <a:off x="0" y="0"/>
            <a:ext cx="2971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a:latin typeface="+mj-lt"/>
              </a:rPr>
              <a:t>Melinda was the 4th patient to be registered for the year 2014 (facility code of Victoria was 102)</a:t>
            </a:r>
          </a:p>
        </p:txBody>
      </p:sp>
    </p:spTree>
    <p:extLst>
      <p:ext uri="{BB962C8B-B14F-4D97-AF65-F5344CB8AC3E}">
        <p14:creationId xmlns:p14="http://schemas.microsoft.com/office/powerpoint/2010/main" val="17023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838200"/>
            <a:ext cx="7772400" cy="1371600"/>
          </a:xfrm>
        </p:spPr>
        <p:txBody>
          <a:bodyPr>
            <a:noAutofit/>
          </a:bodyPr>
          <a:lstStyle/>
          <a:p>
            <a:pPr algn="ctr"/>
            <a:r>
              <a:rPr lang="en-US" sz="3200" b="1" dirty="0">
                <a:solidFill>
                  <a:schemeClr val="accent1"/>
                </a:solidFill>
                <a:latin typeface="Comic Sans MS" pitchFamily="66" charset="0"/>
              </a:rPr>
              <a:t>END OF EXERCISE 4.4</a:t>
            </a:r>
          </a:p>
          <a:p>
            <a:pPr algn="ctr"/>
            <a:r>
              <a:rPr lang="en-US" sz="3200" b="1">
                <a:solidFill>
                  <a:schemeClr val="accent1"/>
                </a:solidFill>
                <a:latin typeface="Comic Sans MS" pitchFamily="66" charset="0"/>
              </a:rPr>
              <a:t>(CASE HOLDING)</a:t>
            </a:r>
            <a:endParaRPr lang="en-US" sz="3200" b="1" dirty="0">
              <a:solidFill>
                <a:schemeClr val="accent1"/>
              </a:solidFill>
              <a:latin typeface="Comic Sans MS" pitchFamily="66" charset="0"/>
            </a:endParaRPr>
          </a:p>
        </p:txBody>
      </p:sp>
      <p:pic>
        <p:nvPicPr>
          <p:cNvPr id="2" name="Picture 2" descr="E:\1 My Pictures\5 Pics made\gifs pics\techie.gif"/>
          <p:cNvPicPr>
            <a:picLocks noChangeAspect="1" noChangeArrowheads="1" noCrop="1"/>
          </p:cNvPicPr>
          <p:nvPr/>
        </p:nvPicPr>
        <p:blipFill>
          <a:blip r:embed="rId3"/>
          <a:srcRect/>
          <a:stretch>
            <a:fillRect/>
          </a:stretch>
        </p:blipFill>
        <p:spPr bwMode="auto">
          <a:xfrm>
            <a:off x="2667000" y="2209800"/>
            <a:ext cx="3581399" cy="32003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876800"/>
            <a:ext cx="8686800" cy="1600200"/>
          </a:xfrm>
        </p:spPr>
        <p:txBody>
          <a:bodyPr>
            <a:normAutofit/>
          </a:bodyPr>
          <a:lstStyle/>
          <a:p>
            <a:r>
              <a:rPr lang="en-US" sz="2400" dirty="0">
                <a:latin typeface="+mj-lt"/>
              </a:rPr>
              <a:t>Melinda was able to undergo </a:t>
            </a:r>
            <a:r>
              <a:rPr lang="en-US" sz="2400" dirty="0" err="1">
                <a:latin typeface="+mj-lt"/>
              </a:rPr>
              <a:t>Xpert</a:t>
            </a:r>
            <a:r>
              <a:rPr lang="en-US" sz="2400" dirty="0">
                <a:latin typeface="+mj-lt"/>
              </a:rPr>
              <a:t> testing at District Hospital B with result: MTB detected, </a:t>
            </a:r>
            <a:r>
              <a:rPr lang="en-US" sz="2400" dirty="0" err="1">
                <a:latin typeface="+mj-lt"/>
              </a:rPr>
              <a:t>Rifampicin</a:t>
            </a:r>
            <a:r>
              <a:rPr lang="en-US" sz="2400" dirty="0">
                <a:latin typeface="+mj-lt"/>
              </a:rPr>
              <a:t> resistance not detected (January 23).  She returned to Victoria RHU on January 27 and was initiated on Category 2 treatment.  </a:t>
            </a:r>
          </a:p>
        </p:txBody>
      </p:sp>
      <p:sp>
        <p:nvSpPr>
          <p:cNvPr id="4" name="Rectangle 3"/>
          <p:cNvSpPr/>
          <p:nvPr/>
        </p:nvSpPr>
        <p:spPr>
          <a:xfrm>
            <a:off x="304800" y="762000"/>
            <a:ext cx="8534400" cy="3785652"/>
          </a:xfrm>
          <a:prstGeom prst="rect">
            <a:avLst/>
          </a:prstGeom>
          <a:solidFill>
            <a:srgbClr val="FFCCCC"/>
          </a:solidFill>
        </p:spPr>
        <p:txBody>
          <a:bodyPr wrap="square">
            <a:spAutoFit/>
          </a:bodyPr>
          <a:lstStyle/>
          <a:p>
            <a:pPr marL="274320" lvl="0" indent="-274320">
              <a:spcBef>
                <a:spcPct val="20000"/>
              </a:spcBef>
              <a:buClr>
                <a:srgbClr val="0BD0D9"/>
              </a:buClr>
              <a:buSzPct val="95000"/>
            </a:pPr>
            <a:r>
              <a:rPr lang="en-US" sz="2400" dirty="0">
                <a:solidFill>
                  <a:prstClr val="black"/>
                </a:solidFill>
                <a:latin typeface="Calibri"/>
              </a:rPr>
              <a:t>Melinda G. </a:t>
            </a:r>
            <a:r>
              <a:rPr lang="en-US" sz="2400" dirty="0" err="1">
                <a:solidFill>
                  <a:prstClr val="black"/>
                </a:solidFill>
                <a:latin typeface="Calibri"/>
              </a:rPr>
              <a:t>Tanun</a:t>
            </a:r>
            <a:endParaRPr lang="en-US" sz="2400" dirty="0">
              <a:solidFill>
                <a:prstClr val="black"/>
              </a:solidFill>
              <a:latin typeface="Calibri"/>
            </a:endParaRPr>
          </a:p>
          <a:p>
            <a:pPr marL="274320" lvl="0" indent="-274320">
              <a:spcBef>
                <a:spcPct val="20000"/>
              </a:spcBef>
              <a:buClr>
                <a:srgbClr val="0BD0D9"/>
              </a:buClr>
              <a:buSzPct val="95000"/>
              <a:buFontTx/>
              <a:buChar char="-"/>
            </a:pPr>
            <a:r>
              <a:rPr lang="en-US" sz="2400" dirty="0">
                <a:solidFill>
                  <a:schemeClr val="bg2">
                    <a:lumMod val="10000"/>
                  </a:schemeClr>
                </a:solidFill>
                <a:latin typeface="+mj-lt"/>
              </a:rPr>
              <a:t>45 year old female; chest X-ray findings of PTB (Jan. 7, 2014: streaky infiltrates in left upper lobe)</a:t>
            </a:r>
          </a:p>
          <a:p>
            <a:pPr marL="274320" lvl="0" indent="-274320">
              <a:spcBef>
                <a:spcPct val="20000"/>
              </a:spcBef>
              <a:buClr>
                <a:srgbClr val="0BD0D9"/>
              </a:buClr>
              <a:buSzPct val="95000"/>
              <a:buFontTx/>
              <a:buChar char="-"/>
            </a:pPr>
            <a:r>
              <a:rPr lang="en-US" sz="2400" dirty="0">
                <a:solidFill>
                  <a:schemeClr val="bg2">
                    <a:lumMod val="10000"/>
                  </a:schemeClr>
                </a:solidFill>
                <a:latin typeface="+mj-lt"/>
              </a:rPr>
              <a:t>consulted on January 14, 2014 </a:t>
            </a:r>
            <a:r>
              <a:rPr lang="en-US" sz="2400" dirty="0">
                <a:solidFill>
                  <a:schemeClr val="bg2">
                    <a:lumMod val="10000"/>
                  </a:schemeClr>
                </a:solidFill>
                <a:latin typeface="+mj-lt"/>
                <a:sym typeface="Wingdings" pitchFamily="2" charset="2"/>
              </a:rPr>
              <a:t> DSSM done same day</a:t>
            </a:r>
          </a:p>
          <a:p>
            <a:pPr marL="274320" lvl="0" indent="-274320">
              <a:spcBef>
                <a:spcPct val="20000"/>
              </a:spcBef>
              <a:buClr>
                <a:srgbClr val="0BD0D9"/>
              </a:buClr>
              <a:buSzPct val="95000"/>
            </a:pPr>
            <a:r>
              <a:rPr lang="en-US" sz="2400" dirty="0">
                <a:solidFill>
                  <a:schemeClr val="tx2">
                    <a:lumMod val="50000"/>
                  </a:schemeClr>
                </a:solidFill>
                <a:latin typeface="+mj-lt"/>
              </a:rPr>
              <a:t>                 Specimen #1:   0   (salivary)</a:t>
            </a:r>
            <a:br>
              <a:rPr lang="en-US" sz="2400" dirty="0">
                <a:solidFill>
                  <a:schemeClr val="tx2">
                    <a:lumMod val="50000"/>
                  </a:schemeClr>
                </a:solidFill>
                <a:latin typeface="+mj-lt"/>
              </a:rPr>
            </a:br>
            <a:r>
              <a:rPr lang="en-US" sz="2400" dirty="0">
                <a:solidFill>
                  <a:schemeClr val="tx2">
                    <a:lumMod val="50000"/>
                  </a:schemeClr>
                </a:solidFill>
                <a:latin typeface="+mj-lt"/>
              </a:rPr>
              <a:t>             Specimen #2:   0   (salivary)</a:t>
            </a:r>
            <a:endParaRPr lang="en-US" sz="2400" dirty="0">
              <a:solidFill>
                <a:schemeClr val="bg2">
                  <a:lumMod val="10000"/>
                </a:schemeClr>
              </a:solidFill>
              <a:latin typeface="+mj-lt"/>
            </a:endParaRPr>
          </a:p>
          <a:p>
            <a:pPr marL="274320" lvl="0" indent="-274320">
              <a:spcBef>
                <a:spcPct val="20000"/>
              </a:spcBef>
              <a:buClr>
                <a:srgbClr val="0BD0D9"/>
              </a:buClr>
              <a:buSzPct val="95000"/>
              <a:buFontTx/>
              <a:buChar char="-"/>
            </a:pPr>
            <a:r>
              <a:rPr lang="en-US" sz="2400" dirty="0">
                <a:solidFill>
                  <a:schemeClr val="bg2">
                    <a:lumMod val="10000"/>
                  </a:schemeClr>
                </a:solidFill>
                <a:latin typeface="+mj-lt"/>
              </a:rPr>
              <a:t>Treatment after Lost to follow up</a:t>
            </a:r>
          </a:p>
          <a:p>
            <a:pPr marL="274320" lvl="0" indent="-274320">
              <a:spcBef>
                <a:spcPct val="20000"/>
              </a:spcBef>
              <a:buClr>
                <a:srgbClr val="0BD0D9"/>
              </a:buClr>
              <a:buSzPct val="95000"/>
              <a:buFontTx/>
              <a:buChar char="-"/>
            </a:pPr>
            <a:r>
              <a:rPr lang="en-US" sz="2400" dirty="0">
                <a:solidFill>
                  <a:schemeClr val="bg2">
                    <a:lumMod val="10000"/>
                  </a:schemeClr>
                </a:solidFill>
                <a:latin typeface="+mj-lt"/>
              </a:rPr>
              <a:t>lives in </a:t>
            </a:r>
            <a:r>
              <a:rPr lang="en-US" sz="2400" dirty="0" err="1">
                <a:solidFill>
                  <a:schemeClr val="bg2">
                    <a:lumMod val="10000"/>
                  </a:schemeClr>
                </a:solidFill>
                <a:latin typeface="+mj-lt"/>
              </a:rPr>
              <a:t>Purok</a:t>
            </a:r>
            <a:r>
              <a:rPr lang="en-US" sz="2400" dirty="0">
                <a:solidFill>
                  <a:schemeClr val="bg2">
                    <a:lumMod val="10000"/>
                  </a:schemeClr>
                </a:solidFill>
                <a:latin typeface="+mj-lt"/>
              </a:rPr>
              <a:t> 7, </a:t>
            </a:r>
            <a:r>
              <a:rPr lang="en-US" sz="2400" dirty="0" err="1">
                <a:solidFill>
                  <a:schemeClr val="bg2">
                    <a:lumMod val="10000"/>
                  </a:schemeClr>
                </a:solidFill>
                <a:latin typeface="+mj-lt"/>
              </a:rPr>
              <a:t>Bgy</a:t>
            </a:r>
            <a:r>
              <a:rPr lang="en-US" sz="2400" dirty="0">
                <a:solidFill>
                  <a:schemeClr val="bg2">
                    <a:lumMod val="10000"/>
                  </a:schemeClr>
                </a:solidFill>
                <a:latin typeface="+mj-lt"/>
              </a:rPr>
              <a:t>. </a:t>
            </a:r>
            <a:r>
              <a:rPr lang="en-US" sz="2400" dirty="0" err="1">
                <a:solidFill>
                  <a:schemeClr val="bg2">
                    <a:lumMod val="10000"/>
                  </a:schemeClr>
                </a:solidFill>
                <a:latin typeface="+mj-lt"/>
              </a:rPr>
              <a:t>Maalon</a:t>
            </a:r>
            <a:r>
              <a:rPr lang="en-US" sz="2400" dirty="0">
                <a:solidFill>
                  <a:schemeClr val="bg2">
                    <a:lumMod val="10000"/>
                  </a:schemeClr>
                </a:solidFill>
                <a:latin typeface="+mj-lt"/>
              </a:rPr>
              <a:t>, Victoria Municipality, Province B, in Region 1</a:t>
            </a:r>
            <a:endParaRPr lang="en-US" sz="2400" dirty="0">
              <a:solidFill>
                <a:prstClr val="black"/>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5181600"/>
          </a:xfrm>
        </p:spPr>
        <p:txBody>
          <a:bodyPr>
            <a:normAutofit fontScale="92500" lnSpcReduction="10000"/>
          </a:bodyPr>
          <a:lstStyle/>
          <a:p>
            <a:pPr>
              <a:buNone/>
            </a:pPr>
            <a:r>
              <a:rPr lang="en-US" dirty="0">
                <a:latin typeface="+mj-lt"/>
              </a:rPr>
              <a:t>The following were additional information obtained from Melinda:</a:t>
            </a:r>
          </a:p>
          <a:p>
            <a:pPr lvl="0"/>
            <a:r>
              <a:rPr lang="en-US" dirty="0">
                <a:latin typeface="+mj-lt"/>
              </a:rPr>
              <a:t>Born March 23, 1968.</a:t>
            </a:r>
          </a:p>
          <a:p>
            <a:pPr lvl="0"/>
            <a:r>
              <a:rPr lang="en-US" dirty="0">
                <a:latin typeface="+mj-lt"/>
              </a:rPr>
              <a:t>Housewife, married to Marvin D. </a:t>
            </a:r>
            <a:r>
              <a:rPr lang="en-US" dirty="0" err="1">
                <a:latin typeface="+mj-lt"/>
              </a:rPr>
              <a:t>Tanun</a:t>
            </a:r>
            <a:r>
              <a:rPr lang="en-US" dirty="0">
                <a:latin typeface="+mj-lt"/>
              </a:rPr>
              <a:t>; lives with husband and 3 children: Mervin 20/M, Melba 15/F and Micah 12/M.  Her daughter-in-law Sarah (21/F) and grandchild Dennis (2/M) also moved into their house 3 months ago.</a:t>
            </a:r>
          </a:p>
          <a:p>
            <a:pPr lvl="0"/>
            <a:r>
              <a:rPr lang="en-US" dirty="0">
                <a:latin typeface="+mj-lt"/>
              </a:rPr>
              <a:t>A dependent of her husband whose </a:t>
            </a:r>
            <a:r>
              <a:rPr lang="en-US" dirty="0" err="1">
                <a:latin typeface="+mj-lt"/>
              </a:rPr>
              <a:t>Philhealth</a:t>
            </a:r>
            <a:r>
              <a:rPr lang="en-US" dirty="0">
                <a:latin typeface="+mj-lt"/>
              </a:rPr>
              <a:t> number is 19-000676363-2. </a:t>
            </a:r>
          </a:p>
          <a:p>
            <a:pPr lvl="0"/>
            <a:r>
              <a:rPr lang="en-US" dirty="0">
                <a:latin typeface="+mj-lt"/>
              </a:rPr>
              <a:t>Her cellphone number is 0928-1234567.  Her husband’s number is 0928-8901234.</a:t>
            </a:r>
          </a:p>
          <a:p>
            <a:pPr lvl="0"/>
            <a:r>
              <a:rPr lang="en-US" dirty="0">
                <a:latin typeface="+mj-lt"/>
              </a:rPr>
              <a:t>Weighed 37 kg, height = 1.57 meters and did not have a BCG scar.</a:t>
            </a:r>
          </a:p>
          <a:p>
            <a:r>
              <a:rPr lang="en-US" dirty="0">
                <a:latin typeface="+mj-lt"/>
              </a:rPr>
              <a:t>Was the 4th patient to be registered for the year (facility code of Victoria was 102).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15000"/>
          </a:xfrm>
        </p:spPr>
        <p:txBody>
          <a:bodyPr>
            <a:normAutofit/>
          </a:bodyPr>
          <a:lstStyle/>
          <a:p>
            <a:r>
              <a:rPr lang="en-US" sz="2400" dirty="0">
                <a:latin typeface="+mj-lt"/>
              </a:rPr>
              <a:t>She was able to take her medicines regularly for the next two weeks with you as treatment partner.  After two weeks, on Feb 10, she agreed to HIV testing after being given PICT.</a:t>
            </a:r>
          </a:p>
          <a:p>
            <a:r>
              <a:rPr lang="en-US" sz="2400" dirty="0">
                <a:latin typeface="+mj-lt"/>
              </a:rPr>
              <a:t>She brought her grandchild Dennis for evaluation on February 12.  The other household members did not visit the RHU, but upon home visit by the BHW was found to have no symptoms.</a:t>
            </a:r>
          </a:p>
          <a:p>
            <a:r>
              <a:rPr lang="en-US" sz="2400" dirty="0">
                <a:latin typeface="+mj-lt"/>
              </a:rPr>
              <a:t>Melinda was a perfect patient and did not miss any dose.  She reported her cough resolved on her 2</a:t>
            </a:r>
            <a:r>
              <a:rPr lang="en-US" sz="2400" baseline="30000" dirty="0">
                <a:latin typeface="+mj-lt"/>
              </a:rPr>
              <a:t>nd</a:t>
            </a:r>
            <a:r>
              <a:rPr lang="en-US" sz="2400" dirty="0">
                <a:latin typeface="+mj-lt"/>
              </a:rPr>
              <a:t> month visit.  Her DSSM results during treatment were as follows:</a:t>
            </a:r>
          </a:p>
          <a:p>
            <a:r>
              <a:rPr lang="en-US" sz="2400" dirty="0">
                <a:latin typeface="+mj-lt"/>
              </a:rPr>
              <a:t>April 15 –	0	her weight then was 39kg</a:t>
            </a:r>
          </a:p>
          <a:p>
            <a:r>
              <a:rPr lang="en-US" sz="2400" dirty="0">
                <a:latin typeface="+mj-lt"/>
              </a:rPr>
              <a:t>June 11 –	0	wt = 40kg</a:t>
            </a:r>
          </a:p>
          <a:p>
            <a:r>
              <a:rPr lang="en-US" sz="2400" dirty="0">
                <a:latin typeface="+mj-lt"/>
              </a:rPr>
              <a:t>Sep 2 –	0	wt =40kg</a:t>
            </a:r>
          </a:p>
          <a:p>
            <a:pPr>
              <a:buNone/>
            </a:pPr>
            <a:endParaRPr lang="en-US" sz="1000" dirty="0">
              <a:latin typeface="+mj-lt"/>
            </a:endParaRPr>
          </a:p>
          <a:p>
            <a:r>
              <a:rPr lang="en-US" sz="2400" dirty="0">
                <a:latin typeface="+mj-lt"/>
              </a:rPr>
              <a:t>On September 7, she took her last dose of medicine.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228600" y="152401"/>
            <a:ext cx="8686800" cy="6513870"/>
          </a:xfrm>
          <a:prstGeom prst="rect">
            <a:avLst/>
          </a:prstGeom>
        </p:spPr>
      </p:pic>
      <p:sp>
        <p:nvSpPr>
          <p:cNvPr id="7" name="Oval 6"/>
          <p:cNvSpPr/>
          <p:nvPr/>
        </p:nvSpPr>
        <p:spPr>
          <a:xfrm>
            <a:off x="0" y="0"/>
            <a:ext cx="2209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526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Format for assigning TB case number</a:t>
            </a:r>
          </a:p>
        </p:txBody>
      </p:sp>
      <p:sp>
        <p:nvSpPr>
          <p:cNvPr id="4" name="Content Placeholder 3"/>
          <p:cNvSpPr>
            <a:spLocks noGrp="1"/>
          </p:cNvSpPr>
          <p:nvPr>
            <p:ph idx="1"/>
          </p:nvPr>
        </p:nvSpPr>
        <p:spPr/>
        <p:txBody>
          <a:bodyPr/>
          <a:lstStyle/>
          <a:p>
            <a:endParaRPr lang="en-US" dirty="0"/>
          </a:p>
          <a:p>
            <a:r>
              <a:rPr lang="en-US" dirty="0">
                <a:latin typeface="+mj-lt"/>
              </a:rPr>
              <a:t>-- --- --- (last two digits of the year enrolled, followed by 3-digit Facility Code, followed by 3-digit patient number)</a:t>
            </a:r>
          </a:p>
          <a:p>
            <a:r>
              <a:rPr lang="en-US" dirty="0">
                <a:latin typeface="+mj-lt"/>
              </a:rPr>
              <a:t>Melinda was the 4th patient to be registered for the year 2014 (facility code of Victoria was 102)</a:t>
            </a:r>
          </a:p>
          <a:p>
            <a:r>
              <a:rPr lang="en-US" dirty="0">
                <a:latin typeface="+mj-lt"/>
              </a:rPr>
              <a:t>Melinda’s TB Case number: 14 102 004</a:t>
            </a:r>
          </a:p>
          <a:p>
            <a:r>
              <a:rPr lang="en-US" dirty="0">
                <a:latin typeface="+mj-lt"/>
              </a:rPr>
              <a:t>Remember that Patient’s </a:t>
            </a:r>
            <a:r>
              <a:rPr lang="en-US" u="sng" dirty="0">
                <a:latin typeface="+mj-lt"/>
              </a:rPr>
              <a:t>surname</a:t>
            </a:r>
            <a:r>
              <a:rPr lang="en-US" dirty="0">
                <a:latin typeface="+mj-lt"/>
              </a:rPr>
              <a:t> should be in CAPITAL letters</a:t>
            </a:r>
          </a:p>
        </p:txBody>
      </p:sp>
    </p:spTree>
    <p:extLst>
      <p:ext uri="{BB962C8B-B14F-4D97-AF65-F5344CB8AC3E}">
        <p14:creationId xmlns:p14="http://schemas.microsoft.com/office/powerpoint/2010/main" val="411148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ora\Desktop\Untitled.jpg"/>
          <p:cNvPicPr>
            <a:picLocks noChangeAspect="1" noChangeArrowheads="1"/>
          </p:cNvPicPr>
          <p:nvPr/>
        </p:nvPicPr>
        <p:blipFill>
          <a:blip r:embed="rId2"/>
          <a:srcRect/>
          <a:stretch>
            <a:fillRect/>
          </a:stretch>
        </p:blipFill>
        <p:spPr bwMode="auto">
          <a:xfrm>
            <a:off x="0" y="1"/>
            <a:ext cx="9143999" cy="67706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ra\Desktop\Untitle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b="3728"/>
          <a:stretch/>
        </p:blipFill>
        <p:spPr>
          <a:xfrm>
            <a:off x="228601" y="381000"/>
            <a:ext cx="8507442" cy="6285271"/>
          </a:xfrm>
          <a:prstGeom prst="rect">
            <a:avLst/>
          </a:prstGeom>
        </p:spPr>
      </p:pic>
    </p:spTree>
    <p:extLst>
      <p:ext uri="{BB962C8B-B14F-4D97-AF65-F5344CB8AC3E}">
        <p14:creationId xmlns:p14="http://schemas.microsoft.com/office/powerpoint/2010/main" val="966015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252</TotalTime>
  <Words>473</Words>
  <Application>Microsoft Office PowerPoint</Application>
  <PresentationFormat>On-screen Show (4:3)</PresentationFormat>
  <Paragraphs>38</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Comic Sans MS</vt:lpstr>
      <vt:lpstr>Constantia</vt:lpstr>
      <vt:lpstr>Wingdings</vt:lpstr>
      <vt:lpstr>Wingdings 2</vt:lpstr>
      <vt:lpstr>Flow</vt:lpstr>
      <vt:lpstr>EXERCISE 4.4: RECORDING FORMS FOR CASE HOLDING</vt:lpstr>
      <vt:lpstr>PowerPoint Presentation</vt:lpstr>
      <vt:lpstr>PowerPoint Presentation</vt:lpstr>
      <vt:lpstr>PowerPoint Presentation</vt:lpstr>
      <vt:lpstr>PowerPoint Presentation</vt:lpstr>
      <vt:lpstr>Format for assigning TB case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7: RECORDING FORMS FOR CASE HOLDING</dc:title>
  <dc:creator>Dra</dc:creator>
  <cp:lastModifiedBy>alio</cp:lastModifiedBy>
  <cp:revision>38</cp:revision>
  <dcterms:created xsi:type="dcterms:W3CDTF">2014-08-19T00:34:47Z</dcterms:created>
  <dcterms:modified xsi:type="dcterms:W3CDTF">2018-04-23T09:21:00Z</dcterms:modified>
</cp:coreProperties>
</file>