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74"/>
  </p:notesMasterIdLst>
  <p:sldIdLst>
    <p:sldId id="344" r:id="rId2"/>
    <p:sldId id="257" r:id="rId3"/>
    <p:sldId id="259" r:id="rId4"/>
    <p:sldId id="322" r:id="rId5"/>
    <p:sldId id="261" r:id="rId6"/>
    <p:sldId id="262" r:id="rId7"/>
    <p:sldId id="260" r:id="rId8"/>
    <p:sldId id="263" r:id="rId9"/>
    <p:sldId id="264" r:id="rId10"/>
    <p:sldId id="265" r:id="rId11"/>
    <p:sldId id="266" r:id="rId12"/>
    <p:sldId id="267" r:id="rId13"/>
    <p:sldId id="331" r:id="rId14"/>
    <p:sldId id="268" r:id="rId15"/>
    <p:sldId id="269" r:id="rId16"/>
    <p:sldId id="270" r:id="rId17"/>
    <p:sldId id="338" r:id="rId18"/>
    <p:sldId id="332" r:id="rId19"/>
    <p:sldId id="333" r:id="rId20"/>
    <p:sldId id="334" r:id="rId21"/>
    <p:sldId id="323" r:id="rId22"/>
    <p:sldId id="271" r:id="rId23"/>
    <p:sldId id="272" r:id="rId24"/>
    <p:sldId id="273" r:id="rId25"/>
    <p:sldId id="274" r:id="rId26"/>
    <p:sldId id="335" r:id="rId27"/>
    <p:sldId id="336" r:id="rId28"/>
    <p:sldId id="275" r:id="rId29"/>
    <p:sldId id="276" r:id="rId30"/>
    <p:sldId id="277" r:id="rId31"/>
    <p:sldId id="279" r:id="rId32"/>
    <p:sldId id="343" r:id="rId33"/>
    <p:sldId id="337" r:id="rId34"/>
    <p:sldId id="280" r:id="rId35"/>
    <p:sldId id="278" r:id="rId36"/>
    <p:sldId id="281" r:id="rId37"/>
    <p:sldId id="282" r:id="rId38"/>
    <p:sldId id="283" r:id="rId39"/>
    <p:sldId id="284" r:id="rId40"/>
    <p:sldId id="286" r:id="rId41"/>
    <p:sldId id="288" r:id="rId42"/>
    <p:sldId id="346" r:id="rId43"/>
    <p:sldId id="289" r:id="rId44"/>
    <p:sldId id="290" r:id="rId45"/>
    <p:sldId id="291" r:id="rId46"/>
    <p:sldId id="293" r:id="rId47"/>
    <p:sldId id="294" r:id="rId48"/>
    <p:sldId id="295" r:id="rId49"/>
    <p:sldId id="296" r:id="rId50"/>
    <p:sldId id="297" r:id="rId51"/>
    <p:sldId id="324" r:id="rId52"/>
    <p:sldId id="300" r:id="rId53"/>
    <p:sldId id="301" r:id="rId54"/>
    <p:sldId id="302" r:id="rId55"/>
    <p:sldId id="304" r:id="rId56"/>
    <p:sldId id="305" r:id="rId57"/>
    <p:sldId id="306" r:id="rId58"/>
    <p:sldId id="307" r:id="rId59"/>
    <p:sldId id="308" r:id="rId60"/>
    <p:sldId id="309" r:id="rId61"/>
    <p:sldId id="310" r:id="rId62"/>
    <p:sldId id="311" r:id="rId63"/>
    <p:sldId id="313" r:id="rId64"/>
    <p:sldId id="315" r:id="rId65"/>
    <p:sldId id="314" r:id="rId66"/>
    <p:sldId id="317" r:id="rId67"/>
    <p:sldId id="326" r:id="rId68"/>
    <p:sldId id="325" r:id="rId69"/>
    <p:sldId id="340" r:id="rId70"/>
    <p:sldId id="341" r:id="rId71"/>
    <p:sldId id="342" r:id="rId72"/>
    <p:sldId id="328" r:id="rId7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786A"/>
    <a:srgbClr val="FF99FF"/>
    <a:srgbClr val="FFCCFF"/>
    <a:srgbClr val="549E39"/>
    <a:srgbClr val="FE331E"/>
    <a:srgbClr val="EEF4E8"/>
    <a:srgbClr val="DBE9CD"/>
    <a:srgbClr val="90C2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21618" autoAdjust="0"/>
    <p:restoredTop sz="81553" autoAdjust="0"/>
  </p:normalViewPr>
  <p:slideViewPr>
    <p:cSldViewPr snapToGrid="0">
      <p:cViewPr varScale="1">
        <p:scale>
          <a:sx n="55" d="100"/>
          <a:sy n="55" d="100"/>
        </p:scale>
        <p:origin x="1506" y="7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p:scale>
          <a:sx n="50" d="100"/>
          <a:sy n="50" d="100"/>
        </p:scale>
        <p:origin x="2886" y="12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682650-4CB6-431E-A25F-9D27BD3BA490}" type="datetimeFigureOut">
              <a:rPr lang="en-US" smtClean="0"/>
              <a:pPr/>
              <a:t>4/23/2018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BE3981-056B-49AC-8010-E6DF36262CC1}" type="slidenum">
              <a:rPr lang="en-US" smtClean="0"/>
              <a:pPr/>
              <a:t>‹#›</a:t>
            </a:fld>
            <a:endParaRPr lang="en-US"/>
          </a:p>
        </p:txBody>
      </p:sp>
    </p:spTree>
    <p:extLst>
      <p:ext uri="{BB962C8B-B14F-4D97-AF65-F5344CB8AC3E}">
        <p14:creationId xmlns:p14="http://schemas.microsoft.com/office/powerpoint/2010/main" val="3125966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1BC032DF-1D5C-40C1-B1AD-E46D1B590769}" type="slidenum">
              <a:rPr lang="en-PH" smtClean="0"/>
              <a:t>1</a:t>
            </a:fld>
            <a:endParaRPr lang="en-PH"/>
          </a:p>
        </p:txBody>
      </p:sp>
    </p:spTree>
    <p:extLst>
      <p:ext uri="{BB962C8B-B14F-4D97-AF65-F5344CB8AC3E}">
        <p14:creationId xmlns:p14="http://schemas.microsoft.com/office/powerpoint/2010/main" val="31310391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PH" sz="1200" b="1" dirty="0"/>
              <a:t>Quality of FDC</a:t>
            </a:r>
            <a:r>
              <a:rPr lang="en-PH" sz="1200" dirty="0"/>
              <a:t> - FDCs must be ordered from a source with a track record of producing FDCs according to WHO-prescribed strength and standard of quality.</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PH" sz="1200" dirty="0"/>
              <a:t>On outpatient</a:t>
            </a:r>
            <a:r>
              <a:rPr lang="en-PH" sz="1200" baseline="0" dirty="0"/>
              <a:t> treatment- </a:t>
            </a:r>
            <a:r>
              <a:rPr lang="en-PH" sz="1200" dirty="0"/>
              <a:t>However, </a:t>
            </a:r>
            <a:r>
              <a:rPr lang="en-PH" sz="1200" b="1" dirty="0">
                <a:solidFill>
                  <a:srgbClr val="FF0000"/>
                </a:solidFill>
              </a:rPr>
              <a:t>patients with life-threatening conditions shall be recommended for hospitalization.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PH" sz="1200" b="0" dirty="0">
                <a:solidFill>
                  <a:srgbClr val="FF0000"/>
                </a:solidFill>
              </a:rPr>
              <a:t>On hospital DOTS– </a:t>
            </a:r>
            <a:r>
              <a:rPr lang="en-PH" sz="1200" b="1" dirty="0">
                <a:solidFill>
                  <a:srgbClr val="FF0000"/>
                </a:solidFill>
              </a:rPr>
              <a:t>as long as engaged by the CHD/LGU as TDRH or</a:t>
            </a:r>
            <a:r>
              <a:rPr lang="en-PH" sz="1200" b="1" baseline="0" dirty="0">
                <a:solidFill>
                  <a:srgbClr val="FF0000"/>
                </a:solidFill>
              </a:rPr>
              <a:t> TDPH</a:t>
            </a:r>
            <a:r>
              <a:rPr lang="en-PH" sz="1200" b="0" baseline="0" dirty="0">
                <a:solidFill>
                  <a:srgbClr val="FF0000"/>
                </a:solidFill>
              </a:rPr>
              <a:t>, in-patients ma be started on anti-TB drugs and referred for registration upon discharge.</a:t>
            </a:r>
            <a:endParaRPr lang="en-PH" sz="1200" b="0" dirty="0">
              <a:solidFill>
                <a:srgbClr val="FF0000"/>
              </a:solidFill>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PH" sz="1200" b="1" dirty="0">
              <a:solidFill>
                <a:srgbClr val="FF0000"/>
              </a:solidFill>
            </a:endParaRPr>
          </a:p>
        </p:txBody>
      </p:sp>
      <p:sp>
        <p:nvSpPr>
          <p:cNvPr id="4" name="Slide Number Placeholder 3"/>
          <p:cNvSpPr>
            <a:spLocks noGrp="1"/>
          </p:cNvSpPr>
          <p:nvPr>
            <p:ph type="sldNum" sz="quarter" idx="10"/>
          </p:nvPr>
        </p:nvSpPr>
        <p:spPr/>
        <p:txBody>
          <a:bodyPr/>
          <a:lstStyle/>
          <a:p>
            <a:fld id="{64BE3981-056B-49AC-8010-E6DF36262CC1}" type="slidenum">
              <a:rPr lang="en-US" smtClean="0"/>
              <a:pPr/>
              <a:t>10</a:t>
            </a:fld>
            <a:endParaRPr lang="en-US"/>
          </a:p>
        </p:txBody>
      </p:sp>
    </p:spTree>
    <p:extLst>
      <p:ext uri="{BB962C8B-B14F-4D97-AF65-F5344CB8AC3E}">
        <p14:creationId xmlns:p14="http://schemas.microsoft.com/office/powerpoint/2010/main" val="10282457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PH" sz="1200" b="1" dirty="0">
                <a:solidFill>
                  <a:srgbClr val="FF0000"/>
                </a:solidFill>
              </a:rPr>
              <a:t>ON monitoring treatment response</a:t>
            </a:r>
            <a:r>
              <a:rPr lang="en-PH" sz="1200" b="0" dirty="0">
                <a:solidFill>
                  <a:srgbClr val="FF0000"/>
                </a:solidFill>
              </a:rPr>
              <a:t>,  All adverse drug reactions </a:t>
            </a:r>
            <a:r>
              <a:rPr lang="en-PH" sz="1200" b="1" dirty="0">
                <a:solidFill>
                  <a:srgbClr val="FF0000"/>
                </a:solidFill>
              </a:rPr>
              <a:t>(ADRs), </a:t>
            </a:r>
            <a:r>
              <a:rPr lang="en-PH" sz="1200" b="0" dirty="0">
                <a:solidFill>
                  <a:srgbClr val="FF0000"/>
                </a:solidFill>
              </a:rPr>
              <a:t>whether minor or major, </a:t>
            </a:r>
            <a:r>
              <a:rPr lang="en-PH" sz="1200" b="1" i="0" dirty="0">
                <a:solidFill>
                  <a:srgbClr val="FF0000"/>
                </a:solidFill>
              </a:rPr>
              <a:t>shall be reported </a:t>
            </a:r>
            <a:r>
              <a:rPr lang="en-PH" sz="1200" b="1" i="0" dirty="0"/>
              <a:t>using the official reporting form of the FDA.</a:t>
            </a:r>
          </a:p>
          <a:p>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11</a:t>
            </a:fld>
            <a:endParaRPr lang="en-US"/>
          </a:p>
        </p:txBody>
      </p:sp>
    </p:spTree>
    <p:extLst>
      <p:ext uri="{BB962C8B-B14F-4D97-AF65-F5344CB8AC3E}">
        <p14:creationId xmlns:p14="http://schemas.microsoft.com/office/powerpoint/2010/main" val="30278463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12</a:t>
            </a:fld>
            <a:endParaRPr lang="en-US"/>
          </a:p>
        </p:txBody>
      </p:sp>
    </p:spTree>
    <p:extLst>
      <p:ext uri="{BB962C8B-B14F-4D97-AF65-F5344CB8AC3E}">
        <p14:creationId xmlns:p14="http://schemas.microsoft.com/office/powerpoint/2010/main" val="21161278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4BE3981-056B-49AC-8010-E6DF36262CC1}" type="slidenum">
              <a:rPr lang="en-US" smtClean="0"/>
              <a:pPr/>
              <a:t>13</a:t>
            </a:fld>
            <a:endParaRPr lang="en-US"/>
          </a:p>
        </p:txBody>
      </p:sp>
    </p:spTree>
    <p:extLst>
      <p:ext uri="{BB962C8B-B14F-4D97-AF65-F5344CB8AC3E}">
        <p14:creationId xmlns:p14="http://schemas.microsoft.com/office/powerpoint/2010/main" val="22557789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PH" sz="1200" dirty="0"/>
              <a:t>Slides#13 and #14</a:t>
            </a:r>
            <a:r>
              <a:rPr lang="en-PH" sz="1200" baseline="0" dirty="0"/>
              <a:t> are SOPs even in the previous MOP and </a:t>
            </a:r>
            <a:r>
              <a:rPr lang="en-PH" sz="1200" b="1" baseline="0" dirty="0"/>
              <a:t>need not be discussed in detail</a:t>
            </a:r>
            <a:r>
              <a:rPr lang="en-PH" sz="1200" baseline="0" dirty="0"/>
              <a:t>. (Optional—can be hidden if with time constraints)</a:t>
            </a:r>
            <a:r>
              <a:rPr lang="en-PH" sz="1200" dirty="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PH"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PH" sz="1200" b="1" dirty="0"/>
              <a:t>Note:</a:t>
            </a:r>
            <a:r>
              <a:rPr lang="en-PH" sz="1200" dirty="0"/>
              <a:t> For patients less than 18 years old, </a:t>
            </a:r>
            <a:r>
              <a:rPr lang="en-PH" sz="1200" b="1" dirty="0">
                <a:solidFill>
                  <a:srgbClr val="FF0000"/>
                </a:solidFill>
              </a:rPr>
              <a:t>talk to the parent/guardian </a:t>
            </a:r>
            <a:r>
              <a:rPr lang="en-PH" sz="1200" dirty="0"/>
              <a:t>regarding the need for the child to undergo treatment.</a:t>
            </a:r>
          </a:p>
          <a:p>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14</a:t>
            </a:fld>
            <a:endParaRPr lang="en-US"/>
          </a:p>
        </p:txBody>
      </p:sp>
    </p:spTree>
    <p:extLst>
      <p:ext uri="{BB962C8B-B14F-4D97-AF65-F5344CB8AC3E}">
        <p14:creationId xmlns:p14="http://schemas.microsoft.com/office/powerpoint/2010/main" val="4906423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PH" sz="1200" dirty="0"/>
              <a:t>Slides#13 and #14</a:t>
            </a:r>
            <a:r>
              <a:rPr lang="en-PH" sz="1200" baseline="0" dirty="0"/>
              <a:t> are SOP’s even in the previous MOP and </a:t>
            </a:r>
            <a:r>
              <a:rPr lang="en-PH" sz="1200" b="1" baseline="0" dirty="0"/>
              <a:t>need not be discussed in detail</a:t>
            </a:r>
            <a:r>
              <a:rPr lang="en-PH" sz="1200" baseline="0" dirty="0"/>
              <a:t>. (Optional—can be hidden if with time constraints)</a:t>
            </a:r>
            <a:r>
              <a:rPr lang="en-PH" sz="1200" dirty="0"/>
              <a:t> </a:t>
            </a:r>
          </a:p>
          <a:p>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15</a:t>
            </a:fld>
            <a:endParaRPr lang="en-US"/>
          </a:p>
        </p:txBody>
      </p:sp>
    </p:spTree>
    <p:extLst>
      <p:ext uri="{BB962C8B-B14F-4D97-AF65-F5344CB8AC3E}">
        <p14:creationId xmlns:p14="http://schemas.microsoft.com/office/powerpoint/2010/main" val="19928495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PH" sz="2200" b="1" dirty="0">
                <a:solidFill>
                  <a:srgbClr val="FF0000"/>
                </a:solidFill>
              </a:rPr>
              <a:t>On addressing all pertinent health issues:</a:t>
            </a:r>
          </a:p>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PH" sz="2200" b="1" dirty="0">
                <a:solidFill>
                  <a:srgbClr val="FF0000"/>
                </a:solidFill>
              </a:rPr>
              <a:t>Refer patients to appropriate specialists or health institutions for any needed interventions not available in your health facility </a:t>
            </a:r>
            <a:r>
              <a:rPr lang="en-PH" sz="2200" dirty="0"/>
              <a:t>(e.g., ART, diabetes control, smoking cessation program, visual or hearing acuity tests, monitoring of liver enzymes, etc.).</a:t>
            </a:r>
          </a:p>
          <a:p>
            <a:endParaRPr lang="en-US" dirty="0"/>
          </a:p>
          <a:p>
            <a:r>
              <a:rPr lang="en-US" b="1" dirty="0"/>
              <a:t>Refer</a:t>
            </a:r>
            <a:r>
              <a:rPr lang="en-US" b="1" baseline="0" dirty="0"/>
              <a:t> the participants to Form 4 and Form 5 in their training kits</a:t>
            </a:r>
            <a:r>
              <a:rPr lang="en-US" baseline="0" dirty="0"/>
              <a:t> and to chapter 5 in the MOP.  Inform them that there will be exercises on accomplishing the forms later.</a:t>
            </a:r>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16</a:t>
            </a:fld>
            <a:endParaRPr lang="en-US"/>
          </a:p>
        </p:txBody>
      </p:sp>
    </p:spTree>
    <p:extLst>
      <p:ext uri="{BB962C8B-B14F-4D97-AF65-F5344CB8AC3E}">
        <p14:creationId xmlns:p14="http://schemas.microsoft.com/office/powerpoint/2010/main" val="24594121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4BE3981-056B-49AC-8010-E6DF36262CC1}" type="slidenum">
              <a:rPr lang="en-US" smtClean="0"/>
              <a:pPr/>
              <a:t>17</a:t>
            </a:fld>
            <a:endParaRPr lang="en-US"/>
          </a:p>
        </p:txBody>
      </p:sp>
    </p:spTree>
    <p:extLst>
      <p:ext uri="{BB962C8B-B14F-4D97-AF65-F5344CB8AC3E}">
        <p14:creationId xmlns:p14="http://schemas.microsoft.com/office/powerpoint/2010/main" val="23831515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4BE3981-056B-49AC-8010-E6DF36262CC1}" type="slidenum">
              <a:rPr lang="en-US" smtClean="0"/>
              <a:pPr/>
              <a:t>18</a:t>
            </a:fld>
            <a:endParaRPr lang="en-US"/>
          </a:p>
        </p:txBody>
      </p:sp>
    </p:spTree>
    <p:extLst>
      <p:ext uri="{BB962C8B-B14F-4D97-AF65-F5344CB8AC3E}">
        <p14:creationId xmlns:p14="http://schemas.microsoft.com/office/powerpoint/2010/main" val="41982990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4BE3981-056B-49AC-8010-E6DF36262CC1}" type="slidenum">
              <a:rPr lang="en-US" smtClean="0"/>
              <a:pPr/>
              <a:t>19</a:t>
            </a:fld>
            <a:endParaRPr lang="en-US"/>
          </a:p>
        </p:txBody>
      </p:sp>
    </p:spTree>
    <p:extLst>
      <p:ext uri="{BB962C8B-B14F-4D97-AF65-F5344CB8AC3E}">
        <p14:creationId xmlns:p14="http://schemas.microsoft.com/office/powerpoint/2010/main" val="4142995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Case holding includes the following:</a:t>
            </a:r>
          </a:p>
          <a:p>
            <a:pPr marL="800100" lvl="1" indent="-342900">
              <a:buFont typeface="Arial" panose="020B0604020202020204" pitchFamily="34" charset="0"/>
              <a:buChar char="•"/>
            </a:pPr>
            <a:r>
              <a:rPr lang="en-PH" sz="2000" dirty="0"/>
              <a:t>assignment of the appropriate treatment regimen</a:t>
            </a:r>
          </a:p>
          <a:p>
            <a:pPr marL="800100" lvl="1" indent="-342900">
              <a:buFont typeface="Arial" panose="020B0604020202020204" pitchFamily="34" charset="0"/>
              <a:buChar char="•"/>
            </a:pPr>
            <a:r>
              <a:rPr lang="en-PH" sz="2000" dirty="0"/>
              <a:t>supervised drug intake</a:t>
            </a:r>
          </a:p>
          <a:p>
            <a:pPr marL="800100" lvl="1" indent="-342900">
              <a:buFont typeface="Arial" panose="020B0604020202020204" pitchFamily="34" charset="0"/>
              <a:buChar char="•"/>
            </a:pPr>
            <a:r>
              <a:rPr lang="en-PH" sz="2000" dirty="0"/>
              <a:t>support to patients</a:t>
            </a:r>
          </a:p>
          <a:p>
            <a:pPr marL="800100" lvl="1" indent="-342900">
              <a:buFont typeface="Arial" panose="020B0604020202020204" pitchFamily="34" charset="0"/>
              <a:buChar char="•"/>
            </a:pPr>
            <a:r>
              <a:rPr lang="en-PH" sz="2000" dirty="0"/>
              <a:t>monitoring response to treatment through follow-up DSSM</a:t>
            </a:r>
          </a:p>
        </p:txBody>
      </p:sp>
      <p:sp>
        <p:nvSpPr>
          <p:cNvPr id="4" name="Slide Number Placeholder 3"/>
          <p:cNvSpPr>
            <a:spLocks noGrp="1"/>
          </p:cNvSpPr>
          <p:nvPr>
            <p:ph type="sldNum" sz="quarter" idx="10"/>
          </p:nvPr>
        </p:nvSpPr>
        <p:spPr/>
        <p:txBody>
          <a:bodyPr/>
          <a:lstStyle/>
          <a:p>
            <a:fld id="{64BE3981-056B-49AC-8010-E6DF36262CC1}" type="slidenum">
              <a:rPr lang="en-US" smtClean="0"/>
              <a:pPr/>
              <a:t>2</a:t>
            </a:fld>
            <a:endParaRPr lang="en-US"/>
          </a:p>
        </p:txBody>
      </p:sp>
    </p:spTree>
    <p:extLst>
      <p:ext uri="{BB962C8B-B14F-4D97-AF65-F5344CB8AC3E}">
        <p14:creationId xmlns:p14="http://schemas.microsoft.com/office/powerpoint/2010/main" val="32497204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4BE3981-056B-49AC-8010-E6DF36262CC1}" type="slidenum">
              <a:rPr lang="en-US" smtClean="0"/>
              <a:pPr/>
              <a:t>20</a:t>
            </a:fld>
            <a:endParaRPr lang="en-US"/>
          </a:p>
        </p:txBody>
      </p:sp>
    </p:spTree>
    <p:extLst>
      <p:ext uri="{BB962C8B-B14F-4D97-AF65-F5344CB8AC3E}">
        <p14:creationId xmlns:p14="http://schemas.microsoft.com/office/powerpoint/2010/main" val="983565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1" dirty="0"/>
              <a:t>BROWSE</a:t>
            </a:r>
            <a:r>
              <a:rPr lang="en-US" dirty="0"/>
              <a:t> the Form 4 Treatment card</a:t>
            </a:r>
            <a:r>
              <a:rPr lang="en-US" baseline="0" dirty="0"/>
              <a:t> with </a:t>
            </a:r>
            <a:r>
              <a:rPr lang="en-US" baseline="0" dirty="0" err="1"/>
              <a:t>pax</a:t>
            </a:r>
            <a:r>
              <a:rPr lang="en-US" baseline="0" dirty="0"/>
              <a:t> but focus only on “new” content shown in this slide.</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b="1" dirty="0"/>
              <a:t>Source </a:t>
            </a:r>
            <a:r>
              <a:rPr lang="en-US" dirty="0"/>
              <a:t>refers to person or facility that referred patient</a:t>
            </a:r>
            <a:r>
              <a:rPr lang="en-US" baseline="0" dirty="0"/>
              <a:t> for diagnosis and/or treatment.</a:t>
            </a:r>
            <a:endParaRPr lang="en-US" dirty="0"/>
          </a:p>
          <a:p>
            <a:pPr marL="171450" indent="-171450">
              <a:buFont typeface="Arial" panose="020B0604020202020204" pitchFamily="34" charset="0"/>
              <a:buChar char="•"/>
            </a:pPr>
            <a:r>
              <a:rPr lang="en-US" dirty="0"/>
              <a:t>4</a:t>
            </a:r>
            <a:r>
              <a:rPr lang="en-US" baseline="0" dirty="0"/>
              <a:t> general categories of “Source of patient”</a:t>
            </a:r>
          </a:p>
          <a:p>
            <a:pPr marL="628650" lvl="1" indent="-171450">
              <a:buFont typeface="Arial" panose="020B0604020202020204" pitchFamily="34" charset="0"/>
              <a:buChar char="•"/>
            </a:pPr>
            <a:r>
              <a:rPr lang="en-US" baseline="0" dirty="0"/>
              <a:t>Public health centers – </a:t>
            </a:r>
            <a:r>
              <a:rPr lang="en-US" b="1" baseline="0" dirty="0">
                <a:solidFill>
                  <a:schemeClr val="tx1"/>
                </a:solidFill>
              </a:rPr>
              <a:t>walk-in</a:t>
            </a:r>
            <a:r>
              <a:rPr lang="en-US" baseline="0" dirty="0"/>
              <a:t> clients of health centers/RHUs</a:t>
            </a:r>
          </a:p>
          <a:p>
            <a:pPr marL="628650" lvl="1" indent="-171450">
              <a:buFont typeface="Arial" panose="020B0604020202020204" pitchFamily="34" charset="0"/>
              <a:buChar char="•"/>
            </a:pPr>
            <a:r>
              <a:rPr lang="en-US" baseline="0" dirty="0"/>
              <a:t>Other government – government hospitals including military hospital, clinics in government workplaces (e.g., </a:t>
            </a:r>
            <a:r>
              <a:rPr lang="en-US" baseline="0" dirty="0" err="1"/>
              <a:t>DepEd</a:t>
            </a:r>
            <a:r>
              <a:rPr lang="en-US" baseline="0" dirty="0"/>
              <a:t>, DSWD centers and other CUP partners)</a:t>
            </a:r>
          </a:p>
          <a:p>
            <a:pPr marL="628650" lvl="1" indent="-171450">
              <a:buFont typeface="Arial" panose="020B0604020202020204" pitchFamily="34" charset="0"/>
              <a:buChar char="•"/>
            </a:pPr>
            <a:r>
              <a:rPr lang="en-US" baseline="0" dirty="0"/>
              <a:t>Private-  practitioners and facilities (includes NGO clinics)</a:t>
            </a:r>
          </a:p>
          <a:p>
            <a:pPr marL="628650" lvl="1" indent="-171450">
              <a:buFont typeface="Arial" panose="020B0604020202020204" pitchFamily="34" charset="0"/>
              <a:buChar char="•"/>
            </a:pPr>
            <a:r>
              <a:rPr lang="en-US" baseline="0" dirty="0"/>
              <a:t>Community– CHTs, CBOs—means of verification is a “community referral form” as discussed in the CF chapter</a:t>
            </a:r>
          </a:p>
          <a:p>
            <a:pPr marL="171450" lvl="0" indent="-171450">
              <a:buFont typeface="Arial" panose="020B0604020202020204" pitchFamily="34" charset="0"/>
              <a:buChar char="•"/>
            </a:pPr>
            <a:r>
              <a:rPr lang="en-US" b="1" baseline="0" dirty="0"/>
              <a:t>Listing of household members-</a:t>
            </a:r>
            <a:r>
              <a:rPr lang="en-US" baseline="0" dirty="0"/>
              <a:t>--instead of a separate logbook on household contacts, all contacts are listed here (all ages) and indicated is screened already (with a check)</a:t>
            </a:r>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21</a:t>
            </a:fld>
            <a:endParaRPr lang="en-US"/>
          </a:p>
        </p:txBody>
      </p:sp>
    </p:spTree>
    <p:extLst>
      <p:ext uri="{BB962C8B-B14F-4D97-AF65-F5344CB8AC3E}">
        <p14:creationId xmlns:p14="http://schemas.microsoft.com/office/powerpoint/2010/main" val="17652084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sz="1600" dirty="0"/>
              <a:t>Discuss DOT in light of </a:t>
            </a:r>
            <a:r>
              <a:rPr lang="en-PH" sz="1600" b="1" dirty="0"/>
              <a:t>“patient-</a:t>
            </a:r>
            <a:r>
              <a:rPr lang="en-PH" sz="1600" b="1" dirty="0" err="1"/>
              <a:t>centered</a:t>
            </a:r>
            <a:r>
              <a:rPr lang="en-PH" sz="1600" b="1" dirty="0"/>
              <a:t> approach”</a:t>
            </a:r>
          </a:p>
          <a:p>
            <a:r>
              <a:rPr lang="en-PH" sz="1600" dirty="0"/>
              <a:t>if it is not possible to receive treatment at the DOTS facility:</a:t>
            </a:r>
          </a:p>
          <a:p>
            <a:pPr marL="800100" lvl="1" indent="-342900">
              <a:buFont typeface="Arial" panose="020B0604020202020204" pitchFamily="34" charset="0"/>
              <a:buChar char="•"/>
            </a:pPr>
            <a:r>
              <a:rPr lang="en-PH" sz="1600" b="1" dirty="0">
                <a:solidFill>
                  <a:srgbClr val="FF0000"/>
                </a:solidFill>
              </a:rPr>
              <a:t>any accessible and convenient place for the patient </a:t>
            </a:r>
            <a:r>
              <a:rPr lang="en-PH" sz="1600" dirty="0"/>
              <a:t>(e.g., DOTS facility, treatment partner’s house, patient’s place of work, or patient’s house) </a:t>
            </a:r>
          </a:p>
          <a:p>
            <a:pPr marL="800100" lvl="1" indent="-342900">
              <a:buFont typeface="Arial" panose="020B0604020202020204" pitchFamily="34" charset="0"/>
              <a:buChar char="•"/>
            </a:pPr>
            <a:r>
              <a:rPr lang="en-PH" sz="1600" b="1" dirty="0">
                <a:solidFill>
                  <a:srgbClr val="FF0000"/>
                </a:solidFill>
              </a:rPr>
              <a:t>Trained family members </a:t>
            </a:r>
            <a:r>
              <a:rPr lang="en-PH" sz="1600" dirty="0"/>
              <a:t>may be assigned to administer oral medications </a:t>
            </a:r>
            <a:r>
              <a:rPr lang="en-PH" sz="1600" b="1" dirty="0">
                <a:solidFill>
                  <a:srgbClr val="FF0000"/>
                </a:solidFill>
              </a:rPr>
              <a:t>during weekends and holidays</a:t>
            </a:r>
            <a:endParaRPr lang="en-US" sz="1600" dirty="0"/>
          </a:p>
          <a:p>
            <a:endParaRPr lang="en-US" dirty="0"/>
          </a:p>
          <a:p>
            <a:r>
              <a:rPr lang="en-US" b="1" dirty="0"/>
              <a:t>Emphasis: </a:t>
            </a:r>
            <a:r>
              <a:rPr lang="en-US" dirty="0"/>
              <a:t>inability to go to the health facility</a:t>
            </a:r>
            <a:r>
              <a:rPr lang="en-US" baseline="0" dirty="0"/>
              <a:t> daily (for valid reasons) should not be a reason to withhold treatment.</a:t>
            </a:r>
          </a:p>
          <a:p>
            <a:endParaRPr lang="en-US" baseline="0" dirty="0"/>
          </a:p>
          <a:p>
            <a:r>
              <a:rPr lang="en-US" baseline="0" dirty="0"/>
              <a:t>Next 2 slides (#18 and 19) will discuss </a:t>
            </a:r>
            <a:r>
              <a:rPr lang="en-US" b="1" baseline="0" dirty="0"/>
              <a:t>family member as treatment partner</a:t>
            </a:r>
            <a:r>
              <a:rPr lang="en-US" baseline="0" dirty="0"/>
              <a:t>.</a:t>
            </a:r>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22</a:t>
            </a:fld>
            <a:endParaRPr lang="en-US"/>
          </a:p>
        </p:txBody>
      </p:sp>
    </p:spTree>
    <p:extLst>
      <p:ext uri="{BB962C8B-B14F-4D97-AF65-F5344CB8AC3E}">
        <p14:creationId xmlns:p14="http://schemas.microsoft.com/office/powerpoint/2010/main" val="41359390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23</a:t>
            </a:fld>
            <a:endParaRPr lang="en-US"/>
          </a:p>
        </p:txBody>
      </p:sp>
    </p:spTree>
    <p:extLst>
      <p:ext uri="{BB962C8B-B14F-4D97-AF65-F5344CB8AC3E}">
        <p14:creationId xmlns:p14="http://schemas.microsoft.com/office/powerpoint/2010/main" val="13761924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 </a:t>
            </a:r>
            <a:r>
              <a:rPr lang="en-US" dirty="0"/>
              <a:t>Foregoing Strep</a:t>
            </a:r>
            <a:r>
              <a:rPr lang="en-US" baseline="0" dirty="0"/>
              <a:t> injection may also be applicable to those doing DOT at the health facility but have no access to an authorized health personnel during weekends/holidays (</a:t>
            </a:r>
            <a:r>
              <a:rPr lang="en-US" baseline="0" dirty="0" err="1"/>
              <a:t>eg</a:t>
            </a:r>
            <a:r>
              <a:rPr lang="en-US" baseline="0" dirty="0"/>
              <a:t>, RHU closed during weekends)</a:t>
            </a:r>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24</a:t>
            </a:fld>
            <a:endParaRPr lang="en-US"/>
          </a:p>
        </p:txBody>
      </p:sp>
    </p:spTree>
    <p:extLst>
      <p:ext uri="{BB962C8B-B14F-4D97-AF65-F5344CB8AC3E}">
        <p14:creationId xmlns:p14="http://schemas.microsoft.com/office/powerpoint/2010/main" val="42148635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REFER</a:t>
            </a:r>
            <a:r>
              <a:rPr lang="en-US" dirty="0"/>
              <a:t> </a:t>
            </a:r>
            <a:r>
              <a:rPr lang="en-US" dirty="0" err="1"/>
              <a:t>pax</a:t>
            </a:r>
            <a:r>
              <a:rPr lang="en-US" dirty="0"/>
              <a:t> to Form 6a (TB Register) and inform them that there will be exercises</a:t>
            </a:r>
            <a:r>
              <a:rPr lang="en-US" baseline="0" dirty="0"/>
              <a:t> on this later.</a:t>
            </a:r>
          </a:p>
          <a:p>
            <a:endParaRPr lang="en-US" baseline="0" dirty="0"/>
          </a:p>
          <a:p>
            <a:r>
              <a:rPr lang="en-US" dirty="0"/>
              <a:t>Aside from</a:t>
            </a:r>
            <a:r>
              <a:rPr lang="en-US" baseline="0" dirty="0"/>
              <a:t> the TB case number, which is the same as in previous MOP, </a:t>
            </a:r>
            <a:r>
              <a:rPr lang="en-US" b="1" baseline="0" dirty="0"/>
              <a:t>all information to be written in the TB register will come from Form 4. TB treatment/ IPT Card.</a:t>
            </a:r>
            <a:endParaRPr lang="en-US" b="1"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25</a:t>
            </a:fld>
            <a:endParaRPr lang="en-US"/>
          </a:p>
        </p:txBody>
      </p:sp>
    </p:spTree>
    <p:extLst>
      <p:ext uri="{BB962C8B-B14F-4D97-AF65-F5344CB8AC3E}">
        <p14:creationId xmlns:p14="http://schemas.microsoft.com/office/powerpoint/2010/main" val="18474130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4BE3981-056B-49AC-8010-E6DF36262CC1}" type="slidenum">
              <a:rPr lang="en-US" smtClean="0"/>
              <a:pPr/>
              <a:t>26</a:t>
            </a:fld>
            <a:endParaRPr lang="en-US"/>
          </a:p>
        </p:txBody>
      </p:sp>
    </p:spTree>
    <p:extLst>
      <p:ext uri="{BB962C8B-B14F-4D97-AF65-F5344CB8AC3E}">
        <p14:creationId xmlns:p14="http://schemas.microsoft.com/office/powerpoint/2010/main" val="14949252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4BE3981-056B-49AC-8010-E6DF36262CC1}" type="slidenum">
              <a:rPr lang="en-US" smtClean="0"/>
              <a:pPr/>
              <a:t>27</a:t>
            </a:fld>
            <a:endParaRPr lang="en-US"/>
          </a:p>
        </p:txBody>
      </p:sp>
    </p:spTree>
    <p:extLst>
      <p:ext uri="{BB962C8B-B14F-4D97-AF65-F5344CB8AC3E}">
        <p14:creationId xmlns:p14="http://schemas.microsoft.com/office/powerpoint/2010/main" val="9637816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 need to discuss this in detail (mainly for reference).</a:t>
            </a:r>
            <a:r>
              <a:rPr lang="en-US" dirty="0"/>
              <a:t>  The standard dosing</a:t>
            </a:r>
            <a:r>
              <a:rPr lang="en-US" baseline="0" dirty="0"/>
              <a:t> of FDCs per weight are the same as in the previous MOP.</a:t>
            </a:r>
          </a:p>
          <a:p>
            <a:endParaRPr lang="en-US" baseline="0" dirty="0"/>
          </a:p>
          <a:p>
            <a:r>
              <a:rPr lang="en-US" b="1" baseline="0" dirty="0"/>
              <a:t>Note:</a:t>
            </a:r>
            <a:r>
              <a:rPr lang="en-US" baseline="0" dirty="0"/>
              <a:t>  1) Streptomycin standard dose back to 1 gram. But </a:t>
            </a:r>
            <a:r>
              <a:rPr lang="en-US" sz="1200" b="0" i="0" u="none" strike="noStrike" kern="1200" baseline="0" dirty="0">
                <a:solidFill>
                  <a:schemeClr val="tx1"/>
                </a:solidFill>
                <a:latin typeface="+mn-lt"/>
                <a:ea typeface="+mn-ea"/>
                <a:cs typeface="+mn-cs"/>
              </a:rPr>
              <a:t>patients aged over 60 years may not be able to tolerate more than 500–750 mg daily, so some guidelines recommend reduction of the dose to 10 mg/kg per day in patients in this age group (</a:t>
            </a:r>
            <a:r>
              <a:rPr lang="en-US" sz="1200" b="0" i="1" u="none" strike="noStrike" kern="1200" baseline="0" dirty="0">
                <a:solidFill>
                  <a:schemeClr val="tx1"/>
                </a:solidFill>
                <a:latin typeface="+mn-lt"/>
                <a:ea typeface="+mn-ea"/>
                <a:cs typeface="+mn-cs"/>
              </a:rPr>
              <a:t>2</a:t>
            </a:r>
            <a:r>
              <a:rPr lang="en-US" sz="1200" b="0" i="0" u="none" strike="noStrike" kern="1200" baseline="0" dirty="0">
                <a:solidFill>
                  <a:schemeClr val="tx1"/>
                </a:solidFill>
                <a:latin typeface="+mn-lt"/>
                <a:ea typeface="+mn-ea"/>
                <a:cs typeface="+mn-cs"/>
              </a:rPr>
              <a:t>). Patients weighing less than 50 kg may not tolerate doses above 500–750 mg daily (</a:t>
            </a:r>
            <a:r>
              <a:rPr lang="en-US" sz="1200" b="0" i="1" u="none" strike="noStrike" kern="1200" baseline="0" dirty="0">
                <a:solidFill>
                  <a:schemeClr val="tx1"/>
                </a:solidFill>
                <a:latin typeface="+mn-lt"/>
                <a:ea typeface="+mn-ea"/>
                <a:cs typeface="+mn-cs"/>
              </a:rPr>
              <a:t>WHO Model Formulary 2008</a:t>
            </a:r>
            <a:r>
              <a:rPr lang="en-US" sz="1200" b="0" i="0" u="none" strike="noStrike" kern="1200" baseline="0" dirty="0">
                <a:solidFill>
                  <a:schemeClr val="tx1"/>
                </a:solidFill>
                <a:latin typeface="+mn-lt"/>
                <a:ea typeface="+mn-ea"/>
                <a:cs typeface="+mn-cs"/>
              </a:rPr>
              <a:t>, www.who.int/selection_medicines/list/en/)</a:t>
            </a:r>
          </a:p>
          <a:p>
            <a:endParaRPr lang="en-US" baseline="0" dirty="0"/>
          </a:p>
          <a:p>
            <a:r>
              <a:rPr lang="en-US" baseline="0" dirty="0"/>
              <a:t>2) There is already a </a:t>
            </a:r>
            <a:r>
              <a:rPr lang="en-US" b="1" baseline="0" dirty="0"/>
              <a:t>3-drug combination </a:t>
            </a:r>
            <a:r>
              <a:rPr lang="en-US" baseline="0" dirty="0"/>
              <a:t>included.</a:t>
            </a:r>
          </a:p>
          <a:p>
            <a:endParaRPr lang="en-US" baseline="0" dirty="0"/>
          </a:p>
          <a:p>
            <a:r>
              <a:rPr lang="en-US" sz="1200" b="1" i="0" u="none" strike="noStrike" kern="1200" baseline="0" dirty="0">
                <a:solidFill>
                  <a:schemeClr val="tx1"/>
                </a:solidFill>
                <a:latin typeface="+mn-lt"/>
                <a:ea typeface="+mn-ea"/>
                <a:cs typeface="+mn-cs"/>
              </a:rPr>
              <a:t>For Streptomycin:</a:t>
            </a:r>
            <a:r>
              <a:rPr lang="en-US" sz="1200" b="0" i="0" u="none" strike="noStrike" kern="1200" baseline="0" dirty="0">
                <a:solidFill>
                  <a:schemeClr val="tx1"/>
                </a:solidFill>
                <a:latin typeface="+mn-lt"/>
                <a:ea typeface="+mn-ea"/>
                <a:cs typeface="+mn-cs"/>
              </a:rPr>
              <a:t> Patients aged over 60 years may not be able to tolerate more than 500–750 mg daily, so some guidelines recommend reduction of the dose to 10 mg/kg per day in patients in this age group (</a:t>
            </a:r>
            <a:r>
              <a:rPr lang="en-US" sz="1200" b="0" i="1" u="none" strike="noStrike" kern="1200" baseline="0" dirty="0">
                <a:solidFill>
                  <a:schemeClr val="tx1"/>
                </a:solidFill>
                <a:latin typeface="+mn-lt"/>
                <a:ea typeface="+mn-ea"/>
                <a:cs typeface="+mn-cs"/>
              </a:rPr>
              <a:t>2</a:t>
            </a:r>
            <a:r>
              <a:rPr lang="en-US" sz="1200" b="0" i="0" u="none" strike="noStrike" kern="1200" baseline="0" dirty="0">
                <a:solidFill>
                  <a:schemeClr val="tx1"/>
                </a:solidFill>
                <a:latin typeface="+mn-lt"/>
                <a:ea typeface="+mn-ea"/>
                <a:cs typeface="+mn-cs"/>
              </a:rPr>
              <a:t>). Patients weighing less than 50 kg may not tolerate doses above 500–750 mg daily (</a:t>
            </a:r>
            <a:r>
              <a:rPr lang="en-US" sz="1200" b="0" i="1" u="none" strike="noStrike" kern="1200" baseline="0" dirty="0">
                <a:solidFill>
                  <a:schemeClr val="tx1"/>
                </a:solidFill>
                <a:latin typeface="+mn-lt"/>
                <a:ea typeface="+mn-ea"/>
                <a:cs typeface="+mn-cs"/>
              </a:rPr>
              <a:t>WHO Model Formulary 2008</a:t>
            </a:r>
            <a:r>
              <a:rPr lang="en-US" sz="1200" b="0" i="0" u="none" strike="noStrike" kern="1200" baseline="0" dirty="0">
                <a:solidFill>
                  <a:schemeClr val="tx1"/>
                </a:solidFill>
                <a:latin typeface="+mn-lt"/>
                <a:ea typeface="+mn-ea"/>
                <a:cs typeface="+mn-cs"/>
              </a:rPr>
              <a:t>, www.who.int/selection_medicines/list/en/)</a:t>
            </a:r>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28</a:t>
            </a:fld>
            <a:endParaRPr lang="en-US"/>
          </a:p>
        </p:txBody>
      </p:sp>
    </p:spTree>
    <p:extLst>
      <p:ext uri="{BB962C8B-B14F-4D97-AF65-F5344CB8AC3E}">
        <p14:creationId xmlns:p14="http://schemas.microsoft.com/office/powerpoint/2010/main" val="42597274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 need to discuss this in detail</a:t>
            </a:r>
            <a:r>
              <a:rPr lang="en-US" b="1" baseline="0" dirty="0"/>
              <a:t> (mainly for reference).</a:t>
            </a:r>
          </a:p>
          <a:p>
            <a:endParaRPr lang="en-US" b="1" baseline="0" dirty="0"/>
          </a:p>
          <a:p>
            <a:r>
              <a:rPr lang="en-US" dirty="0"/>
              <a:t>Dosages</a:t>
            </a:r>
            <a:r>
              <a:rPr lang="en-US" baseline="0" dirty="0"/>
              <a:t> per body weight are listed for reference. Pediatric dosages are based on “joint statement of PPS and DOH” (May, 2011).</a:t>
            </a:r>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29</a:t>
            </a:fld>
            <a:endParaRPr lang="en-US"/>
          </a:p>
        </p:txBody>
      </p:sp>
    </p:spTree>
    <p:extLst>
      <p:ext uri="{BB962C8B-B14F-4D97-AF65-F5344CB8AC3E}">
        <p14:creationId xmlns:p14="http://schemas.microsoft.com/office/powerpoint/2010/main" val="3676431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Assignment of registration group is based on history of previous treatment (</a:t>
            </a:r>
            <a:r>
              <a:rPr lang="en-US" dirty="0" err="1"/>
              <a:t>ie</a:t>
            </a:r>
            <a:r>
              <a:rPr lang="en-US" dirty="0"/>
              <a:t>, at least 1 month of anti-TB drug intake)</a:t>
            </a:r>
          </a:p>
          <a:p>
            <a:pPr marL="171450" indent="-171450">
              <a:buFont typeface="Arial" panose="020B0604020202020204" pitchFamily="34" charset="0"/>
              <a:buChar char="•"/>
            </a:pPr>
            <a:r>
              <a:rPr lang="en-US" dirty="0"/>
              <a:t>IPT or other preventive therapy is not considered previous treatment</a:t>
            </a:r>
          </a:p>
          <a:p>
            <a:pPr marL="0" indent="0">
              <a:buFont typeface="Arial" panose="020B0604020202020204" pitchFamily="34" charset="0"/>
              <a:buNone/>
            </a:pPr>
            <a:endParaRPr lang="en-US" dirty="0"/>
          </a:p>
          <a:p>
            <a:pPr marL="0" indent="0">
              <a:buFont typeface="Arial" panose="020B0604020202020204" pitchFamily="34" charset="0"/>
              <a:buNone/>
            </a:pPr>
            <a:r>
              <a:rPr lang="en-US" b="1" dirty="0"/>
              <a:t>Emphasize:</a:t>
            </a:r>
            <a:r>
              <a:rPr lang="en-US" b="1" baseline="0" dirty="0"/>
              <a:t> </a:t>
            </a:r>
          </a:p>
          <a:p>
            <a:pPr marL="171450" indent="-171450">
              <a:buFont typeface="Arial" panose="020B0604020202020204" pitchFamily="34" charset="0"/>
              <a:buChar char="•"/>
            </a:pPr>
            <a:r>
              <a:rPr lang="en-US" baseline="0" dirty="0"/>
              <a:t>each registration group </a:t>
            </a:r>
            <a:r>
              <a:rPr lang="en-US" b="1" baseline="0" dirty="0"/>
              <a:t>CAN EITHER BE </a:t>
            </a:r>
            <a:r>
              <a:rPr lang="en-US" baseline="0" dirty="0"/>
              <a:t>bacteriologically confirmed or clinically diagnosed (unlike before wherein Relapse, RAD and Treatment Failure were always smear positive)</a:t>
            </a:r>
          </a:p>
          <a:p>
            <a:pPr marL="171450" indent="-171450">
              <a:buFont typeface="Arial" panose="020B0604020202020204" pitchFamily="34" charset="0"/>
              <a:buChar char="•"/>
            </a:pPr>
            <a:r>
              <a:rPr lang="en-US" baseline="0" dirty="0"/>
              <a:t>Change in terminology</a:t>
            </a:r>
          </a:p>
          <a:p>
            <a:pPr marL="628650" lvl="1" indent="-171450">
              <a:buFont typeface="Arial" panose="020B0604020202020204" pitchFamily="34" charset="0"/>
              <a:buChar char="•"/>
            </a:pPr>
            <a:r>
              <a:rPr lang="en-US" baseline="0" dirty="0"/>
              <a:t>RAD to Treatment after lost to follow-up (TALF)</a:t>
            </a:r>
          </a:p>
          <a:p>
            <a:pPr marL="628650" lvl="1" indent="-171450">
              <a:buFont typeface="Arial" panose="020B0604020202020204" pitchFamily="34" charset="0"/>
              <a:buChar char="•"/>
            </a:pPr>
            <a:r>
              <a:rPr lang="en-US" baseline="0" dirty="0"/>
              <a:t>Addition of “Previous Treatment Outcome Unknown” (PTOU) </a:t>
            </a:r>
          </a:p>
          <a:p>
            <a:pPr marL="0" lvl="0" indent="0">
              <a:buFont typeface="Arial" panose="020B0604020202020204" pitchFamily="34" charset="0"/>
              <a:buNone/>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Treatment after failure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Examples of patients who cannot do sputum are </a:t>
            </a:r>
            <a:r>
              <a:rPr lang="en-PH" sz="1200" b="1" dirty="0">
                <a:solidFill>
                  <a:srgbClr val="FF0000"/>
                </a:solidFill>
                <a:effectLst/>
                <a:latin typeface="Arial" panose="020B0604020202020204" pitchFamily="34" charset="0"/>
                <a:cs typeface="Arial" panose="020B0604020202020204" pitchFamily="34" charset="0"/>
              </a:rPr>
              <a:t>children or EPTB cases.  </a:t>
            </a:r>
            <a:r>
              <a:rPr lang="en-PH" sz="1200" b="0" dirty="0">
                <a:solidFill>
                  <a:srgbClr val="FF0000"/>
                </a:solidFill>
                <a:effectLst/>
                <a:latin typeface="Arial" panose="020B0604020202020204" pitchFamily="34" charset="0"/>
                <a:cs typeface="Arial" panose="020B0604020202020204" pitchFamily="34" charset="0"/>
              </a:rPr>
              <a:t>Some  exceptional cases that cannot expectorate</a:t>
            </a:r>
            <a:r>
              <a:rPr lang="en-PH" sz="1200" b="0" baseline="0" dirty="0">
                <a:solidFill>
                  <a:srgbClr val="FF0000"/>
                </a:solidFill>
                <a:effectLst/>
                <a:latin typeface="Arial" panose="020B0604020202020204" pitchFamily="34" charset="0"/>
                <a:cs typeface="Arial" panose="020B0604020202020204" pitchFamily="34" charset="0"/>
              </a:rPr>
              <a:t> are discussed in CF chapter and can be included also here.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PH" sz="1200" b="0" baseline="0" dirty="0">
                <a:solidFill>
                  <a:srgbClr val="FF0000"/>
                </a:solidFill>
                <a:effectLst/>
                <a:latin typeface="Arial" panose="020B0604020202020204" pitchFamily="34" charset="0"/>
                <a:cs typeface="Arial" panose="020B0604020202020204" pitchFamily="34" charset="0"/>
              </a:rPr>
              <a:t>“anytime during treatment” is a physician’s decision –does not have to wait for 5 months before declaring failure.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PH" sz="1200" b="0" baseline="0" dirty="0">
              <a:solidFill>
                <a:srgbClr val="FF0000"/>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baseline="0" dirty="0"/>
          </a:p>
          <a:p>
            <a:pPr marL="628650" lvl="1" indent="-171450">
              <a:buFont typeface="Arial" panose="020B0604020202020204" pitchFamily="34" charset="0"/>
              <a:buChar char="•"/>
            </a:pPr>
            <a:endParaRPr lang="en-US" baseline="0" dirty="0"/>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3</a:t>
            </a:fld>
            <a:endParaRPr lang="en-US"/>
          </a:p>
        </p:txBody>
      </p:sp>
    </p:spTree>
    <p:extLst>
      <p:ext uri="{BB962C8B-B14F-4D97-AF65-F5344CB8AC3E}">
        <p14:creationId xmlns:p14="http://schemas.microsoft.com/office/powerpoint/2010/main" val="13204032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No need to discuss this in detail</a:t>
            </a:r>
            <a:r>
              <a:rPr lang="en-US" b="1" baseline="0" dirty="0"/>
              <a:t> (mainly for reference).</a:t>
            </a:r>
          </a:p>
          <a:p>
            <a:endParaRPr lang="en-US" dirty="0"/>
          </a:p>
          <a:p>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30</a:t>
            </a:fld>
            <a:endParaRPr lang="en-US"/>
          </a:p>
        </p:txBody>
      </p:sp>
    </p:spTree>
    <p:extLst>
      <p:ext uri="{BB962C8B-B14F-4D97-AF65-F5344CB8AC3E}">
        <p14:creationId xmlns:p14="http://schemas.microsoft.com/office/powerpoint/2010/main" val="21544234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buFont typeface="Arial" panose="020B0604020202020204" pitchFamily="34" charset="0"/>
              <a:buChar char="•"/>
            </a:pPr>
            <a:r>
              <a:rPr lang="en-PH" sz="2200" dirty="0"/>
              <a:t>If the patient consents to testing, refer the patient to a trained medical technologist for testing.  </a:t>
            </a:r>
          </a:p>
          <a:p>
            <a:pPr marL="342900" lvl="0" indent="-342900">
              <a:buFont typeface="Arial" panose="020B0604020202020204" pitchFamily="34" charset="0"/>
              <a:buChar char="•"/>
            </a:pPr>
            <a:r>
              <a:rPr lang="en-PH" sz="2200" dirty="0"/>
              <a:t>If patient does not consent, offer testing again during subsequent visits. </a:t>
            </a:r>
          </a:p>
          <a:p>
            <a:endParaRPr lang="en-PH" sz="2200" dirty="0"/>
          </a:p>
          <a:p>
            <a:r>
              <a:rPr lang="en-PH" sz="2200" b="1" dirty="0"/>
              <a:t>Refer them to Form 2b and inform that there will be exercises later on accomplishing the form.</a:t>
            </a:r>
            <a:endParaRPr lang="en-US" b="1"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31</a:t>
            </a:fld>
            <a:endParaRPr lang="en-US"/>
          </a:p>
        </p:txBody>
      </p:sp>
    </p:spTree>
    <p:extLst>
      <p:ext uri="{BB962C8B-B14F-4D97-AF65-F5344CB8AC3E}">
        <p14:creationId xmlns:p14="http://schemas.microsoft.com/office/powerpoint/2010/main" val="387155469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4BE3981-056B-49AC-8010-E6DF36262CC1}" type="slidenum">
              <a:rPr lang="en-US" smtClean="0"/>
              <a:pPr/>
              <a:t>32</a:t>
            </a:fld>
            <a:endParaRPr lang="en-US"/>
          </a:p>
        </p:txBody>
      </p:sp>
    </p:spTree>
    <p:extLst>
      <p:ext uri="{BB962C8B-B14F-4D97-AF65-F5344CB8AC3E}">
        <p14:creationId xmlns:p14="http://schemas.microsoft.com/office/powerpoint/2010/main" val="33311917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4BE3981-056B-49AC-8010-E6DF36262CC1}" type="slidenum">
              <a:rPr lang="en-US" smtClean="0"/>
              <a:pPr/>
              <a:t>33</a:t>
            </a:fld>
            <a:endParaRPr lang="en-US"/>
          </a:p>
        </p:txBody>
      </p:sp>
    </p:spTree>
    <p:extLst>
      <p:ext uri="{BB962C8B-B14F-4D97-AF65-F5344CB8AC3E}">
        <p14:creationId xmlns:p14="http://schemas.microsoft.com/office/powerpoint/2010/main" val="169539902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 need to discuss this in detail. </a:t>
            </a:r>
          </a:p>
          <a:p>
            <a:r>
              <a:rPr lang="en-US" dirty="0"/>
              <a:t>These are routine procedures also in</a:t>
            </a:r>
            <a:r>
              <a:rPr lang="en-US" baseline="0" dirty="0"/>
              <a:t> the previous MOP.</a:t>
            </a:r>
            <a:endParaRPr lang="en-US" dirty="0"/>
          </a:p>
          <a:p>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34</a:t>
            </a:fld>
            <a:endParaRPr lang="en-US"/>
          </a:p>
        </p:txBody>
      </p:sp>
    </p:spTree>
    <p:extLst>
      <p:ext uri="{BB962C8B-B14F-4D97-AF65-F5344CB8AC3E}">
        <p14:creationId xmlns:p14="http://schemas.microsoft.com/office/powerpoint/2010/main" val="314001829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i="1" u="sng" dirty="0"/>
              <a:t>OPTIONAL SLIDE</a:t>
            </a:r>
            <a:r>
              <a:rPr lang="en-US" b="1" dirty="0"/>
              <a:t> (may be hidden if with time constraints)</a:t>
            </a:r>
          </a:p>
          <a:p>
            <a:endParaRPr lang="en-US" b="1" dirty="0"/>
          </a:p>
          <a:p>
            <a:r>
              <a:rPr lang="en-US" b="1" dirty="0"/>
              <a:t>No need to discuss this in detail.  </a:t>
            </a:r>
            <a:r>
              <a:rPr lang="en-US" dirty="0"/>
              <a:t>These are routine procedures also in</a:t>
            </a:r>
            <a:r>
              <a:rPr lang="en-US" baseline="0" dirty="0"/>
              <a:t> the previous MOP.</a:t>
            </a:r>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35</a:t>
            </a:fld>
            <a:endParaRPr lang="en-US"/>
          </a:p>
        </p:txBody>
      </p:sp>
    </p:spTree>
    <p:extLst>
      <p:ext uri="{BB962C8B-B14F-4D97-AF65-F5344CB8AC3E}">
        <p14:creationId xmlns:p14="http://schemas.microsoft.com/office/powerpoint/2010/main" val="95236107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4BE3981-056B-49AC-8010-E6DF36262CC1}" type="slidenum">
              <a:rPr lang="en-US" smtClean="0"/>
              <a:pPr/>
              <a:t>36</a:t>
            </a:fld>
            <a:endParaRPr lang="en-US"/>
          </a:p>
        </p:txBody>
      </p:sp>
    </p:spTree>
    <p:extLst>
      <p:ext uri="{BB962C8B-B14F-4D97-AF65-F5344CB8AC3E}">
        <p14:creationId xmlns:p14="http://schemas.microsoft.com/office/powerpoint/2010/main" val="23250882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routine procedures.  NO need to discuss in detail.</a:t>
            </a:r>
          </a:p>
          <a:p>
            <a:endParaRPr lang="en-US" dirty="0"/>
          </a:p>
          <a:p>
            <a:r>
              <a:rPr lang="en-US" dirty="0"/>
              <a:t>For </a:t>
            </a:r>
            <a:r>
              <a:rPr lang="en-US" dirty="0" err="1"/>
              <a:t>PhilHealth</a:t>
            </a:r>
            <a:r>
              <a:rPr lang="en-US" dirty="0"/>
              <a:t>, there wil</a:t>
            </a:r>
            <a:r>
              <a:rPr lang="en-US" baseline="0" dirty="0"/>
              <a:t>l be a separate chapter to discuss filing of claims in detail.</a:t>
            </a:r>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37</a:t>
            </a:fld>
            <a:endParaRPr lang="en-US"/>
          </a:p>
        </p:txBody>
      </p:sp>
    </p:spTree>
    <p:extLst>
      <p:ext uri="{BB962C8B-B14F-4D97-AF65-F5344CB8AC3E}">
        <p14:creationId xmlns:p14="http://schemas.microsoft.com/office/powerpoint/2010/main" val="252920061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Treatment outcomes to be discussed later.</a:t>
            </a:r>
          </a:p>
        </p:txBody>
      </p:sp>
      <p:sp>
        <p:nvSpPr>
          <p:cNvPr id="4" name="Slide Number Placeholder 3"/>
          <p:cNvSpPr>
            <a:spLocks noGrp="1"/>
          </p:cNvSpPr>
          <p:nvPr>
            <p:ph type="sldNum" sz="quarter" idx="10"/>
          </p:nvPr>
        </p:nvSpPr>
        <p:spPr/>
        <p:txBody>
          <a:bodyPr/>
          <a:lstStyle/>
          <a:p>
            <a:fld id="{64BE3981-056B-49AC-8010-E6DF36262CC1}" type="slidenum">
              <a:rPr lang="en-US" smtClean="0"/>
              <a:pPr/>
              <a:t>38</a:t>
            </a:fld>
            <a:endParaRPr lang="en-US"/>
          </a:p>
        </p:txBody>
      </p:sp>
    </p:spTree>
    <p:extLst>
      <p:ext uri="{BB962C8B-B14F-4D97-AF65-F5344CB8AC3E}">
        <p14:creationId xmlns:p14="http://schemas.microsoft.com/office/powerpoint/2010/main" val="41908177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4BE3981-056B-49AC-8010-E6DF36262CC1}" type="slidenum">
              <a:rPr lang="en-US" smtClean="0"/>
              <a:pPr/>
              <a:t>39</a:t>
            </a:fld>
            <a:endParaRPr lang="en-US"/>
          </a:p>
        </p:txBody>
      </p:sp>
    </p:spTree>
    <p:extLst>
      <p:ext uri="{BB962C8B-B14F-4D97-AF65-F5344CB8AC3E}">
        <p14:creationId xmlns:p14="http://schemas.microsoft.com/office/powerpoint/2010/main" val="2765446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a:t>
            </a:r>
          </a:p>
          <a:p>
            <a:pPr marL="171450" indent="-171450">
              <a:buFont typeface="Arial" panose="020B0604020202020204" pitchFamily="34" charset="0"/>
              <a:buChar char="•"/>
            </a:pPr>
            <a:r>
              <a:rPr lang="en-US" dirty="0"/>
              <a:t>will include</a:t>
            </a:r>
            <a:r>
              <a:rPr lang="en-US" baseline="0" dirty="0"/>
              <a:t> patients who do not know their history of treatment (“neither new nor retreatment”)</a:t>
            </a:r>
            <a:endParaRPr lang="en-US" baseline="0" dirty="0">
              <a:highlight>
                <a:srgbClr val="FFFF00"/>
              </a:highlight>
            </a:endParaRPr>
          </a:p>
          <a:p>
            <a:pPr marL="171450" indent="-171450">
              <a:buFont typeface="Arial" panose="020B0604020202020204" pitchFamily="34" charset="0"/>
              <a:buChar char="•"/>
            </a:pPr>
            <a:r>
              <a:rPr lang="en-US" baseline="0" dirty="0"/>
              <a:t>This would be a very small number of cases since most patients can remember treatment history or the physician can obtain information through interview.  It is usually the outcome of treatment that may be unrecalled.</a:t>
            </a:r>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4</a:t>
            </a:fld>
            <a:endParaRPr lang="en-US"/>
          </a:p>
        </p:txBody>
      </p:sp>
    </p:spTree>
    <p:extLst>
      <p:ext uri="{BB962C8B-B14F-4D97-AF65-F5344CB8AC3E}">
        <p14:creationId xmlns:p14="http://schemas.microsoft.com/office/powerpoint/2010/main" val="308838190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284663"/>
          </a:xfrm>
        </p:spPr>
        <p:txBody>
          <a:bodyPr/>
          <a:lstStyle/>
          <a:p>
            <a:pPr lvl="0"/>
            <a:r>
              <a:rPr lang="en-PH" sz="1000" dirty="0"/>
              <a:t>Category I - at the </a:t>
            </a:r>
            <a:r>
              <a:rPr lang="en-PH" sz="1000" b="1" dirty="0">
                <a:solidFill>
                  <a:srgbClr val="FF0000"/>
                </a:solidFill>
              </a:rPr>
              <a:t>end of intensive phase</a:t>
            </a:r>
            <a:r>
              <a:rPr lang="en-PH" sz="1000" dirty="0"/>
              <a:t>, at the </a:t>
            </a:r>
            <a:r>
              <a:rPr lang="en-PH" sz="1000" b="1" dirty="0">
                <a:solidFill>
                  <a:srgbClr val="FF0000"/>
                </a:solidFill>
              </a:rPr>
              <a:t>end of the 5</a:t>
            </a:r>
            <a:r>
              <a:rPr lang="en-PH" sz="1000" b="1" baseline="30000" dirty="0">
                <a:solidFill>
                  <a:srgbClr val="FF0000"/>
                </a:solidFill>
              </a:rPr>
              <a:t>th</a:t>
            </a:r>
            <a:r>
              <a:rPr lang="en-PH" sz="1000" b="1" dirty="0">
                <a:solidFill>
                  <a:srgbClr val="FF0000"/>
                </a:solidFill>
              </a:rPr>
              <a:t> month </a:t>
            </a:r>
            <a:r>
              <a:rPr lang="en-PH" sz="1000" dirty="0"/>
              <a:t>and </a:t>
            </a:r>
            <a:r>
              <a:rPr lang="en-PH" sz="1000" b="1" dirty="0">
                <a:solidFill>
                  <a:srgbClr val="FF0000"/>
                </a:solidFill>
              </a:rPr>
              <a:t>at the end of treatment</a:t>
            </a:r>
            <a:r>
              <a:rPr lang="en-PH" sz="1000" dirty="0"/>
              <a:t>.</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PH" sz="1000" dirty="0"/>
              <a:t>If Sm- at the end of the intensive phase,</a:t>
            </a:r>
            <a:r>
              <a:rPr lang="en-PH" sz="1000" baseline="0" dirty="0"/>
              <a:t> repeat DSSM at the end of the 5</a:t>
            </a:r>
            <a:r>
              <a:rPr lang="en-PH" sz="1000" baseline="30000" dirty="0"/>
              <a:t>th</a:t>
            </a:r>
            <a:r>
              <a:rPr lang="en-PH" sz="1000" baseline="0" dirty="0"/>
              <a:t> month.</a:t>
            </a:r>
            <a:endParaRPr lang="en-PH" sz="1000" dirty="0"/>
          </a:p>
          <a:p>
            <a:pPr marL="800100" lvl="1" indent="-342900">
              <a:buFont typeface="Arial" panose="020B0604020202020204" pitchFamily="34" charset="0"/>
              <a:buChar char="•"/>
            </a:pPr>
            <a:r>
              <a:rPr lang="en-PH" sz="1000" dirty="0"/>
              <a:t>If Sm+ at the end of the intensive phase, </a:t>
            </a:r>
            <a:r>
              <a:rPr lang="en-PH" sz="1000" b="1" dirty="0"/>
              <a:t>proceed to continuation phase </a:t>
            </a:r>
            <a:r>
              <a:rPr lang="en-PH" sz="1000" dirty="0"/>
              <a:t>but repeat DSSM at the end of the 3</a:t>
            </a:r>
            <a:r>
              <a:rPr lang="en-PH" sz="1000" baseline="30000" dirty="0"/>
              <a:t>rd</a:t>
            </a:r>
            <a:r>
              <a:rPr lang="en-PH" sz="1000" dirty="0"/>
              <a:t> month.</a:t>
            </a:r>
          </a:p>
          <a:p>
            <a:pPr marL="1257300" lvl="2" indent="-342900">
              <a:buFont typeface="Arial" panose="020B0604020202020204" pitchFamily="34" charset="0"/>
              <a:buChar char="•"/>
            </a:pPr>
            <a:r>
              <a:rPr lang="en-PH" sz="1000" dirty="0"/>
              <a:t>If still Sm+ at 3</a:t>
            </a:r>
            <a:r>
              <a:rPr lang="en-PH" sz="1000" baseline="30000" dirty="0"/>
              <a:t>rd</a:t>
            </a:r>
            <a:r>
              <a:rPr lang="en-PH" sz="1000" dirty="0"/>
              <a:t> month, refer to a PMDT treatment facility for screening or to an </a:t>
            </a:r>
            <a:r>
              <a:rPr lang="en-PH" sz="1000" dirty="0" err="1"/>
              <a:t>Xpert</a:t>
            </a:r>
            <a:r>
              <a:rPr lang="en-PH" sz="1000" dirty="0"/>
              <a:t> </a:t>
            </a:r>
            <a:r>
              <a:rPr lang="en-PH" sz="1000" dirty="0" err="1"/>
              <a:t>Center</a:t>
            </a:r>
            <a:r>
              <a:rPr lang="en-PH" sz="1000" dirty="0"/>
              <a:t> for testing.  </a:t>
            </a:r>
            <a:r>
              <a:rPr lang="en-PH" sz="1000" b="1" dirty="0"/>
              <a:t>Continue treatment while waiting for PMDT recommendations</a:t>
            </a:r>
            <a:r>
              <a:rPr lang="en-PH" sz="1000" dirty="0"/>
              <a:t> or </a:t>
            </a:r>
            <a:r>
              <a:rPr lang="en-PH" sz="1000" dirty="0" err="1"/>
              <a:t>Xpert</a:t>
            </a:r>
            <a:r>
              <a:rPr lang="en-PH" sz="1000" dirty="0"/>
              <a:t> MTB/Rif result.</a:t>
            </a:r>
          </a:p>
          <a:p>
            <a:pPr marL="1257300" lvl="2" indent="-342900">
              <a:buFont typeface="Arial" panose="020B0604020202020204" pitchFamily="34" charset="0"/>
              <a:buChar char="•"/>
            </a:pPr>
            <a:r>
              <a:rPr lang="en-PH" sz="1000" dirty="0"/>
              <a:t>If Sm- at 3</a:t>
            </a:r>
            <a:r>
              <a:rPr lang="en-PH" sz="1000" baseline="30000" dirty="0"/>
              <a:t>rd</a:t>
            </a:r>
            <a:r>
              <a:rPr lang="en-PH" sz="1000" dirty="0"/>
              <a:t> month, repeat</a:t>
            </a:r>
            <a:r>
              <a:rPr lang="en-PH" sz="1000" baseline="0" dirty="0"/>
              <a:t> DSSM at the end of the 5</a:t>
            </a:r>
            <a:r>
              <a:rPr lang="en-PH" sz="1000" baseline="30000" dirty="0"/>
              <a:t>th</a:t>
            </a:r>
            <a:r>
              <a:rPr lang="en-PH" sz="1000" baseline="0" dirty="0"/>
              <a:t> month</a:t>
            </a:r>
            <a:endParaRPr lang="en-PH" sz="1000" dirty="0"/>
          </a:p>
          <a:p>
            <a:pPr marL="800100" lvl="1" indent="-342900">
              <a:buFont typeface="Arial" panose="020B0604020202020204" pitchFamily="34" charset="0"/>
              <a:buChar char="•"/>
            </a:pPr>
            <a:endParaRPr lang="en-PH" sz="1000" dirty="0"/>
          </a:p>
          <a:p>
            <a:pPr marL="800100" lvl="1" indent="-342900">
              <a:buFont typeface="Arial" panose="020B0604020202020204" pitchFamily="34" charset="0"/>
              <a:buChar char="•"/>
            </a:pPr>
            <a:r>
              <a:rPr lang="en-PH" sz="1000" dirty="0"/>
              <a:t>If Sm-</a:t>
            </a:r>
            <a:r>
              <a:rPr lang="en-PH" sz="1000" baseline="0" dirty="0"/>
              <a:t> </a:t>
            </a:r>
            <a:r>
              <a:rPr lang="en-PH" sz="1000" dirty="0"/>
              <a:t>at the end of 5</a:t>
            </a:r>
            <a:r>
              <a:rPr lang="en-PH" sz="1000" baseline="30000" dirty="0"/>
              <a:t>th</a:t>
            </a:r>
            <a:r>
              <a:rPr lang="en-PH" sz="1000" dirty="0"/>
              <a:t> month, repeat DSSM at the end of treatment (6</a:t>
            </a:r>
            <a:r>
              <a:rPr lang="en-PH" sz="1000" baseline="30000" dirty="0"/>
              <a:t>th</a:t>
            </a:r>
            <a:r>
              <a:rPr lang="en-PH" sz="1000" dirty="0"/>
              <a:t> month)</a:t>
            </a:r>
          </a:p>
          <a:p>
            <a:pPr marL="800100" lvl="1" indent="-342900">
              <a:buFont typeface="Arial" panose="020B0604020202020204" pitchFamily="34" charset="0"/>
              <a:buChar char="•"/>
            </a:pPr>
            <a:r>
              <a:rPr lang="en-PH" sz="1000" dirty="0"/>
              <a:t>If Sm+ at the</a:t>
            </a:r>
            <a:r>
              <a:rPr lang="en-PH" sz="1000" baseline="0" dirty="0"/>
              <a:t> end of the 5</a:t>
            </a:r>
            <a:r>
              <a:rPr lang="en-PH" sz="1000" baseline="30000" dirty="0"/>
              <a:t>th</a:t>
            </a:r>
            <a:r>
              <a:rPr lang="en-PH" sz="1000" baseline="0" dirty="0"/>
              <a:t> month, classify as Treatment Failed (to be discussed again later in treatment outcomes).</a:t>
            </a:r>
          </a:p>
          <a:p>
            <a:pPr marL="800100" lvl="1" indent="-342900">
              <a:buFont typeface="Arial" panose="020B0604020202020204" pitchFamily="34" charset="0"/>
              <a:buChar char="•"/>
            </a:pPr>
            <a:endParaRPr lang="en-PH" sz="1000" baseline="0" dirty="0"/>
          </a:p>
          <a:p>
            <a:pPr marL="800100" lvl="1" indent="-342900">
              <a:buFont typeface="Arial" panose="020B0604020202020204" pitchFamily="34" charset="0"/>
              <a:buChar char="•"/>
            </a:pPr>
            <a:r>
              <a:rPr lang="en-PH" sz="1000" baseline="0" dirty="0"/>
              <a:t>If Sm- at end of treatment, classify as cured or treatment complete (to be discussed again later in treatment outcomes)</a:t>
            </a:r>
          </a:p>
          <a:p>
            <a:pPr marL="800100" lvl="1" indent="-342900">
              <a:buFont typeface="Arial" panose="020B0604020202020204" pitchFamily="34" charset="0"/>
              <a:buChar char="•"/>
            </a:pPr>
            <a:r>
              <a:rPr lang="en-PH" sz="1000" baseline="0" dirty="0"/>
              <a:t>If Sm+ at end of treatment, classify as Treatment failed (to be discussed again later in treatment outcomes)</a:t>
            </a:r>
            <a:endParaRPr lang="en-PH" sz="1000" dirty="0"/>
          </a:p>
          <a:p>
            <a:pPr marL="342900" lvl="0" indent="-342900">
              <a:buFont typeface="Arial" panose="020B0604020202020204" pitchFamily="34" charset="0"/>
              <a:buChar char="•"/>
            </a:pPr>
            <a:endParaRPr lang="en-PH" sz="1000" dirty="0"/>
          </a:p>
          <a:p>
            <a:pPr lvl="0"/>
            <a:r>
              <a:rPr lang="en-PH" sz="1000" b="1" dirty="0"/>
              <a:t>Emphasis:</a:t>
            </a:r>
            <a:r>
              <a:rPr lang="en-PH" sz="1000" b="1" baseline="0" dirty="0"/>
              <a:t>  </a:t>
            </a:r>
          </a:p>
          <a:p>
            <a:pPr marL="800100" lvl="1" indent="-342900">
              <a:buFont typeface="Arial" panose="020B0604020202020204" pitchFamily="34" charset="0"/>
              <a:buChar char="•"/>
            </a:pPr>
            <a:r>
              <a:rPr lang="en-PH" sz="1000" b="1" baseline="0" dirty="0"/>
              <a:t>NO MORE extension of intensive phase</a:t>
            </a:r>
          </a:p>
          <a:p>
            <a:pPr marL="800100" lvl="1" indent="-342900">
              <a:buFont typeface="Arial" panose="020B0604020202020204" pitchFamily="34" charset="0"/>
              <a:buChar char="•"/>
            </a:pPr>
            <a:r>
              <a:rPr lang="en-PH" sz="1000" b="0" baseline="0" dirty="0"/>
              <a:t>Non-converter of Cat 1 will be referred to DRTB screening at 3</a:t>
            </a:r>
            <a:r>
              <a:rPr lang="en-PH" sz="1000" b="0" baseline="30000" dirty="0"/>
              <a:t>rd</a:t>
            </a:r>
            <a:r>
              <a:rPr lang="en-PH" sz="1000" b="0" baseline="0" dirty="0"/>
              <a:t> month DSSM</a:t>
            </a:r>
            <a:r>
              <a:rPr lang="en-PH" sz="1000" b="1" baseline="0" dirty="0"/>
              <a:t>, NOT THE 2</a:t>
            </a:r>
            <a:r>
              <a:rPr lang="en-PH" sz="1000" b="1" baseline="30000" dirty="0"/>
              <a:t>nd</a:t>
            </a:r>
            <a:r>
              <a:rPr lang="en-PH" sz="1000" b="1" baseline="0" dirty="0"/>
              <a:t> month.</a:t>
            </a:r>
          </a:p>
          <a:p>
            <a:pPr marL="800100" lvl="1" indent="-342900">
              <a:buFont typeface="Arial" panose="020B0604020202020204" pitchFamily="34" charset="0"/>
              <a:buChar char="•"/>
            </a:pPr>
            <a:r>
              <a:rPr lang="en-US" sz="1000" baseline="0" dirty="0"/>
              <a:t>For clinically diagnosed new patients, no need to repeat 5th month and end of treatment follow-up DSSM </a:t>
            </a:r>
            <a:r>
              <a:rPr lang="en-US" sz="1000" b="1" baseline="0" dirty="0"/>
              <a:t>if already smear negative at end of intensive phase</a:t>
            </a:r>
            <a:r>
              <a:rPr lang="en-US" sz="1000" baseline="0" dirty="0"/>
              <a:t>)</a:t>
            </a:r>
            <a:endParaRPr lang="en-PH" sz="1000" dirty="0"/>
          </a:p>
          <a:p>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40</a:t>
            </a:fld>
            <a:endParaRPr lang="en-US"/>
          </a:p>
        </p:txBody>
      </p:sp>
    </p:spTree>
    <p:extLst>
      <p:ext uri="{BB962C8B-B14F-4D97-AF65-F5344CB8AC3E}">
        <p14:creationId xmlns:p14="http://schemas.microsoft.com/office/powerpoint/2010/main" val="114296973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PH" dirty="0"/>
              <a:t>Same schedule</a:t>
            </a:r>
            <a:r>
              <a:rPr lang="en-PH" baseline="0" dirty="0"/>
              <a:t> for Cat 2 (</a:t>
            </a:r>
            <a:r>
              <a:rPr lang="en-PH" b="1" baseline="0" dirty="0"/>
              <a:t>end of intensive, end of 5</a:t>
            </a:r>
            <a:r>
              <a:rPr lang="en-PH" b="1" baseline="30000" dirty="0"/>
              <a:t>th</a:t>
            </a:r>
            <a:r>
              <a:rPr lang="en-PH" b="1" baseline="0" dirty="0"/>
              <a:t> and end of treatment</a:t>
            </a:r>
            <a:r>
              <a:rPr lang="en-PH" baseline="0" dirty="0"/>
              <a:t>) except that end of intensive is 3</a:t>
            </a:r>
            <a:r>
              <a:rPr lang="en-PH" baseline="30000" dirty="0"/>
              <a:t>rd</a:t>
            </a:r>
            <a:r>
              <a:rPr lang="en-PH" baseline="0" dirty="0"/>
              <a:t> instead of 2</a:t>
            </a:r>
            <a:r>
              <a:rPr lang="en-PH" baseline="30000" dirty="0"/>
              <a:t>nd</a:t>
            </a:r>
            <a:r>
              <a:rPr lang="en-PH" baseline="0" dirty="0"/>
              <a:t> month and end of treatment is 8</a:t>
            </a:r>
            <a:r>
              <a:rPr lang="en-PH" baseline="30000" dirty="0"/>
              <a:t>th</a:t>
            </a:r>
            <a:r>
              <a:rPr lang="en-PH" baseline="0" dirty="0"/>
              <a:t> instead of 6</a:t>
            </a:r>
            <a:r>
              <a:rPr lang="en-PH" baseline="30000" dirty="0"/>
              <a:t>th</a:t>
            </a:r>
            <a:r>
              <a:rPr lang="en-PH" baseline="0" dirty="0"/>
              <a:t> month.</a:t>
            </a:r>
          </a:p>
          <a:p>
            <a:pPr marL="800100" lvl="1" indent="-342900">
              <a:buFont typeface="Arial" panose="020B0604020202020204" pitchFamily="34" charset="0"/>
              <a:buChar char="•"/>
            </a:pPr>
            <a:r>
              <a:rPr lang="en-PH" dirty="0"/>
              <a:t>If Sm- at the end of the intensive phase, repeat DSSM at the end of the 5th month.</a:t>
            </a:r>
          </a:p>
          <a:p>
            <a:pPr marL="800100" lvl="1" indent="-342900">
              <a:buFont typeface="Arial" panose="020B0604020202020204" pitchFamily="34" charset="0"/>
              <a:buChar char="•"/>
            </a:pPr>
            <a:r>
              <a:rPr lang="en-PH" dirty="0"/>
              <a:t>If Sm+ at the end of the intensive phase, refer to a PMDT treatment facility for screening.  Continue treatment while waiting for PMDT recommendations.</a:t>
            </a:r>
          </a:p>
          <a:p>
            <a:pPr marL="800100" lvl="1" indent="-342900">
              <a:buFont typeface="Arial" panose="020B0604020202020204" pitchFamily="34" charset="0"/>
              <a:buChar char="•"/>
            </a:pPr>
            <a:endParaRPr lang="en-PH" dirty="0"/>
          </a:p>
          <a:p>
            <a:pPr marL="800100" lvl="1" indent="-342900">
              <a:buFont typeface="Arial" panose="020B0604020202020204" pitchFamily="34" charset="0"/>
              <a:buChar char="•"/>
            </a:pPr>
            <a:r>
              <a:rPr lang="en-PH" dirty="0"/>
              <a:t>If Sm- at 5th month, repeat DSSM at the end of treatment.</a:t>
            </a:r>
          </a:p>
          <a:p>
            <a:pPr marL="800100" lvl="1" indent="-342900">
              <a:buFont typeface="Arial" panose="020B0604020202020204" pitchFamily="34" charset="0"/>
              <a:buChar char="•"/>
            </a:pPr>
            <a:r>
              <a:rPr lang="en-PH" dirty="0"/>
              <a:t>If Sm+ at the end of the 5th month, classify outcome as </a:t>
            </a:r>
            <a:r>
              <a:rPr lang="en-PH" b="1" dirty="0">
                <a:solidFill>
                  <a:srgbClr val="FF0000"/>
                </a:solidFill>
              </a:rPr>
              <a:t>treatment failed </a:t>
            </a:r>
            <a:r>
              <a:rPr lang="en-PH" dirty="0"/>
              <a:t>and refer to a PMDT treatment facility for screening.</a:t>
            </a:r>
          </a:p>
          <a:p>
            <a:pPr marL="342900" lvl="0" indent="-342900">
              <a:buFont typeface="Arial" panose="020B0604020202020204" pitchFamily="34" charset="0"/>
              <a:buChar char="•"/>
            </a:pPr>
            <a:endParaRPr lang="en-PH" dirty="0"/>
          </a:p>
          <a:p>
            <a:pPr marL="800100" lvl="1" indent="-342900">
              <a:buFont typeface="Arial" panose="020B0604020202020204" pitchFamily="34" charset="0"/>
              <a:buChar char="•"/>
            </a:pPr>
            <a:r>
              <a:rPr lang="en-PH" dirty="0"/>
              <a:t>If Sm- at the end of treatment, classify outcome as </a:t>
            </a:r>
            <a:r>
              <a:rPr lang="en-PH" b="1" dirty="0">
                <a:solidFill>
                  <a:srgbClr val="FF0000"/>
                </a:solidFill>
              </a:rPr>
              <a:t>cured or treatment completed</a:t>
            </a:r>
            <a:r>
              <a:rPr lang="en-PH" dirty="0"/>
              <a:t>. </a:t>
            </a:r>
          </a:p>
          <a:p>
            <a:pPr marL="800100" lvl="1" indent="-342900">
              <a:buFont typeface="Arial" panose="020B0604020202020204" pitchFamily="34" charset="0"/>
              <a:buChar char="•"/>
            </a:pPr>
            <a:r>
              <a:rPr lang="en-PH" dirty="0"/>
              <a:t>If Sm+ at the end of treatment, classify outcome as </a:t>
            </a:r>
            <a:r>
              <a:rPr lang="en-PH" b="1" dirty="0"/>
              <a:t>treatment failed </a:t>
            </a:r>
            <a:r>
              <a:rPr lang="en-PH" dirty="0"/>
              <a:t>and refer to a PMDT </a:t>
            </a:r>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41</a:t>
            </a:fld>
            <a:endParaRPr lang="en-US"/>
          </a:p>
        </p:txBody>
      </p:sp>
    </p:spTree>
    <p:extLst>
      <p:ext uri="{BB962C8B-B14F-4D97-AF65-F5344CB8AC3E}">
        <p14:creationId xmlns:p14="http://schemas.microsoft.com/office/powerpoint/2010/main" val="158453424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1BC032DF-1D5C-40C1-B1AD-E46D1B590769}" type="slidenum">
              <a:rPr lang="en-PH" smtClean="0"/>
              <a:t>42</a:t>
            </a:fld>
            <a:endParaRPr lang="en-PH"/>
          </a:p>
        </p:txBody>
      </p:sp>
    </p:spTree>
    <p:extLst>
      <p:ext uri="{BB962C8B-B14F-4D97-AF65-F5344CB8AC3E}">
        <p14:creationId xmlns:p14="http://schemas.microsoft.com/office/powerpoint/2010/main" val="293119884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2"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PH" sz="2000" dirty="0"/>
              <a:t>Refer cases of major side effects to a hospital for appropriate management of adverse drug reactions (ADRs) most especially for anaphylaxis. </a:t>
            </a:r>
          </a:p>
          <a:p>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43</a:t>
            </a:fld>
            <a:endParaRPr lang="en-US"/>
          </a:p>
        </p:txBody>
      </p:sp>
    </p:spTree>
    <p:extLst>
      <p:ext uri="{BB962C8B-B14F-4D97-AF65-F5344CB8AC3E}">
        <p14:creationId xmlns:p14="http://schemas.microsoft.com/office/powerpoint/2010/main" val="158134538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need to discuss this in detail as this is</a:t>
            </a:r>
            <a:r>
              <a:rPr lang="en-US" baseline="0" dirty="0"/>
              <a:t> similar to the previous MOP.</a:t>
            </a:r>
          </a:p>
          <a:p>
            <a:endParaRPr lang="en-US" baseline="0" dirty="0"/>
          </a:p>
          <a:p>
            <a:r>
              <a:rPr lang="en-US" baseline="0" dirty="0"/>
              <a:t>This is a reference included in the MOP document.</a:t>
            </a:r>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44</a:t>
            </a:fld>
            <a:endParaRPr lang="en-US"/>
          </a:p>
        </p:txBody>
      </p:sp>
    </p:spTree>
    <p:extLst>
      <p:ext uri="{BB962C8B-B14F-4D97-AF65-F5344CB8AC3E}">
        <p14:creationId xmlns:p14="http://schemas.microsoft.com/office/powerpoint/2010/main" val="400826879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need to discuss this in detail as this is</a:t>
            </a:r>
            <a:r>
              <a:rPr lang="en-US" baseline="0" dirty="0"/>
              <a:t> similar to the previous MOP.</a:t>
            </a:r>
          </a:p>
          <a:p>
            <a:endParaRPr lang="en-US" baseline="0" dirty="0"/>
          </a:p>
          <a:p>
            <a:r>
              <a:rPr lang="en-US" baseline="0" dirty="0"/>
              <a:t>This is a reference included in the MOP document.</a:t>
            </a:r>
            <a:endParaRPr lang="en-US" dirty="0"/>
          </a:p>
          <a:p>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45</a:t>
            </a:fld>
            <a:endParaRPr lang="en-US"/>
          </a:p>
        </p:txBody>
      </p:sp>
    </p:spTree>
    <p:extLst>
      <p:ext uri="{BB962C8B-B14F-4D97-AF65-F5344CB8AC3E}">
        <p14:creationId xmlns:p14="http://schemas.microsoft.com/office/powerpoint/2010/main" val="115027592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need to discuss this in detail as this is</a:t>
            </a:r>
            <a:r>
              <a:rPr lang="en-US" baseline="0" dirty="0"/>
              <a:t> similar to the previous MOP.</a:t>
            </a:r>
          </a:p>
          <a:p>
            <a:endParaRPr lang="en-US" baseline="0" dirty="0"/>
          </a:p>
          <a:p>
            <a:r>
              <a:rPr lang="en-US" baseline="0" dirty="0"/>
              <a:t>This is a reference included in the MOP document.</a:t>
            </a:r>
            <a:endParaRPr lang="en-US" dirty="0"/>
          </a:p>
          <a:p>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46</a:t>
            </a:fld>
            <a:endParaRPr lang="en-US"/>
          </a:p>
        </p:txBody>
      </p:sp>
    </p:spTree>
    <p:extLst>
      <p:ext uri="{BB962C8B-B14F-4D97-AF65-F5344CB8AC3E}">
        <p14:creationId xmlns:p14="http://schemas.microsoft.com/office/powerpoint/2010/main" val="117335560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new addition that can allow RHU physicians (especially in areas without a specialist)</a:t>
            </a:r>
            <a:r>
              <a:rPr lang="en-US" baseline="0" dirty="0"/>
              <a:t> to gradually re-introduce SDFs in the event of a major ADR.</a:t>
            </a:r>
          </a:p>
          <a:p>
            <a:endParaRPr lang="en-US" baseline="0" dirty="0"/>
          </a:p>
          <a:p>
            <a:r>
              <a:rPr lang="en-US" baseline="0" dirty="0"/>
              <a:t>An example:  </a:t>
            </a:r>
          </a:p>
          <a:p>
            <a:pPr marL="628650" lvl="1" indent="-171450">
              <a:buFont typeface="Arial" panose="020B0604020202020204" pitchFamily="34" charset="0"/>
              <a:buChar char="•"/>
            </a:pPr>
            <a:r>
              <a:rPr lang="en-US" baseline="0" dirty="0"/>
              <a:t>Patient given 50mg INH on day 1, 300mg INH on day 2 and full dose (by weight) INH on day 3.</a:t>
            </a:r>
          </a:p>
          <a:p>
            <a:pPr marL="628650" lvl="1" indent="-171450">
              <a:buFont typeface="Arial" panose="020B0604020202020204" pitchFamily="34" charset="0"/>
              <a:buChar char="•"/>
            </a:pPr>
            <a:r>
              <a:rPr lang="en-US" baseline="0" dirty="0"/>
              <a:t>Patient given full dose INH + 75mg Rif on Day 4, INH + 300mg Rif on day 5, INH + full dose Rif on day 6</a:t>
            </a:r>
          </a:p>
          <a:p>
            <a:pPr marL="628650" lvl="1" indent="-171450">
              <a:buFont typeface="Arial" panose="020B0604020202020204" pitchFamily="34" charset="0"/>
              <a:buChar char="•"/>
            </a:pPr>
            <a:r>
              <a:rPr lang="en-US" baseline="0" dirty="0"/>
              <a:t>Add pyrazinamide to INH and Rif, same procedure.</a:t>
            </a:r>
          </a:p>
          <a:p>
            <a:pPr marL="628650" lvl="1" indent="-171450">
              <a:buFont typeface="Arial" panose="020B0604020202020204" pitchFamily="34" charset="0"/>
              <a:buChar char="•"/>
            </a:pPr>
            <a:r>
              <a:rPr lang="en-US" baseline="0" dirty="0"/>
              <a:t>Add </a:t>
            </a:r>
            <a:r>
              <a:rPr lang="en-US" baseline="0" dirty="0" err="1"/>
              <a:t>Ethambuthol</a:t>
            </a:r>
            <a:endParaRPr lang="en-US" baseline="0" dirty="0"/>
          </a:p>
          <a:p>
            <a:endParaRPr lang="en-US" baseline="0" dirty="0"/>
          </a:p>
          <a:p>
            <a:r>
              <a:rPr lang="en-US" b="1" baseline="0" dirty="0"/>
              <a:t>Emphasize: </a:t>
            </a:r>
            <a:r>
              <a:rPr lang="en-US" baseline="0" dirty="0"/>
              <a:t>re-introduction of SDFs after anaphylaxis should be done in the hospital.  Refer accordingly.</a:t>
            </a:r>
          </a:p>
          <a:p>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47</a:t>
            </a:fld>
            <a:endParaRPr lang="en-US"/>
          </a:p>
        </p:txBody>
      </p:sp>
    </p:spTree>
    <p:extLst>
      <p:ext uri="{BB962C8B-B14F-4D97-AF65-F5344CB8AC3E}">
        <p14:creationId xmlns:p14="http://schemas.microsoft.com/office/powerpoint/2010/main" val="157793465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This is a new section which</a:t>
            </a:r>
            <a:r>
              <a:rPr lang="en-US" baseline="0" dirty="0"/>
              <a:t> can </a:t>
            </a:r>
            <a:r>
              <a:rPr lang="en-US" b="1" baseline="0" dirty="0"/>
              <a:t>guide physicians on when to certify patient to return to work.</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PH" sz="1200" dirty="0"/>
              <a:t>In situations where the patient needs a certificate to return to work, </a:t>
            </a:r>
            <a:r>
              <a:rPr lang="en-PH" sz="1200" b="1" dirty="0">
                <a:solidFill>
                  <a:srgbClr val="FF0000"/>
                </a:solidFill>
              </a:rPr>
              <a:t>assess the patient’s infectiousness based on DSSM </a:t>
            </a:r>
            <a:r>
              <a:rPr lang="en-PH" sz="1200" dirty="0"/>
              <a:t>results </a:t>
            </a:r>
            <a:r>
              <a:rPr lang="en-PH" sz="1200" b="1" dirty="0">
                <a:solidFill>
                  <a:srgbClr val="FF0000"/>
                </a:solidFill>
              </a:rPr>
              <a:t>and clinical improvement </a:t>
            </a:r>
            <a:r>
              <a:rPr lang="en-PH" sz="1200" dirty="0"/>
              <a:t>during treatment.</a:t>
            </a:r>
          </a:p>
          <a:p>
            <a:pPr marL="171450" indent="-171450">
              <a:buFont typeface="Arial" panose="020B0604020202020204" pitchFamily="34" charset="0"/>
              <a:buChar char="•"/>
            </a:pPr>
            <a:endParaRPr lang="en-US" b="1" baseline="0" dirty="0"/>
          </a:p>
          <a:p>
            <a:pPr marL="342900" lvl="0" indent="-342900">
              <a:buFont typeface="Arial" panose="020B0604020202020204" pitchFamily="34" charset="0"/>
              <a:buChar char="•"/>
            </a:pPr>
            <a:r>
              <a:rPr lang="en-PH" sz="2200" dirty="0"/>
              <a:t>For bacteriologically confirmed</a:t>
            </a:r>
            <a:r>
              <a:rPr lang="en-PH" sz="2200" baseline="0" dirty="0"/>
              <a:t> patient</a:t>
            </a:r>
            <a:endParaRPr lang="en-PH" sz="2200" dirty="0"/>
          </a:p>
          <a:p>
            <a:pPr marL="800100" lvl="1" indent="-342900">
              <a:buFont typeface="Arial" panose="020B0604020202020204" pitchFamily="34" charset="0"/>
              <a:buChar char="•"/>
            </a:pPr>
            <a:r>
              <a:rPr lang="en-PH" sz="2200" dirty="0"/>
              <a:t>Clear a patient for work </a:t>
            </a:r>
            <a:r>
              <a:rPr lang="en-PH" sz="2200" b="1" dirty="0">
                <a:solidFill>
                  <a:srgbClr val="FF0000"/>
                </a:solidFill>
              </a:rPr>
              <a:t>only after demonstrating sputum conversion </a:t>
            </a:r>
            <a:r>
              <a:rPr lang="en-PH" sz="2200" dirty="0"/>
              <a:t>to smear negative.  </a:t>
            </a:r>
          </a:p>
          <a:p>
            <a:pPr marL="342900" lvl="0" indent="-342900">
              <a:buFont typeface="Arial" panose="020B0604020202020204" pitchFamily="34" charset="0"/>
              <a:buChar char="•"/>
            </a:pPr>
            <a:endParaRPr lang="en-PH" sz="2200" dirty="0"/>
          </a:p>
          <a:p>
            <a:pPr marL="342900" lvl="0" indent="-342900">
              <a:buFont typeface="Arial" panose="020B0604020202020204" pitchFamily="34" charset="0"/>
              <a:buChar char="•"/>
            </a:pPr>
            <a:r>
              <a:rPr lang="en-PH" sz="2200" dirty="0"/>
              <a:t>In recording, simply indicate in the Lab request form and in the lab register (remarks)</a:t>
            </a:r>
            <a:r>
              <a:rPr lang="en-PH" sz="2200" baseline="0" dirty="0"/>
              <a:t> that the follow-up is after 1 month for work certification.</a:t>
            </a:r>
            <a:endParaRPr lang="en-PH" sz="2200" dirty="0"/>
          </a:p>
          <a:p>
            <a:pPr marL="457200" lvl="1" indent="0">
              <a:buFont typeface="Arial" panose="020B0604020202020204" pitchFamily="34" charset="0"/>
              <a:buNone/>
            </a:pPr>
            <a:endParaRPr lang="en-PH" sz="2200"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48</a:t>
            </a:fld>
            <a:endParaRPr lang="en-US"/>
          </a:p>
        </p:txBody>
      </p:sp>
    </p:spTree>
    <p:extLst>
      <p:ext uri="{BB962C8B-B14F-4D97-AF65-F5344CB8AC3E}">
        <p14:creationId xmlns:p14="http://schemas.microsoft.com/office/powerpoint/2010/main" val="150386738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4BE3981-056B-49AC-8010-E6DF36262CC1}" type="slidenum">
              <a:rPr lang="en-US" smtClean="0"/>
              <a:pPr/>
              <a:t>49</a:t>
            </a:fld>
            <a:endParaRPr lang="en-US"/>
          </a:p>
        </p:txBody>
      </p:sp>
    </p:spTree>
    <p:extLst>
      <p:ext uri="{BB962C8B-B14F-4D97-AF65-F5344CB8AC3E}">
        <p14:creationId xmlns:p14="http://schemas.microsoft.com/office/powerpoint/2010/main" val="3610480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 need to</a:t>
            </a:r>
            <a:r>
              <a:rPr lang="en-US" b="1" baseline="0" dirty="0"/>
              <a:t> discuss individually</a:t>
            </a:r>
            <a:endParaRPr lang="en-US" b="1" dirty="0"/>
          </a:p>
          <a:p>
            <a:r>
              <a:rPr lang="en-US" dirty="0"/>
              <a:t>Same as in previous MOP, except the </a:t>
            </a:r>
            <a:r>
              <a:rPr lang="en-US" b="1" dirty="0"/>
              <a:t>3-drug combination (HRE) </a:t>
            </a:r>
            <a:r>
              <a:rPr lang="en-US" dirty="0"/>
              <a:t>is</a:t>
            </a:r>
            <a:r>
              <a:rPr lang="en-US" baseline="0" dirty="0"/>
              <a:t> already included</a:t>
            </a:r>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5</a:t>
            </a:fld>
            <a:endParaRPr lang="en-US"/>
          </a:p>
        </p:txBody>
      </p:sp>
    </p:spTree>
    <p:extLst>
      <p:ext uri="{BB962C8B-B14F-4D97-AF65-F5344CB8AC3E}">
        <p14:creationId xmlns:p14="http://schemas.microsoft.com/office/powerpoint/2010/main" val="275685507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4BE3981-056B-49AC-8010-E6DF36262CC1}" type="slidenum">
              <a:rPr lang="en-US" smtClean="0"/>
              <a:pPr/>
              <a:t>50</a:t>
            </a:fld>
            <a:endParaRPr lang="en-US"/>
          </a:p>
        </p:txBody>
      </p:sp>
    </p:spTree>
    <p:extLst>
      <p:ext uri="{BB962C8B-B14F-4D97-AF65-F5344CB8AC3E}">
        <p14:creationId xmlns:p14="http://schemas.microsoft.com/office/powerpoint/2010/main" val="75802351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If patient interrupted treatment for less than 1 month, continue the treatment and prolong it to compensate for missed doses.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PH" sz="1200" dirty="0"/>
              <a:t>If patient interrupted treatment for </a:t>
            </a:r>
            <a:r>
              <a:rPr lang="en-PH" sz="1200" b="1" dirty="0">
                <a:solidFill>
                  <a:srgbClr val="FF0000"/>
                </a:solidFill>
              </a:rPr>
              <a:t>2 months or more, </a:t>
            </a:r>
            <a:r>
              <a:rPr lang="en-PH" sz="1200" dirty="0"/>
              <a:t>classify as having a treatment outcome of </a:t>
            </a:r>
            <a:r>
              <a:rPr lang="en-PH" sz="1200" b="1" dirty="0">
                <a:solidFill>
                  <a:srgbClr val="FF0000"/>
                </a:solidFill>
              </a:rPr>
              <a:t>“Lost to Follow-up”  </a:t>
            </a:r>
            <a:r>
              <a:rPr lang="en-PH" sz="1200" b="0" dirty="0">
                <a:solidFill>
                  <a:srgbClr val="FF0000"/>
                </a:solidFill>
              </a:rPr>
              <a:t>(consistent with definition of lost to follow-up---interrupted for 2 consecutive months)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PH" sz="1200" b="1" dirty="0">
              <a:solidFill>
                <a:srgbClr val="FF0000"/>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solidFill>
                  <a:srgbClr val="FF0000"/>
                </a:solidFill>
              </a:rPr>
              <a:t>If patient interrupted treatment for more than 1 month but less than 2 months,</a:t>
            </a:r>
            <a:r>
              <a:rPr lang="en-US" sz="1200" b="0" baseline="0" dirty="0">
                <a:solidFill>
                  <a:srgbClr val="FF0000"/>
                </a:solidFill>
              </a:rPr>
              <a:t> repeat the DSSM:</a:t>
            </a:r>
            <a:endParaRPr lang="en-US" sz="1200" b="0" dirty="0">
              <a:solidFill>
                <a:srgbClr val="FF0000"/>
              </a:solidFill>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solidFill>
                  <a:srgbClr val="FF0000"/>
                </a:solidFill>
              </a:rPr>
              <a:t>If Sm-, continue the treatment and prolong it to compensate for missed doses.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solidFill>
                  <a:srgbClr val="FF0000"/>
                </a:solidFill>
              </a:rPr>
              <a:t>If Sm+, check how long the patient has been treated.</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solidFill>
                  <a:srgbClr val="FF0000"/>
                </a:solidFill>
              </a:rPr>
              <a:t>If less than 5 months, continue treatment and prolong it to compensate for missed doses.</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solidFill>
                  <a:srgbClr val="FF0000"/>
                </a:solidFill>
              </a:rPr>
              <a:t>If 5 months or more, close the treatment card, classify the patient as “Treatment Failed” </a:t>
            </a:r>
            <a:r>
              <a:rPr lang="en-US" sz="1200" b="1" dirty="0">
                <a:solidFill>
                  <a:srgbClr val="FF0000"/>
                </a:solidFill>
              </a:rPr>
              <a:t>(Note: this is consistent with Failed definition which is still smear positive after 5 months of treatment or later)</a:t>
            </a:r>
            <a:endParaRPr lang="en-PH" sz="1200" b="1"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PH" sz="1200" b="1"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51</a:t>
            </a:fld>
            <a:endParaRPr lang="en-US"/>
          </a:p>
        </p:txBody>
      </p:sp>
    </p:spTree>
    <p:extLst>
      <p:ext uri="{BB962C8B-B14F-4D97-AF65-F5344CB8AC3E}">
        <p14:creationId xmlns:p14="http://schemas.microsoft.com/office/powerpoint/2010/main" val="328734415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Depending on time constraints,</a:t>
            </a:r>
            <a:r>
              <a:rPr lang="en-US" baseline="0" dirty="0"/>
              <a:t> </a:t>
            </a:r>
            <a:r>
              <a:rPr lang="en-US" b="1" baseline="0" dirty="0"/>
              <a:t>these slides (#42-50)  may not be discussed in detail</a:t>
            </a:r>
            <a:r>
              <a:rPr lang="en-US" baseline="0" dirty="0"/>
              <a:t>.  </a:t>
            </a:r>
            <a:r>
              <a:rPr lang="en-US" b="1" baseline="0" dirty="0"/>
              <a:t>Highlights</a:t>
            </a:r>
            <a:r>
              <a:rPr lang="en-US" baseline="0" dirty="0"/>
              <a:t> may just be emphasized. </a:t>
            </a:r>
          </a:p>
          <a:p>
            <a:endParaRPr lang="en-US" baseline="0" dirty="0"/>
          </a:p>
          <a:p>
            <a:r>
              <a:rPr lang="en-US" baseline="0" dirty="0"/>
              <a:t>Also similar to content of previous MOP.</a:t>
            </a:r>
          </a:p>
          <a:p>
            <a:endParaRPr lang="en-US" baseline="0" dirty="0"/>
          </a:p>
          <a:p>
            <a:r>
              <a:rPr lang="en-US" baseline="0" dirty="0"/>
              <a:t>Just emphasize that there </a:t>
            </a:r>
            <a:r>
              <a:rPr lang="en-US" b="1" baseline="0" dirty="0"/>
              <a:t>is a section in the MOP that physicians can refer to </a:t>
            </a:r>
            <a:r>
              <a:rPr lang="en-US" baseline="0" dirty="0"/>
              <a:t>in the treatment of TB in special circumstances.</a:t>
            </a:r>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52</a:t>
            </a:fld>
            <a:endParaRPr lang="en-US"/>
          </a:p>
        </p:txBody>
      </p:sp>
    </p:spTree>
    <p:extLst>
      <p:ext uri="{BB962C8B-B14F-4D97-AF65-F5344CB8AC3E}">
        <p14:creationId xmlns:p14="http://schemas.microsoft.com/office/powerpoint/2010/main" val="87236708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4BE3981-056B-49AC-8010-E6DF36262CC1}" type="slidenum">
              <a:rPr lang="en-US" smtClean="0"/>
              <a:pPr/>
              <a:t>53</a:t>
            </a:fld>
            <a:endParaRPr lang="en-US"/>
          </a:p>
        </p:txBody>
      </p:sp>
    </p:spTree>
    <p:extLst>
      <p:ext uri="{BB962C8B-B14F-4D97-AF65-F5344CB8AC3E}">
        <p14:creationId xmlns:p14="http://schemas.microsoft.com/office/powerpoint/2010/main" val="356071441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buFont typeface="Arial" panose="020B0604020202020204" pitchFamily="34" charset="0"/>
              <a:buChar char="•"/>
            </a:pPr>
            <a:r>
              <a:rPr lang="en-PH" dirty="0"/>
              <a:t>Treatment should be interrupted and, generally, a modified or alternative regimen used,</a:t>
            </a:r>
            <a:r>
              <a:rPr lang="en-PH" baseline="0" dirty="0"/>
              <a:t> </a:t>
            </a:r>
            <a:r>
              <a:rPr lang="en-PH" b="1" baseline="0" dirty="0"/>
              <a:t>such as in:</a:t>
            </a:r>
            <a:endParaRPr lang="en-PH" b="1" dirty="0"/>
          </a:p>
          <a:p>
            <a:pPr marL="800100" lvl="1" indent="-342900">
              <a:buFont typeface="Arial" panose="020B0604020202020204" pitchFamily="34" charset="0"/>
              <a:buChar char="•"/>
            </a:pPr>
            <a:r>
              <a:rPr lang="en-PH" b="1" dirty="0">
                <a:solidFill>
                  <a:srgbClr val="FF0000"/>
                </a:solidFill>
              </a:rPr>
              <a:t>ALT &gt;3x upper limit of normal (ULN) </a:t>
            </a:r>
            <a:r>
              <a:rPr lang="en-PH" dirty="0"/>
              <a:t>in the presence of </a:t>
            </a:r>
            <a:r>
              <a:rPr lang="en-PH" b="1" dirty="0">
                <a:solidFill>
                  <a:srgbClr val="FF0000"/>
                </a:solidFill>
              </a:rPr>
              <a:t>hepatitis symptoms and/or jaundice</a:t>
            </a:r>
            <a:r>
              <a:rPr lang="en-PH" dirty="0"/>
              <a:t>.</a:t>
            </a:r>
          </a:p>
          <a:p>
            <a:pPr marL="800100" lvl="1" indent="-342900">
              <a:buFont typeface="Arial" panose="020B0604020202020204" pitchFamily="34" charset="0"/>
              <a:buChar char="•"/>
            </a:pPr>
            <a:r>
              <a:rPr lang="en-PH" b="1" dirty="0">
                <a:solidFill>
                  <a:srgbClr val="FF0000"/>
                </a:solidFill>
              </a:rPr>
              <a:t>ALT &gt;5x ULN </a:t>
            </a:r>
            <a:r>
              <a:rPr lang="en-PH" dirty="0"/>
              <a:t>even in the </a:t>
            </a:r>
            <a:r>
              <a:rPr lang="en-PH" b="1" dirty="0">
                <a:solidFill>
                  <a:srgbClr val="FF0000"/>
                </a:solidFill>
              </a:rPr>
              <a:t>absence of symptoms</a:t>
            </a:r>
            <a:r>
              <a:rPr lang="en-PH" dirty="0"/>
              <a:t>.</a:t>
            </a:r>
          </a:p>
          <a:p>
            <a:pPr marL="800100" lvl="1" indent="-342900">
              <a:buFont typeface="Arial" panose="020B0604020202020204" pitchFamily="34" charset="0"/>
              <a:buChar char="•"/>
            </a:pPr>
            <a:r>
              <a:rPr lang="en-PH" dirty="0"/>
              <a:t>Refer to appropriate specialist if needed.</a:t>
            </a:r>
          </a:p>
          <a:p>
            <a:pPr marL="800100" lvl="1" indent="-342900">
              <a:buFont typeface="Arial" panose="020B0604020202020204" pitchFamily="34" charset="0"/>
              <a:buChar char="•"/>
            </a:pPr>
            <a:endParaRPr lang="en-PH" dirty="0"/>
          </a:p>
          <a:p>
            <a:pPr marL="342900" lvl="0" indent="-342900">
              <a:buFont typeface="Arial" panose="020B0604020202020204" pitchFamily="34" charset="0"/>
              <a:buChar char="•"/>
            </a:pPr>
            <a:r>
              <a:rPr lang="en-PH" dirty="0"/>
              <a:t>Wait for </a:t>
            </a:r>
            <a:r>
              <a:rPr lang="en-PH" b="1" dirty="0">
                <a:solidFill>
                  <a:srgbClr val="FF0000"/>
                </a:solidFill>
              </a:rPr>
              <a:t>liver function tests (LFTs) to revert to normal </a:t>
            </a:r>
            <a:r>
              <a:rPr lang="en-PH" dirty="0"/>
              <a:t>and </a:t>
            </a:r>
            <a:r>
              <a:rPr lang="en-PH" b="1" dirty="0">
                <a:solidFill>
                  <a:srgbClr val="FF0000"/>
                </a:solidFill>
              </a:rPr>
              <a:t>clinical symptoms to resolve </a:t>
            </a:r>
            <a:r>
              <a:rPr lang="en-PH" dirty="0"/>
              <a:t>before reintroducing the anti-TB drugs.</a:t>
            </a:r>
          </a:p>
          <a:p>
            <a:pPr marL="800100" lvl="1" indent="-342900">
              <a:buFont typeface="Arial" panose="020B0604020202020204" pitchFamily="34" charset="0"/>
              <a:buChar char="•"/>
            </a:pPr>
            <a:r>
              <a:rPr lang="en-PH" b="1" dirty="0">
                <a:solidFill>
                  <a:srgbClr val="FF0000"/>
                </a:solidFill>
              </a:rPr>
              <a:t>If LFT not possible, wait an extra 2 weeks after resolution of jaundice and upper abdominal tenderness </a:t>
            </a:r>
            <a:r>
              <a:rPr lang="en-PH" dirty="0"/>
              <a:t>before restarting TB treatment.</a:t>
            </a:r>
            <a:endParaRPr lang="en-PH" b="1" dirty="0">
              <a:solidFill>
                <a:srgbClr val="FF0000"/>
              </a:solidFill>
            </a:endParaRPr>
          </a:p>
          <a:p>
            <a:pPr marL="342900" lvl="0" indent="-342900">
              <a:buFont typeface="Arial" panose="020B0604020202020204" pitchFamily="34" charset="0"/>
              <a:buChar char="•"/>
            </a:pPr>
            <a:endParaRPr lang="en-PH" dirty="0"/>
          </a:p>
          <a:p>
            <a:pPr marL="342900" lvl="0" indent="-342900">
              <a:buFont typeface="Arial" panose="020B0604020202020204" pitchFamily="34" charset="0"/>
              <a:buChar char="•"/>
            </a:pPr>
            <a:r>
              <a:rPr lang="en-PH" dirty="0"/>
              <a:t>Anti-TB drugs reintroduced </a:t>
            </a:r>
            <a:r>
              <a:rPr lang="en-PH" b="1" dirty="0">
                <a:solidFill>
                  <a:srgbClr val="FF0000"/>
                </a:solidFill>
              </a:rPr>
              <a:t>one at a time, beginning with RIF</a:t>
            </a:r>
            <a:r>
              <a:rPr lang="en-PH" dirty="0"/>
              <a:t>. </a:t>
            </a:r>
          </a:p>
          <a:p>
            <a:pPr marL="800100" lvl="1" indent="-342900">
              <a:buFont typeface="Arial" panose="020B0604020202020204" pitchFamily="34" charset="0"/>
              <a:buChar char="•"/>
            </a:pPr>
            <a:r>
              <a:rPr lang="en-PH" dirty="0"/>
              <a:t>After 3–7 days, INH.</a:t>
            </a:r>
          </a:p>
          <a:p>
            <a:pPr marL="800100" lvl="1" indent="-342900">
              <a:buFont typeface="Arial" panose="020B0604020202020204" pitchFamily="34" charset="0"/>
              <a:buChar char="•"/>
            </a:pPr>
            <a:r>
              <a:rPr lang="en-PH" dirty="0"/>
              <a:t>Jaundiced patients who tolerate the reintroduction of RH, </a:t>
            </a:r>
            <a:r>
              <a:rPr lang="en-PH" b="1" dirty="0">
                <a:solidFill>
                  <a:srgbClr val="FF0000"/>
                </a:solidFill>
              </a:rPr>
              <a:t>avoid PZA</a:t>
            </a:r>
            <a:r>
              <a:rPr lang="en-PH" dirty="0"/>
              <a:t>.</a:t>
            </a:r>
          </a:p>
          <a:p>
            <a:pPr marL="800100" lvl="1" indent="-342900">
              <a:buFont typeface="Arial" panose="020B0604020202020204" pitchFamily="34" charset="0"/>
              <a:buChar char="•"/>
            </a:pPr>
            <a:r>
              <a:rPr lang="en-PH" dirty="0"/>
              <a:t>If symptoms recur or LFTs become abnormal, the last drug added should be stopped.</a:t>
            </a:r>
          </a:p>
          <a:p>
            <a:pPr marL="342900" lvl="0" indent="-342900">
              <a:buFont typeface="Arial" panose="020B0604020202020204" pitchFamily="34" charset="0"/>
              <a:buChar char="•"/>
            </a:pPr>
            <a:endParaRPr lang="en-PH"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54</a:t>
            </a:fld>
            <a:endParaRPr lang="en-US"/>
          </a:p>
        </p:txBody>
      </p:sp>
    </p:spTree>
    <p:extLst>
      <p:ext uri="{BB962C8B-B14F-4D97-AF65-F5344CB8AC3E}">
        <p14:creationId xmlns:p14="http://schemas.microsoft.com/office/powerpoint/2010/main" val="14746093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4BE3981-056B-49AC-8010-E6DF36262CC1}" type="slidenum">
              <a:rPr lang="en-US" smtClean="0"/>
              <a:pPr/>
              <a:t>55</a:t>
            </a:fld>
            <a:endParaRPr lang="en-US"/>
          </a:p>
        </p:txBody>
      </p:sp>
    </p:spTree>
    <p:extLst>
      <p:ext uri="{BB962C8B-B14F-4D97-AF65-F5344CB8AC3E}">
        <p14:creationId xmlns:p14="http://schemas.microsoft.com/office/powerpoint/2010/main" val="348318911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need to discuss in detail.</a:t>
            </a:r>
          </a:p>
          <a:p>
            <a:r>
              <a:rPr lang="en-US" b="1" dirty="0"/>
              <a:t>Emphasis:  </a:t>
            </a:r>
            <a:r>
              <a:rPr lang="en-US" dirty="0"/>
              <a:t>dose adjustment may be necessary in patients with renal failure.</a:t>
            </a:r>
          </a:p>
        </p:txBody>
      </p:sp>
      <p:sp>
        <p:nvSpPr>
          <p:cNvPr id="4" name="Slide Number Placeholder 3"/>
          <p:cNvSpPr>
            <a:spLocks noGrp="1"/>
          </p:cNvSpPr>
          <p:nvPr>
            <p:ph type="sldNum" sz="quarter" idx="10"/>
          </p:nvPr>
        </p:nvSpPr>
        <p:spPr/>
        <p:txBody>
          <a:bodyPr/>
          <a:lstStyle/>
          <a:p>
            <a:fld id="{64BE3981-056B-49AC-8010-E6DF36262CC1}" type="slidenum">
              <a:rPr lang="en-US" smtClean="0"/>
              <a:pPr/>
              <a:t>56</a:t>
            </a:fld>
            <a:endParaRPr lang="en-US"/>
          </a:p>
        </p:txBody>
      </p:sp>
    </p:spTree>
    <p:extLst>
      <p:ext uri="{BB962C8B-B14F-4D97-AF65-F5344CB8AC3E}">
        <p14:creationId xmlns:p14="http://schemas.microsoft.com/office/powerpoint/2010/main" val="273608505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4BE3981-056B-49AC-8010-E6DF36262CC1}" type="slidenum">
              <a:rPr lang="en-US" smtClean="0"/>
              <a:pPr/>
              <a:t>57</a:t>
            </a:fld>
            <a:endParaRPr lang="en-US"/>
          </a:p>
        </p:txBody>
      </p:sp>
    </p:spTree>
    <p:extLst>
      <p:ext uri="{BB962C8B-B14F-4D97-AF65-F5344CB8AC3E}">
        <p14:creationId xmlns:p14="http://schemas.microsoft.com/office/powerpoint/2010/main" val="408112333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buFont typeface="Arial" panose="020B0604020202020204" pitchFamily="34" charset="0"/>
              <a:buChar char="•"/>
            </a:pPr>
            <a:r>
              <a:rPr lang="en-PH" sz="2200" dirty="0"/>
              <a:t>start ART concomitantly with TB treatment  if with High risk of death </a:t>
            </a:r>
            <a:r>
              <a:rPr lang="en-PH" sz="2200" b="1" dirty="0"/>
              <a:t>(i.e. disseminated TB and/or CD4count &lt;200/mm3), </a:t>
            </a:r>
          </a:p>
          <a:p>
            <a:pPr marL="800100" lvl="1" indent="-342900">
              <a:buFont typeface="Arial" panose="020B0604020202020204" pitchFamily="34" charset="0"/>
              <a:buChar char="•"/>
            </a:pPr>
            <a:r>
              <a:rPr lang="en-PH" sz="2000" dirty="0"/>
              <a:t>RIF-containing regimen and use </a:t>
            </a:r>
            <a:r>
              <a:rPr lang="en-PH" sz="2000" dirty="0" err="1"/>
              <a:t>efavirenz</a:t>
            </a:r>
            <a:r>
              <a:rPr lang="en-PH" sz="2000" dirty="0"/>
              <a:t> + 2Nucleoside Reverse Transcriptase Inhibitors (</a:t>
            </a:r>
            <a:r>
              <a:rPr lang="en-PH" sz="2000" dirty="0" err="1"/>
              <a:t>NsRTIs</a:t>
            </a:r>
            <a:r>
              <a:rPr lang="en-PH" sz="2000" dirty="0"/>
              <a:t>)\</a:t>
            </a:r>
          </a:p>
          <a:p>
            <a:pPr marL="800100" lvl="1" indent="-342900">
              <a:buFont typeface="Arial" panose="020B0604020202020204" pitchFamily="34" charset="0"/>
              <a:buChar char="•"/>
            </a:pPr>
            <a:endParaRPr lang="en-PH" sz="20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PH" sz="2000" dirty="0"/>
              <a:t>Defer ART until the initial phase of TB treatment has been completed then use </a:t>
            </a:r>
            <a:r>
              <a:rPr lang="en-PH" sz="2000" dirty="0" err="1"/>
              <a:t>Ethambutol</a:t>
            </a:r>
            <a:r>
              <a:rPr lang="en-PH" sz="2000" dirty="0"/>
              <a:t> and Isoniazid in the continuation phase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PH" sz="2000" dirty="0"/>
              <a:t>OR, defer</a:t>
            </a:r>
            <a:r>
              <a:rPr lang="en-PH" sz="2000" baseline="0" dirty="0"/>
              <a:t> ART until completion of TB treatment</a:t>
            </a:r>
            <a:endParaRPr lang="en-PH" sz="2000" dirty="0"/>
          </a:p>
          <a:p>
            <a:pPr marL="342900" lvl="0" indent="-342900">
              <a:buFont typeface="Arial" panose="020B0604020202020204" pitchFamily="34" charset="0"/>
              <a:buChar char="•"/>
            </a:pPr>
            <a:endParaRPr lang="en-PH" sz="2000" dirty="0"/>
          </a:p>
          <a:p>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58</a:t>
            </a:fld>
            <a:endParaRPr lang="en-US"/>
          </a:p>
        </p:txBody>
      </p:sp>
    </p:spTree>
    <p:extLst>
      <p:ext uri="{BB962C8B-B14F-4D97-AF65-F5344CB8AC3E}">
        <p14:creationId xmlns:p14="http://schemas.microsoft.com/office/powerpoint/2010/main" val="164408660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new section that can serve as reference for physicians</a:t>
            </a:r>
            <a:r>
              <a:rPr lang="en-US" baseline="0" dirty="0"/>
              <a:t> when TB patients are taking drugs for other illnesses.</a:t>
            </a:r>
          </a:p>
          <a:p>
            <a:endParaRPr lang="en-US" baseline="0" dirty="0"/>
          </a:p>
          <a:p>
            <a:r>
              <a:rPr lang="en-US" baseline="0" dirty="0"/>
              <a:t>This slide emphasizes 2 points:</a:t>
            </a:r>
          </a:p>
          <a:p>
            <a:pPr marL="628650" lvl="1" indent="-171450">
              <a:buFont typeface="Arial" panose="020B0604020202020204" pitchFamily="34" charset="0"/>
              <a:buChar char="•"/>
            </a:pPr>
            <a:r>
              <a:rPr lang="en-US" baseline="0" dirty="0"/>
              <a:t>Be extra careful of drug interaction among elderly</a:t>
            </a:r>
          </a:p>
          <a:p>
            <a:pPr marL="628650" lvl="1" indent="-171450">
              <a:buFont typeface="Arial" panose="020B0604020202020204" pitchFamily="34" charset="0"/>
              <a:buChar char="•"/>
            </a:pPr>
            <a:r>
              <a:rPr lang="en-US" baseline="0" dirty="0"/>
              <a:t>As a general precaution, best to take other medicines 12 hours apart from anti-TB drugs</a:t>
            </a:r>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59</a:t>
            </a:fld>
            <a:endParaRPr lang="en-US"/>
          </a:p>
        </p:txBody>
      </p:sp>
    </p:spTree>
    <p:extLst>
      <p:ext uri="{BB962C8B-B14F-4D97-AF65-F5344CB8AC3E}">
        <p14:creationId xmlns:p14="http://schemas.microsoft.com/office/powerpoint/2010/main" val="18744514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1" dirty="0"/>
              <a:t>Emphasis:</a:t>
            </a:r>
          </a:p>
          <a:p>
            <a:pPr marL="171450" indent="-171450">
              <a:buFont typeface="Arial" panose="020B0604020202020204" pitchFamily="34" charset="0"/>
              <a:buChar char="•"/>
            </a:pPr>
            <a:r>
              <a:rPr lang="en-US" b="1" dirty="0"/>
              <a:t>“ALL”---</a:t>
            </a:r>
            <a:r>
              <a:rPr lang="en-US" dirty="0"/>
              <a:t>regardless of whether bacteriologically confirmed or clinically diagnosed</a:t>
            </a:r>
          </a:p>
          <a:p>
            <a:pPr marL="171450" indent="-171450">
              <a:buFont typeface="Arial" panose="020B0604020202020204" pitchFamily="34" charset="0"/>
              <a:buChar char="•"/>
            </a:pPr>
            <a:r>
              <a:rPr lang="en-US" b="1" dirty="0"/>
              <a:t>“patient-centered approach</a:t>
            </a:r>
            <a:r>
              <a:rPr lang="en-US" dirty="0"/>
              <a:t>”:</a:t>
            </a:r>
          </a:p>
          <a:p>
            <a:pPr marL="628650" lvl="1" indent="-171450">
              <a:buFont typeface="Arial" panose="020B0604020202020204" pitchFamily="34" charset="0"/>
              <a:buChar char="•"/>
            </a:pPr>
            <a:r>
              <a:rPr lang="en-PH" sz="1200" dirty="0"/>
              <a:t>DOT </a:t>
            </a:r>
            <a:r>
              <a:rPr lang="en-US" sz="1200" dirty="0"/>
              <a:t>should be carried out in </a:t>
            </a:r>
            <a:r>
              <a:rPr lang="en-US" sz="1200" b="1" dirty="0">
                <a:solidFill>
                  <a:srgbClr val="FF0000"/>
                </a:solidFill>
              </a:rPr>
              <a:t>settings that are most accessible and acceptable to the patient</a:t>
            </a:r>
            <a:r>
              <a:rPr lang="en-US" sz="1200" dirty="0"/>
              <a:t>.</a:t>
            </a:r>
          </a:p>
          <a:p>
            <a:pPr marL="628650" lvl="1" indent="-171450">
              <a:buFont typeface="Arial" panose="020B0604020202020204" pitchFamily="34" charset="0"/>
              <a:buChar char="•"/>
            </a:pPr>
            <a:r>
              <a:rPr lang="en-US" sz="1200" dirty="0"/>
              <a:t>Exert all efforts to </a:t>
            </a:r>
            <a:r>
              <a:rPr lang="en-US" sz="1200" b="1" dirty="0">
                <a:solidFill>
                  <a:srgbClr val="FF0000"/>
                </a:solidFill>
              </a:rPr>
              <a:t>decentralize MDR-TB patients</a:t>
            </a:r>
            <a:r>
              <a:rPr lang="en-US" sz="1200" dirty="0"/>
              <a:t> as soon as possible to a treatment facility most accessible to the patient.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PH" sz="1200" dirty="0"/>
              <a:t>Standardized regimen</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PH" sz="1200" dirty="0"/>
              <a:t>shall be </a:t>
            </a:r>
            <a:r>
              <a:rPr lang="en-PH" sz="1200" b="1" dirty="0">
                <a:solidFill>
                  <a:srgbClr val="FF0000"/>
                </a:solidFill>
              </a:rPr>
              <a:t>based on anatomical site, bacteriologic status </a:t>
            </a:r>
            <a:r>
              <a:rPr lang="en-PH" sz="1200" dirty="0"/>
              <a:t>including </a:t>
            </a:r>
            <a:r>
              <a:rPr lang="en-PH" sz="1200" b="1" dirty="0">
                <a:solidFill>
                  <a:srgbClr val="FF0000"/>
                </a:solidFill>
              </a:rPr>
              <a:t>drug resistance and history of prior treatment</a:t>
            </a:r>
            <a:r>
              <a:rPr lang="en-PH" sz="1200" dirty="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PH" sz="1200" b="1" dirty="0"/>
              <a:t>Except in cases of adverse drug reactions and special circumstances</a:t>
            </a:r>
            <a:r>
              <a:rPr lang="en-PH" sz="1200" dirty="0"/>
              <a:t> requiring treatment modifications, </a:t>
            </a:r>
          </a:p>
          <a:p>
            <a:pPr marL="171450" lvl="0" indent="-171450">
              <a:buFont typeface="Arial" panose="020B0604020202020204" pitchFamily="34" charset="0"/>
              <a:buChar char="•"/>
            </a:pPr>
            <a:endParaRPr lang="en-US" sz="1200" dirty="0"/>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6</a:t>
            </a:fld>
            <a:endParaRPr lang="en-US"/>
          </a:p>
        </p:txBody>
      </p:sp>
    </p:spTree>
    <p:extLst>
      <p:ext uri="{BB962C8B-B14F-4D97-AF65-F5344CB8AC3E}">
        <p14:creationId xmlns:p14="http://schemas.microsoft.com/office/powerpoint/2010/main" val="24369940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50-53 </a:t>
            </a:r>
            <a:r>
              <a:rPr lang="en-US" b="1" dirty="0"/>
              <a:t>need not be discussed in detail.</a:t>
            </a:r>
          </a:p>
          <a:p>
            <a:endParaRPr lang="en-US" b="1" dirty="0"/>
          </a:p>
          <a:p>
            <a:r>
              <a:rPr lang="en-US" b="0" dirty="0"/>
              <a:t>This section of the MOP is a good reference for physicians in cases of drug interactions or if their TB patient is taking other medicines.</a:t>
            </a:r>
          </a:p>
          <a:p>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60</a:t>
            </a:fld>
            <a:endParaRPr lang="en-US"/>
          </a:p>
        </p:txBody>
      </p:sp>
    </p:spTree>
    <p:extLst>
      <p:ext uri="{BB962C8B-B14F-4D97-AF65-F5344CB8AC3E}">
        <p14:creationId xmlns:p14="http://schemas.microsoft.com/office/powerpoint/2010/main" val="368609630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50-53 </a:t>
            </a:r>
            <a:r>
              <a:rPr lang="en-US" b="1" dirty="0"/>
              <a:t>need not be discussed in detail.</a:t>
            </a:r>
          </a:p>
          <a:p>
            <a:endParaRPr lang="en-US" b="1" dirty="0"/>
          </a:p>
          <a:p>
            <a:r>
              <a:rPr lang="en-US" b="0" dirty="0"/>
              <a:t>This section of the MOP is a good reference for physicians in cases of drug interactions or if their TB patient is taking other medicines.</a:t>
            </a:r>
          </a:p>
          <a:p>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61</a:t>
            </a:fld>
            <a:endParaRPr lang="en-US"/>
          </a:p>
        </p:txBody>
      </p:sp>
    </p:spTree>
    <p:extLst>
      <p:ext uri="{BB962C8B-B14F-4D97-AF65-F5344CB8AC3E}">
        <p14:creationId xmlns:p14="http://schemas.microsoft.com/office/powerpoint/2010/main" val="58068662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50-53 </a:t>
            </a:r>
            <a:r>
              <a:rPr lang="en-US" b="1" dirty="0"/>
              <a:t>need not be discussed in detail.</a:t>
            </a:r>
          </a:p>
          <a:p>
            <a:endParaRPr lang="en-US" b="1" dirty="0"/>
          </a:p>
          <a:p>
            <a:r>
              <a:rPr lang="en-US" b="0" dirty="0"/>
              <a:t>This section of the MOP is a good reference for physicians in cases of drug interactions or if their TB patient is taking other medicines.</a:t>
            </a:r>
          </a:p>
          <a:p>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62</a:t>
            </a:fld>
            <a:endParaRPr lang="en-US"/>
          </a:p>
        </p:txBody>
      </p:sp>
    </p:spTree>
    <p:extLst>
      <p:ext uri="{BB962C8B-B14F-4D97-AF65-F5344CB8AC3E}">
        <p14:creationId xmlns:p14="http://schemas.microsoft.com/office/powerpoint/2010/main" val="27169994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50-53 </a:t>
            </a:r>
            <a:r>
              <a:rPr lang="en-US" b="1" dirty="0"/>
              <a:t>need not be discussed in detail.</a:t>
            </a:r>
          </a:p>
          <a:p>
            <a:endParaRPr lang="en-US" b="1" dirty="0"/>
          </a:p>
          <a:p>
            <a:r>
              <a:rPr lang="en-US" b="0" dirty="0"/>
              <a:t>This section of the MOP is a good reference for physicians in cases of drug interactions or if their TB patient is taking other medicines.</a:t>
            </a:r>
          </a:p>
        </p:txBody>
      </p:sp>
      <p:sp>
        <p:nvSpPr>
          <p:cNvPr id="4" name="Slide Number Placeholder 3"/>
          <p:cNvSpPr>
            <a:spLocks noGrp="1"/>
          </p:cNvSpPr>
          <p:nvPr>
            <p:ph type="sldNum" sz="quarter" idx="10"/>
          </p:nvPr>
        </p:nvSpPr>
        <p:spPr/>
        <p:txBody>
          <a:bodyPr/>
          <a:lstStyle/>
          <a:p>
            <a:fld id="{64BE3981-056B-49AC-8010-E6DF36262CC1}" type="slidenum">
              <a:rPr lang="en-US" smtClean="0"/>
              <a:pPr/>
              <a:t>63</a:t>
            </a:fld>
            <a:endParaRPr lang="en-US"/>
          </a:p>
        </p:txBody>
      </p:sp>
    </p:spTree>
    <p:extLst>
      <p:ext uri="{BB962C8B-B14F-4D97-AF65-F5344CB8AC3E}">
        <p14:creationId xmlns:p14="http://schemas.microsoft.com/office/powerpoint/2010/main" val="379654252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4BE3981-056B-49AC-8010-E6DF36262CC1}" type="slidenum">
              <a:rPr lang="en-US" smtClean="0"/>
              <a:pPr/>
              <a:t>64</a:t>
            </a:fld>
            <a:endParaRPr lang="en-US"/>
          </a:p>
        </p:txBody>
      </p:sp>
    </p:spTree>
    <p:extLst>
      <p:ext uri="{BB962C8B-B14F-4D97-AF65-F5344CB8AC3E}">
        <p14:creationId xmlns:p14="http://schemas.microsoft.com/office/powerpoint/2010/main" val="31338160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nSpc>
                <a:spcPct val="115000"/>
              </a:lnSpc>
              <a:spcBef>
                <a:spcPts val="0"/>
              </a:spcBef>
              <a:spcAft>
                <a:spcPts val="0"/>
              </a:spcAft>
              <a:buFont typeface="Arial" panose="020B0604020202020204" pitchFamily="34" charset="0"/>
              <a:buNone/>
            </a:pPr>
            <a:r>
              <a:rPr lang="en-PH" sz="1200" dirty="0">
                <a:effectLst/>
              </a:rPr>
              <a:t>Treatment completed includes:</a:t>
            </a:r>
            <a:endParaRPr lang="en-US" sz="1200" dirty="0">
              <a:effectLst/>
            </a:endParaRPr>
          </a:p>
          <a:p>
            <a:pPr marL="342900" marR="0" lvl="0" indent="-342900">
              <a:lnSpc>
                <a:spcPct val="115000"/>
              </a:lnSpc>
              <a:spcBef>
                <a:spcPts val="0"/>
              </a:spcBef>
              <a:spcAft>
                <a:spcPts val="0"/>
              </a:spcAft>
              <a:buFont typeface="Symbol" panose="05050102010706020507" pitchFamily="18" charset="2"/>
              <a:buChar char=""/>
              <a:tabLst>
                <a:tab pos="228600" algn="l"/>
              </a:tabLst>
            </a:pPr>
            <a:r>
              <a:rPr lang="en-PH" sz="1200" dirty="0">
                <a:effectLst/>
              </a:rPr>
              <a:t>A </a:t>
            </a:r>
            <a:r>
              <a:rPr lang="en-PH" sz="1200" b="1" dirty="0">
                <a:solidFill>
                  <a:srgbClr val="FF0000"/>
                </a:solidFill>
                <a:effectLst/>
              </a:rPr>
              <a:t>bacteriologically confirmed </a:t>
            </a:r>
            <a:r>
              <a:rPr lang="en-PH" sz="1200" dirty="0">
                <a:effectLst/>
              </a:rPr>
              <a:t>patient who has </a:t>
            </a:r>
            <a:r>
              <a:rPr lang="en-PH" sz="1200" b="1" dirty="0">
                <a:effectLst/>
              </a:rPr>
              <a:t>completed treatment but without DSSM follow-up </a:t>
            </a:r>
            <a:r>
              <a:rPr lang="en-PH" sz="1200" dirty="0">
                <a:effectLst/>
              </a:rPr>
              <a:t>in the last month of treatment and on at least one previous occasion</a:t>
            </a:r>
            <a:endParaRPr lang="en-US" sz="1200" dirty="0">
              <a:effectLst/>
            </a:endParaRPr>
          </a:p>
          <a:p>
            <a:pPr marL="342900" marR="0" lvl="0" indent="-342900">
              <a:lnSpc>
                <a:spcPct val="115000"/>
              </a:lnSpc>
              <a:spcBef>
                <a:spcPts val="0"/>
              </a:spcBef>
              <a:spcAft>
                <a:spcPts val="0"/>
              </a:spcAft>
              <a:buFont typeface="Symbol" panose="05050102010706020507" pitchFamily="18" charset="2"/>
              <a:buChar char=""/>
              <a:tabLst>
                <a:tab pos="228600" algn="l"/>
              </a:tabLst>
            </a:pPr>
            <a:r>
              <a:rPr lang="en-PH" sz="1200" dirty="0">
                <a:effectLst/>
              </a:rPr>
              <a:t>A </a:t>
            </a:r>
            <a:r>
              <a:rPr lang="en-PH" sz="1200" b="1" dirty="0">
                <a:solidFill>
                  <a:srgbClr val="FF0000"/>
                </a:solidFill>
                <a:effectLst/>
              </a:rPr>
              <a:t>clinically diagnosed</a:t>
            </a:r>
            <a:r>
              <a:rPr lang="en-PH" sz="1200" b="1" dirty="0">
                <a:effectLst/>
              </a:rPr>
              <a:t> </a:t>
            </a:r>
            <a:r>
              <a:rPr lang="en-PH" sz="1200" b="0" dirty="0">
                <a:effectLst/>
              </a:rPr>
              <a:t>patient </a:t>
            </a:r>
            <a:r>
              <a:rPr lang="en-PH" sz="1200" dirty="0">
                <a:effectLst/>
              </a:rPr>
              <a:t>who has </a:t>
            </a:r>
            <a:r>
              <a:rPr lang="en-PH" sz="1200" b="1" dirty="0">
                <a:effectLst/>
              </a:rPr>
              <a:t>completed treatment</a:t>
            </a:r>
            <a:endParaRPr lang="en-US" sz="1200" b="1" dirty="0">
              <a:effectLst/>
            </a:endParaRPr>
          </a:p>
          <a:p>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65</a:t>
            </a:fld>
            <a:endParaRPr lang="en-US"/>
          </a:p>
        </p:txBody>
      </p:sp>
    </p:spTree>
    <p:extLst>
      <p:ext uri="{BB962C8B-B14F-4D97-AF65-F5344CB8AC3E}">
        <p14:creationId xmlns:p14="http://schemas.microsoft.com/office/powerpoint/2010/main" val="209296086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Treatment failed</a:t>
            </a:r>
          </a:p>
          <a:p>
            <a:pPr marL="171450" indent="-171450">
              <a:buFont typeface="Arial" panose="020B0604020202020204" pitchFamily="34" charset="0"/>
              <a:buChar char="•"/>
            </a:pPr>
            <a:r>
              <a:rPr lang="en-US" dirty="0"/>
              <a:t>For those</a:t>
            </a:r>
            <a:r>
              <a:rPr lang="en-US" baseline="0" dirty="0"/>
              <a:t> who cannot submit sputum but show clinical deterioration, it is a physician’s decision on </a:t>
            </a:r>
            <a:r>
              <a:rPr lang="en-US" b="1" baseline="0" dirty="0"/>
              <a:t>WHEN</a:t>
            </a:r>
            <a:r>
              <a:rPr lang="en-US" baseline="0" dirty="0"/>
              <a:t> to declare failure.  Unlike in the previous MOP, the physician does not need to wait for 5 months before deciding it as failed.</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66</a:t>
            </a:fld>
            <a:endParaRPr lang="en-US"/>
          </a:p>
        </p:txBody>
      </p:sp>
    </p:spTree>
    <p:extLst>
      <p:ext uri="{BB962C8B-B14F-4D97-AF65-F5344CB8AC3E}">
        <p14:creationId xmlns:p14="http://schemas.microsoft.com/office/powerpoint/2010/main" val="290100480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Lost to follow-up is the new terminology for defaulted.</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b="1" dirty="0"/>
              <a:t>Emphasis:</a:t>
            </a:r>
            <a:r>
              <a:rPr lang="en-US" dirty="0"/>
              <a:t>  no more</a:t>
            </a:r>
            <a:r>
              <a:rPr lang="en-US" baseline="0" dirty="0"/>
              <a:t> outcome “transfer-out”</a:t>
            </a:r>
          </a:p>
          <a:p>
            <a:pPr marL="628650" lvl="1" indent="-171450">
              <a:buFont typeface="Arial" panose="020B0604020202020204" pitchFamily="34" charset="0"/>
              <a:buChar char="•"/>
            </a:pPr>
            <a:r>
              <a:rPr lang="en-US" baseline="0" dirty="0"/>
              <a:t>The referring DOTS facility should determine the outcome of the referred patient from the receiving facility</a:t>
            </a:r>
          </a:p>
          <a:p>
            <a:pPr marL="628650" lvl="1" indent="-171450">
              <a:buFont typeface="Arial" panose="020B0604020202020204" pitchFamily="34" charset="0"/>
              <a:buChar char="•"/>
            </a:pPr>
            <a:r>
              <a:rPr lang="en-US" baseline="0" dirty="0"/>
              <a:t>This final outcome should be reflected by the referring facility.</a:t>
            </a:r>
          </a:p>
          <a:p>
            <a:pPr marL="628650" lvl="1" indent="-171450">
              <a:buFont typeface="Arial" panose="020B0604020202020204" pitchFamily="34" charset="0"/>
              <a:buChar char="•"/>
            </a:pPr>
            <a:r>
              <a:rPr lang="en-US" baseline="0" dirty="0"/>
              <a:t>If the outcome is not traced, “Not evaluated” should be assigned.</a:t>
            </a:r>
          </a:p>
          <a:p>
            <a:pPr marL="628650" lvl="1" indent="-171450">
              <a:buFont typeface="Arial" panose="020B0604020202020204" pitchFamily="34" charset="0"/>
              <a:buChar char="•"/>
            </a:pPr>
            <a:endParaRPr lang="en-US" baseline="0" dirty="0"/>
          </a:p>
          <a:p>
            <a:pPr marL="171450" lvl="0" indent="-171450">
              <a:buFont typeface="Arial" panose="020B0604020202020204" pitchFamily="34" charset="0"/>
              <a:buChar char="•"/>
            </a:pPr>
            <a:r>
              <a:rPr lang="en-US" baseline="0" dirty="0"/>
              <a:t>Treatment success is </a:t>
            </a:r>
            <a:r>
              <a:rPr lang="en-US" b="1" baseline="0" dirty="0"/>
              <a:t>not an outcome assigned to a patient </a:t>
            </a:r>
            <a:r>
              <a:rPr lang="en-US" baseline="0" dirty="0"/>
              <a:t>but included here to indicate it refers to both cured and completed.</a:t>
            </a:r>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67</a:t>
            </a:fld>
            <a:endParaRPr lang="en-US"/>
          </a:p>
        </p:txBody>
      </p:sp>
    </p:spTree>
    <p:extLst>
      <p:ext uri="{BB962C8B-B14F-4D97-AF65-F5344CB8AC3E}">
        <p14:creationId xmlns:p14="http://schemas.microsoft.com/office/powerpoint/2010/main" val="394623517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4BE3981-056B-49AC-8010-E6DF36262CC1}" type="slidenum">
              <a:rPr lang="en-US" smtClean="0"/>
              <a:pPr/>
              <a:t>68</a:t>
            </a:fld>
            <a:endParaRPr lang="en-US"/>
          </a:p>
        </p:txBody>
      </p:sp>
    </p:spTree>
    <p:extLst>
      <p:ext uri="{BB962C8B-B14F-4D97-AF65-F5344CB8AC3E}">
        <p14:creationId xmlns:p14="http://schemas.microsoft.com/office/powerpoint/2010/main" val="33801367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69</a:t>
            </a:fld>
            <a:endParaRPr lang="en-US"/>
          </a:p>
        </p:txBody>
      </p:sp>
    </p:spTree>
    <p:extLst>
      <p:ext uri="{BB962C8B-B14F-4D97-AF65-F5344CB8AC3E}">
        <p14:creationId xmlns:p14="http://schemas.microsoft.com/office/powerpoint/2010/main" val="3137522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1" dirty="0"/>
              <a:t>Main revisions:</a:t>
            </a:r>
          </a:p>
          <a:p>
            <a:pPr marL="171450" indent="-171450">
              <a:buFont typeface="Arial" panose="020B0604020202020204" pitchFamily="34" charset="0"/>
              <a:buChar char="•"/>
            </a:pPr>
            <a:r>
              <a:rPr lang="en-US" dirty="0"/>
              <a:t>NO MORE</a:t>
            </a:r>
            <a:r>
              <a:rPr lang="en-US" baseline="0" dirty="0"/>
              <a:t> Cat 3---all new cases are Category 1 or 1a (PTB and EPTB)</a:t>
            </a:r>
          </a:p>
          <a:p>
            <a:pPr marL="171450" indent="-171450">
              <a:buFont typeface="Arial" panose="020B0604020202020204" pitchFamily="34" charset="0"/>
              <a:buChar char="•"/>
            </a:pPr>
            <a:r>
              <a:rPr lang="en-US" baseline="0" dirty="0"/>
              <a:t>Cat 1a or 2a are for EPTB of CNS, bones and joints --- 9-10months of continuation phase for a total 12 months treatment</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r>
              <a:rPr lang="en-US" b="1" baseline="0" dirty="0"/>
              <a:t>Note: </a:t>
            </a:r>
          </a:p>
          <a:p>
            <a:pPr marL="171450" indent="-171450">
              <a:buFont typeface="Arial" panose="020B0604020202020204" pitchFamily="34" charset="0"/>
              <a:buChar char="•"/>
            </a:pPr>
            <a:r>
              <a:rPr lang="en-US" baseline="0" dirty="0"/>
              <a:t>Patients should be screened for DRTB before initiating Cat 2 or 2a regimen</a:t>
            </a:r>
          </a:p>
          <a:p>
            <a:pPr marL="171450" indent="-171450">
              <a:buFont typeface="Arial" panose="020B0604020202020204" pitchFamily="34" charset="0"/>
              <a:buChar char="•"/>
            </a:pPr>
            <a:r>
              <a:rPr lang="en-US" baseline="0" dirty="0"/>
              <a:t>even if Other is “neither new or retreatment”, it is treated as retreatment.</a:t>
            </a:r>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7</a:t>
            </a:fld>
            <a:endParaRPr lang="en-US"/>
          </a:p>
        </p:txBody>
      </p:sp>
    </p:spTree>
    <p:extLst>
      <p:ext uri="{BB962C8B-B14F-4D97-AF65-F5344CB8AC3E}">
        <p14:creationId xmlns:p14="http://schemas.microsoft.com/office/powerpoint/2010/main" val="277389902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sz="2400" dirty="0"/>
              <a:t>Some explanatory notes for reference:</a:t>
            </a:r>
          </a:p>
          <a:p>
            <a:endParaRPr lang="en-US" sz="2400" dirty="0"/>
          </a:p>
          <a:p>
            <a:r>
              <a:rPr lang="en-PH" sz="1200" kern="1200" dirty="0">
                <a:solidFill>
                  <a:schemeClr val="tx1"/>
                </a:solidFill>
                <a:effectLst/>
                <a:latin typeface="+mn-lt"/>
                <a:ea typeface="+mn-ea"/>
                <a:cs typeface="+mn-cs"/>
              </a:rPr>
              <a:t>*For </a:t>
            </a:r>
            <a:r>
              <a:rPr lang="en-PH" sz="1200" i="1" kern="1200" dirty="0">
                <a:solidFill>
                  <a:schemeClr val="tx1"/>
                </a:solidFill>
                <a:effectLst/>
                <a:latin typeface="+mn-lt"/>
                <a:ea typeface="+mn-ea"/>
                <a:cs typeface="+mn-cs"/>
              </a:rPr>
              <a:t>Treatment failed</a:t>
            </a:r>
            <a:r>
              <a:rPr lang="en-PH" sz="1200" kern="1200" dirty="0">
                <a:solidFill>
                  <a:schemeClr val="tx1"/>
                </a:solidFill>
                <a:effectLst/>
                <a:latin typeface="+mn-lt"/>
                <a:ea typeface="+mn-ea"/>
                <a:cs typeface="+mn-cs"/>
              </a:rPr>
              <a:t>, lack of conversion by the end of the intensive phase implies that the patient does not convert within the intensive phase applied by the programme. The intensive phase is a minimum of 6 months doses of second line anti-TB treatment. If the patient does not </a:t>
            </a:r>
            <a:r>
              <a:rPr lang="en-PH" sz="1200" kern="1200" dirty="0" err="1">
                <a:solidFill>
                  <a:schemeClr val="tx1"/>
                </a:solidFill>
                <a:effectLst/>
                <a:latin typeface="+mn-lt"/>
                <a:ea typeface="+mn-ea"/>
                <a:cs typeface="+mn-cs"/>
              </a:rPr>
              <a:t>not</a:t>
            </a:r>
            <a:r>
              <a:rPr lang="en-PH" sz="1200" kern="1200" dirty="0">
                <a:solidFill>
                  <a:schemeClr val="tx1"/>
                </a:solidFill>
                <a:effectLst/>
                <a:latin typeface="+mn-lt"/>
                <a:ea typeface="+mn-ea"/>
                <a:cs typeface="+mn-cs"/>
              </a:rPr>
              <a:t> convert, a cut-off of 8 months of treatment is applied to determine the criteria for </a:t>
            </a:r>
            <a:r>
              <a:rPr lang="en-PH" sz="1200" i="1" kern="1200" dirty="0">
                <a:solidFill>
                  <a:schemeClr val="tx1"/>
                </a:solidFill>
                <a:effectLst/>
                <a:latin typeface="+mn-lt"/>
                <a:ea typeface="+mn-ea"/>
                <a:cs typeface="+mn-cs"/>
              </a:rPr>
              <a:t>Treatment failed</a:t>
            </a:r>
            <a:r>
              <a:rPr lang="en-PH" sz="1200" kern="1200" dirty="0">
                <a:solidFill>
                  <a:schemeClr val="tx1"/>
                </a:solidFill>
                <a:effectLst/>
                <a:latin typeface="+mn-lt"/>
                <a:ea typeface="+mn-ea"/>
                <a:cs typeface="+mn-cs"/>
              </a:rPr>
              <a:t>. </a:t>
            </a:r>
            <a:endParaRPr lang="en-US" dirty="0">
              <a:effectLst/>
            </a:endParaRPr>
          </a:p>
          <a:p>
            <a:r>
              <a:rPr lang="en-PH" sz="1200" kern="1200" dirty="0">
                <a:solidFill>
                  <a:schemeClr val="tx1"/>
                </a:solidFill>
                <a:effectLst/>
                <a:latin typeface="+mn-lt"/>
                <a:ea typeface="+mn-ea"/>
                <a:cs typeface="+mn-cs"/>
              </a:rPr>
              <a:t> </a:t>
            </a:r>
            <a:endParaRPr lang="en-US" dirty="0">
              <a:effectLst/>
            </a:endParaRPr>
          </a:p>
          <a:p>
            <a:r>
              <a:rPr lang="en-PH" sz="1200" kern="1200" dirty="0">
                <a:solidFill>
                  <a:schemeClr val="tx1"/>
                </a:solidFill>
                <a:effectLst/>
                <a:latin typeface="+mn-lt"/>
                <a:ea typeface="+mn-ea"/>
                <a:cs typeface="+mn-cs"/>
              </a:rPr>
              <a:t>** The terms “conversion” and “reversion” of culture as used here are defined as follows: </a:t>
            </a:r>
            <a:endParaRPr lang="en-US" dirty="0">
              <a:effectLst/>
            </a:endParaRPr>
          </a:p>
          <a:p>
            <a:r>
              <a:rPr lang="en-PH" sz="1200" b="1" kern="1200" dirty="0">
                <a:solidFill>
                  <a:schemeClr val="tx1"/>
                </a:solidFill>
                <a:effectLst/>
                <a:latin typeface="+mn-lt"/>
                <a:ea typeface="+mn-ea"/>
                <a:cs typeface="+mn-cs"/>
              </a:rPr>
              <a:t>Conversion (to negative): </a:t>
            </a:r>
            <a:r>
              <a:rPr lang="en-PH" sz="1200" kern="1200" dirty="0">
                <a:solidFill>
                  <a:schemeClr val="tx1"/>
                </a:solidFill>
                <a:effectLst/>
                <a:latin typeface="+mn-lt"/>
                <a:ea typeface="+mn-ea"/>
                <a:cs typeface="+mn-cs"/>
              </a:rPr>
              <a:t>culture is considered to have converted to negative when two consecutive cultures, taken at least 30 days apart, are found to be negative. In such a case, the specimen collection date of the first negative culture is used as the date of conversion. </a:t>
            </a:r>
            <a:endParaRPr lang="en-US" dirty="0">
              <a:effectLst/>
            </a:endParaRPr>
          </a:p>
          <a:p>
            <a:r>
              <a:rPr lang="en-PH" sz="1200" kern="1200" dirty="0">
                <a:solidFill>
                  <a:schemeClr val="tx1"/>
                </a:solidFill>
                <a:effectLst/>
                <a:latin typeface="+mn-lt"/>
                <a:ea typeface="+mn-ea"/>
                <a:cs typeface="+mn-cs"/>
              </a:rPr>
              <a:t> </a:t>
            </a:r>
            <a:endParaRPr lang="en-US" dirty="0">
              <a:effectLst/>
            </a:endParaRPr>
          </a:p>
          <a:p>
            <a:r>
              <a:rPr lang="en-PH" sz="1200" b="1" kern="1200" dirty="0">
                <a:solidFill>
                  <a:schemeClr val="tx1"/>
                </a:solidFill>
                <a:effectLst/>
                <a:latin typeface="+mn-lt"/>
                <a:ea typeface="+mn-ea"/>
                <a:cs typeface="+mn-cs"/>
              </a:rPr>
              <a:t>Reversion (to positive): </a:t>
            </a:r>
            <a:r>
              <a:rPr lang="en-PH" sz="1200" kern="1200" dirty="0">
                <a:solidFill>
                  <a:schemeClr val="tx1"/>
                </a:solidFill>
                <a:effectLst/>
                <a:latin typeface="+mn-lt"/>
                <a:ea typeface="+mn-ea"/>
                <a:cs typeface="+mn-cs"/>
              </a:rPr>
              <a:t>culture is considered to have reverted to positive when, after an initial conversion, two consecutive cultures, taken at least 30 days apart, are found to be positive. For the purpose of defining </a:t>
            </a:r>
            <a:r>
              <a:rPr lang="en-PH" sz="1200" i="1" kern="1200" dirty="0">
                <a:solidFill>
                  <a:schemeClr val="tx1"/>
                </a:solidFill>
                <a:effectLst/>
                <a:latin typeface="+mn-lt"/>
                <a:ea typeface="+mn-ea"/>
                <a:cs typeface="+mn-cs"/>
              </a:rPr>
              <a:t>Treatment failed</a:t>
            </a:r>
            <a:r>
              <a:rPr lang="en-PH" sz="1200" kern="1200" dirty="0">
                <a:solidFill>
                  <a:schemeClr val="tx1"/>
                </a:solidFill>
                <a:effectLst/>
                <a:latin typeface="+mn-lt"/>
                <a:ea typeface="+mn-ea"/>
                <a:cs typeface="+mn-cs"/>
              </a:rPr>
              <a:t>, reversion is considered only when it occurs in the continuation phase.</a:t>
            </a:r>
            <a:r>
              <a:rPr lang="en-PH" dirty="0">
                <a:effectLst/>
              </a:rPr>
              <a:t> </a:t>
            </a:r>
            <a:endParaRPr lang="en-US" dirty="0">
              <a:effectLst/>
            </a:endParaRPr>
          </a:p>
        </p:txBody>
      </p:sp>
      <p:sp>
        <p:nvSpPr>
          <p:cNvPr id="4" name="Slide Number Placeholder 3"/>
          <p:cNvSpPr>
            <a:spLocks noGrp="1"/>
          </p:cNvSpPr>
          <p:nvPr>
            <p:ph type="sldNum" sz="quarter" idx="10"/>
          </p:nvPr>
        </p:nvSpPr>
        <p:spPr/>
        <p:txBody>
          <a:bodyPr/>
          <a:lstStyle/>
          <a:p>
            <a:fld id="{64BE3981-056B-49AC-8010-E6DF36262CC1}" type="slidenum">
              <a:rPr lang="en-US" smtClean="0"/>
              <a:pPr/>
              <a:t>70</a:t>
            </a:fld>
            <a:endParaRPr lang="en-US"/>
          </a:p>
        </p:txBody>
      </p:sp>
    </p:spTree>
    <p:extLst>
      <p:ext uri="{BB962C8B-B14F-4D97-AF65-F5344CB8AC3E}">
        <p14:creationId xmlns:p14="http://schemas.microsoft.com/office/powerpoint/2010/main" val="425435198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71</a:t>
            </a:fld>
            <a:endParaRPr lang="en-US"/>
          </a:p>
        </p:txBody>
      </p:sp>
    </p:spTree>
    <p:extLst>
      <p:ext uri="{BB962C8B-B14F-4D97-AF65-F5344CB8AC3E}">
        <p14:creationId xmlns:p14="http://schemas.microsoft.com/office/powerpoint/2010/main" val="9525593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4BE3981-056B-49AC-8010-E6DF36262CC1}" type="slidenum">
              <a:rPr lang="en-US" smtClean="0"/>
              <a:pPr/>
              <a:t>72</a:t>
            </a:fld>
            <a:endParaRPr lang="en-US"/>
          </a:p>
        </p:txBody>
      </p:sp>
    </p:spTree>
    <p:extLst>
      <p:ext uri="{BB962C8B-B14F-4D97-AF65-F5344CB8AC3E}">
        <p14:creationId xmlns:p14="http://schemas.microsoft.com/office/powerpoint/2010/main" val="6894531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These regimens are initiated</a:t>
            </a:r>
            <a:r>
              <a:rPr lang="en-US" baseline="0" dirty="0"/>
              <a:t> by DOTS facilities with PMDT services</a:t>
            </a:r>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8</a:t>
            </a:fld>
            <a:endParaRPr lang="en-US"/>
          </a:p>
        </p:txBody>
      </p:sp>
    </p:spTree>
    <p:extLst>
      <p:ext uri="{BB962C8B-B14F-4D97-AF65-F5344CB8AC3E}">
        <p14:creationId xmlns:p14="http://schemas.microsoft.com/office/powerpoint/2010/main" val="66009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PH" sz="2200" b="1" dirty="0"/>
              <a:t>Emphasis:</a:t>
            </a:r>
          </a:p>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PH" sz="2200" dirty="0"/>
              <a:t>Retreatment patients -- Initiating Category 2 treatment regimen without MDR-TB screening can only be done in areas where access to PMDT services is not possible. Patients should not be denied treatment based on inability to</a:t>
            </a:r>
            <a:r>
              <a:rPr lang="en-PH" sz="2200" baseline="0" dirty="0"/>
              <a:t> access PMDT services.</a:t>
            </a:r>
            <a:endParaRPr lang="en-PH" sz="2200" dirty="0"/>
          </a:p>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PH" sz="2000" dirty="0"/>
              <a:t>FDC--- a  patient’s anti-TB regimen shall be comprised of </a:t>
            </a:r>
            <a:r>
              <a:rPr lang="en-PH" sz="2000" b="1" dirty="0"/>
              <a:t>at least four (4) first-line drugs</a:t>
            </a:r>
            <a:r>
              <a:rPr lang="en-PH" sz="2000" dirty="0"/>
              <a:t>. </a:t>
            </a:r>
          </a:p>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PH" sz="2000" b="1" dirty="0"/>
              <a:t>LGUs should allocate funds for drugs and supplies in the event of unforeseen supply interruptions </a:t>
            </a:r>
            <a:r>
              <a:rPr lang="en-PH" sz="2000" dirty="0"/>
              <a:t>to ensure the continuity of treatment within their area of jurisdiction.</a:t>
            </a:r>
          </a:p>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PH" sz="2200" dirty="0"/>
          </a:p>
          <a:p>
            <a:endParaRPr lang="en-US" dirty="0"/>
          </a:p>
        </p:txBody>
      </p:sp>
      <p:sp>
        <p:nvSpPr>
          <p:cNvPr id="4" name="Slide Number Placeholder 3"/>
          <p:cNvSpPr>
            <a:spLocks noGrp="1"/>
          </p:cNvSpPr>
          <p:nvPr>
            <p:ph type="sldNum" sz="quarter" idx="10"/>
          </p:nvPr>
        </p:nvSpPr>
        <p:spPr/>
        <p:txBody>
          <a:bodyPr/>
          <a:lstStyle/>
          <a:p>
            <a:fld id="{64BE3981-056B-49AC-8010-E6DF36262CC1}" type="slidenum">
              <a:rPr lang="en-US" smtClean="0"/>
              <a:pPr/>
              <a:t>9</a:t>
            </a:fld>
            <a:endParaRPr lang="en-US"/>
          </a:p>
        </p:txBody>
      </p:sp>
    </p:spTree>
    <p:extLst>
      <p:ext uri="{BB962C8B-B14F-4D97-AF65-F5344CB8AC3E}">
        <p14:creationId xmlns:p14="http://schemas.microsoft.com/office/powerpoint/2010/main" val="2210133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9965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36821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07432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46301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82337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5190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pPr/>
              <a:t>‹#›</a:t>
            </a:fld>
            <a:endParaRPr lang="en-US" dirty="0"/>
          </a:p>
        </p:txBody>
      </p:sp>
    </p:spTree>
    <p:extLst>
      <p:ext uri="{BB962C8B-B14F-4D97-AF65-F5344CB8AC3E}">
        <p14:creationId xmlns:p14="http://schemas.microsoft.com/office/powerpoint/2010/main" val="2697657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5873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0901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6778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pPr/>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pPr/>
              <a:t>‹#›</a:t>
            </a:fld>
            <a:endParaRPr lang="en-US" dirty="0"/>
          </a:p>
        </p:txBody>
      </p:sp>
    </p:spTree>
    <p:extLst>
      <p:ext uri="{BB962C8B-B14F-4D97-AF65-F5344CB8AC3E}">
        <p14:creationId xmlns:p14="http://schemas.microsoft.com/office/powerpoint/2010/main" val="4062521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57941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44772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56342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pPr/>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pPr/>
              <a:t>‹#›</a:t>
            </a:fld>
            <a:endParaRPr lang="en-US" dirty="0"/>
          </a:p>
        </p:txBody>
      </p:sp>
    </p:spTree>
    <p:extLst>
      <p:ext uri="{BB962C8B-B14F-4D97-AF65-F5344CB8AC3E}">
        <p14:creationId xmlns:p14="http://schemas.microsoft.com/office/powerpoint/2010/main" val="3503457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7609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174171" y="145142"/>
            <a:ext cx="7199086" cy="751237"/>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74171" y="1041520"/>
            <a:ext cx="7199086" cy="499984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47428361"/>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6794" y="1927796"/>
            <a:ext cx="6804227" cy="3657600"/>
          </a:xfrm>
        </p:spPr>
        <p:txBody>
          <a:bodyPr/>
          <a:lstStyle/>
          <a:p>
            <a:br>
              <a:rPr lang="en-US" sz="4800" dirty="0">
                <a:effectLst>
                  <a:outerShdw blurRad="38100" dist="38100" dir="2700000" algn="tl">
                    <a:srgbClr val="000000">
                      <a:alpha val="43137"/>
                    </a:srgbClr>
                  </a:outerShdw>
                </a:effectLst>
              </a:rPr>
            </a:br>
            <a:br>
              <a:rPr lang="en-US" sz="4800" dirty="0">
                <a:effectLst>
                  <a:outerShdw blurRad="38100" dist="38100" dir="2700000" algn="tl">
                    <a:srgbClr val="000000">
                      <a:alpha val="43137"/>
                    </a:srgbClr>
                  </a:outerShdw>
                </a:effectLst>
              </a:rPr>
            </a:br>
            <a:br>
              <a:rPr lang="en-US" sz="4800" dirty="0">
                <a:effectLst>
                  <a:outerShdw blurRad="38100" dist="38100" dir="2700000" algn="tl">
                    <a:srgbClr val="000000">
                      <a:alpha val="43137"/>
                    </a:srgbClr>
                  </a:outerShdw>
                </a:effectLst>
              </a:rPr>
            </a:br>
            <a:r>
              <a:rPr lang="en-US" sz="4800" dirty="0">
                <a:solidFill>
                  <a:schemeClr val="accent1">
                    <a:lumMod val="75000"/>
                  </a:schemeClr>
                </a:solidFill>
                <a:effectLst>
                  <a:outerShdw blurRad="38100" dist="38100" dir="2700000" algn="tl">
                    <a:srgbClr val="000000">
                      <a:alpha val="43137"/>
                    </a:srgbClr>
                  </a:outerShdw>
                </a:effectLst>
              </a:rPr>
              <a:t> </a:t>
            </a:r>
            <a:br>
              <a:rPr lang="en-US" sz="4800" dirty="0">
                <a:solidFill>
                  <a:schemeClr val="accent1">
                    <a:lumMod val="75000"/>
                  </a:schemeClr>
                </a:solidFill>
                <a:effectLst>
                  <a:outerShdw blurRad="38100" dist="38100" dir="2700000" algn="tl">
                    <a:srgbClr val="000000">
                      <a:alpha val="43137"/>
                    </a:srgbClr>
                  </a:outerShdw>
                </a:effectLst>
              </a:rPr>
            </a:br>
            <a:r>
              <a:rPr lang="en-US" sz="4800" dirty="0">
                <a:effectLst>
                  <a:outerShdw blurRad="38100" dist="38100" dir="2700000" algn="tl">
                    <a:srgbClr val="000000">
                      <a:alpha val="43137"/>
                    </a:srgbClr>
                  </a:outerShdw>
                </a:effectLst>
              </a:rPr>
              <a:t>5</a:t>
            </a:r>
            <a:r>
              <a:rPr lang="en-US" sz="4800" baseline="30000" dirty="0">
                <a:effectLst>
                  <a:outerShdw blurRad="38100" dist="38100" dir="2700000" algn="tl">
                    <a:srgbClr val="000000">
                      <a:alpha val="43137"/>
                    </a:srgbClr>
                  </a:outerShdw>
                </a:effectLst>
              </a:rPr>
              <a:t>th</a:t>
            </a:r>
            <a:r>
              <a:rPr lang="en-US" sz="4800" dirty="0">
                <a:effectLst>
                  <a:outerShdw blurRad="38100" dist="38100" dir="2700000" algn="tl">
                    <a:srgbClr val="000000">
                      <a:alpha val="43137"/>
                    </a:srgbClr>
                  </a:outerShdw>
                </a:effectLst>
              </a:rPr>
              <a:t> edition</a:t>
            </a:r>
            <a:br>
              <a:rPr lang="en-US" sz="4800" dirty="0">
                <a:solidFill>
                  <a:schemeClr val="accent1">
                    <a:lumMod val="75000"/>
                  </a:schemeClr>
                </a:solidFill>
                <a:effectLst>
                  <a:outerShdw blurRad="38100" dist="38100" dir="2700000" algn="tl">
                    <a:srgbClr val="000000">
                      <a:alpha val="43137"/>
                    </a:srgbClr>
                  </a:outerShdw>
                </a:effectLst>
              </a:rPr>
            </a:br>
            <a:r>
              <a:rPr lang="en-US" sz="4800" dirty="0">
                <a:solidFill>
                  <a:schemeClr val="accent1">
                    <a:lumMod val="75000"/>
                  </a:schemeClr>
                </a:solidFill>
                <a:effectLst>
                  <a:outerShdw blurRad="38100" dist="38100" dir="2700000" algn="tl">
                    <a:srgbClr val="000000">
                      <a:alpha val="43137"/>
                    </a:srgbClr>
                  </a:outerShdw>
                </a:effectLst>
              </a:rPr>
              <a:t> NTP MANUAL OF </a:t>
            </a:r>
            <a:br>
              <a:rPr lang="en-US" sz="4800" dirty="0">
                <a:solidFill>
                  <a:schemeClr val="accent1">
                    <a:lumMod val="75000"/>
                  </a:schemeClr>
                </a:solidFill>
                <a:effectLst>
                  <a:outerShdw blurRad="38100" dist="38100" dir="2700000" algn="tl">
                    <a:srgbClr val="000000">
                      <a:alpha val="43137"/>
                    </a:srgbClr>
                  </a:outerShdw>
                </a:effectLst>
              </a:rPr>
            </a:br>
            <a:r>
              <a:rPr lang="en-US" sz="4800" dirty="0">
                <a:solidFill>
                  <a:schemeClr val="accent1">
                    <a:lumMod val="75000"/>
                  </a:schemeClr>
                </a:solidFill>
                <a:effectLst>
                  <a:outerShdw blurRad="38100" dist="38100" dir="2700000" algn="tl">
                    <a:srgbClr val="000000">
                      <a:alpha val="43137"/>
                    </a:srgbClr>
                  </a:outerShdw>
                </a:effectLst>
              </a:rPr>
              <a:t>PROCEDURES</a:t>
            </a:r>
            <a:br>
              <a:rPr lang="en-US" dirty="0"/>
            </a:br>
            <a:r>
              <a:rPr lang="en-PH" sz="4800" dirty="0">
                <a:solidFill>
                  <a:schemeClr val="tx1"/>
                </a:solidFill>
              </a:rPr>
              <a:t>Case Holding</a:t>
            </a:r>
            <a:endParaRPr lang="en-US" sz="4800" dirty="0">
              <a:solidFill>
                <a:schemeClr val="tx1"/>
              </a:solidFill>
            </a:endParaRPr>
          </a:p>
        </p:txBody>
      </p:sp>
      <p:pic>
        <p:nvPicPr>
          <p:cNvPr id="5" name="Picture 4">
            <a:extLst>
              <a:ext uri="{FF2B5EF4-FFF2-40B4-BE49-F238E27FC236}">
                <a16:creationId xmlns:a16="http://schemas.microsoft.com/office/drawing/2014/main" id="{727C3B40-66F7-49F1-BC07-C94071F447C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0369" y="470813"/>
            <a:ext cx="2647954" cy="941215"/>
          </a:xfrm>
          <a:prstGeom prst="rect">
            <a:avLst/>
          </a:prstGeom>
        </p:spPr>
      </p:pic>
      <p:pic>
        <p:nvPicPr>
          <p:cNvPr id="6" name="Picture 11">
            <a:extLst>
              <a:ext uri="{FF2B5EF4-FFF2-40B4-BE49-F238E27FC236}">
                <a16:creationId xmlns:a16="http://schemas.microsoft.com/office/drawing/2014/main" id="{02C8D457-AFA1-4D90-B84F-E510A6D3A19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r="63464"/>
          <a:stretch>
            <a:fillRect/>
          </a:stretch>
        </p:blipFill>
        <p:spPr bwMode="auto">
          <a:xfrm>
            <a:off x="3881235" y="537357"/>
            <a:ext cx="3008409" cy="859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PBSPlogo-transparent.png">
            <a:extLst>
              <a:ext uri="{FF2B5EF4-FFF2-40B4-BE49-F238E27FC236}">
                <a16:creationId xmlns:a16="http://schemas.microsoft.com/office/drawing/2014/main" id="{7B04A8CB-024E-4D76-AE33-1F3AD3244576}"/>
              </a:ext>
            </a:extLst>
          </p:cNvPr>
          <p:cNvPicPr>
            <a:picLocks noChangeAspect="1"/>
          </p:cNvPicPr>
          <p:nvPr/>
        </p:nvPicPr>
        <p:blipFill>
          <a:blip r:embed="rId5" cstate="print"/>
          <a:srcRect/>
          <a:stretch>
            <a:fillRect/>
          </a:stretch>
        </p:blipFill>
        <p:spPr bwMode="auto">
          <a:xfrm>
            <a:off x="7482556" y="470813"/>
            <a:ext cx="1116321" cy="978219"/>
          </a:xfrm>
          <a:prstGeom prst="rect">
            <a:avLst/>
          </a:prstGeom>
          <a:noFill/>
          <a:ln w="9525">
            <a:noFill/>
            <a:miter lim="800000"/>
            <a:headEnd/>
            <a:tailEnd/>
          </a:ln>
        </p:spPr>
      </p:pic>
    </p:spTree>
    <p:extLst>
      <p:ext uri="{BB962C8B-B14F-4D97-AF65-F5344CB8AC3E}">
        <p14:creationId xmlns:p14="http://schemas.microsoft.com/office/powerpoint/2010/main" val="1301673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662" y="322721"/>
            <a:ext cx="7924176" cy="668818"/>
          </a:xfrm>
        </p:spPr>
        <p:txBody>
          <a:bodyPr>
            <a:noAutofit/>
          </a:bodyPr>
          <a:lstStyle/>
          <a:p>
            <a:r>
              <a:rPr lang="en-US" sz="4400" b="1" dirty="0">
                <a:solidFill>
                  <a:schemeClr val="accent1">
                    <a:lumMod val="75000"/>
                  </a:schemeClr>
                </a:solidFill>
              </a:rPr>
              <a:t>Policies</a:t>
            </a:r>
          </a:p>
        </p:txBody>
      </p:sp>
      <p:sp>
        <p:nvSpPr>
          <p:cNvPr id="3" name="Content Placeholder 2"/>
          <p:cNvSpPr>
            <a:spLocks noGrp="1"/>
          </p:cNvSpPr>
          <p:nvPr>
            <p:ph idx="1"/>
          </p:nvPr>
        </p:nvSpPr>
        <p:spPr>
          <a:xfrm>
            <a:off x="634014" y="1184969"/>
            <a:ext cx="7659824" cy="5919216"/>
          </a:xfrm>
        </p:spPr>
        <p:txBody>
          <a:bodyPr>
            <a:noAutofit/>
          </a:bodyPr>
          <a:lstStyle/>
          <a:p>
            <a:r>
              <a:rPr lang="en-PH" sz="2600" dirty="0">
                <a:solidFill>
                  <a:schemeClr val="tx1"/>
                </a:solidFill>
              </a:rPr>
              <a:t>Quality of FDCs must be ensured. </a:t>
            </a:r>
          </a:p>
          <a:p>
            <a:endParaRPr lang="en-PH" sz="1400" dirty="0">
              <a:solidFill>
                <a:schemeClr val="tx1"/>
              </a:solidFill>
            </a:endParaRPr>
          </a:p>
          <a:p>
            <a:r>
              <a:rPr lang="en-PH" sz="2600" dirty="0">
                <a:solidFill>
                  <a:schemeClr val="tx1"/>
                </a:solidFill>
              </a:rPr>
              <a:t>Out-patient treatment shall be the preferred mode of care</a:t>
            </a:r>
            <a:r>
              <a:rPr lang="en-PH" sz="2600" b="1" dirty="0">
                <a:solidFill>
                  <a:schemeClr val="tx1"/>
                </a:solidFill>
              </a:rPr>
              <a:t>. </a:t>
            </a:r>
          </a:p>
          <a:p>
            <a:endParaRPr lang="en-PH" sz="1600" b="1" dirty="0">
              <a:solidFill>
                <a:schemeClr val="tx1"/>
              </a:solidFill>
            </a:endParaRPr>
          </a:p>
          <a:p>
            <a:r>
              <a:rPr lang="en-PH" sz="2600" dirty="0">
                <a:solidFill>
                  <a:schemeClr val="tx1"/>
                </a:solidFill>
              </a:rPr>
              <a:t>A TB patient diagnosed </a:t>
            </a:r>
            <a:r>
              <a:rPr lang="en-PH" sz="2600" b="1" dirty="0">
                <a:solidFill>
                  <a:srgbClr val="FF0000"/>
                </a:solidFill>
              </a:rPr>
              <a:t>during confinement </a:t>
            </a:r>
            <a:r>
              <a:rPr lang="en-PH" sz="2600" dirty="0">
                <a:solidFill>
                  <a:schemeClr val="tx1"/>
                </a:solidFill>
              </a:rPr>
              <a:t>in a hospital </a:t>
            </a:r>
            <a:r>
              <a:rPr lang="en-PH" sz="2600" b="1" dirty="0">
                <a:solidFill>
                  <a:srgbClr val="FF0000"/>
                </a:solidFill>
              </a:rPr>
              <a:t>may start treatment using NTP drug supply upon the approval of the hospital TB team.</a:t>
            </a:r>
            <a:r>
              <a:rPr lang="en-PH" sz="2600" dirty="0"/>
              <a:t> </a:t>
            </a:r>
          </a:p>
          <a:p>
            <a:pPr lvl="1"/>
            <a:r>
              <a:rPr lang="en-PH" sz="2400" dirty="0">
                <a:solidFill>
                  <a:schemeClr val="tx1"/>
                </a:solidFill>
              </a:rPr>
              <a:t>Once discharged, the patient shall be </a:t>
            </a:r>
            <a:r>
              <a:rPr lang="en-PH" sz="2400" b="1" dirty="0">
                <a:solidFill>
                  <a:srgbClr val="FF0000"/>
                </a:solidFill>
              </a:rPr>
              <a:t>referred</a:t>
            </a:r>
            <a:r>
              <a:rPr lang="en-PH" sz="2400" dirty="0"/>
              <a:t> </a:t>
            </a:r>
            <a:r>
              <a:rPr lang="en-PH" sz="2400" dirty="0">
                <a:solidFill>
                  <a:schemeClr val="tx1"/>
                </a:solidFill>
              </a:rPr>
              <a:t>by the hospital TB team </a:t>
            </a:r>
            <a:r>
              <a:rPr lang="en-PH" sz="2400" b="1" dirty="0">
                <a:solidFill>
                  <a:srgbClr val="FF0000"/>
                </a:solidFill>
              </a:rPr>
              <a:t>to a DOTS facility for registration and continuation </a:t>
            </a:r>
            <a:r>
              <a:rPr lang="en-PH" sz="2400" dirty="0">
                <a:solidFill>
                  <a:schemeClr val="tx1"/>
                </a:solidFill>
              </a:rPr>
              <a:t>of the assigned standard treatment regimen.</a:t>
            </a:r>
            <a:endParaRPr lang="en-PH" sz="2400" b="1" dirty="0">
              <a:solidFill>
                <a:schemeClr val="tx1"/>
              </a:solidFill>
            </a:endParaRPr>
          </a:p>
        </p:txBody>
      </p:sp>
    </p:spTree>
    <p:extLst>
      <p:ext uri="{BB962C8B-B14F-4D97-AF65-F5344CB8AC3E}">
        <p14:creationId xmlns:p14="http://schemas.microsoft.com/office/powerpoint/2010/main" val="4269233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125" y="386025"/>
            <a:ext cx="7924176" cy="668818"/>
          </a:xfrm>
        </p:spPr>
        <p:txBody>
          <a:bodyPr>
            <a:noAutofit/>
          </a:bodyPr>
          <a:lstStyle/>
          <a:p>
            <a:r>
              <a:rPr lang="en-US" sz="4400" b="1" dirty="0">
                <a:solidFill>
                  <a:schemeClr val="accent1">
                    <a:lumMod val="75000"/>
                  </a:schemeClr>
                </a:solidFill>
              </a:rPr>
              <a:t>Policies</a:t>
            </a:r>
          </a:p>
        </p:txBody>
      </p:sp>
      <p:sp>
        <p:nvSpPr>
          <p:cNvPr id="3" name="Content Placeholder 2"/>
          <p:cNvSpPr>
            <a:spLocks noGrp="1"/>
          </p:cNvSpPr>
          <p:nvPr>
            <p:ph idx="1"/>
          </p:nvPr>
        </p:nvSpPr>
        <p:spPr>
          <a:xfrm>
            <a:off x="472125" y="1576707"/>
            <a:ext cx="7626222" cy="5281293"/>
          </a:xfrm>
        </p:spPr>
        <p:txBody>
          <a:bodyPr>
            <a:noAutofit/>
          </a:bodyPr>
          <a:lstStyle/>
          <a:p>
            <a:r>
              <a:rPr lang="en-PH" sz="2800" b="1" dirty="0">
                <a:solidFill>
                  <a:schemeClr val="tx1"/>
                </a:solidFill>
              </a:rPr>
              <a:t>Treatment response </a:t>
            </a:r>
            <a:r>
              <a:rPr lang="en-PH" sz="2800" dirty="0">
                <a:solidFill>
                  <a:schemeClr val="tx1"/>
                </a:solidFill>
              </a:rPr>
              <a:t>of PTB patients shall be </a:t>
            </a:r>
            <a:r>
              <a:rPr lang="en-PH" sz="2800" b="1" dirty="0">
                <a:solidFill>
                  <a:schemeClr val="tx1"/>
                </a:solidFill>
              </a:rPr>
              <a:t>monitored</a:t>
            </a:r>
            <a:r>
              <a:rPr lang="en-PH" sz="2800" dirty="0">
                <a:solidFill>
                  <a:schemeClr val="tx1"/>
                </a:solidFill>
              </a:rPr>
              <a:t> through follow-up DSSM and clinical signs and symptoms. </a:t>
            </a:r>
          </a:p>
          <a:p>
            <a:endParaRPr lang="en-PH" sz="2800" dirty="0">
              <a:solidFill>
                <a:schemeClr val="tx1"/>
              </a:solidFill>
            </a:endParaRPr>
          </a:p>
          <a:p>
            <a:r>
              <a:rPr lang="en-PH" sz="2800" dirty="0">
                <a:solidFill>
                  <a:schemeClr val="tx1"/>
                </a:solidFill>
              </a:rPr>
              <a:t>Tracking mechanism for patients lost to follow-up shall be put in place. </a:t>
            </a:r>
          </a:p>
          <a:p>
            <a:endParaRPr lang="en-PH" sz="2800" dirty="0"/>
          </a:p>
          <a:p>
            <a:r>
              <a:rPr lang="en-PH" sz="2800" dirty="0">
                <a:solidFill>
                  <a:schemeClr val="tx1"/>
                </a:solidFill>
              </a:rPr>
              <a:t>Appropriate </a:t>
            </a:r>
            <a:r>
              <a:rPr lang="en-PH" sz="2800" b="1" dirty="0">
                <a:solidFill>
                  <a:srgbClr val="FF0000"/>
                </a:solidFill>
              </a:rPr>
              <a:t>infection control measures </a:t>
            </a:r>
            <a:r>
              <a:rPr lang="en-PH" sz="2800" dirty="0">
                <a:solidFill>
                  <a:schemeClr val="tx1"/>
                </a:solidFill>
              </a:rPr>
              <a:t>shall be observed at all times based on TB Infection Control guidelines.</a:t>
            </a:r>
            <a:endParaRPr lang="en-PH" sz="2800" b="1" dirty="0">
              <a:solidFill>
                <a:schemeClr val="tx1"/>
              </a:solidFill>
            </a:endParaRPr>
          </a:p>
        </p:txBody>
      </p:sp>
    </p:spTree>
    <p:extLst>
      <p:ext uri="{BB962C8B-B14F-4D97-AF65-F5344CB8AC3E}">
        <p14:creationId xmlns:p14="http://schemas.microsoft.com/office/powerpoint/2010/main" val="346696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694" y="597040"/>
            <a:ext cx="7924176" cy="668818"/>
          </a:xfrm>
        </p:spPr>
        <p:txBody>
          <a:bodyPr>
            <a:noAutofit/>
          </a:bodyPr>
          <a:lstStyle/>
          <a:p>
            <a:r>
              <a:rPr lang="en-US" sz="4400" b="1" dirty="0">
                <a:solidFill>
                  <a:schemeClr val="accent1">
                    <a:lumMod val="75000"/>
                  </a:schemeClr>
                </a:solidFill>
              </a:rPr>
              <a:t>Policies</a:t>
            </a:r>
          </a:p>
        </p:txBody>
      </p:sp>
      <p:sp>
        <p:nvSpPr>
          <p:cNvPr id="3" name="Content Placeholder 2"/>
          <p:cNvSpPr>
            <a:spLocks noGrp="1"/>
          </p:cNvSpPr>
          <p:nvPr>
            <p:ph idx="1"/>
          </p:nvPr>
        </p:nvSpPr>
        <p:spPr>
          <a:xfrm>
            <a:off x="677393" y="2057165"/>
            <a:ext cx="7199086" cy="4378804"/>
          </a:xfrm>
        </p:spPr>
        <p:txBody>
          <a:bodyPr>
            <a:normAutofit/>
          </a:bodyPr>
          <a:lstStyle/>
          <a:p>
            <a:r>
              <a:rPr lang="en-PH" sz="3200" dirty="0"/>
              <a:t>All registered </a:t>
            </a:r>
            <a:r>
              <a:rPr lang="en-PH" sz="3200" dirty="0">
                <a:solidFill>
                  <a:schemeClr val="tx1"/>
                </a:solidFill>
              </a:rPr>
              <a:t>TB patients in </a:t>
            </a:r>
            <a:r>
              <a:rPr lang="en-PH" sz="3200" b="1" dirty="0">
                <a:solidFill>
                  <a:srgbClr val="FF0000"/>
                </a:solidFill>
              </a:rPr>
              <a:t>Category A and B sites, </a:t>
            </a:r>
            <a:r>
              <a:rPr lang="en-PH" sz="3200" dirty="0">
                <a:solidFill>
                  <a:schemeClr val="tx1"/>
                </a:solidFill>
              </a:rPr>
              <a:t>shall be offered </a:t>
            </a:r>
            <a:r>
              <a:rPr lang="en-PH" sz="3200" b="1" dirty="0">
                <a:solidFill>
                  <a:srgbClr val="FF0000"/>
                </a:solidFill>
              </a:rPr>
              <a:t>Provider-initiated HIV Counselling and Testing (PICT)</a:t>
            </a:r>
            <a:r>
              <a:rPr lang="en-PH" sz="3200" dirty="0"/>
              <a:t>.</a:t>
            </a:r>
          </a:p>
          <a:p>
            <a:pPr marL="0" indent="0">
              <a:buNone/>
            </a:pPr>
            <a:endParaRPr lang="en-PH" sz="3200" dirty="0"/>
          </a:p>
          <a:p>
            <a:r>
              <a:rPr lang="en-PH" sz="3200" dirty="0"/>
              <a:t>All </a:t>
            </a:r>
            <a:r>
              <a:rPr lang="en-PH" sz="3200" dirty="0">
                <a:solidFill>
                  <a:schemeClr val="tx1"/>
                </a:solidFill>
              </a:rPr>
              <a:t>confirmed</a:t>
            </a:r>
            <a:r>
              <a:rPr lang="en-PH" sz="3200" b="1" dirty="0">
                <a:solidFill>
                  <a:srgbClr val="FF0000"/>
                </a:solidFill>
              </a:rPr>
              <a:t> drug resistant TB cases </a:t>
            </a:r>
            <a:r>
              <a:rPr lang="en-PH" sz="3200" dirty="0">
                <a:solidFill>
                  <a:schemeClr val="tx1"/>
                </a:solidFill>
              </a:rPr>
              <a:t>shall be offered</a:t>
            </a:r>
            <a:r>
              <a:rPr lang="en-PH" sz="3200" b="1" dirty="0">
                <a:solidFill>
                  <a:srgbClr val="FF0000"/>
                </a:solidFill>
              </a:rPr>
              <a:t> PICT</a:t>
            </a:r>
            <a:r>
              <a:rPr lang="en-PH" sz="3200" dirty="0"/>
              <a:t>.</a:t>
            </a:r>
          </a:p>
          <a:p>
            <a:endParaRPr lang="en-PH" sz="3200" b="1" dirty="0">
              <a:solidFill>
                <a:srgbClr val="FF0000"/>
              </a:solidFill>
            </a:endParaRPr>
          </a:p>
        </p:txBody>
      </p:sp>
    </p:spTree>
    <p:extLst>
      <p:ext uri="{BB962C8B-B14F-4D97-AF65-F5344CB8AC3E}">
        <p14:creationId xmlns:p14="http://schemas.microsoft.com/office/powerpoint/2010/main" val="978813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532864397"/>
              </p:ext>
            </p:extLst>
          </p:nvPr>
        </p:nvGraphicFramePr>
        <p:xfrm>
          <a:off x="391884" y="149289"/>
          <a:ext cx="8509520" cy="6498462"/>
        </p:xfrm>
        <a:graphic>
          <a:graphicData uri="http://schemas.openxmlformats.org/drawingml/2006/table">
            <a:tbl>
              <a:tblPr firstRow="1" bandRow="1">
                <a:tableStyleId>{5C22544A-7EE6-4342-B048-85BDC9FD1C3A}</a:tableStyleId>
              </a:tblPr>
              <a:tblGrid>
                <a:gridCol w="4254760">
                  <a:extLst>
                    <a:ext uri="{9D8B030D-6E8A-4147-A177-3AD203B41FA5}">
                      <a16:colId xmlns:a16="http://schemas.microsoft.com/office/drawing/2014/main" val="20000"/>
                    </a:ext>
                  </a:extLst>
                </a:gridCol>
                <a:gridCol w="4254760">
                  <a:extLst>
                    <a:ext uri="{9D8B030D-6E8A-4147-A177-3AD203B41FA5}">
                      <a16:colId xmlns:a16="http://schemas.microsoft.com/office/drawing/2014/main" val="20001"/>
                    </a:ext>
                  </a:extLst>
                </a:gridCol>
              </a:tblGrid>
              <a:tr h="554862">
                <a:tc>
                  <a:txBody>
                    <a:bodyPr/>
                    <a:lstStyle/>
                    <a:p>
                      <a:pPr algn="ctr"/>
                      <a:r>
                        <a:rPr lang="en-US" sz="2400" dirty="0"/>
                        <a:t>Category A</a:t>
                      </a:r>
                    </a:p>
                  </a:txBody>
                  <a:tcPr anchor="ctr"/>
                </a:tc>
                <a:tc>
                  <a:txBody>
                    <a:bodyPr/>
                    <a:lstStyle/>
                    <a:p>
                      <a:pPr algn="ctr"/>
                      <a:r>
                        <a:rPr lang="en-US" sz="2400" dirty="0"/>
                        <a:t>Category B</a:t>
                      </a:r>
                    </a:p>
                  </a:txBody>
                  <a:tcPr anchor="ctr"/>
                </a:tc>
                <a:extLst>
                  <a:ext uri="{0D108BD9-81ED-4DB2-BD59-A6C34878D82A}">
                    <a16:rowId xmlns:a16="http://schemas.microsoft.com/office/drawing/2014/main" val="10000"/>
                  </a:ext>
                </a:extLst>
              </a:tr>
              <a:tr h="5062166">
                <a:tc>
                  <a:txBody>
                    <a:bodyPr/>
                    <a:lstStyle/>
                    <a:p>
                      <a:pPr marL="342900" indent="-342900" eaLnBrk="1" hangingPunct="1">
                        <a:buFont typeface="Arial" panose="020B0604020202020204" pitchFamily="34" charset="0"/>
                        <a:buChar char="•"/>
                      </a:pPr>
                      <a:r>
                        <a:rPr lang="hr-HR" sz="2400" dirty="0">
                          <a:latin typeface="Calibri" charset="0"/>
                        </a:rPr>
                        <a:t>NCR</a:t>
                      </a:r>
                    </a:p>
                    <a:p>
                      <a:pPr marL="342900" indent="-342900" eaLnBrk="1" hangingPunct="1">
                        <a:buFont typeface="Arial" panose="020B0604020202020204" pitchFamily="34" charset="0"/>
                        <a:buChar char="•"/>
                      </a:pPr>
                      <a:r>
                        <a:rPr lang="hr-HR" sz="2400" dirty="0">
                          <a:latin typeface="Calibri" charset="0"/>
                        </a:rPr>
                        <a:t>CHD 3 - Angeles City</a:t>
                      </a:r>
                    </a:p>
                    <a:p>
                      <a:pPr marL="342900" indent="-342900" eaLnBrk="1" hangingPunct="1">
                        <a:buFont typeface="Arial" panose="020B0604020202020204" pitchFamily="34" charset="0"/>
                        <a:buChar char="•"/>
                      </a:pPr>
                      <a:r>
                        <a:rPr lang="hr-HR" sz="2400" dirty="0">
                          <a:latin typeface="Calibri" charset="0"/>
                        </a:rPr>
                        <a:t>CHD 7 - Cebu City, Mandaue City,  Danao City</a:t>
                      </a:r>
                    </a:p>
                    <a:p>
                      <a:pPr marL="342900" indent="-342900" eaLnBrk="1" hangingPunct="1">
                        <a:buFont typeface="Arial" panose="020B0604020202020204" pitchFamily="34" charset="0"/>
                        <a:buChar char="•"/>
                      </a:pPr>
                      <a:r>
                        <a:rPr lang="hr-HR" sz="2400" dirty="0">
                          <a:latin typeface="Calibri" charset="0"/>
                        </a:rPr>
                        <a:t>CHD 11 - Davao City </a:t>
                      </a:r>
                      <a:endParaRPr lang="en-US" sz="2400" dirty="0"/>
                    </a:p>
                  </a:txBody>
                  <a:tcPr/>
                </a:tc>
                <a:tc>
                  <a:txBody>
                    <a:bodyPr/>
                    <a:lstStyle/>
                    <a:p>
                      <a:pPr marL="342900" indent="-342900" eaLnBrk="1" hangingPunct="1">
                        <a:buFont typeface="Arial" panose="020B0604020202020204" pitchFamily="34" charset="0"/>
                        <a:buChar char="•"/>
                      </a:pPr>
                      <a:r>
                        <a:rPr lang="en-US" sz="2400" dirty="0">
                          <a:latin typeface="Calibri" charset="0"/>
                        </a:rPr>
                        <a:t>CAR - </a:t>
                      </a:r>
                      <a:r>
                        <a:rPr lang="es-ES_tradnl" sz="2400" dirty="0">
                          <a:latin typeface="Calibri" charset="0"/>
                        </a:rPr>
                        <a:t>Baguio City </a:t>
                      </a:r>
                    </a:p>
                    <a:p>
                      <a:pPr marL="342900" indent="-342900" eaLnBrk="1" hangingPunct="1">
                        <a:buFont typeface="Arial" panose="020B0604020202020204" pitchFamily="34" charset="0"/>
                        <a:buChar char="•"/>
                      </a:pPr>
                      <a:r>
                        <a:rPr lang="es-ES_tradnl" sz="2400" dirty="0">
                          <a:latin typeface="Calibri" charset="0"/>
                        </a:rPr>
                        <a:t>CHD 3 - </a:t>
                      </a:r>
                      <a:r>
                        <a:rPr lang="es-ES_tradnl" sz="2400" dirty="0" err="1">
                          <a:latin typeface="Calibri" charset="0"/>
                        </a:rPr>
                        <a:t>Olongapo</a:t>
                      </a:r>
                      <a:r>
                        <a:rPr lang="es-ES_tradnl" sz="2400" dirty="0">
                          <a:latin typeface="Calibri" charset="0"/>
                        </a:rPr>
                        <a:t> City</a:t>
                      </a:r>
                    </a:p>
                    <a:p>
                      <a:pPr marL="342900" indent="-342900" eaLnBrk="1" hangingPunct="1">
                        <a:buFont typeface="Arial" panose="020B0604020202020204" pitchFamily="34" charset="0"/>
                        <a:buChar char="•"/>
                      </a:pPr>
                      <a:r>
                        <a:rPr lang="es-ES_tradnl" sz="2400" dirty="0">
                          <a:latin typeface="Calibri" charset="0"/>
                        </a:rPr>
                        <a:t>CHD 4</a:t>
                      </a:r>
                      <a:r>
                        <a:rPr lang="en-US" sz="2400" dirty="0">
                          <a:latin typeface="Calibri" charset="0"/>
                        </a:rPr>
                        <a:t>A – Rizal - </a:t>
                      </a:r>
                      <a:r>
                        <a:rPr lang="es-ES_tradnl" sz="2400" dirty="0" err="1">
                          <a:latin typeface="Calibri" charset="0"/>
                        </a:rPr>
                        <a:t>Cainta</a:t>
                      </a:r>
                      <a:r>
                        <a:rPr lang="es-ES_tradnl" sz="2400" dirty="0">
                          <a:latin typeface="Calibri" charset="0"/>
                        </a:rPr>
                        <a:t>, </a:t>
                      </a:r>
                      <a:r>
                        <a:rPr lang="es-ES_tradnl" sz="2400" dirty="0" err="1">
                          <a:latin typeface="Calibri" charset="0"/>
                        </a:rPr>
                        <a:t>Antipolo</a:t>
                      </a:r>
                      <a:r>
                        <a:rPr lang="es-ES_tradnl" sz="2400" dirty="0">
                          <a:latin typeface="Calibri" charset="0"/>
                        </a:rPr>
                        <a:t> City, C</a:t>
                      </a:r>
                      <a:r>
                        <a:rPr lang="en-US" sz="2400" dirty="0">
                          <a:latin typeface="Calibri" charset="0"/>
                        </a:rPr>
                        <a:t>a</a:t>
                      </a:r>
                      <a:r>
                        <a:rPr lang="es-ES_tradnl" sz="2400" dirty="0">
                          <a:latin typeface="Calibri" charset="0"/>
                        </a:rPr>
                        <a:t>vite  -  </a:t>
                      </a:r>
                      <a:r>
                        <a:rPr lang="es-ES_tradnl" sz="2400" dirty="0" err="1">
                          <a:latin typeface="Calibri" charset="0"/>
                        </a:rPr>
                        <a:t>Bacoor</a:t>
                      </a:r>
                      <a:r>
                        <a:rPr lang="es-ES_tradnl" sz="2400" dirty="0">
                          <a:latin typeface="Calibri" charset="0"/>
                        </a:rPr>
                        <a:t>, </a:t>
                      </a:r>
                      <a:r>
                        <a:rPr lang="es-ES_tradnl" sz="2400" dirty="0" err="1">
                          <a:latin typeface="Calibri" charset="0"/>
                        </a:rPr>
                        <a:t>lmus</a:t>
                      </a:r>
                      <a:r>
                        <a:rPr lang="es-ES_tradnl" sz="2400" dirty="0">
                          <a:latin typeface="Calibri" charset="0"/>
                        </a:rPr>
                        <a:t>, </a:t>
                      </a:r>
                      <a:r>
                        <a:rPr lang="es-ES_tradnl" sz="2400" dirty="0" err="1">
                          <a:latin typeface="Calibri" charset="0"/>
                        </a:rPr>
                        <a:t>Dasmarinas</a:t>
                      </a:r>
                      <a:r>
                        <a:rPr lang="es-ES_tradnl" sz="2400" dirty="0">
                          <a:latin typeface="Calibri" charset="0"/>
                        </a:rPr>
                        <a:t> City, Batangas - Lipa City, Batangas City</a:t>
                      </a:r>
                    </a:p>
                    <a:p>
                      <a:pPr marL="342900" indent="-342900" eaLnBrk="1" hangingPunct="1">
                        <a:buFont typeface="Arial" panose="020B0604020202020204" pitchFamily="34" charset="0"/>
                        <a:buChar char="•"/>
                      </a:pPr>
                      <a:r>
                        <a:rPr lang="es-ES_tradnl" sz="2400" dirty="0">
                          <a:latin typeface="Calibri" charset="0"/>
                        </a:rPr>
                        <a:t>CHD 4B - Puerto Princesa City</a:t>
                      </a:r>
                    </a:p>
                    <a:p>
                      <a:pPr marL="342900" indent="-342900" eaLnBrk="1" hangingPunct="1">
                        <a:buFont typeface="Arial" panose="020B0604020202020204" pitchFamily="34" charset="0"/>
                        <a:buChar char="•"/>
                      </a:pPr>
                      <a:r>
                        <a:rPr lang="es-ES_tradnl" sz="2400" dirty="0">
                          <a:latin typeface="Calibri" charset="0"/>
                        </a:rPr>
                        <a:t>CHD 6 - </a:t>
                      </a:r>
                      <a:r>
                        <a:rPr lang="es-ES_tradnl" sz="2400" dirty="0" err="1">
                          <a:latin typeface="Calibri" charset="0"/>
                        </a:rPr>
                        <a:t>Iloilo</a:t>
                      </a:r>
                      <a:r>
                        <a:rPr lang="es-ES_tradnl" sz="2400" dirty="0">
                          <a:latin typeface="Calibri" charset="0"/>
                        </a:rPr>
                        <a:t> City, </a:t>
                      </a:r>
                      <a:r>
                        <a:rPr lang="es-ES_tradnl" sz="2400" dirty="0" err="1">
                          <a:latin typeface="Calibri" charset="0"/>
                        </a:rPr>
                        <a:t>Bacolod</a:t>
                      </a:r>
                      <a:r>
                        <a:rPr lang="es-ES_tradnl" sz="2400" dirty="0">
                          <a:latin typeface="Calibri" charset="0"/>
                        </a:rPr>
                        <a:t> City </a:t>
                      </a:r>
                    </a:p>
                    <a:p>
                      <a:pPr marL="342900" indent="-342900" eaLnBrk="1" hangingPunct="1">
                        <a:buFont typeface="Arial" panose="020B0604020202020204" pitchFamily="34" charset="0"/>
                        <a:buChar char="•"/>
                      </a:pPr>
                      <a:r>
                        <a:rPr lang="es-ES_tradnl" sz="2400" dirty="0">
                          <a:latin typeface="Calibri" charset="0"/>
                        </a:rPr>
                        <a:t>CHD 7 </a:t>
                      </a:r>
                      <a:r>
                        <a:rPr lang="en-US" sz="2400" dirty="0">
                          <a:latin typeface="Calibri" charset="0"/>
                        </a:rPr>
                        <a:t>–</a:t>
                      </a:r>
                      <a:r>
                        <a:rPr lang="es-ES_tradnl" sz="2400" dirty="0">
                          <a:latin typeface="Calibri" charset="0"/>
                        </a:rPr>
                        <a:t> </a:t>
                      </a:r>
                      <a:r>
                        <a:rPr lang="es-ES_tradnl" sz="2400" dirty="0" err="1">
                          <a:latin typeface="Calibri" charset="0"/>
                        </a:rPr>
                        <a:t>Talisay</a:t>
                      </a:r>
                      <a:r>
                        <a:rPr lang="es-ES_tradnl" sz="2400" dirty="0">
                          <a:latin typeface="Calibri" charset="0"/>
                        </a:rPr>
                        <a:t>, </a:t>
                      </a:r>
                      <a:r>
                        <a:rPr lang="es-ES_tradnl" sz="2400" dirty="0" err="1">
                          <a:latin typeface="Calibri" charset="0"/>
                        </a:rPr>
                        <a:t>Lapu-Lapu</a:t>
                      </a:r>
                      <a:r>
                        <a:rPr lang="es-ES_tradnl" sz="2400" dirty="0">
                          <a:latin typeface="Calibri" charset="0"/>
                        </a:rPr>
                        <a:t> City</a:t>
                      </a:r>
                    </a:p>
                    <a:p>
                      <a:pPr marL="342900" indent="-342900" eaLnBrk="1" hangingPunct="1">
                        <a:buFont typeface="Arial" panose="020B0604020202020204" pitchFamily="34" charset="0"/>
                        <a:buChar char="•"/>
                      </a:pPr>
                      <a:r>
                        <a:rPr lang="es-ES_tradnl" sz="2400" dirty="0">
                          <a:latin typeface="Calibri" charset="0"/>
                        </a:rPr>
                        <a:t>CHD 9 - </a:t>
                      </a:r>
                      <a:r>
                        <a:rPr lang="es-ES_tradnl" sz="2400" dirty="0" err="1">
                          <a:latin typeface="Calibri" charset="0"/>
                        </a:rPr>
                        <a:t>Zamboanga</a:t>
                      </a:r>
                      <a:r>
                        <a:rPr lang="es-ES_tradnl" sz="2400" dirty="0">
                          <a:latin typeface="Calibri" charset="0"/>
                        </a:rPr>
                        <a:t> City</a:t>
                      </a:r>
                    </a:p>
                    <a:p>
                      <a:pPr marL="342900" indent="-342900" eaLnBrk="1" hangingPunct="1">
                        <a:buFont typeface="Arial" panose="020B0604020202020204" pitchFamily="34" charset="0"/>
                        <a:buChar char="•"/>
                      </a:pPr>
                      <a:r>
                        <a:rPr lang="es-ES_tradnl" sz="2400" dirty="0">
                          <a:latin typeface="Calibri" charset="0"/>
                        </a:rPr>
                        <a:t>CHD 10 - </a:t>
                      </a:r>
                      <a:r>
                        <a:rPr lang="es-ES_tradnl" sz="2400" dirty="0" err="1">
                          <a:latin typeface="Calibri" charset="0"/>
                        </a:rPr>
                        <a:t>Cagayan</a:t>
                      </a:r>
                      <a:r>
                        <a:rPr lang="es-ES_tradnl" sz="2400" dirty="0">
                          <a:latin typeface="Calibri" charset="0"/>
                        </a:rPr>
                        <a:t> de Oro City</a:t>
                      </a:r>
                    </a:p>
                    <a:p>
                      <a:pPr marL="342900" indent="-342900" eaLnBrk="1" hangingPunct="1">
                        <a:buFont typeface="Arial" panose="020B0604020202020204" pitchFamily="34" charset="0"/>
                        <a:buChar char="•"/>
                      </a:pPr>
                      <a:r>
                        <a:rPr lang="es-ES_tradnl" sz="2400" dirty="0">
                          <a:latin typeface="Calibri" charset="0"/>
                        </a:rPr>
                        <a:t>CHD 12 - General Santos City</a:t>
                      </a:r>
                    </a:p>
                    <a:p>
                      <a:pPr marL="342900" indent="-342900" eaLnBrk="1" hangingPunct="1">
                        <a:buFont typeface="Arial" panose="020B0604020202020204" pitchFamily="34" charset="0"/>
                        <a:buChar char="•"/>
                      </a:pPr>
                      <a:r>
                        <a:rPr lang="es-ES_tradnl" sz="2400" dirty="0">
                          <a:latin typeface="Calibri" charset="0"/>
                        </a:rPr>
                        <a:t>CHD </a:t>
                      </a:r>
                      <a:r>
                        <a:rPr lang="es-ES_tradnl" sz="2400" dirty="0" err="1">
                          <a:latin typeface="Calibri" charset="0"/>
                        </a:rPr>
                        <a:t>Caraga</a:t>
                      </a:r>
                      <a:r>
                        <a:rPr lang="es-ES_tradnl" sz="2400" dirty="0">
                          <a:latin typeface="Calibri" charset="0"/>
                        </a:rPr>
                        <a:t> - </a:t>
                      </a:r>
                      <a:r>
                        <a:rPr lang="es-ES_tradnl" sz="2400" dirty="0" err="1">
                          <a:latin typeface="Calibri" charset="0"/>
                        </a:rPr>
                        <a:t>Butuan</a:t>
                      </a:r>
                      <a:r>
                        <a:rPr lang="es-ES_tradnl" sz="2400" dirty="0">
                          <a:latin typeface="Calibri" charset="0"/>
                        </a:rPr>
                        <a:t> City</a:t>
                      </a:r>
                      <a:endParaRPr lang="en-US" sz="2400" dirty="0">
                        <a:latin typeface="Calibri"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16083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67601" y="280516"/>
            <a:ext cx="7924176" cy="668818"/>
          </a:xfrm>
        </p:spPr>
        <p:txBody>
          <a:bodyPr>
            <a:noAutofit/>
          </a:bodyPr>
          <a:lstStyle/>
          <a:p>
            <a:r>
              <a:rPr lang="en-PH" b="1" dirty="0">
                <a:solidFill>
                  <a:schemeClr val="accent1">
                    <a:lumMod val="75000"/>
                  </a:schemeClr>
                </a:solidFill>
              </a:rPr>
              <a:t>Procedures (Treatment and registration)</a:t>
            </a:r>
            <a:endParaRPr lang="en-US" b="1" dirty="0">
              <a:solidFill>
                <a:schemeClr val="accent1">
                  <a:lumMod val="75000"/>
                </a:schemeClr>
              </a:solidFill>
            </a:endParaRPr>
          </a:p>
        </p:txBody>
      </p:sp>
      <p:sp>
        <p:nvSpPr>
          <p:cNvPr id="3" name="Content Placeholder 2"/>
          <p:cNvSpPr>
            <a:spLocks noGrp="1"/>
          </p:cNvSpPr>
          <p:nvPr>
            <p:ph idx="1"/>
          </p:nvPr>
        </p:nvSpPr>
        <p:spPr>
          <a:xfrm>
            <a:off x="536716" y="1705473"/>
            <a:ext cx="7199086" cy="4748081"/>
          </a:xfrm>
        </p:spPr>
        <p:txBody>
          <a:bodyPr>
            <a:noAutofit/>
          </a:bodyPr>
          <a:lstStyle/>
          <a:p>
            <a:r>
              <a:rPr lang="en-PH" sz="2400" dirty="0">
                <a:solidFill>
                  <a:schemeClr val="tx1"/>
                </a:solidFill>
              </a:rPr>
              <a:t>Inform</a:t>
            </a:r>
            <a:r>
              <a:rPr lang="en-PH" sz="2600" dirty="0">
                <a:solidFill>
                  <a:schemeClr val="tx1"/>
                </a:solidFill>
              </a:rPr>
              <a:t> the patient that he/she has TB disease and motivate him/her to undergo treatment. </a:t>
            </a:r>
          </a:p>
          <a:p>
            <a:r>
              <a:rPr lang="en-PH" sz="2400" dirty="0">
                <a:solidFill>
                  <a:schemeClr val="tx1"/>
                </a:solidFill>
              </a:rPr>
              <a:t>Provide, as necessary, the following key messages for TB patients and their families:</a:t>
            </a:r>
          </a:p>
          <a:p>
            <a:pPr lvl="1"/>
            <a:r>
              <a:rPr lang="en-PH" sz="2200" dirty="0">
                <a:solidFill>
                  <a:schemeClr val="tx1"/>
                </a:solidFill>
              </a:rPr>
              <a:t>The need for at least 6-8 months of supervised, well-documented TB treatment with good compliance</a:t>
            </a:r>
            <a:endParaRPr lang="en-US" sz="2200" dirty="0">
              <a:solidFill>
                <a:schemeClr val="tx1"/>
              </a:solidFill>
            </a:endParaRPr>
          </a:p>
          <a:p>
            <a:pPr lvl="1"/>
            <a:r>
              <a:rPr lang="en-PH" sz="2200" dirty="0">
                <a:solidFill>
                  <a:schemeClr val="tx1"/>
                </a:solidFill>
              </a:rPr>
              <a:t>Free medicines in a DOTS program</a:t>
            </a:r>
            <a:endParaRPr lang="en-US" sz="2200" dirty="0">
              <a:solidFill>
                <a:schemeClr val="tx1"/>
              </a:solidFill>
            </a:endParaRPr>
          </a:p>
          <a:p>
            <a:pPr lvl="1"/>
            <a:r>
              <a:rPr lang="en-PH" sz="2200" dirty="0">
                <a:solidFill>
                  <a:schemeClr val="tx1"/>
                </a:solidFill>
              </a:rPr>
              <a:t>Public health facilities offer free bacteriology services (DSSM, </a:t>
            </a:r>
            <a:r>
              <a:rPr lang="en-PH" sz="2200" dirty="0" err="1">
                <a:solidFill>
                  <a:schemeClr val="tx1"/>
                </a:solidFill>
              </a:rPr>
              <a:t>Xpert</a:t>
            </a:r>
            <a:r>
              <a:rPr lang="en-PH" sz="2200" dirty="0">
                <a:solidFill>
                  <a:schemeClr val="tx1"/>
                </a:solidFill>
              </a:rPr>
              <a:t> MTB/Rif and/or MTB culture and DST)</a:t>
            </a:r>
            <a:endParaRPr lang="en-US" sz="2200" dirty="0">
              <a:solidFill>
                <a:schemeClr val="tx1"/>
              </a:solidFill>
            </a:endParaRPr>
          </a:p>
          <a:p>
            <a:endParaRPr lang="en-PH" sz="2400" b="1" dirty="0">
              <a:solidFill>
                <a:schemeClr val="tx1"/>
              </a:solidFill>
            </a:endParaRPr>
          </a:p>
        </p:txBody>
      </p:sp>
    </p:spTree>
    <p:extLst>
      <p:ext uri="{BB962C8B-B14F-4D97-AF65-F5344CB8AC3E}">
        <p14:creationId xmlns:p14="http://schemas.microsoft.com/office/powerpoint/2010/main" val="2964113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67602" y="491532"/>
            <a:ext cx="7924176" cy="668818"/>
          </a:xfrm>
        </p:spPr>
        <p:txBody>
          <a:bodyPr>
            <a:noAutofit/>
          </a:bodyPr>
          <a:lstStyle/>
          <a:p>
            <a:r>
              <a:rPr lang="en-PH" sz="4400" b="1" dirty="0"/>
              <a:t>Treatment and registration</a:t>
            </a:r>
            <a:endParaRPr lang="en-US" sz="4400" b="1" dirty="0"/>
          </a:p>
        </p:txBody>
      </p:sp>
      <p:sp>
        <p:nvSpPr>
          <p:cNvPr id="3" name="Content Placeholder 2"/>
          <p:cNvSpPr>
            <a:spLocks noGrp="1"/>
          </p:cNvSpPr>
          <p:nvPr>
            <p:ph idx="1"/>
          </p:nvPr>
        </p:nvSpPr>
        <p:spPr>
          <a:xfrm>
            <a:off x="571221" y="1779860"/>
            <a:ext cx="7199086" cy="4603688"/>
          </a:xfrm>
        </p:spPr>
        <p:txBody>
          <a:bodyPr>
            <a:normAutofit/>
          </a:bodyPr>
          <a:lstStyle/>
          <a:p>
            <a:r>
              <a:rPr lang="en-PH" sz="2800" dirty="0">
                <a:solidFill>
                  <a:schemeClr val="tx1"/>
                </a:solidFill>
              </a:rPr>
              <a:t>Provide, as necessary, the following </a:t>
            </a:r>
            <a:r>
              <a:rPr lang="en-PH" sz="2800" b="1" dirty="0">
                <a:solidFill>
                  <a:schemeClr val="tx1"/>
                </a:solidFill>
              </a:rPr>
              <a:t>key messages (cont’d)</a:t>
            </a:r>
            <a:r>
              <a:rPr lang="en-PH" sz="2800" dirty="0">
                <a:solidFill>
                  <a:schemeClr val="tx1"/>
                </a:solidFill>
              </a:rPr>
              <a:t>:</a:t>
            </a:r>
          </a:p>
          <a:p>
            <a:pPr lvl="1"/>
            <a:r>
              <a:rPr lang="en-PH" sz="2400" dirty="0">
                <a:solidFill>
                  <a:schemeClr val="tx1"/>
                </a:solidFill>
              </a:rPr>
              <a:t>Schedule of follow-up DSSM for monitoring</a:t>
            </a:r>
            <a:endParaRPr lang="en-US" sz="2400" dirty="0">
              <a:solidFill>
                <a:schemeClr val="tx1"/>
              </a:solidFill>
            </a:endParaRPr>
          </a:p>
          <a:p>
            <a:pPr lvl="1"/>
            <a:r>
              <a:rPr lang="en-US" sz="2400" dirty="0">
                <a:solidFill>
                  <a:schemeClr val="tx1"/>
                </a:solidFill>
              </a:rPr>
              <a:t>tracing mechanism if lost to follow-up by which the patient will be contacted</a:t>
            </a:r>
          </a:p>
          <a:p>
            <a:pPr lvl="1"/>
            <a:r>
              <a:rPr lang="en-US" sz="2400" dirty="0">
                <a:solidFill>
                  <a:schemeClr val="tx1"/>
                </a:solidFill>
              </a:rPr>
              <a:t>How to address possible adverse drug reactions</a:t>
            </a:r>
          </a:p>
          <a:p>
            <a:pPr lvl="1"/>
            <a:r>
              <a:rPr lang="en-PH" sz="2400" dirty="0">
                <a:solidFill>
                  <a:schemeClr val="tx1"/>
                </a:solidFill>
              </a:rPr>
              <a:t>Relevance of contact investigation</a:t>
            </a:r>
            <a:endParaRPr lang="en-US" sz="2400" dirty="0">
              <a:solidFill>
                <a:schemeClr val="tx1"/>
              </a:solidFill>
            </a:endParaRPr>
          </a:p>
          <a:p>
            <a:pPr lvl="1"/>
            <a:r>
              <a:rPr lang="en-US" sz="2400" dirty="0">
                <a:solidFill>
                  <a:schemeClr val="tx1"/>
                </a:solidFill>
              </a:rPr>
              <a:t>Cough etiquette and other pertinent infection control measures</a:t>
            </a:r>
            <a:endParaRPr lang="en-PH" sz="2800" b="1" dirty="0">
              <a:solidFill>
                <a:schemeClr val="tx1"/>
              </a:solidFill>
            </a:endParaRPr>
          </a:p>
        </p:txBody>
      </p:sp>
    </p:spTree>
    <p:extLst>
      <p:ext uri="{BB962C8B-B14F-4D97-AF65-F5344CB8AC3E}">
        <p14:creationId xmlns:p14="http://schemas.microsoft.com/office/powerpoint/2010/main" val="2454999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263" y="333271"/>
            <a:ext cx="7924176" cy="668818"/>
          </a:xfrm>
        </p:spPr>
        <p:txBody>
          <a:bodyPr>
            <a:noAutofit/>
          </a:bodyPr>
          <a:lstStyle/>
          <a:p>
            <a:r>
              <a:rPr lang="en-PH" sz="4400" b="1" dirty="0"/>
              <a:t>Treatment and registration</a:t>
            </a:r>
            <a:endParaRPr lang="en-US" sz="4400" b="1" dirty="0"/>
          </a:p>
        </p:txBody>
      </p:sp>
      <p:sp>
        <p:nvSpPr>
          <p:cNvPr id="3" name="Content Placeholder 2"/>
          <p:cNvSpPr>
            <a:spLocks noGrp="1"/>
          </p:cNvSpPr>
          <p:nvPr>
            <p:ph idx="1"/>
          </p:nvPr>
        </p:nvSpPr>
        <p:spPr>
          <a:xfrm>
            <a:off x="688524" y="1735364"/>
            <a:ext cx="7532915" cy="4906975"/>
          </a:xfrm>
        </p:spPr>
        <p:txBody>
          <a:bodyPr>
            <a:noAutofit/>
          </a:bodyPr>
          <a:lstStyle/>
          <a:p>
            <a:r>
              <a:rPr lang="en-PH" sz="2600" dirty="0">
                <a:solidFill>
                  <a:schemeClr val="tx1"/>
                </a:solidFill>
              </a:rPr>
              <a:t>Do </a:t>
            </a:r>
            <a:r>
              <a:rPr lang="en-PH" sz="2600" b="1" dirty="0">
                <a:solidFill>
                  <a:srgbClr val="FF0000"/>
                </a:solidFill>
              </a:rPr>
              <a:t>pre-treatment evaluation</a:t>
            </a:r>
            <a:r>
              <a:rPr lang="en-PH" sz="2600" dirty="0"/>
              <a:t>. </a:t>
            </a:r>
            <a:r>
              <a:rPr lang="en-PH" sz="2600" b="1" dirty="0">
                <a:solidFill>
                  <a:srgbClr val="FF0000"/>
                </a:solidFill>
              </a:rPr>
              <a:t>Address all pertinent health issues </a:t>
            </a:r>
            <a:r>
              <a:rPr lang="en-PH" sz="2600" dirty="0">
                <a:solidFill>
                  <a:schemeClr val="tx1"/>
                </a:solidFill>
              </a:rPr>
              <a:t>appropriately</a:t>
            </a:r>
          </a:p>
          <a:p>
            <a:pPr marL="0" indent="0">
              <a:buNone/>
            </a:pPr>
            <a:endParaRPr lang="en-PH" sz="1600" dirty="0">
              <a:solidFill>
                <a:schemeClr val="tx1"/>
              </a:solidFill>
            </a:endParaRPr>
          </a:p>
          <a:p>
            <a:r>
              <a:rPr lang="en-PH" sz="2600" dirty="0">
                <a:solidFill>
                  <a:schemeClr val="tx1"/>
                </a:solidFill>
              </a:rPr>
              <a:t>Assign the corresponding treatment regimen  based on the patient’s disease site and registration group. </a:t>
            </a:r>
          </a:p>
          <a:p>
            <a:pPr marL="0" indent="0">
              <a:buNone/>
            </a:pPr>
            <a:endParaRPr lang="en-PH" sz="1600" dirty="0">
              <a:solidFill>
                <a:schemeClr val="tx1"/>
              </a:solidFill>
            </a:endParaRPr>
          </a:p>
          <a:p>
            <a:r>
              <a:rPr lang="en-PH" sz="2600" dirty="0">
                <a:solidFill>
                  <a:schemeClr val="tx1"/>
                </a:solidFill>
              </a:rPr>
              <a:t>Open and accomplish </a:t>
            </a:r>
            <a:r>
              <a:rPr lang="en-PH" sz="2600" b="1" dirty="0">
                <a:solidFill>
                  <a:srgbClr val="FF0000"/>
                </a:solidFill>
              </a:rPr>
              <a:t>Form 4. TB Treatment/ IPT Card </a:t>
            </a:r>
            <a:r>
              <a:rPr lang="en-PH" sz="2600" dirty="0">
                <a:solidFill>
                  <a:schemeClr val="tx1"/>
                </a:solidFill>
              </a:rPr>
              <a:t>and two (2) </a:t>
            </a:r>
            <a:r>
              <a:rPr lang="en-PH" sz="2600" b="1" dirty="0">
                <a:solidFill>
                  <a:srgbClr val="FF0000"/>
                </a:solidFill>
              </a:rPr>
              <a:t>Form 5.</a:t>
            </a:r>
            <a:r>
              <a:rPr lang="en-PH" sz="2600" dirty="0">
                <a:solidFill>
                  <a:srgbClr val="FF0000"/>
                </a:solidFill>
              </a:rPr>
              <a:t> </a:t>
            </a:r>
            <a:r>
              <a:rPr lang="en-PH" sz="2600" b="1" dirty="0">
                <a:solidFill>
                  <a:srgbClr val="FF0000"/>
                </a:solidFill>
              </a:rPr>
              <a:t>NTP ID Cards</a:t>
            </a:r>
            <a:r>
              <a:rPr lang="en-PH" sz="2600" dirty="0">
                <a:solidFill>
                  <a:srgbClr val="FF0000"/>
                </a:solidFill>
              </a:rPr>
              <a:t> </a:t>
            </a:r>
            <a:r>
              <a:rPr lang="en-PH" sz="2600" dirty="0">
                <a:solidFill>
                  <a:schemeClr val="tx1"/>
                </a:solidFill>
              </a:rPr>
              <a:t>- one for the patient and the other for the treatment partner.</a:t>
            </a:r>
            <a:endParaRPr lang="en-US" sz="2600" dirty="0">
              <a:solidFill>
                <a:schemeClr val="tx1"/>
              </a:solidFill>
            </a:endParaRPr>
          </a:p>
        </p:txBody>
      </p:sp>
    </p:spTree>
    <p:extLst>
      <p:ext uri="{BB962C8B-B14F-4D97-AF65-F5344CB8AC3E}">
        <p14:creationId xmlns:p14="http://schemas.microsoft.com/office/powerpoint/2010/main" val="1411417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51152" y="156124"/>
            <a:ext cx="8792848" cy="668818"/>
          </a:xfrm>
        </p:spPr>
        <p:txBody>
          <a:bodyPr>
            <a:noAutofit/>
          </a:bodyPr>
          <a:lstStyle/>
          <a:p>
            <a:r>
              <a:rPr lang="en-US" b="1" dirty="0">
                <a:solidFill>
                  <a:schemeClr val="accent1">
                    <a:lumMod val="75000"/>
                  </a:schemeClr>
                </a:solidFill>
              </a:rPr>
              <a:t>Form 4. TB Treatment-IPT Card</a:t>
            </a:r>
          </a:p>
        </p:txBody>
      </p:sp>
      <p:pic>
        <p:nvPicPr>
          <p:cNvPr id="5" name="Picture 4"/>
          <p:cNvPicPr>
            <a:picLocks noChangeAspect="1"/>
          </p:cNvPicPr>
          <p:nvPr/>
        </p:nvPicPr>
        <p:blipFill>
          <a:blip r:embed="rId3"/>
          <a:stretch>
            <a:fillRect/>
          </a:stretch>
        </p:blipFill>
        <p:spPr>
          <a:xfrm>
            <a:off x="365900" y="682263"/>
            <a:ext cx="8389232" cy="5984007"/>
          </a:xfrm>
          <a:prstGeom prst="rect">
            <a:avLst/>
          </a:prstGeom>
        </p:spPr>
      </p:pic>
    </p:spTree>
    <p:extLst>
      <p:ext uri="{BB962C8B-B14F-4D97-AF65-F5344CB8AC3E}">
        <p14:creationId xmlns:p14="http://schemas.microsoft.com/office/powerpoint/2010/main" val="487526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51152" y="90585"/>
            <a:ext cx="8792848" cy="668818"/>
          </a:xfrm>
        </p:spPr>
        <p:txBody>
          <a:bodyPr>
            <a:noAutofit/>
          </a:bodyPr>
          <a:lstStyle/>
          <a:p>
            <a:r>
              <a:rPr lang="en-US" b="1" dirty="0">
                <a:solidFill>
                  <a:schemeClr val="accent1">
                    <a:lumMod val="75000"/>
                  </a:schemeClr>
                </a:solidFill>
              </a:rPr>
              <a:t>Form 4. TB Treatment-IPT Card</a:t>
            </a:r>
          </a:p>
        </p:txBody>
      </p:sp>
      <p:pic>
        <p:nvPicPr>
          <p:cNvPr id="3" name="Picture 2"/>
          <p:cNvPicPr>
            <a:picLocks noChangeAspect="1"/>
          </p:cNvPicPr>
          <p:nvPr/>
        </p:nvPicPr>
        <p:blipFill rotWithShape="1">
          <a:blip r:embed="rId3"/>
          <a:srcRect b="3728"/>
          <a:stretch/>
        </p:blipFill>
        <p:spPr>
          <a:xfrm>
            <a:off x="555449" y="759403"/>
            <a:ext cx="8180593" cy="5906868"/>
          </a:xfrm>
          <a:prstGeom prst="rect">
            <a:avLst/>
          </a:prstGeom>
        </p:spPr>
      </p:pic>
    </p:spTree>
    <p:extLst>
      <p:ext uri="{BB962C8B-B14F-4D97-AF65-F5344CB8AC3E}">
        <p14:creationId xmlns:p14="http://schemas.microsoft.com/office/powerpoint/2010/main" val="9660155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02997" y="174172"/>
            <a:ext cx="8792848" cy="668818"/>
          </a:xfrm>
        </p:spPr>
        <p:txBody>
          <a:bodyPr>
            <a:noAutofit/>
          </a:bodyPr>
          <a:lstStyle/>
          <a:p>
            <a:r>
              <a:rPr lang="en-US" b="1" dirty="0">
                <a:solidFill>
                  <a:schemeClr val="accent1">
                    <a:lumMod val="75000"/>
                  </a:schemeClr>
                </a:solidFill>
              </a:rPr>
              <a:t>Form 5. NTP ID Card</a:t>
            </a:r>
          </a:p>
        </p:txBody>
      </p:sp>
      <p:pic>
        <p:nvPicPr>
          <p:cNvPr id="5" name="Picture 4"/>
          <p:cNvPicPr>
            <a:picLocks noChangeAspect="1"/>
          </p:cNvPicPr>
          <p:nvPr/>
        </p:nvPicPr>
        <p:blipFill>
          <a:blip r:embed="rId3"/>
          <a:stretch>
            <a:fillRect/>
          </a:stretch>
        </p:blipFill>
        <p:spPr>
          <a:xfrm>
            <a:off x="233163" y="842990"/>
            <a:ext cx="8814527" cy="5823281"/>
          </a:xfrm>
          <a:prstGeom prst="rect">
            <a:avLst/>
          </a:prstGeom>
        </p:spPr>
      </p:pic>
    </p:spTree>
    <p:extLst>
      <p:ext uri="{BB962C8B-B14F-4D97-AF65-F5344CB8AC3E}">
        <p14:creationId xmlns:p14="http://schemas.microsoft.com/office/powerpoint/2010/main" val="1533821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112" y="491532"/>
            <a:ext cx="7924176" cy="668818"/>
          </a:xfrm>
        </p:spPr>
        <p:txBody>
          <a:bodyPr>
            <a:noAutofit/>
          </a:bodyPr>
          <a:lstStyle/>
          <a:p>
            <a:r>
              <a:rPr lang="en-US" sz="4400" b="1" dirty="0">
                <a:solidFill>
                  <a:schemeClr val="accent1">
                    <a:lumMod val="75000"/>
                  </a:schemeClr>
                </a:solidFill>
              </a:rPr>
              <a:t>Case Holding</a:t>
            </a:r>
          </a:p>
        </p:txBody>
      </p:sp>
      <p:sp>
        <p:nvSpPr>
          <p:cNvPr id="3" name="Content Placeholder 2"/>
          <p:cNvSpPr>
            <a:spLocks noGrp="1"/>
          </p:cNvSpPr>
          <p:nvPr>
            <p:ph idx="1"/>
          </p:nvPr>
        </p:nvSpPr>
        <p:spPr>
          <a:xfrm>
            <a:off x="443112" y="1677338"/>
            <a:ext cx="8700888" cy="4688293"/>
          </a:xfrm>
        </p:spPr>
        <p:txBody>
          <a:bodyPr>
            <a:normAutofit/>
          </a:bodyPr>
          <a:lstStyle/>
          <a:p>
            <a:r>
              <a:rPr lang="en-PH" sz="3200" dirty="0">
                <a:solidFill>
                  <a:schemeClr val="tx1"/>
                </a:solidFill>
              </a:rPr>
              <a:t>Set of procedures that ensure patients complete their treatment</a:t>
            </a:r>
          </a:p>
          <a:p>
            <a:pPr marL="800100" lvl="1" indent="-342900">
              <a:buFont typeface="Arial" panose="020B0604020202020204" pitchFamily="34" charset="0"/>
              <a:buChar char="•"/>
            </a:pPr>
            <a:r>
              <a:rPr lang="en-PH" sz="2800" dirty="0">
                <a:solidFill>
                  <a:schemeClr val="tx1"/>
                </a:solidFill>
              </a:rPr>
              <a:t>assignment of the appropriate treatment regimen</a:t>
            </a:r>
          </a:p>
          <a:p>
            <a:pPr marL="800100" lvl="1" indent="-342900">
              <a:buFont typeface="Arial" panose="020B0604020202020204" pitchFamily="34" charset="0"/>
              <a:buChar char="•"/>
            </a:pPr>
            <a:r>
              <a:rPr lang="en-PH" sz="2800" dirty="0">
                <a:solidFill>
                  <a:schemeClr val="tx1"/>
                </a:solidFill>
              </a:rPr>
              <a:t>supervised drug intake</a:t>
            </a:r>
          </a:p>
          <a:p>
            <a:pPr marL="800100" lvl="1" indent="-342900">
              <a:buFont typeface="Arial" panose="020B0604020202020204" pitchFamily="34" charset="0"/>
              <a:buChar char="•"/>
            </a:pPr>
            <a:r>
              <a:rPr lang="en-PH" sz="2800" dirty="0">
                <a:solidFill>
                  <a:schemeClr val="tx1"/>
                </a:solidFill>
              </a:rPr>
              <a:t>support to patients</a:t>
            </a:r>
          </a:p>
          <a:p>
            <a:pPr marL="800100" lvl="1" indent="-342900">
              <a:buFont typeface="Arial" panose="020B0604020202020204" pitchFamily="34" charset="0"/>
              <a:buChar char="•"/>
            </a:pPr>
            <a:r>
              <a:rPr lang="en-PH" sz="2800" dirty="0">
                <a:solidFill>
                  <a:schemeClr val="tx1"/>
                </a:solidFill>
              </a:rPr>
              <a:t>monitoring response to treatment through follow-up DSSM</a:t>
            </a:r>
          </a:p>
        </p:txBody>
      </p:sp>
    </p:spTree>
    <p:extLst>
      <p:ext uri="{BB962C8B-B14F-4D97-AF65-F5344CB8AC3E}">
        <p14:creationId xmlns:p14="http://schemas.microsoft.com/office/powerpoint/2010/main" val="8234562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4171" y="87086"/>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4171" y="121418"/>
            <a:ext cx="8792848" cy="668818"/>
          </a:xfrm>
        </p:spPr>
        <p:txBody>
          <a:bodyPr>
            <a:noAutofit/>
          </a:bodyPr>
          <a:lstStyle/>
          <a:p>
            <a:r>
              <a:rPr lang="en-US" b="1" dirty="0">
                <a:solidFill>
                  <a:schemeClr val="accent1">
                    <a:lumMod val="75000"/>
                  </a:schemeClr>
                </a:solidFill>
              </a:rPr>
              <a:t>Form 5. NTP ID Card</a:t>
            </a:r>
          </a:p>
        </p:txBody>
      </p:sp>
      <p:pic>
        <p:nvPicPr>
          <p:cNvPr id="3" name="Picture 2"/>
          <p:cNvPicPr>
            <a:picLocks noChangeAspect="1"/>
          </p:cNvPicPr>
          <p:nvPr/>
        </p:nvPicPr>
        <p:blipFill>
          <a:blip r:embed="rId3"/>
          <a:stretch>
            <a:fillRect/>
          </a:stretch>
        </p:blipFill>
        <p:spPr>
          <a:xfrm>
            <a:off x="439645" y="947907"/>
            <a:ext cx="8345938" cy="5777357"/>
          </a:xfrm>
          <a:prstGeom prst="rect">
            <a:avLst/>
          </a:prstGeom>
        </p:spPr>
      </p:pic>
    </p:spTree>
    <p:extLst>
      <p:ext uri="{BB962C8B-B14F-4D97-AF65-F5344CB8AC3E}">
        <p14:creationId xmlns:p14="http://schemas.microsoft.com/office/powerpoint/2010/main" val="27140046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189" y="303404"/>
            <a:ext cx="8360229" cy="751237"/>
          </a:xfrm>
        </p:spPr>
        <p:txBody>
          <a:bodyPr>
            <a:noAutofit/>
          </a:bodyPr>
          <a:lstStyle/>
          <a:p>
            <a:r>
              <a:rPr lang="en-US" sz="4000" b="1" dirty="0">
                <a:solidFill>
                  <a:schemeClr val="accent1">
                    <a:lumMod val="75000"/>
                  </a:schemeClr>
                </a:solidFill>
              </a:rPr>
              <a:t>Revised</a:t>
            </a:r>
            <a:r>
              <a:rPr lang="en-US" b="1" dirty="0">
                <a:solidFill>
                  <a:schemeClr val="accent1">
                    <a:lumMod val="75000"/>
                  </a:schemeClr>
                </a:solidFill>
              </a:rPr>
              <a:t> contents of the                    treatment card</a:t>
            </a:r>
          </a:p>
        </p:txBody>
      </p:sp>
      <p:sp>
        <p:nvSpPr>
          <p:cNvPr id="3" name="Content Placeholder 2"/>
          <p:cNvSpPr>
            <a:spLocks noGrp="1"/>
          </p:cNvSpPr>
          <p:nvPr>
            <p:ph idx="1"/>
          </p:nvPr>
        </p:nvSpPr>
        <p:spPr>
          <a:xfrm>
            <a:off x="666540" y="2180928"/>
            <a:ext cx="8039878" cy="4378133"/>
          </a:xfrm>
        </p:spPr>
        <p:txBody>
          <a:bodyPr>
            <a:noAutofit/>
          </a:bodyPr>
          <a:lstStyle/>
          <a:p>
            <a:pPr>
              <a:spcAft>
                <a:spcPts val="1200"/>
              </a:spcAft>
            </a:pPr>
            <a:r>
              <a:rPr lang="en-US" sz="2600" dirty="0">
                <a:solidFill>
                  <a:srgbClr val="FF0000"/>
                </a:solidFill>
              </a:rPr>
              <a:t>SOURCE OF PATIENT</a:t>
            </a:r>
          </a:p>
          <a:p>
            <a:pPr lvl="1">
              <a:spcBef>
                <a:spcPts val="0"/>
              </a:spcBef>
            </a:pPr>
            <a:r>
              <a:rPr lang="en-US" sz="2600" dirty="0">
                <a:solidFill>
                  <a:schemeClr val="tx1"/>
                </a:solidFill>
              </a:rPr>
              <a:t>Public health centers</a:t>
            </a:r>
          </a:p>
          <a:p>
            <a:pPr lvl="1">
              <a:spcBef>
                <a:spcPts val="0"/>
              </a:spcBef>
            </a:pPr>
            <a:r>
              <a:rPr lang="en-US" sz="2600" dirty="0">
                <a:solidFill>
                  <a:schemeClr val="tx1"/>
                </a:solidFill>
              </a:rPr>
              <a:t>Other government facilities/hospitals</a:t>
            </a:r>
          </a:p>
          <a:p>
            <a:pPr lvl="1">
              <a:spcBef>
                <a:spcPts val="0"/>
              </a:spcBef>
            </a:pPr>
            <a:r>
              <a:rPr lang="en-US" sz="2600" dirty="0">
                <a:solidFill>
                  <a:schemeClr val="tx1"/>
                </a:solidFill>
              </a:rPr>
              <a:t>Private hospitals/clinics/physician/NGO clinics</a:t>
            </a:r>
          </a:p>
          <a:p>
            <a:pPr lvl="1">
              <a:spcBef>
                <a:spcPts val="0"/>
              </a:spcBef>
            </a:pPr>
            <a:r>
              <a:rPr lang="en-US" sz="2600" dirty="0">
                <a:solidFill>
                  <a:schemeClr val="tx1"/>
                </a:solidFill>
              </a:rPr>
              <a:t>Community</a:t>
            </a:r>
          </a:p>
          <a:p>
            <a:pPr>
              <a:spcAft>
                <a:spcPts val="1200"/>
              </a:spcAft>
            </a:pPr>
            <a:r>
              <a:rPr lang="en-US" sz="2600" dirty="0" err="1">
                <a:solidFill>
                  <a:srgbClr val="FE331E"/>
                </a:solidFill>
              </a:rPr>
              <a:t>PhilHealth</a:t>
            </a:r>
            <a:r>
              <a:rPr lang="en-US" sz="2600" dirty="0">
                <a:solidFill>
                  <a:srgbClr val="FE331E"/>
                </a:solidFill>
              </a:rPr>
              <a:t> number</a:t>
            </a:r>
          </a:p>
          <a:p>
            <a:pPr>
              <a:spcAft>
                <a:spcPts val="1200"/>
              </a:spcAft>
            </a:pPr>
            <a:r>
              <a:rPr lang="en-US" sz="2600" dirty="0">
                <a:solidFill>
                  <a:srgbClr val="FE331E"/>
                </a:solidFill>
              </a:rPr>
              <a:t>Household contacts</a:t>
            </a:r>
          </a:p>
          <a:p>
            <a:pPr>
              <a:spcAft>
                <a:spcPts val="1200"/>
              </a:spcAft>
            </a:pPr>
            <a:r>
              <a:rPr lang="en-US" sz="2600" dirty="0">
                <a:solidFill>
                  <a:schemeClr val="tx1"/>
                </a:solidFill>
              </a:rPr>
              <a:t>Treatment card for adults and children </a:t>
            </a:r>
            <a:r>
              <a:rPr lang="en-US" sz="2600" dirty="0">
                <a:solidFill>
                  <a:srgbClr val="FE331E"/>
                </a:solidFill>
              </a:rPr>
              <a:t>integrated</a:t>
            </a:r>
          </a:p>
        </p:txBody>
      </p:sp>
    </p:spTree>
    <p:extLst>
      <p:ext uri="{BB962C8B-B14F-4D97-AF65-F5344CB8AC3E}">
        <p14:creationId xmlns:p14="http://schemas.microsoft.com/office/powerpoint/2010/main" val="2258912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186" y="438779"/>
            <a:ext cx="7924176" cy="668818"/>
          </a:xfrm>
        </p:spPr>
        <p:txBody>
          <a:bodyPr>
            <a:noAutofit/>
          </a:bodyPr>
          <a:lstStyle/>
          <a:p>
            <a:r>
              <a:rPr lang="en-PH" sz="4400" b="1" dirty="0">
                <a:solidFill>
                  <a:schemeClr val="accent1">
                    <a:lumMod val="75000"/>
                  </a:schemeClr>
                </a:solidFill>
              </a:rPr>
              <a:t>Treatment and registration</a:t>
            </a:r>
            <a:endParaRPr lang="en-US" sz="4000" b="1" dirty="0">
              <a:solidFill>
                <a:schemeClr val="accent1">
                  <a:lumMod val="75000"/>
                </a:schemeClr>
              </a:solidFill>
            </a:endParaRPr>
          </a:p>
        </p:txBody>
      </p:sp>
      <p:sp>
        <p:nvSpPr>
          <p:cNvPr id="3" name="Content Placeholder 2"/>
          <p:cNvSpPr>
            <a:spLocks noGrp="1"/>
          </p:cNvSpPr>
          <p:nvPr>
            <p:ph idx="1"/>
          </p:nvPr>
        </p:nvSpPr>
        <p:spPr>
          <a:xfrm>
            <a:off x="609421" y="1938694"/>
            <a:ext cx="7644941" cy="4725875"/>
          </a:xfrm>
        </p:spPr>
        <p:txBody>
          <a:bodyPr>
            <a:noAutofit/>
          </a:bodyPr>
          <a:lstStyle/>
          <a:p>
            <a:r>
              <a:rPr lang="en-PH" sz="2600" dirty="0">
                <a:solidFill>
                  <a:schemeClr val="tx1"/>
                </a:solidFill>
              </a:rPr>
              <a:t>Discuss with the patient and decide who will be the most </a:t>
            </a:r>
            <a:r>
              <a:rPr lang="en-PH" sz="2600" b="1" dirty="0">
                <a:solidFill>
                  <a:srgbClr val="FF0000"/>
                </a:solidFill>
              </a:rPr>
              <a:t>appropriate treatment partner </a:t>
            </a:r>
            <a:r>
              <a:rPr lang="en-PH" sz="2600" dirty="0">
                <a:solidFill>
                  <a:schemeClr val="tx1"/>
                </a:solidFill>
              </a:rPr>
              <a:t>and</a:t>
            </a:r>
            <a:r>
              <a:rPr lang="en-PH" sz="2600" b="1" dirty="0">
                <a:solidFill>
                  <a:srgbClr val="FF0000"/>
                </a:solidFill>
              </a:rPr>
              <a:t> where the treatment will be administered</a:t>
            </a:r>
          </a:p>
          <a:p>
            <a:pPr marL="0" indent="0">
              <a:buNone/>
            </a:pPr>
            <a:endParaRPr lang="en-PH" sz="1600" b="1" dirty="0">
              <a:solidFill>
                <a:srgbClr val="FF0000"/>
              </a:solidFill>
            </a:endParaRPr>
          </a:p>
          <a:p>
            <a:pPr marL="342900" lvl="1" indent="-342900"/>
            <a:r>
              <a:rPr lang="en-PH" sz="2600" b="1" dirty="0">
                <a:solidFill>
                  <a:schemeClr val="tx1"/>
                </a:solidFill>
              </a:rPr>
              <a:t>Treatment partner</a:t>
            </a:r>
            <a:r>
              <a:rPr lang="en-PH" sz="2600" dirty="0">
                <a:solidFill>
                  <a:schemeClr val="tx1"/>
                </a:solidFill>
              </a:rPr>
              <a:t>: </a:t>
            </a:r>
          </a:p>
          <a:p>
            <a:pPr marL="742950" lvl="2" indent="-342900"/>
            <a:r>
              <a:rPr lang="en-PH" sz="2800" dirty="0">
                <a:solidFill>
                  <a:schemeClr val="tx1"/>
                </a:solidFill>
              </a:rPr>
              <a:t>DOTS facility staff, or </a:t>
            </a:r>
          </a:p>
          <a:p>
            <a:pPr marL="742950" lvl="2" indent="-342900"/>
            <a:r>
              <a:rPr lang="en-PH" sz="2800" dirty="0">
                <a:solidFill>
                  <a:schemeClr val="tx1"/>
                </a:solidFill>
              </a:rPr>
              <a:t>a trained community member, such as the barangay health worker (BHW), local government official, or a former TB patient.</a:t>
            </a:r>
          </a:p>
          <a:p>
            <a:endParaRPr lang="en-PH" sz="3200" b="1" dirty="0">
              <a:solidFill>
                <a:schemeClr val="tx1"/>
              </a:solidFill>
            </a:endParaRPr>
          </a:p>
          <a:p>
            <a:endParaRPr lang="en-US" sz="2800" dirty="0">
              <a:solidFill>
                <a:schemeClr val="tx1"/>
              </a:solidFill>
            </a:endParaRPr>
          </a:p>
        </p:txBody>
      </p:sp>
    </p:spTree>
    <p:extLst>
      <p:ext uri="{BB962C8B-B14F-4D97-AF65-F5344CB8AC3E}">
        <p14:creationId xmlns:p14="http://schemas.microsoft.com/office/powerpoint/2010/main" val="37142253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3680" y="526702"/>
            <a:ext cx="7924176" cy="668818"/>
          </a:xfrm>
        </p:spPr>
        <p:txBody>
          <a:bodyPr>
            <a:noAutofit/>
          </a:bodyPr>
          <a:lstStyle/>
          <a:p>
            <a:r>
              <a:rPr lang="en-PH" sz="4400" b="1" dirty="0">
                <a:solidFill>
                  <a:schemeClr val="accent1">
                    <a:lumMod val="75000"/>
                  </a:schemeClr>
                </a:solidFill>
              </a:rPr>
              <a:t>Treatment and registration</a:t>
            </a:r>
            <a:endParaRPr lang="en-US" sz="4400" b="1" dirty="0">
              <a:solidFill>
                <a:schemeClr val="accent1">
                  <a:lumMod val="75000"/>
                </a:schemeClr>
              </a:solidFill>
            </a:endParaRPr>
          </a:p>
        </p:txBody>
      </p:sp>
      <p:sp>
        <p:nvSpPr>
          <p:cNvPr id="3" name="Content Placeholder 2"/>
          <p:cNvSpPr>
            <a:spLocks noGrp="1"/>
          </p:cNvSpPr>
          <p:nvPr>
            <p:ph idx="1"/>
          </p:nvPr>
        </p:nvSpPr>
        <p:spPr>
          <a:xfrm>
            <a:off x="523680" y="1635368"/>
            <a:ext cx="7998881" cy="4958862"/>
          </a:xfrm>
        </p:spPr>
        <p:txBody>
          <a:bodyPr>
            <a:noAutofit/>
          </a:bodyPr>
          <a:lstStyle/>
          <a:p>
            <a:r>
              <a:rPr lang="en-PH" sz="2800" b="1" dirty="0">
                <a:solidFill>
                  <a:srgbClr val="FF0000"/>
                </a:solidFill>
              </a:rPr>
              <a:t>Trained family members </a:t>
            </a:r>
            <a:r>
              <a:rPr lang="en-PH" sz="2800" dirty="0">
                <a:solidFill>
                  <a:schemeClr val="tx1"/>
                </a:solidFill>
              </a:rPr>
              <a:t>as the </a:t>
            </a:r>
            <a:r>
              <a:rPr lang="en-PH" sz="2800" b="1" dirty="0">
                <a:solidFill>
                  <a:srgbClr val="FF0000"/>
                </a:solidFill>
              </a:rPr>
              <a:t>sole treatment partner in special/exceptional cases</a:t>
            </a:r>
            <a:r>
              <a:rPr lang="en-PH" sz="2800" dirty="0"/>
              <a:t>:</a:t>
            </a:r>
            <a:endParaRPr lang="en-US" sz="2800" dirty="0"/>
          </a:p>
          <a:p>
            <a:pPr lvl="1"/>
            <a:r>
              <a:rPr lang="en-PH" sz="2200" dirty="0">
                <a:solidFill>
                  <a:schemeClr val="tx1"/>
                </a:solidFill>
              </a:rPr>
              <a:t>Poor access to a DOTS facility due to geographical barriers (including temporarily displaced populations)</a:t>
            </a:r>
            <a:endParaRPr lang="en-US" sz="2200" dirty="0">
              <a:solidFill>
                <a:schemeClr val="tx1"/>
              </a:solidFill>
            </a:endParaRPr>
          </a:p>
          <a:p>
            <a:pPr lvl="1"/>
            <a:r>
              <a:rPr lang="en-PH" sz="2200" dirty="0">
                <a:solidFill>
                  <a:schemeClr val="tx1"/>
                </a:solidFill>
              </a:rPr>
              <a:t>Debilitated and/or bed-ridden patients</a:t>
            </a:r>
            <a:endParaRPr lang="en-US" sz="2200" dirty="0">
              <a:solidFill>
                <a:schemeClr val="tx1"/>
              </a:solidFill>
            </a:endParaRPr>
          </a:p>
          <a:p>
            <a:pPr lvl="1"/>
            <a:r>
              <a:rPr lang="en-PH" sz="2200" dirty="0">
                <a:solidFill>
                  <a:schemeClr val="tx1"/>
                </a:solidFill>
              </a:rPr>
              <a:t>DOT schedule is in conflict with the patient’s work/school  schedule and unable to access other DOTS facilities </a:t>
            </a:r>
            <a:endParaRPr lang="en-US" sz="2200" dirty="0">
              <a:solidFill>
                <a:schemeClr val="tx1"/>
              </a:solidFill>
            </a:endParaRPr>
          </a:p>
          <a:p>
            <a:pPr lvl="1"/>
            <a:r>
              <a:rPr lang="en-PH" sz="2200" dirty="0">
                <a:solidFill>
                  <a:schemeClr val="tx1"/>
                </a:solidFill>
              </a:rPr>
              <a:t>Cultural beliefs that limit the choice of a treatment partner (e.g., indigenous people)</a:t>
            </a:r>
            <a:endParaRPr lang="en-US" sz="2200" dirty="0">
              <a:solidFill>
                <a:schemeClr val="tx1"/>
              </a:solidFill>
            </a:endParaRPr>
          </a:p>
          <a:p>
            <a:pPr lvl="1"/>
            <a:r>
              <a:rPr lang="en-PH" sz="2200" dirty="0">
                <a:solidFill>
                  <a:schemeClr val="tx1"/>
                </a:solidFill>
              </a:rPr>
              <a:t>Treatment of </a:t>
            </a:r>
            <a:r>
              <a:rPr lang="en-PH" sz="2200" dirty="0">
                <a:solidFill>
                  <a:srgbClr val="FF0000"/>
                </a:solidFill>
              </a:rPr>
              <a:t>children</a:t>
            </a:r>
          </a:p>
        </p:txBody>
      </p:sp>
    </p:spTree>
    <p:extLst>
      <p:ext uri="{BB962C8B-B14F-4D97-AF65-F5344CB8AC3E}">
        <p14:creationId xmlns:p14="http://schemas.microsoft.com/office/powerpoint/2010/main" val="15559748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392" y="509117"/>
            <a:ext cx="7924176" cy="668818"/>
          </a:xfrm>
        </p:spPr>
        <p:txBody>
          <a:bodyPr>
            <a:noAutofit/>
          </a:bodyPr>
          <a:lstStyle/>
          <a:p>
            <a:r>
              <a:rPr lang="en-PH" sz="4400" b="1" dirty="0">
                <a:solidFill>
                  <a:schemeClr val="accent1">
                    <a:lumMod val="75000"/>
                  </a:schemeClr>
                </a:solidFill>
              </a:rPr>
              <a:t>Treatment </a:t>
            </a:r>
            <a:r>
              <a:rPr lang="en-PH" sz="4800" b="1" dirty="0">
                <a:solidFill>
                  <a:schemeClr val="accent1">
                    <a:lumMod val="75000"/>
                  </a:schemeClr>
                </a:solidFill>
              </a:rPr>
              <a:t>and registration</a:t>
            </a:r>
            <a:endParaRPr lang="en-US" sz="4400" b="1" dirty="0">
              <a:solidFill>
                <a:schemeClr val="accent1">
                  <a:lumMod val="75000"/>
                </a:schemeClr>
              </a:solidFill>
            </a:endParaRPr>
          </a:p>
        </p:txBody>
      </p:sp>
      <p:sp>
        <p:nvSpPr>
          <p:cNvPr id="3" name="Content Placeholder 2"/>
          <p:cNvSpPr>
            <a:spLocks noGrp="1"/>
          </p:cNvSpPr>
          <p:nvPr>
            <p:ph idx="1"/>
          </p:nvPr>
        </p:nvSpPr>
        <p:spPr>
          <a:xfrm>
            <a:off x="509002" y="1976277"/>
            <a:ext cx="7700955" cy="4547616"/>
          </a:xfrm>
        </p:spPr>
        <p:txBody>
          <a:bodyPr>
            <a:noAutofit/>
          </a:bodyPr>
          <a:lstStyle/>
          <a:p>
            <a:r>
              <a:rPr lang="en-PH" sz="2800" b="1" dirty="0">
                <a:solidFill>
                  <a:srgbClr val="FF0000"/>
                </a:solidFill>
              </a:rPr>
              <a:t>Trained family members </a:t>
            </a:r>
            <a:r>
              <a:rPr lang="en-PH" sz="2800" dirty="0">
                <a:solidFill>
                  <a:schemeClr val="tx1"/>
                </a:solidFill>
              </a:rPr>
              <a:t>as the </a:t>
            </a:r>
            <a:r>
              <a:rPr lang="en-PH" sz="2800" b="1" dirty="0">
                <a:solidFill>
                  <a:srgbClr val="FF0000"/>
                </a:solidFill>
              </a:rPr>
              <a:t>sole treatment partner</a:t>
            </a:r>
            <a:endParaRPr lang="en-US" sz="2800" dirty="0"/>
          </a:p>
          <a:p>
            <a:pPr lvl="1"/>
            <a:r>
              <a:rPr lang="en-PH" sz="2200" b="1" dirty="0">
                <a:solidFill>
                  <a:srgbClr val="FF0000"/>
                </a:solidFill>
              </a:rPr>
              <a:t>drug supply </a:t>
            </a:r>
            <a:r>
              <a:rPr lang="en-PH" sz="2200" dirty="0">
                <a:solidFill>
                  <a:schemeClr val="tx1"/>
                </a:solidFill>
              </a:rPr>
              <a:t>on a </a:t>
            </a:r>
            <a:r>
              <a:rPr lang="en-PH" sz="2200" b="1" dirty="0">
                <a:solidFill>
                  <a:srgbClr val="FF0000"/>
                </a:solidFill>
              </a:rPr>
              <a:t>weekly basis </a:t>
            </a:r>
            <a:r>
              <a:rPr lang="en-PH" sz="2200" dirty="0">
                <a:solidFill>
                  <a:schemeClr val="tx1"/>
                </a:solidFill>
              </a:rPr>
              <a:t>or as agreed between health worker and family member.</a:t>
            </a:r>
          </a:p>
          <a:p>
            <a:pPr lvl="1"/>
            <a:r>
              <a:rPr lang="en-PH" sz="2200" dirty="0">
                <a:solidFill>
                  <a:schemeClr val="tx1"/>
                </a:solidFill>
              </a:rPr>
              <a:t>Streptomycin IM injections by trained and authorized</a:t>
            </a:r>
            <a:r>
              <a:rPr lang="en-PH" sz="2200" b="1" dirty="0">
                <a:solidFill>
                  <a:schemeClr val="tx1"/>
                </a:solidFill>
              </a:rPr>
              <a:t> </a:t>
            </a:r>
            <a:r>
              <a:rPr lang="en-PH" sz="2200" dirty="0">
                <a:solidFill>
                  <a:schemeClr val="tx1"/>
                </a:solidFill>
              </a:rPr>
              <a:t>health personnel.</a:t>
            </a:r>
          </a:p>
          <a:p>
            <a:pPr lvl="2"/>
            <a:r>
              <a:rPr lang="en-PH" sz="2200" dirty="0">
                <a:solidFill>
                  <a:schemeClr val="tx1"/>
                </a:solidFill>
              </a:rPr>
              <a:t>If no access during weekends/holidays, may </a:t>
            </a:r>
            <a:r>
              <a:rPr lang="en-PH" sz="2200" b="1" dirty="0">
                <a:solidFill>
                  <a:srgbClr val="FF0000"/>
                </a:solidFill>
              </a:rPr>
              <a:t>forego streptomycin doses during weekends/holidays </a:t>
            </a:r>
            <a:r>
              <a:rPr lang="en-PH" sz="2200" dirty="0">
                <a:solidFill>
                  <a:schemeClr val="tx1"/>
                </a:solidFill>
              </a:rPr>
              <a:t>provided they still complete the recommended number of doses (i.e., 56 doses).</a:t>
            </a:r>
            <a:endParaRPr lang="en-US" sz="2200" dirty="0">
              <a:solidFill>
                <a:schemeClr val="tx1"/>
              </a:solidFill>
            </a:endParaRPr>
          </a:p>
        </p:txBody>
      </p:sp>
    </p:spTree>
    <p:extLst>
      <p:ext uri="{BB962C8B-B14F-4D97-AF65-F5344CB8AC3E}">
        <p14:creationId xmlns:p14="http://schemas.microsoft.com/office/powerpoint/2010/main" val="41951515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462" y="368440"/>
            <a:ext cx="7924176" cy="668818"/>
          </a:xfrm>
        </p:spPr>
        <p:txBody>
          <a:bodyPr>
            <a:noAutofit/>
          </a:bodyPr>
          <a:lstStyle/>
          <a:p>
            <a:r>
              <a:rPr lang="en-PH" sz="4000" b="1" dirty="0">
                <a:solidFill>
                  <a:schemeClr val="accent1">
                    <a:lumMod val="75000"/>
                  </a:schemeClr>
                </a:solidFill>
              </a:rPr>
              <a:t>Treatment and registration</a:t>
            </a:r>
            <a:endParaRPr lang="en-US" sz="4000" b="1" dirty="0">
              <a:solidFill>
                <a:schemeClr val="accent1">
                  <a:lumMod val="75000"/>
                </a:schemeClr>
              </a:solidFill>
            </a:endParaRPr>
          </a:p>
        </p:txBody>
      </p:sp>
      <p:sp>
        <p:nvSpPr>
          <p:cNvPr id="3" name="Content Placeholder 2"/>
          <p:cNvSpPr>
            <a:spLocks noGrp="1"/>
          </p:cNvSpPr>
          <p:nvPr>
            <p:ph idx="1"/>
          </p:nvPr>
        </p:nvSpPr>
        <p:spPr>
          <a:xfrm>
            <a:off x="602753" y="1444432"/>
            <a:ext cx="7495593" cy="5272891"/>
          </a:xfrm>
        </p:spPr>
        <p:txBody>
          <a:bodyPr>
            <a:noAutofit/>
          </a:bodyPr>
          <a:lstStyle/>
          <a:p>
            <a:r>
              <a:rPr lang="en-PH" sz="2600" dirty="0"/>
              <a:t>Ask if the patient is a </a:t>
            </a:r>
            <a:r>
              <a:rPr lang="en-PH" sz="2600" b="1" dirty="0" err="1">
                <a:solidFill>
                  <a:srgbClr val="FF0000"/>
                </a:solidFill>
              </a:rPr>
              <a:t>PhilHealth</a:t>
            </a:r>
            <a:r>
              <a:rPr lang="en-PH" sz="2600" b="1" dirty="0">
                <a:solidFill>
                  <a:srgbClr val="FF0000"/>
                </a:solidFill>
              </a:rPr>
              <a:t> member or a qualified dependent</a:t>
            </a:r>
            <a:endParaRPr lang="en-PH" sz="2600" dirty="0"/>
          </a:p>
          <a:p>
            <a:endParaRPr lang="en-PH" sz="1600" dirty="0"/>
          </a:p>
          <a:p>
            <a:r>
              <a:rPr lang="en-PH" sz="2600" dirty="0"/>
              <a:t>Open the appropriate Standard Regimen and watch the patient take the initial dose of medications. </a:t>
            </a:r>
          </a:p>
          <a:p>
            <a:endParaRPr lang="en-PH" sz="1600" dirty="0"/>
          </a:p>
          <a:p>
            <a:pPr lvl="0"/>
            <a:r>
              <a:rPr lang="en-PH" sz="2600" dirty="0"/>
              <a:t>Record intake in treatment and ID card</a:t>
            </a:r>
          </a:p>
          <a:p>
            <a:pPr lvl="0"/>
            <a:endParaRPr lang="en-PH" sz="1600" dirty="0"/>
          </a:p>
          <a:p>
            <a:pPr lvl="0"/>
            <a:r>
              <a:rPr lang="en-PH" sz="2600" dirty="0"/>
              <a:t>Register the patient in the </a:t>
            </a:r>
            <a:r>
              <a:rPr lang="en-PH" sz="2600" b="1" dirty="0">
                <a:solidFill>
                  <a:srgbClr val="FF0000"/>
                </a:solidFill>
              </a:rPr>
              <a:t>Form 6a.</a:t>
            </a:r>
            <a:r>
              <a:rPr lang="en-PH" sz="2600" dirty="0">
                <a:solidFill>
                  <a:srgbClr val="FF0000"/>
                </a:solidFill>
              </a:rPr>
              <a:t> </a:t>
            </a:r>
            <a:r>
              <a:rPr lang="en-PH" sz="2600" b="1" dirty="0">
                <a:solidFill>
                  <a:srgbClr val="FF0000"/>
                </a:solidFill>
              </a:rPr>
              <a:t>Drug Susceptible</a:t>
            </a:r>
            <a:r>
              <a:rPr lang="en-PH" sz="2600" dirty="0">
                <a:solidFill>
                  <a:srgbClr val="FF0000"/>
                </a:solidFill>
              </a:rPr>
              <a:t> </a:t>
            </a:r>
            <a:r>
              <a:rPr lang="en-PH" sz="2600" b="1" dirty="0">
                <a:solidFill>
                  <a:srgbClr val="FF0000"/>
                </a:solidFill>
              </a:rPr>
              <a:t>TB register</a:t>
            </a:r>
            <a:r>
              <a:rPr lang="en-PH" sz="2600" dirty="0"/>
              <a:t>. Assign a TB case number.</a:t>
            </a:r>
            <a:endParaRPr lang="en-US" sz="2600" dirty="0"/>
          </a:p>
          <a:p>
            <a:endParaRPr lang="en-US" sz="2800" dirty="0"/>
          </a:p>
        </p:txBody>
      </p:sp>
    </p:spTree>
    <p:extLst>
      <p:ext uri="{BB962C8B-B14F-4D97-AF65-F5344CB8AC3E}">
        <p14:creationId xmlns:p14="http://schemas.microsoft.com/office/powerpoint/2010/main" val="16140854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5576" y="189880"/>
            <a:ext cx="8792848" cy="668818"/>
          </a:xfrm>
        </p:spPr>
        <p:txBody>
          <a:bodyPr>
            <a:noAutofit/>
          </a:bodyPr>
          <a:lstStyle/>
          <a:p>
            <a:r>
              <a:rPr lang="en-US" b="1" dirty="0">
                <a:solidFill>
                  <a:schemeClr val="accent1">
                    <a:lumMod val="75000"/>
                  </a:schemeClr>
                </a:solidFill>
              </a:rPr>
              <a:t>Form 6a. Drug-Susceptible TB Register</a:t>
            </a:r>
          </a:p>
        </p:txBody>
      </p:sp>
      <p:pic>
        <p:nvPicPr>
          <p:cNvPr id="5" name="Picture 4"/>
          <p:cNvPicPr>
            <a:picLocks noChangeAspect="1"/>
          </p:cNvPicPr>
          <p:nvPr/>
        </p:nvPicPr>
        <p:blipFill>
          <a:blip r:embed="rId3"/>
          <a:stretch>
            <a:fillRect/>
          </a:stretch>
        </p:blipFill>
        <p:spPr>
          <a:xfrm>
            <a:off x="174171" y="1048578"/>
            <a:ext cx="8776936" cy="5337471"/>
          </a:xfrm>
          <a:prstGeom prst="rect">
            <a:avLst/>
          </a:prstGeom>
        </p:spPr>
      </p:pic>
    </p:spTree>
    <p:extLst>
      <p:ext uri="{BB962C8B-B14F-4D97-AF65-F5344CB8AC3E}">
        <p14:creationId xmlns:p14="http://schemas.microsoft.com/office/powerpoint/2010/main" val="24683031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4171" y="87086"/>
            <a:ext cx="8792848" cy="668818"/>
          </a:xfrm>
        </p:spPr>
        <p:txBody>
          <a:bodyPr>
            <a:noAutofit/>
          </a:bodyPr>
          <a:lstStyle/>
          <a:p>
            <a:r>
              <a:rPr lang="en-US" b="1" dirty="0">
                <a:solidFill>
                  <a:schemeClr val="accent1">
                    <a:lumMod val="75000"/>
                  </a:schemeClr>
                </a:solidFill>
              </a:rPr>
              <a:t>Form 6a. Drug-Susceptible TB Register</a:t>
            </a:r>
          </a:p>
        </p:txBody>
      </p:sp>
      <p:pic>
        <p:nvPicPr>
          <p:cNvPr id="3" name="Picture 2"/>
          <p:cNvPicPr>
            <a:picLocks noChangeAspect="1"/>
          </p:cNvPicPr>
          <p:nvPr/>
        </p:nvPicPr>
        <p:blipFill rotWithShape="1">
          <a:blip r:embed="rId3"/>
          <a:srcRect r="671"/>
          <a:stretch/>
        </p:blipFill>
        <p:spPr>
          <a:xfrm>
            <a:off x="174172" y="755903"/>
            <a:ext cx="8733854" cy="5366951"/>
          </a:xfrm>
          <a:prstGeom prst="rect">
            <a:avLst/>
          </a:prstGeom>
        </p:spPr>
      </p:pic>
    </p:spTree>
    <p:extLst>
      <p:ext uri="{BB962C8B-B14F-4D97-AF65-F5344CB8AC3E}">
        <p14:creationId xmlns:p14="http://schemas.microsoft.com/office/powerpoint/2010/main" val="24514896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4171" y="87086"/>
            <a:ext cx="7924176" cy="668818"/>
          </a:xfrm>
        </p:spPr>
        <p:txBody>
          <a:bodyPr/>
          <a:lstStyle/>
          <a:p>
            <a:r>
              <a:rPr lang="en-US" b="1" dirty="0">
                <a:solidFill>
                  <a:schemeClr val="accent1">
                    <a:lumMod val="75000"/>
                  </a:schemeClr>
                </a:solidFill>
              </a:rPr>
              <a:t>Treatment category and dosages</a:t>
            </a:r>
          </a:p>
        </p:txBody>
      </p:sp>
      <p:graphicFrame>
        <p:nvGraphicFramePr>
          <p:cNvPr id="3" name="Table 2"/>
          <p:cNvGraphicFramePr>
            <a:graphicFrameLocks noGrp="1"/>
          </p:cNvGraphicFramePr>
          <p:nvPr>
            <p:extLst>
              <p:ext uri="{D42A27DB-BD31-4B8C-83A1-F6EECF244321}">
                <p14:modId xmlns:p14="http://schemas.microsoft.com/office/powerpoint/2010/main" val="580822968"/>
              </p:ext>
            </p:extLst>
          </p:nvPr>
        </p:nvGraphicFramePr>
        <p:xfrm>
          <a:off x="313642" y="890107"/>
          <a:ext cx="8482527" cy="2517066"/>
        </p:xfrm>
        <a:graphic>
          <a:graphicData uri="http://schemas.openxmlformats.org/drawingml/2006/table">
            <a:tbl>
              <a:tblPr firstRow="1" firstCol="1" bandRow="1">
                <a:tableStyleId>{5C22544A-7EE6-4342-B048-85BDC9FD1C3A}</a:tableStyleId>
              </a:tblPr>
              <a:tblGrid>
                <a:gridCol w="2827509">
                  <a:extLst>
                    <a:ext uri="{9D8B030D-6E8A-4147-A177-3AD203B41FA5}">
                      <a16:colId xmlns:a16="http://schemas.microsoft.com/office/drawing/2014/main" val="20000"/>
                    </a:ext>
                  </a:extLst>
                </a:gridCol>
                <a:gridCol w="2827509">
                  <a:extLst>
                    <a:ext uri="{9D8B030D-6E8A-4147-A177-3AD203B41FA5}">
                      <a16:colId xmlns:a16="http://schemas.microsoft.com/office/drawing/2014/main" val="20001"/>
                    </a:ext>
                  </a:extLst>
                </a:gridCol>
                <a:gridCol w="2827509">
                  <a:extLst>
                    <a:ext uri="{9D8B030D-6E8A-4147-A177-3AD203B41FA5}">
                      <a16:colId xmlns:a16="http://schemas.microsoft.com/office/drawing/2014/main" val="20002"/>
                    </a:ext>
                  </a:extLst>
                </a:gridCol>
              </a:tblGrid>
              <a:tr h="365027">
                <a:tc rowSpan="2">
                  <a:txBody>
                    <a:bodyPr/>
                    <a:lstStyle/>
                    <a:p>
                      <a:pPr marL="0" marR="0" algn="ctr">
                        <a:lnSpc>
                          <a:spcPct val="115000"/>
                        </a:lnSpc>
                        <a:spcBef>
                          <a:spcPts val="0"/>
                        </a:spcBef>
                        <a:spcAft>
                          <a:spcPts val="0"/>
                        </a:spcAft>
                      </a:pPr>
                      <a:r>
                        <a:rPr lang="en-PH" sz="2000" dirty="0">
                          <a:effectLst/>
                        </a:rPr>
                        <a:t>Category I</a:t>
                      </a:r>
                      <a:endParaRPr lang="en-US" sz="2000" dirty="0">
                        <a:effectLst/>
                        <a:latin typeface="Arial" panose="020B0604020202020204" pitchFamily="34" charset="0"/>
                        <a:ea typeface="Calibri" panose="020F0502020204030204" pitchFamily="34" charset="0"/>
                      </a:endParaRPr>
                    </a:p>
                  </a:txBody>
                  <a:tcPr marL="68580" marR="68580" marT="0" marB="0" anchor="ctr"/>
                </a:tc>
                <a:tc gridSpan="2">
                  <a:txBody>
                    <a:bodyPr/>
                    <a:lstStyle/>
                    <a:p>
                      <a:pPr marL="0" marR="0" algn="ctr">
                        <a:lnSpc>
                          <a:spcPct val="115000"/>
                        </a:lnSpc>
                        <a:spcBef>
                          <a:spcPts val="0"/>
                        </a:spcBef>
                        <a:spcAft>
                          <a:spcPts val="0"/>
                        </a:spcAft>
                      </a:pPr>
                      <a:r>
                        <a:rPr lang="en-PH" sz="2400">
                          <a:effectLst/>
                        </a:rPr>
                        <a:t>No. of tablets per day</a:t>
                      </a:r>
                      <a:endParaRPr lang="en-US" sz="2400">
                        <a:effectLst/>
                        <a:latin typeface="Arial" panose="020B0604020202020204" pitchFamily="34" charset="0"/>
                        <a:ea typeface="Calibri" panose="020F0502020204030204" pitchFamily="34"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10000"/>
                  </a:ext>
                </a:extLst>
              </a:tr>
              <a:tr h="659174">
                <a:tc vMerge="1">
                  <a:txBody>
                    <a:bodyPr/>
                    <a:lstStyle/>
                    <a:p>
                      <a:endParaRPr lang="en-US"/>
                    </a:p>
                  </a:txBody>
                  <a:tcPr/>
                </a:tc>
                <a:tc>
                  <a:txBody>
                    <a:bodyPr/>
                    <a:lstStyle/>
                    <a:p>
                      <a:pPr marL="0" marR="0" algn="ctr">
                        <a:lnSpc>
                          <a:spcPct val="115000"/>
                        </a:lnSpc>
                        <a:spcBef>
                          <a:spcPts val="0"/>
                        </a:spcBef>
                        <a:spcAft>
                          <a:spcPts val="0"/>
                        </a:spcAft>
                      </a:pPr>
                      <a:r>
                        <a:rPr lang="en-PH" sz="2000" dirty="0">
                          <a:effectLst/>
                        </a:rPr>
                        <a:t>Intensive Phase</a:t>
                      </a:r>
                      <a:endParaRPr lang="en-US" sz="2000" dirty="0">
                        <a:effectLst/>
                      </a:endParaRPr>
                    </a:p>
                    <a:p>
                      <a:pPr marL="0" marR="0" algn="ctr">
                        <a:lnSpc>
                          <a:spcPct val="115000"/>
                        </a:lnSpc>
                        <a:spcBef>
                          <a:spcPts val="0"/>
                        </a:spcBef>
                        <a:spcAft>
                          <a:spcPts val="0"/>
                        </a:spcAft>
                      </a:pPr>
                      <a:r>
                        <a:rPr lang="en-PH" sz="2000" dirty="0">
                          <a:effectLst/>
                        </a:rPr>
                        <a:t>2 HRZE</a:t>
                      </a:r>
                      <a:endParaRPr lang="en-US" sz="2000" dirty="0">
                        <a:effectLst/>
                        <a:latin typeface="Arial" panose="020B0604020202020204" pitchFamily="34" charset="0"/>
                        <a:ea typeface="Calibri" panose="020F0502020204030204" pitchFamily="34" charset="0"/>
                      </a:endParaRPr>
                    </a:p>
                  </a:txBody>
                  <a:tcPr marL="68580" marR="68580" marT="0" marB="0" anchor="ctr">
                    <a:solidFill>
                      <a:srgbClr val="DBE9CD"/>
                    </a:solidFill>
                  </a:tcPr>
                </a:tc>
                <a:tc>
                  <a:txBody>
                    <a:bodyPr/>
                    <a:lstStyle/>
                    <a:p>
                      <a:pPr marL="0" marR="0" algn="ctr">
                        <a:lnSpc>
                          <a:spcPct val="115000"/>
                        </a:lnSpc>
                        <a:spcBef>
                          <a:spcPts val="0"/>
                        </a:spcBef>
                        <a:spcAft>
                          <a:spcPts val="0"/>
                        </a:spcAft>
                      </a:pPr>
                      <a:r>
                        <a:rPr lang="en-PH" sz="2000" dirty="0">
                          <a:effectLst/>
                        </a:rPr>
                        <a:t>Continuation Phase</a:t>
                      </a:r>
                      <a:endParaRPr lang="en-US" sz="2000" dirty="0">
                        <a:effectLst/>
                      </a:endParaRPr>
                    </a:p>
                    <a:p>
                      <a:pPr marL="0" marR="0" algn="ctr">
                        <a:lnSpc>
                          <a:spcPct val="115000"/>
                        </a:lnSpc>
                        <a:spcBef>
                          <a:spcPts val="0"/>
                        </a:spcBef>
                        <a:spcAft>
                          <a:spcPts val="0"/>
                        </a:spcAft>
                      </a:pPr>
                      <a:r>
                        <a:rPr lang="en-PH" sz="2000" dirty="0">
                          <a:effectLst/>
                        </a:rPr>
                        <a:t>4 HR</a:t>
                      </a:r>
                      <a:endParaRPr lang="en-US" sz="20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1"/>
                  </a:ext>
                </a:extLst>
              </a:tr>
              <a:tr h="365027">
                <a:tc>
                  <a:txBody>
                    <a:bodyPr/>
                    <a:lstStyle/>
                    <a:p>
                      <a:pPr marL="0" marR="0" algn="ctr">
                        <a:lnSpc>
                          <a:spcPct val="115000"/>
                        </a:lnSpc>
                        <a:spcBef>
                          <a:spcPts val="0"/>
                        </a:spcBef>
                        <a:spcAft>
                          <a:spcPts val="0"/>
                        </a:spcAft>
                      </a:pPr>
                      <a:r>
                        <a:rPr lang="en-PH" sz="2000" dirty="0">
                          <a:effectLst/>
                        </a:rPr>
                        <a:t>30 – 37 Kgs.</a:t>
                      </a:r>
                      <a:endParaRPr lang="en-US" sz="2000" dirty="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2000" dirty="0">
                          <a:effectLst/>
                        </a:rPr>
                        <a:t>2</a:t>
                      </a:r>
                      <a:endParaRPr lang="en-US" sz="2000" dirty="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2000" dirty="0">
                          <a:effectLst/>
                        </a:rPr>
                        <a:t>2</a:t>
                      </a:r>
                      <a:endParaRPr lang="en-US" sz="20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2"/>
                  </a:ext>
                </a:extLst>
              </a:tr>
              <a:tr h="365027">
                <a:tc>
                  <a:txBody>
                    <a:bodyPr/>
                    <a:lstStyle/>
                    <a:p>
                      <a:pPr marL="0" marR="0" algn="ctr">
                        <a:lnSpc>
                          <a:spcPct val="115000"/>
                        </a:lnSpc>
                        <a:spcBef>
                          <a:spcPts val="0"/>
                        </a:spcBef>
                        <a:spcAft>
                          <a:spcPts val="0"/>
                        </a:spcAft>
                      </a:pPr>
                      <a:r>
                        <a:rPr lang="en-PH" sz="2000" dirty="0">
                          <a:effectLst/>
                        </a:rPr>
                        <a:t>38 – 54 Kgs.</a:t>
                      </a:r>
                      <a:endParaRPr lang="en-US" sz="2000" dirty="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2000">
                          <a:effectLst/>
                        </a:rPr>
                        <a:t>3</a:t>
                      </a:r>
                      <a:endParaRPr lang="en-US" sz="20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2000" dirty="0">
                          <a:effectLst/>
                        </a:rPr>
                        <a:t>3</a:t>
                      </a:r>
                      <a:endParaRPr lang="en-US" sz="20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3"/>
                  </a:ext>
                </a:extLst>
              </a:tr>
              <a:tr h="365027">
                <a:tc>
                  <a:txBody>
                    <a:bodyPr/>
                    <a:lstStyle/>
                    <a:p>
                      <a:pPr marL="0" marR="0" algn="ctr">
                        <a:lnSpc>
                          <a:spcPct val="115000"/>
                        </a:lnSpc>
                        <a:spcBef>
                          <a:spcPts val="0"/>
                        </a:spcBef>
                        <a:spcAft>
                          <a:spcPts val="0"/>
                        </a:spcAft>
                      </a:pPr>
                      <a:r>
                        <a:rPr lang="en-PH" sz="2000" dirty="0">
                          <a:effectLst/>
                        </a:rPr>
                        <a:t>55 – 70 Kgs.</a:t>
                      </a:r>
                      <a:endParaRPr lang="en-US" sz="2000" dirty="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2000">
                          <a:effectLst/>
                        </a:rPr>
                        <a:t>4</a:t>
                      </a:r>
                      <a:endParaRPr lang="en-US" sz="20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2000" dirty="0">
                          <a:effectLst/>
                        </a:rPr>
                        <a:t>4</a:t>
                      </a:r>
                      <a:endParaRPr lang="en-US" sz="20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4"/>
                  </a:ext>
                </a:extLst>
              </a:tr>
              <a:tr h="365027">
                <a:tc>
                  <a:txBody>
                    <a:bodyPr/>
                    <a:lstStyle/>
                    <a:p>
                      <a:pPr marL="0" marR="0" algn="ctr">
                        <a:lnSpc>
                          <a:spcPct val="115000"/>
                        </a:lnSpc>
                        <a:spcBef>
                          <a:spcPts val="0"/>
                        </a:spcBef>
                        <a:spcAft>
                          <a:spcPts val="0"/>
                        </a:spcAft>
                      </a:pPr>
                      <a:r>
                        <a:rPr lang="en-PH" sz="2000" dirty="0">
                          <a:effectLst/>
                        </a:rPr>
                        <a:t>&gt; 70 Kgs.</a:t>
                      </a:r>
                      <a:endParaRPr lang="en-US" sz="2000" dirty="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2000">
                          <a:effectLst/>
                        </a:rPr>
                        <a:t>5</a:t>
                      </a:r>
                      <a:endParaRPr lang="en-US" sz="20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2000" dirty="0">
                          <a:effectLst/>
                        </a:rPr>
                        <a:t>5</a:t>
                      </a:r>
                      <a:endParaRPr lang="en-US" sz="20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5"/>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471512308"/>
              </p:ext>
            </p:extLst>
          </p:nvPr>
        </p:nvGraphicFramePr>
        <p:xfrm>
          <a:off x="336402" y="3723276"/>
          <a:ext cx="8553143" cy="2900051"/>
        </p:xfrm>
        <a:graphic>
          <a:graphicData uri="http://schemas.openxmlformats.org/drawingml/2006/table">
            <a:tbl>
              <a:tblPr firstRow="1" firstCol="1" bandRow="1">
                <a:tableStyleId>{5C22544A-7EE6-4342-B048-85BDC9FD1C3A}</a:tableStyleId>
              </a:tblPr>
              <a:tblGrid>
                <a:gridCol w="1686022">
                  <a:extLst>
                    <a:ext uri="{9D8B030D-6E8A-4147-A177-3AD203B41FA5}">
                      <a16:colId xmlns:a16="http://schemas.microsoft.com/office/drawing/2014/main" val="20000"/>
                    </a:ext>
                  </a:extLst>
                </a:gridCol>
                <a:gridCol w="1852762">
                  <a:extLst>
                    <a:ext uri="{9D8B030D-6E8A-4147-A177-3AD203B41FA5}">
                      <a16:colId xmlns:a16="http://schemas.microsoft.com/office/drawing/2014/main" val="20001"/>
                    </a:ext>
                  </a:extLst>
                </a:gridCol>
                <a:gridCol w="866889">
                  <a:extLst>
                    <a:ext uri="{9D8B030D-6E8A-4147-A177-3AD203B41FA5}">
                      <a16:colId xmlns:a16="http://schemas.microsoft.com/office/drawing/2014/main" val="20002"/>
                    </a:ext>
                  </a:extLst>
                </a:gridCol>
                <a:gridCol w="2073734">
                  <a:extLst>
                    <a:ext uri="{9D8B030D-6E8A-4147-A177-3AD203B41FA5}">
                      <a16:colId xmlns:a16="http://schemas.microsoft.com/office/drawing/2014/main" val="20003"/>
                    </a:ext>
                  </a:extLst>
                </a:gridCol>
                <a:gridCol w="2073736">
                  <a:extLst>
                    <a:ext uri="{9D8B030D-6E8A-4147-A177-3AD203B41FA5}">
                      <a16:colId xmlns:a16="http://schemas.microsoft.com/office/drawing/2014/main" val="20004"/>
                    </a:ext>
                  </a:extLst>
                </a:gridCol>
              </a:tblGrid>
              <a:tr h="327207">
                <a:tc rowSpan="3">
                  <a:txBody>
                    <a:bodyPr/>
                    <a:lstStyle/>
                    <a:p>
                      <a:pPr algn="ctr">
                        <a:spcAft>
                          <a:spcPts val="0"/>
                        </a:spcAft>
                      </a:pPr>
                      <a:r>
                        <a:rPr lang="en-PH" sz="2000" dirty="0">
                          <a:effectLst/>
                        </a:rPr>
                        <a:t>Category II</a:t>
                      </a:r>
                      <a:endParaRPr lang="en-US" sz="2000" dirty="0">
                        <a:effectLst/>
                        <a:latin typeface="Arial" panose="020B0604020202020204" pitchFamily="34" charset="0"/>
                      </a:endParaRPr>
                    </a:p>
                  </a:txBody>
                  <a:tcPr marL="64595" marR="64595" marT="0" marB="0" anchor="ctr"/>
                </a:tc>
                <a:tc gridSpan="3">
                  <a:txBody>
                    <a:bodyPr/>
                    <a:lstStyle/>
                    <a:p>
                      <a:pPr algn="ctr">
                        <a:spcAft>
                          <a:spcPts val="0"/>
                        </a:spcAft>
                      </a:pPr>
                      <a:r>
                        <a:rPr lang="en-PH" sz="2000">
                          <a:effectLst/>
                        </a:rPr>
                        <a:t>Intensive Phase (daily)</a:t>
                      </a:r>
                      <a:endParaRPr lang="en-US" sz="2000">
                        <a:effectLst/>
                        <a:latin typeface="Arial" panose="020B0604020202020204" pitchFamily="34" charset="0"/>
                      </a:endParaRPr>
                    </a:p>
                  </a:txBody>
                  <a:tcPr marL="64595" marR="64595" marT="0" marB="0" anchor="ctr"/>
                </a:tc>
                <a:tc hMerge="1">
                  <a:txBody>
                    <a:bodyPr/>
                    <a:lstStyle/>
                    <a:p>
                      <a:endParaRPr lang="en-US"/>
                    </a:p>
                  </a:txBody>
                  <a:tcPr/>
                </a:tc>
                <a:tc hMerge="1">
                  <a:txBody>
                    <a:bodyPr/>
                    <a:lstStyle/>
                    <a:p>
                      <a:endParaRPr lang="en-US"/>
                    </a:p>
                  </a:txBody>
                  <a:tcPr/>
                </a:tc>
                <a:tc>
                  <a:txBody>
                    <a:bodyPr/>
                    <a:lstStyle/>
                    <a:p>
                      <a:pPr algn="ctr">
                        <a:spcAft>
                          <a:spcPts val="0"/>
                        </a:spcAft>
                      </a:pPr>
                      <a:r>
                        <a:rPr lang="en-PH" sz="2000">
                          <a:effectLst/>
                        </a:rPr>
                        <a:t>Continuation Phase (daily)</a:t>
                      </a:r>
                      <a:endParaRPr lang="en-US" sz="2000">
                        <a:effectLst/>
                        <a:latin typeface="Arial" panose="020B0604020202020204" pitchFamily="34" charset="0"/>
                      </a:endParaRPr>
                    </a:p>
                  </a:txBody>
                  <a:tcPr marL="64595" marR="64595" marT="0" marB="0" anchor="ctr"/>
                </a:tc>
                <a:extLst>
                  <a:ext uri="{0D108BD9-81ED-4DB2-BD59-A6C34878D82A}">
                    <a16:rowId xmlns:a16="http://schemas.microsoft.com/office/drawing/2014/main" val="10000"/>
                  </a:ext>
                </a:extLst>
              </a:tr>
              <a:tr h="327207">
                <a:tc vMerge="1">
                  <a:txBody>
                    <a:bodyPr/>
                    <a:lstStyle/>
                    <a:p>
                      <a:endParaRPr lang="en-US"/>
                    </a:p>
                  </a:txBody>
                  <a:tcPr/>
                </a:tc>
                <a:tc gridSpan="2">
                  <a:txBody>
                    <a:bodyPr/>
                    <a:lstStyle/>
                    <a:p>
                      <a:pPr algn="ctr">
                        <a:spcAft>
                          <a:spcPts val="0"/>
                        </a:spcAft>
                      </a:pPr>
                      <a:r>
                        <a:rPr lang="en-PH" sz="2000" dirty="0">
                          <a:effectLst/>
                        </a:rPr>
                        <a:t>First 2 mos. </a:t>
                      </a:r>
                      <a:endParaRPr lang="en-US" sz="2000" dirty="0">
                        <a:effectLst/>
                        <a:latin typeface="Arial" panose="020B0604020202020204" pitchFamily="34" charset="0"/>
                      </a:endParaRPr>
                    </a:p>
                  </a:txBody>
                  <a:tcPr marL="64595" marR="64595" marT="0" marB="0" anchor="ctr"/>
                </a:tc>
                <a:tc hMerge="1">
                  <a:txBody>
                    <a:bodyPr/>
                    <a:lstStyle/>
                    <a:p>
                      <a:endParaRPr lang="en-US"/>
                    </a:p>
                  </a:txBody>
                  <a:tcPr/>
                </a:tc>
                <a:tc>
                  <a:txBody>
                    <a:bodyPr/>
                    <a:lstStyle/>
                    <a:p>
                      <a:pPr algn="ctr">
                        <a:spcAft>
                          <a:spcPts val="0"/>
                        </a:spcAft>
                      </a:pPr>
                      <a:r>
                        <a:rPr lang="en-PH" sz="2000" dirty="0">
                          <a:effectLst/>
                        </a:rPr>
                        <a:t>3rd mo.</a:t>
                      </a:r>
                      <a:endParaRPr lang="en-US" sz="2000" dirty="0">
                        <a:effectLst/>
                        <a:latin typeface="Arial" panose="020B0604020202020204" pitchFamily="34" charset="0"/>
                      </a:endParaRPr>
                    </a:p>
                  </a:txBody>
                  <a:tcPr marL="64595" marR="64595" marT="0" marB="0" anchor="ctr"/>
                </a:tc>
                <a:tc>
                  <a:txBody>
                    <a:bodyPr/>
                    <a:lstStyle/>
                    <a:p>
                      <a:pPr algn="ctr">
                        <a:spcAft>
                          <a:spcPts val="0"/>
                        </a:spcAft>
                      </a:pPr>
                      <a:r>
                        <a:rPr lang="en-PH" sz="2000" dirty="0">
                          <a:effectLst/>
                        </a:rPr>
                        <a:t>4th to 8</a:t>
                      </a:r>
                      <a:r>
                        <a:rPr lang="en-PH" sz="2000" baseline="30000" dirty="0">
                          <a:effectLst/>
                        </a:rPr>
                        <a:t>th</a:t>
                      </a:r>
                      <a:r>
                        <a:rPr lang="en-PH" sz="2000" dirty="0">
                          <a:effectLst/>
                        </a:rPr>
                        <a:t> mo.*</a:t>
                      </a:r>
                      <a:endParaRPr lang="en-US" sz="2000" dirty="0">
                        <a:effectLst/>
                        <a:latin typeface="Arial" panose="020B0604020202020204" pitchFamily="34" charset="0"/>
                      </a:endParaRPr>
                    </a:p>
                  </a:txBody>
                  <a:tcPr marL="64595" marR="64595" marT="0" marB="0" anchor="ctr"/>
                </a:tc>
                <a:extLst>
                  <a:ext uri="{0D108BD9-81ED-4DB2-BD59-A6C34878D82A}">
                    <a16:rowId xmlns:a16="http://schemas.microsoft.com/office/drawing/2014/main" val="10001"/>
                  </a:ext>
                </a:extLst>
              </a:tr>
              <a:tr h="654416">
                <a:tc vMerge="1">
                  <a:txBody>
                    <a:bodyPr/>
                    <a:lstStyle/>
                    <a:p>
                      <a:endParaRPr lang="en-US"/>
                    </a:p>
                  </a:txBody>
                  <a:tcPr/>
                </a:tc>
                <a:tc>
                  <a:txBody>
                    <a:bodyPr/>
                    <a:lstStyle/>
                    <a:p>
                      <a:pPr algn="ctr">
                        <a:spcAft>
                          <a:spcPts val="0"/>
                        </a:spcAft>
                      </a:pPr>
                      <a:r>
                        <a:rPr lang="en-PH" sz="2000">
                          <a:effectLst/>
                        </a:rPr>
                        <a:t> HRZE</a:t>
                      </a:r>
                      <a:endParaRPr lang="en-US" sz="2000">
                        <a:effectLst/>
                      </a:endParaRPr>
                    </a:p>
                    <a:p>
                      <a:pPr algn="ctr">
                        <a:spcAft>
                          <a:spcPts val="0"/>
                        </a:spcAft>
                      </a:pPr>
                      <a:r>
                        <a:rPr lang="en-PH" sz="2000">
                          <a:effectLst/>
                        </a:rPr>
                        <a:t>No. of tablets</a:t>
                      </a:r>
                      <a:endParaRPr lang="en-US" sz="2000">
                        <a:effectLst/>
                        <a:latin typeface="Arial" panose="020B0604020202020204" pitchFamily="34" charset="0"/>
                      </a:endParaRPr>
                    </a:p>
                  </a:txBody>
                  <a:tcPr marL="64595" marR="64595" marT="0" marB="0" anchor="ctr"/>
                </a:tc>
                <a:tc>
                  <a:txBody>
                    <a:bodyPr/>
                    <a:lstStyle/>
                    <a:p>
                      <a:pPr algn="ctr">
                        <a:spcAft>
                          <a:spcPts val="0"/>
                        </a:spcAft>
                      </a:pPr>
                      <a:r>
                        <a:rPr lang="en-PH" sz="2000" dirty="0">
                          <a:effectLst/>
                        </a:rPr>
                        <a:t>S</a:t>
                      </a:r>
                      <a:endParaRPr lang="en-US" sz="2000" dirty="0">
                        <a:effectLst/>
                        <a:latin typeface="Arial" panose="020B0604020202020204" pitchFamily="34" charset="0"/>
                      </a:endParaRPr>
                    </a:p>
                  </a:txBody>
                  <a:tcPr marL="64595" marR="64595" marT="0" marB="0" anchor="ctr"/>
                </a:tc>
                <a:tc>
                  <a:txBody>
                    <a:bodyPr/>
                    <a:lstStyle/>
                    <a:p>
                      <a:pPr algn="ctr">
                        <a:spcAft>
                          <a:spcPts val="0"/>
                        </a:spcAft>
                      </a:pPr>
                      <a:r>
                        <a:rPr lang="en-PH" sz="2000">
                          <a:effectLst/>
                        </a:rPr>
                        <a:t> HRZE</a:t>
                      </a:r>
                      <a:endParaRPr lang="en-US" sz="2000">
                        <a:effectLst/>
                      </a:endParaRPr>
                    </a:p>
                    <a:p>
                      <a:pPr algn="ctr">
                        <a:spcAft>
                          <a:spcPts val="0"/>
                        </a:spcAft>
                      </a:pPr>
                      <a:r>
                        <a:rPr lang="en-PH" sz="2000">
                          <a:effectLst/>
                        </a:rPr>
                        <a:t>No. of tablets</a:t>
                      </a:r>
                      <a:endParaRPr lang="en-US" sz="2000">
                        <a:effectLst/>
                        <a:latin typeface="Arial" panose="020B0604020202020204" pitchFamily="34" charset="0"/>
                      </a:endParaRPr>
                    </a:p>
                  </a:txBody>
                  <a:tcPr marL="64595" marR="64595" marT="0" marB="0" anchor="ctr"/>
                </a:tc>
                <a:tc>
                  <a:txBody>
                    <a:bodyPr/>
                    <a:lstStyle/>
                    <a:p>
                      <a:pPr algn="ctr">
                        <a:spcAft>
                          <a:spcPts val="0"/>
                        </a:spcAft>
                      </a:pPr>
                      <a:r>
                        <a:rPr lang="en-PH" sz="2000" dirty="0">
                          <a:solidFill>
                            <a:srgbClr val="FF0000"/>
                          </a:solidFill>
                          <a:effectLst/>
                        </a:rPr>
                        <a:t> HRE                                                   No. of tablets</a:t>
                      </a:r>
                      <a:endParaRPr lang="en-US" sz="2000" dirty="0">
                        <a:solidFill>
                          <a:srgbClr val="FF0000"/>
                        </a:solidFill>
                        <a:effectLst/>
                        <a:latin typeface="Arial" panose="020B0604020202020204" pitchFamily="34" charset="0"/>
                      </a:endParaRPr>
                    </a:p>
                  </a:txBody>
                  <a:tcPr marL="64595" marR="64595" marT="0" marB="0" anchor="ctr"/>
                </a:tc>
                <a:extLst>
                  <a:ext uri="{0D108BD9-81ED-4DB2-BD59-A6C34878D82A}">
                    <a16:rowId xmlns:a16="http://schemas.microsoft.com/office/drawing/2014/main" val="10002"/>
                  </a:ext>
                </a:extLst>
              </a:tr>
              <a:tr h="327207">
                <a:tc>
                  <a:txBody>
                    <a:bodyPr/>
                    <a:lstStyle/>
                    <a:p>
                      <a:pPr algn="ctr">
                        <a:spcAft>
                          <a:spcPts val="0"/>
                        </a:spcAft>
                      </a:pPr>
                      <a:r>
                        <a:rPr lang="en-PH" sz="2000" dirty="0">
                          <a:effectLst/>
                        </a:rPr>
                        <a:t>30 – 37 Kgs.</a:t>
                      </a:r>
                      <a:endParaRPr lang="en-US" sz="2000" dirty="0">
                        <a:effectLst/>
                        <a:latin typeface="Arial" panose="020B0604020202020204" pitchFamily="34" charset="0"/>
                      </a:endParaRPr>
                    </a:p>
                  </a:txBody>
                  <a:tcPr marL="64595" marR="64595" marT="0" marB="0" anchor="ctr"/>
                </a:tc>
                <a:tc>
                  <a:txBody>
                    <a:bodyPr/>
                    <a:lstStyle/>
                    <a:p>
                      <a:pPr algn="ctr">
                        <a:spcAft>
                          <a:spcPts val="0"/>
                        </a:spcAft>
                      </a:pPr>
                      <a:r>
                        <a:rPr lang="en-PH" sz="2000">
                          <a:effectLst/>
                        </a:rPr>
                        <a:t>2</a:t>
                      </a:r>
                      <a:endParaRPr lang="en-US" sz="2000">
                        <a:effectLst/>
                        <a:latin typeface="Arial" panose="020B0604020202020204" pitchFamily="34" charset="0"/>
                      </a:endParaRPr>
                    </a:p>
                  </a:txBody>
                  <a:tcPr marL="64595" marR="64595" marT="0" marB="0" anchor="ctr"/>
                </a:tc>
                <a:tc rowSpan="4">
                  <a:txBody>
                    <a:bodyPr/>
                    <a:lstStyle/>
                    <a:p>
                      <a:pPr algn="ctr">
                        <a:spcAft>
                          <a:spcPts val="0"/>
                        </a:spcAft>
                      </a:pPr>
                      <a:r>
                        <a:rPr lang="en-PH" sz="2000" b="1" dirty="0">
                          <a:solidFill>
                            <a:srgbClr val="FF0000"/>
                          </a:solidFill>
                          <a:effectLst/>
                        </a:rPr>
                        <a:t>1 gm</a:t>
                      </a:r>
                      <a:endParaRPr lang="en-US" sz="2000" b="1" dirty="0">
                        <a:solidFill>
                          <a:srgbClr val="FF0000"/>
                        </a:solidFill>
                        <a:effectLst/>
                        <a:latin typeface="Arial" panose="020B0604020202020204" pitchFamily="34" charset="0"/>
                      </a:endParaRPr>
                    </a:p>
                  </a:txBody>
                  <a:tcPr marL="64595" marR="64595" marT="0" marB="0" anchor="ctr"/>
                </a:tc>
                <a:tc>
                  <a:txBody>
                    <a:bodyPr/>
                    <a:lstStyle/>
                    <a:p>
                      <a:pPr algn="ctr">
                        <a:spcAft>
                          <a:spcPts val="0"/>
                        </a:spcAft>
                      </a:pPr>
                      <a:r>
                        <a:rPr lang="en-PH" sz="2000">
                          <a:effectLst/>
                        </a:rPr>
                        <a:t>2</a:t>
                      </a:r>
                      <a:endParaRPr lang="en-US" sz="2000">
                        <a:effectLst/>
                        <a:latin typeface="Arial" panose="020B0604020202020204" pitchFamily="34" charset="0"/>
                      </a:endParaRPr>
                    </a:p>
                  </a:txBody>
                  <a:tcPr marL="64595" marR="64595" marT="0" marB="0" anchor="ctr"/>
                </a:tc>
                <a:tc>
                  <a:txBody>
                    <a:bodyPr/>
                    <a:lstStyle/>
                    <a:p>
                      <a:pPr algn="ctr">
                        <a:spcAft>
                          <a:spcPts val="0"/>
                        </a:spcAft>
                      </a:pPr>
                      <a:r>
                        <a:rPr lang="en-PH" sz="2000" dirty="0">
                          <a:solidFill>
                            <a:srgbClr val="FF0000"/>
                          </a:solidFill>
                          <a:effectLst/>
                        </a:rPr>
                        <a:t>2</a:t>
                      </a:r>
                      <a:endParaRPr lang="en-US" sz="2000" dirty="0">
                        <a:solidFill>
                          <a:srgbClr val="FF0000"/>
                        </a:solidFill>
                        <a:effectLst/>
                        <a:latin typeface="Arial" panose="020B0604020202020204" pitchFamily="34" charset="0"/>
                      </a:endParaRPr>
                    </a:p>
                  </a:txBody>
                  <a:tcPr marL="64595" marR="64595" marT="0" marB="0" anchor="ctr"/>
                </a:tc>
                <a:extLst>
                  <a:ext uri="{0D108BD9-81ED-4DB2-BD59-A6C34878D82A}">
                    <a16:rowId xmlns:a16="http://schemas.microsoft.com/office/drawing/2014/main" val="10003"/>
                  </a:ext>
                </a:extLst>
              </a:tr>
              <a:tr h="327207">
                <a:tc>
                  <a:txBody>
                    <a:bodyPr/>
                    <a:lstStyle/>
                    <a:p>
                      <a:pPr algn="ctr">
                        <a:spcAft>
                          <a:spcPts val="0"/>
                        </a:spcAft>
                      </a:pPr>
                      <a:r>
                        <a:rPr lang="en-PH" sz="2000" dirty="0">
                          <a:effectLst/>
                        </a:rPr>
                        <a:t>38 – 54 Kgs.</a:t>
                      </a:r>
                      <a:endParaRPr lang="en-US" sz="2000" dirty="0">
                        <a:effectLst/>
                        <a:latin typeface="Arial" panose="020B0604020202020204" pitchFamily="34" charset="0"/>
                      </a:endParaRPr>
                    </a:p>
                  </a:txBody>
                  <a:tcPr marL="64595" marR="64595" marT="0" marB="0" anchor="ctr"/>
                </a:tc>
                <a:tc>
                  <a:txBody>
                    <a:bodyPr/>
                    <a:lstStyle/>
                    <a:p>
                      <a:pPr algn="ctr">
                        <a:spcAft>
                          <a:spcPts val="0"/>
                        </a:spcAft>
                      </a:pPr>
                      <a:r>
                        <a:rPr lang="en-PH" sz="2000">
                          <a:effectLst/>
                        </a:rPr>
                        <a:t>3</a:t>
                      </a:r>
                      <a:endParaRPr lang="en-US" sz="2000">
                        <a:effectLst/>
                        <a:latin typeface="Arial" panose="020B0604020202020204" pitchFamily="34" charset="0"/>
                      </a:endParaRPr>
                    </a:p>
                  </a:txBody>
                  <a:tcPr marL="64595" marR="64595" marT="0" marB="0" anchor="ctr"/>
                </a:tc>
                <a:tc vMerge="1">
                  <a:txBody>
                    <a:bodyPr/>
                    <a:lstStyle/>
                    <a:p>
                      <a:endParaRPr lang="en-US"/>
                    </a:p>
                  </a:txBody>
                  <a:tcPr/>
                </a:tc>
                <a:tc>
                  <a:txBody>
                    <a:bodyPr/>
                    <a:lstStyle/>
                    <a:p>
                      <a:pPr algn="ctr">
                        <a:spcAft>
                          <a:spcPts val="0"/>
                        </a:spcAft>
                      </a:pPr>
                      <a:r>
                        <a:rPr lang="en-PH" sz="2000">
                          <a:effectLst/>
                        </a:rPr>
                        <a:t>3</a:t>
                      </a:r>
                      <a:endParaRPr lang="en-US" sz="2000">
                        <a:effectLst/>
                        <a:latin typeface="Arial" panose="020B0604020202020204" pitchFamily="34" charset="0"/>
                      </a:endParaRPr>
                    </a:p>
                  </a:txBody>
                  <a:tcPr marL="64595" marR="64595" marT="0" marB="0" anchor="ctr"/>
                </a:tc>
                <a:tc>
                  <a:txBody>
                    <a:bodyPr/>
                    <a:lstStyle/>
                    <a:p>
                      <a:pPr algn="ctr">
                        <a:spcAft>
                          <a:spcPts val="0"/>
                        </a:spcAft>
                      </a:pPr>
                      <a:r>
                        <a:rPr lang="en-PH" sz="2000" dirty="0">
                          <a:solidFill>
                            <a:srgbClr val="FF0000"/>
                          </a:solidFill>
                          <a:effectLst/>
                        </a:rPr>
                        <a:t>3</a:t>
                      </a:r>
                      <a:endParaRPr lang="en-US" sz="2000" dirty="0">
                        <a:solidFill>
                          <a:srgbClr val="FF0000"/>
                        </a:solidFill>
                        <a:effectLst/>
                        <a:latin typeface="Arial" panose="020B0604020202020204" pitchFamily="34" charset="0"/>
                      </a:endParaRPr>
                    </a:p>
                  </a:txBody>
                  <a:tcPr marL="64595" marR="64595" marT="0" marB="0" anchor="ctr"/>
                </a:tc>
                <a:extLst>
                  <a:ext uri="{0D108BD9-81ED-4DB2-BD59-A6C34878D82A}">
                    <a16:rowId xmlns:a16="http://schemas.microsoft.com/office/drawing/2014/main" val="10004"/>
                  </a:ext>
                </a:extLst>
              </a:tr>
              <a:tr h="327207">
                <a:tc>
                  <a:txBody>
                    <a:bodyPr/>
                    <a:lstStyle/>
                    <a:p>
                      <a:pPr algn="ctr">
                        <a:spcAft>
                          <a:spcPts val="0"/>
                        </a:spcAft>
                      </a:pPr>
                      <a:r>
                        <a:rPr lang="en-PH" sz="2000" dirty="0">
                          <a:effectLst/>
                        </a:rPr>
                        <a:t>55 – 70 Kgs.</a:t>
                      </a:r>
                      <a:endParaRPr lang="en-US" sz="2000" dirty="0">
                        <a:effectLst/>
                        <a:latin typeface="Arial" panose="020B0604020202020204" pitchFamily="34" charset="0"/>
                      </a:endParaRPr>
                    </a:p>
                  </a:txBody>
                  <a:tcPr marL="64595" marR="64595" marT="0" marB="0" anchor="ctr"/>
                </a:tc>
                <a:tc>
                  <a:txBody>
                    <a:bodyPr/>
                    <a:lstStyle/>
                    <a:p>
                      <a:pPr algn="ctr">
                        <a:spcAft>
                          <a:spcPts val="0"/>
                        </a:spcAft>
                      </a:pPr>
                      <a:r>
                        <a:rPr lang="en-PH" sz="2000">
                          <a:effectLst/>
                        </a:rPr>
                        <a:t>4</a:t>
                      </a:r>
                      <a:endParaRPr lang="en-US" sz="2000">
                        <a:effectLst/>
                        <a:latin typeface="Arial" panose="020B0604020202020204" pitchFamily="34" charset="0"/>
                      </a:endParaRPr>
                    </a:p>
                  </a:txBody>
                  <a:tcPr marL="64595" marR="64595" marT="0" marB="0" anchor="ctr"/>
                </a:tc>
                <a:tc vMerge="1">
                  <a:txBody>
                    <a:bodyPr/>
                    <a:lstStyle/>
                    <a:p>
                      <a:endParaRPr lang="en-US"/>
                    </a:p>
                  </a:txBody>
                  <a:tcPr/>
                </a:tc>
                <a:tc>
                  <a:txBody>
                    <a:bodyPr/>
                    <a:lstStyle/>
                    <a:p>
                      <a:pPr algn="ctr">
                        <a:spcAft>
                          <a:spcPts val="0"/>
                        </a:spcAft>
                      </a:pPr>
                      <a:r>
                        <a:rPr lang="en-PH" sz="2000">
                          <a:effectLst/>
                        </a:rPr>
                        <a:t>4</a:t>
                      </a:r>
                      <a:endParaRPr lang="en-US" sz="2000">
                        <a:effectLst/>
                        <a:latin typeface="Arial" panose="020B0604020202020204" pitchFamily="34" charset="0"/>
                      </a:endParaRPr>
                    </a:p>
                  </a:txBody>
                  <a:tcPr marL="64595" marR="64595" marT="0" marB="0" anchor="ctr"/>
                </a:tc>
                <a:tc>
                  <a:txBody>
                    <a:bodyPr/>
                    <a:lstStyle/>
                    <a:p>
                      <a:pPr algn="ctr">
                        <a:spcAft>
                          <a:spcPts val="0"/>
                        </a:spcAft>
                      </a:pPr>
                      <a:r>
                        <a:rPr lang="en-PH" sz="2000" dirty="0">
                          <a:solidFill>
                            <a:srgbClr val="FF0000"/>
                          </a:solidFill>
                          <a:effectLst/>
                        </a:rPr>
                        <a:t>4</a:t>
                      </a:r>
                      <a:endParaRPr lang="en-US" sz="2000" dirty="0">
                        <a:solidFill>
                          <a:srgbClr val="FF0000"/>
                        </a:solidFill>
                        <a:effectLst/>
                        <a:latin typeface="Arial" panose="020B0604020202020204" pitchFamily="34" charset="0"/>
                      </a:endParaRPr>
                    </a:p>
                  </a:txBody>
                  <a:tcPr marL="64595" marR="64595" marT="0" marB="0" anchor="ctr"/>
                </a:tc>
                <a:extLst>
                  <a:ext uri="{0D108BD9-81ED-4DB2-BD59-A6C34878D82A}">
                    <a16:rowId xmlns:a16="http://schemas.microsoft.com/office/drawing/2014/main" val="10005"/>
                  </a:ext>
                </a:extLst>
              </a:tr>
              <a:tr h="327207">
                <a:tc>
                  <a:txBody>
                    <a:bodyPr/>
                    <a:lstStyle/>
                    <a:p>
                      <a:pPr algn="ctr">
                        <a:spcAft>
                          <a:spcPts val="0"/>
                        </a:spcAft>
                      </a:pPr>
                      <a:r>
                        <a:rPr lang="en-PH" sz="2000" dirty="0">
                          <a:effectLst/>
                        </a:rPr>
                        <a:t>&gt; 70 Kgs.</a:t>
                      </a:r>
                      <a:endParaRPr lang="en-US" sz="2000" dirty="0">
                        <a:effectLst/>
                        <a:latin typeface="Arial" panose="020B0604020202020204" pitchFamily="34" charset="0"/>
                      </a:endParaRPr>
                    </a:p>
                  </a:txBody>
                  <a:tcPr marL="64595" marR="64595" marT="0" marB="0" anchor="ctr"/>
                </a:tc>
                <a:tc>
                  <a:txBody>
                    <a:bodyPr/>
                    <a:lstStyle/>
                    <a:p>
                      <a:pPr algn="ctr">
                        <a:spcAft>
                          <a:spcPts val="0"/>
                        </a:spcAft>
                      </a:pPr>
                      <a:r>
                        <a:rPr lang="en-PH" sz="2000">
                          <a:effectLst/>
                        </a:rPr>
                        <a:t>5</a:t>
                      </a:r>
                      <a:endParaRPr lang="en-US" sz="2000">
                        <a:effectLst/>
                        <a:latin typeface="Arial" panose="020B0604020202020204" pitchFamily="34" charset="0"/>
                      </a:endParaRPr>
                    </a:p>
                  </a:txBody>
                  <a:tcPr marL="64595" marR="64595" marT="0" marB="0" anchor="ctr"/>
                </a:tc>
                <a:tc vMerge="1">
                  <a:txBody>
                    <a:bodyPr/>
                    <a:lstStyle/>
                    <a:p>
                      <a:endParaRPr lang="en-US"/>
                    </a:p>
                  </a:txBody>
                  <a:tcPr/>
                </a:tc>
                <a:tc>
                  <a:txBody>
                    <a:bodyPr/>
                    <a:lstStyle/>
                    <a:p>
                      <a:pPr algn="ctr">
                        <a:spcAft>
                          <a:spcPts val="0"/>
                        </a:spcAft>
                      </a:pPr>
                      <a:r>
                        <a:rPr lang="en-PH" sz="2000">
                          <a:effectLst/>
                        </a:rPr>
                        <a:t>5</a:t>
                      </a:r>
                      <a:endParaRPr lang="en-US" sz="2000">
                        <a:effectLst/>
                        <a:latin typeface="Arial" panose="020B0604020202020204" pitchFamily="34" charset="0"/>
                      </a:endParaRPr>
                    </a:p>
                  </a:txBody>
                  <a:tcPr marL="64595" marR="64595" marT="0" marB="0" anchor="ctr"/>
                </a:tc>
                <a:tc>
                  <a:txBody>
                    <a:bodyPr/>
                    <a:lstStyle/>
                    <a:p>
                      <a:pPr algn="ctr">
                        <a:spcAft>
                          <a:spcPts val="0"/>
                        </a:spcAft>
                      </a:pPr>
                      <a:r>
                        <a:rPr lang="en-PH" sz="2000" dirty="0">
                          <a:solidFill>
                            <a:srgbClr val="FF0000"/>
                          </a:solidFill>
                          <a:effectLst/>
                        </a:rPr>
                        <a:t>4</a:t>
                      </a:r>
                      <a:endParaRPr lang="en-US" sz="2000" dirty="0">
                        <a:solidFill>
                          <a:srgbClr val="FF0000"/>
                        </a:solidFill>
                        <a:effectLst/>
                        <a:latin typeface="Arial" panose="020B0604020202020204" pitchFamily="34" charset="0"/>
                      </a:endParaRPr>
                    </a:p>
                  </a:txBody>
                  <a:tcPr marL="64595" marR="64595" marT="0"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255717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74171" y="87086"/>
            <a:ext cx="7924176" cy="668818"/>
          </a:xfrm>
        </p:spPr>
        <p:txBody>
          <a:bodyPr/>
          <a:lstStyle/>
          <a:p>
            <a:r>
              <a:rPr lang="en-US" b="1" dirty="0">
                <a:solidFill>
                  <a:schemeClr val="accent1">
                    <a:lumMod val="75000"/>
                  </a:schemeClr>
                </a:solidFill>
              </a:rPr>
              <a:t>Treatment Category and Dosages</a:t>
            </a:r>
          </a:p>
        </p:txBody>
      </p:sp>
      <p:graphicFrame>
        <p:nvGraphicFramePr>
          <p:cNvPr id="4" name="Table 3"/>
          <p:cNvGraphicFramePr>
            <a:graphicFrameLocks noGrp="1"/>
          </p:cNvGraphicFramePr>
          <p:nvPr>
            <p:extLst>
              <p:ext uri="{D42A27DB-BD31-4B8C-83A1-F6EECF244321}">
                <p14:modId xmlns:p14="http://schemas.microsoft.com/office/powerpoint/2010/main" val="3404040514"/>
              </p:ext>
            </p:extLst>
          </p:nvPr>
        </p:nvGraphicFramePr>
        <p:xfrm>
          <a:off x="298822" y="877670"/>
          <a:ext cx="8478671" cy="5130429"/>
        </p:xfrm>
        <a:graphic>
          <a:graphicData uri="http://schemas.openxmlformats.org/drawingml/2006/table">
            <a:tbl>
              <a:tblPr firstRow="1" firstCol="1" bandRow="1">
                <a:tableStyleId>{5C22544A-7EE6-4342-B048-85BDC9FD1C3A}</a:tableStyleId>
              </a:tblPr>
              <a:tblGrid>
                <a:gridCol w="1775972">
                  <a:extLst>
                    <a:ext uri="{9D8B030D-6E8A-4147-A177-3AD203B41FA5}">
                      <a16:colId xmlns:a16="http://schemas.microsoft.com/office/drawing/2014/main" val="20000"/>
                    </a:ext>
                  </a:extLst>
                </a:gridCol>
                <a:gridCol w="2878300">
                  <a:extLst>
                    <a:ext uri="{9D8B030D-6E8A-4147-A177-3AD203B41FA5}">
                      <a16:colId xmlns:a16="http://schemas.microsoft.com/office/drawing/2014/main" val="20001"/>
                    </a:ext>
                  </a:extLst>
                </a:gridCol>
                <a:gridCol w="3824399">
                  <a:extLst>
                    <a:ext uri="{9D8B030D-6E8A-4147-A177-3AD203B41FA5}">
                      <a16:colId xmlns:a16="http://schemas.microsoft.com/office/drawing/2014/main" val="20002"/>
                    </a:ext>
                  </a:extLst>
                </a:gridCol>
              </a:tblGrid>
              <a:tr h="335401">
                <a:tc>
                  <a:txBody>
                    <a:bodyPr/>
                    <a:lstStyle/>
                    <a:p>
                      <a:pPr marL="0" marR="0" algn="ctr">
                        <a:lnSpc>
                          <a:spcPct val="115000"/>
                        </a:lnSpc>
                        <a:spcBef>
                          <a:spcPts val="0"/>
                        </a:spcBef>
                        <a:spcAft>
                          <a:spcPts val="0"/>
                        </a:spcAft>
                      </a:pPr>
                      <a:r>
                        <a:rPr lang="en-PH" sz="2000" dirty="0">
                          <a:effectLst/>
                        </a:rPr>
                        <a:t>Drug</a:t>
                      </a:r>
                      <a:endParaRPr lang="en-US" sz="2000" dirty="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2000">
                          <a:effectLst/>
                        </a:rPr>
                        <a:t>Adults</a:t>
                      </a:r>
                      <a:endParaRPr lang="en-US" sz="20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2000">
                          <a:effectLst/>
                        </a:rPr>
                        <a:t>Children</a:t>
                      </a:r>
                      <a:endParaRPr lang="en-US" sz="200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0"/>
                  </a:ext>
                </a:extLst>
              </a:tr>
              <a:tr h="954917">
                <a:tc>
                  <a:txBody>
                    <a:bodyPr/>
                    <a:lstStyle/>
                    <a:p>
                      <a:pPr marL="0" marR="0" algn="ctr">
                        <a:lnSpc>
                          <a:spcPct val="115000"/>
                        </a:lnSpc>
                        <a:spcBef>
                          <a:spcPts val="0"/>
                        </a:spcBef>
                        <a:spcAft>
                          <a:spcPts val="0"/>
                        </a:spcAft>
                      </a:pPr>
                      <a:r>
                        <a:rPr lang="en-PH" sz="2000" dirty="0">
                          <a:effectLst/>
                        </a:rPr>
                        <a:t>Isoniazid (H)</a:t>
                      </a:r>
                      <a:endParaRPr lang="en-US" sz="2000" dirty="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PH" sz="2000">
                          <a:effectLst/>
                        </a:rPr>
                        <a:t>5 (4 – 6) mg/kg,</a:t>
                      </a:r>
                      <a:endParaRPr lang="en-US" sz="2000">
                        <a:effectLst/>
                      </a:endParaRPr>
                    </a:p>
                    <a:p>
                      <a:pPr marL="0" marR="0" algn="ctr">
                        <a:spcBef>
                          <a:spcPts val="0"/>
                        </a:spcBef>
                        <a:spcAft>
                          <a:spcPts val="0"/>
                        </a:spcAft>
                      </a:pPr>
                      <a:r>
                        <a:rPr lang="en-PH" sz="2000">
                          <a:effectLst/>
                        </a:rPr>
                        <a:t>not to exceed 400mg daily</a:t>
                      </a:r>
                      <a:endParaRPr lang="en-US" sz="20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PH" sz="2000">
                          <a:effectLst/>
                        </a:rPr>
                        <a:t>10 (10-15) mg/kg, </a:t>
                      </a:r>
                      <a:endParaRPr lang="en-US" sz="2000">
                        <a:effectLst/>
                      </a:endParaRPr>
                    </a:p>
                    <a:p>
                      <a:pPr marL="0" marR="0" algn="ctr">
                        <a:spcBef>
                          <a:spcPts val="0"/>
                        </a:spcBef>
                        <a:spcAft>
                          <a:spcPts val="0"/>
                        </a:spcAft>
                      </a:pPr>
                      <a:r>
                        <a:rPr lang="en-PH" sz="2000">
                          <a:effectLst/>
                        </a:rPr>
                        <a:t>not to exceed 300mg daily</a:t>
                      </a:r>
                      <a:endParaRPr lang="en-US" sz="200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1"/>
                  </a:ext>
                </a:extLst>
              </a:tr>
              <a:tr h="954917">
                <a:tc>
                  <a:txBody>
                    <a:bodyPr/>
                    <a:lstStyle/>
                    <a:p>
                      <a:pPr marL="0" marR="0" algn="ctr">
                        <a:lnSpc>
                          <a:spcPct val="115000"/>
                        </a:lnSpc>
                        <a:spcBef>
                          <a:spcPts val="0"/>
                        </a:spcBef>
                        <a:spcAft>
                          <a:spcPts val="0"/>
                        </a:spcAft>
                      </a:pPr>
                      <a:r>
                        <a:rPr lang="en-PH" sz="2000">
                          <a:effectLst/>
                        </a:rPr>
                        <a:t>Rifampicin (R)</a:t>
                      </a:r>
                      <a:endParaRPr lang="en-US" sz="20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PH" sz="2000">
                          <a:effectLst/>
                        </a:rPr>
                        <a:t>10 (8 – 12) mg/kg,</a:t>
                      </a:r>
                      <a:endParaRPr lang="en-US" sz="2000">
                        <a:effectLst/>
                      </a:endParaRPr>
                    </a:p>
                    <a:p>
                      <a:pPr marL="0" marR="0" algn="ctr">
                        <a:spcBef>
                          <a:spcPts val="0"/>
                        </a:spcBef>
                        <a:spcAft>
                          <a:spcPts val="0"/>
                        </a:spcAft>
                      </a:pPr>
                      <a:r>
                        <a:rPr lang="en-PH" sz="2000">
                          <a:effectLst/>
                        </a:rPr>
                        <a:t>not to exceed 600mg daily</a:t>
                      </a:r>
                      <a:endParaRPr lang="en-US" sz="20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PH" sz="2000" dirty="0">
                          <a:effectLst/>
                        </a:rPr>
                        <a:t>15 (10-20) mg/kg, </a:t>
                      </a:r>
                      <a:endParaRPr lang="en-US" sz="2000" dirty="0">
                        <a:effectLst/>
                      </a:endParaRPr>
                    </a:p>
                    <a:p>
                      <a:pPr marL="0" marR="0" algn="ctr">
                        <a:spcBef>
                          <a:spcPts val="0"/>
                        </a:spcBef>
                        <a:spcAft>
                          <a:spcPts val="0"/>
                        </a:spcAft>
                      </a:pPr>
                      <a:r>
                        <a:rPr lang="en-PH" sz="2000" dirty="0">
                          <a:effectLst/>
                        </a:rPr>
                        <a:t>not to exceed 600mg daily</a:t>
                      </a:r>
                      <a:endParaRPr lang="en-US" sz="20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2"/>
                  </a:ext>
                </a:extLst>
              </a:tr>
              <a:tr h="954917">
                <a:tc>
                  <a:txBody>
                    <a:bodyPr/>
                    <a:lstStyle/>
                    <a:p>
                      <a:pPr marL="0" marR="0" algn="ctr">
                        <a:lnSpc>
                          <a:spcPct val="115000"/>
                        </a:lnSpc>
                        <a:spcBef>
                          <a:spcPts val="0"/>
                        </a:spcBef>
                        <a:spcAft>
                          <a:spcPts val="0"/>
                        </a:spcAft>
                      </a:pPr>
                      <a:r>
                        <a:rPr lang="en-PH" sz="2000">
                          <a:effectLst/>
                        </a:rPr>
                        <a:t>Pyrazinamide (Z)</a:t>
                      </a:r>
                      <a:endParaRPr lang="en-US" sz="20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PH" sz="2000">
                          <a:effectLst/>
                        </a:rPr>
                        <a:t>25 (20 – 30) mg/kg,</a:t>
                      </a:r>
                      <a:endParaRPr lang="en-US" sz="2000">
                        <a:effectLst/>
                      </a:endParaRPr>
                    </a:p>
                    <a:p>
                      <a:pPr marL="0" marR="0" algn="ctr">
                        <a:spcBef>
                          <a:spcPts val="0"/>
                        </a:spcBef>
                        <a:spcAft>
                          <a:spcPts val="0"/>
                        </a:spcAft>
                      </a:pPr>
                      <a:r>
                        <a:rPr lang="en-PH" sz="2000">
                          <a:effectLst/>
                        </a:rPr>
                        <a:t>not to exceed 2g daily</a:t>
                      </a:r>
                      <a:endParaRPr lang="en-US" sz="20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PH" sz="2000">
                          <a:effectLst/>
                        </a:rPr>
                        <a:t>30 (20-40) mg/kg, </a:t>
                      </a:r>
                      <a:endParaRPr lang="en-US" sz="2000">
                        <a:effectLst/>
                      </a:endParaRPr>
                    </a:p>
                    <a:p>
                      <a:pPr marL="0" marR="0" algn="ctr">
                        <a:spcBef>
                          <a:spcPts val="0"/>
                        </a:spcBef>
                        <a:spcAft>
                          <a:spcPts val="0"/>
                        </a:spcAft>
                      </a:pPr>
                      <a:r>
                        <a:rPr lang="en-PH" sz="2000">
                          <a:effectLst/>
                        </a:rPr>
                        <a:t>not to exceed 2g daily</a:t>
                      </a:r>
                      <a:endParaRPr lang="en-US" sz="200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3"/>
                  </a:ext>
                </a:extLst>
              </a:tr>
              <a:tr h="954917">
                <a:tc>
                  <a:txBody>
                    <a:bodyPr/>
                    <a:lstStyle/>
                    <a:p>
                      <a:pPr marL="0" marR="0" algn="ctr">
                        <a:lnSpc>
                          <a:spcPct val="115000"/>
                        </a:lnSpc>
                        <a:spcBef>
                          <a:spcPts val="0"/>
                        </a:spcBef>
                        <a:spcAft>
                          <a:spcPts val="0"/>
                        </a:spcAft>
                      </a:pPr>
                      <a:r>
                        <a:rPr lang="en-PH" sz="2000">
                          <a:effectLst/>
                        </a:rPr>
                        <a:t>Ethambutol (E)</a:t>
                      </a:r>
                      <a:endParaRPr lang="en-US" sz="20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PH" sz="2000" dirty="0">
                          <a:effectLst/>
                        </a:rPr>
                        <a:t>15 (15 – 20) mg/kg,</a:t>
                      </a:r>
                      <a:endParaRPr lang="en-US" sz="2000" dirty="0">
                        <a:effectLst/>
                      </a:endParaRPr>
                    </a:p>
                    <a:p>
                      <a:pPr marL="0" marR="0" algn="ctr">
                        <a:spcBef>
                          <a:spcPts val="0"/>
                        </a:spcBef>
                        <a:spcAft>
                          <a:spcPts val="0"/>
                        </a:spcAft>
                      </a:pPr>
                      <a:r>
                        <a:rPr lang="en-PH" sz="2400" dirty="0">
                          <a:effectLst/>
                        </a:rPr>
                        <a:t>not</a:t>
                      </a:r>
                      <a:r>
                        <a:rPr lang="en-PH" sz="2000" dirty="0">
                          <a:effectLst/>
                        </a:rPr>
                        <a:t> to exceed 1.2g daily</a:t>
                      </a:r>
                      <a:endParaRPr lang="en-US" sz="2000" dirty="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PH" sz="2000">
                          <a:effectLst/>
                        </a:rPr>
                        <a:t>20 (15-25) mg/kg, </a:t>
                      </a:r>
                      <a:endParaRPr lang="en-US" sz="2000">
                        <a:effectLst/>
                      </a:endParaRPr>
                    </a:p>
                    <a:p>
                      <a:pPr marL="0" marR="0" algn="ctr">
                        <a:spcBef>
                          <a:spcPts val="0"/>
                        </a:spcBef>
                        <a:spcAft>
                          <a:spcPts val="0"/>
                        </a:spcAft>
                      </a:pPr>
                      <a:r>
                        <a:rPr lang="en-PH" sz="2000">
                          <a:effectLst/>
                        </a:rPr>
                        <a:t>not to exceed 1.2g daily</a:t>
                      </a:r>
                      <a:endParaRPr lang="en-US" sz="200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4"/>
                  </a:ext>
                </a:extLst>
              </a:tr>
              <a:tr h="954917">
                <a:tc>
                  <a:txBody>
                    <a:bodyPr/>
                    <a:lstStyle/>
                    <a:p>
                      <a:pPr marL="0" marR="0" algn="ctr">
                        <a:lnSpc>
                          <a:spcPct val="115000"/>
                        </a:lnSpc>
                        <a:spcBef>
                          <a:spcPts val="0"/>
                        </a:spcBef>
                        <a:spcAft>
                          <a:spcPts val="0"/>
                        </a:spcAft>
                      </a:pPr>
                      <a:r>
                        <a:rPr lang="en-PH" sz="2000" dirty="0">
                          <a:effectLst/>
                        </a:rPr>
                        <a:t>Streptomycin (S)</a:t>
                      </a:r>
                      <a:endParaRPr lang="en-US" sz="2000" dirty="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PH" sz="2000">
                          <a:effectLst/>
                        </a:rPr>
                        <a:t>15 (12 – 18) mg/kg,</a:t>
                      </a:r>
                      <a:endParaRPr lang="en-US" sz="2000">
                        <a:effectLst/>
                      </a:endParaRPr>
                    </a:p>
                    <a:p>
                      <a:pPr marL="0" marR="0" algn="ctr">
                        <a:spcBef>
                          <a:spcPts val="0"/>
                        </a:spcBef>
                        <a:spcAft>
                          <a:spcPts val="0"/>
                        </a:spcAft>
                      </a:pPr>
                      <a:r>
                        <a:rPr lang="en-PH" sz="2000">
                          <a:effectLst/>
                        </a:rPr>
                        <a:t>not to exceed 1g daily</a:t>
                      </a:r>
                      <a:endParaRPr lang="en-US" sz="20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PH" sz="2000" dirty="0">
                          <a:effectLst/>
                        </a:rPr>
                        <a:t>30 (20-40) mg/kg, </a:t>
                      </a:r>
                      <a:endParaRPr lang="en-US" sz="2000" dirty="0">
                        <a:effectLst/>
                      </a:endParaRPr>
                    </a:p>
                    <a:p>
                      <a:pPr marL="0" marR="0" algn="ctr">
                        <a:spcBef>
                          <a:spcPts val="0"/>
                        </a:spcBef>
                        <a:spcAft>
                          <a:spcPts val="0"/>
                        </a:spcAft>
                      </a:pPr>
                      <a:r>
                        <a:rPr lang="en-PH" sz="2000" dirty="0">
                          <a:effectLst/>
                        </a:rPr>
                        <a:t>not to exceed 1g daily</a:t>
                      </a:r>
                      <a:endParaRPr lang="en-US" sz="20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5"/>
                  </a:ext>
                </a:extLst>
              </a:tr>
            </a:tbl>
          </a:graphicData>
        </a:graphic>
      </p:graphicFrame>
      <p:sp>
        <p:nvSpPr>
          <p:cNvPr id="9" name="TextBox 8"/>
          <p:cNvSpPr txBox="1"/>
          <p:nvPr/>
        </p:nvSpPr>
        <p:spPr>
          <a:xfrm>
            <a:off x="235977" y="6117613"/>
            <a:ext cx="8616218" cy="646331"/>
          </a:xfrm>
          <a:prstGeom prst="rect">
            <a:avLst/>
          </a:prstGeom>
          <a:noFill/>
        </p:spPr>
        <p:txBody>
          <a:bodyPr wrap="square" rtlCol="0">
            <a:spAutoFit/>
          </a:bodyPr>
          <a:lstStyle/>
          <a:p>
            <a:r>
              <a:rPr lang="en-PH" b="1" i="1" dirty="0"/>
              <a:t>Note:</a:t>
            </a:r>
            <a:r>
              <a:rPr lang="en-PH" i="1" dirty="0"/>
              <a:t> Dosage for children are higher since there are more metabolizing enzymes among children than adults leading to faster metabolism.</a:t>
            </a:r>
            <a:endParaRPr lang="en-US" i="1" dirty="0"/>
          </a:p>
        </p:txBody>
      </p:sp>
    </p:spTree>
    <p:extLst>
      <p:ext uri="{BB962C8B-B14F-4D97-AF65-F5344CB8AC3E}">
        <p14:creationId xmlns:p14="http://schemas.microsoft.com/office/powerpoint/2010/main" val="2444285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2192"/>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4171" y="178837"/>
            <a:ext cx="8969829" cy="668818"/>
          </a:xfrm>
        </p:spPr>
        <p:txBody>
          <a:bodyPr>
            <a:normAutofit/>
          </a:bodyPr>
          <a:lstStyle/>
          <a:p>
            <a:r>
              <a:rPr lang="en-US" b="1" dirty="0">
                <a:solidFill>
                  <a:schemeClr val="accent1">
                    <a:lumMod val="75000"/>
                  </a:schemeClr>
                </a:solidFill>
              </a:rPr>
              <a:t>Definition of terms </a:t>
            </a:r>
            <a:r>
              <a:rPr lang="en-US" sz="2200" b="1" dirty="0">
                <a:solidFill>
                  <a:schemeClr val="accent1">
                    <a:lumMod val="75000"/>
                  </a:schemeClr>
                </a:solidFill>
              </a:rPr>
              <a:t>(TB Disease Registration Group)</a:t>
            </a:r>
            <a:endParaRPr lang="en-US" b="1" dirty="0">
              <a:solidFill>
                <a:schemeClr val="accent1">
                  <a:lumMod val="75000"/>
                </a:schemeClr>
              </a:solidFill>
            </a:endParaRPr>
          </a:p>
        </p:txBody>
      </p:sp>
      <p:sp>
        <p:nvSpPr>
          <p:cNvPr id="3" name="Content Placeholder 2"/>
          <p:cNvSpPr>
            <a:spLocks noGrp="1"/>
          </p:cNvSpPr>
          <p:nvPr>
            <p:ph idx="1"/>
          </p:nvPr>
        </p:nvSpPr>
        <p:spPr>
          <a:xfrm>
            <a:off x="174171" y="780288"/>
            <a:ext cx="7199086" cy="5102580"/>
          </a:xfrm>
        </p:spPr>
        <p:txBody>
          <a:bodyPr/>
          <a:lstStyle/>
          <a:p>
            <a:endParaRPr lang="en-PH" sz="2400" b="1" dirty="0"/>
          </a:p>
        </p:txBody>
      </p:sp>
      <p:graphicFrame>
        <p:nvGraphicFramePr>
          <p:cNvPr id="4" name="Table 3"/>
          <p:cNvGraphicFramePr>
            <a:graphicFrameLocks noGrp="1"/>
          </p:cNvGraphicFramePr>
          <p:nvPr>
            <p:extLst>
              <p:ext uri="{D42A27DB-BD31-4B8C-83A1-F6EECF244321}">
                <p14:modId xmlns:p14="http://schemas.microsoft.com/office/powerpoint/2010/main" val="2393235164"/>
              </p:ext>
            </p:extLst>
          </p:nvPr>
        </p:nvGraphicFramePr>
        <p:xfrm>
          <a:off x="257615" y="915022"/>
          <a:ext cx="8594583" cy="5695553"/>
        </p:xfrm>
        <a:graphic>
          <a:graphicData uri="http://schemas.openxmlformats.org/drawingml/2006/table">
            <a:tbl>
              <a:tblPr firstRow="1" firstCol="1" bandRow="1">
                <a:tableStyleId>{5C22544A-7EE6-4342-B048-85BDC9FD1C3A}</a:tableStyleId>
              </a:tblPr>
              <a:tblGrid>
                <a:gridCol w="788977">
                  <a:extLst>
                    <a:ext uri="{9D8B030D-6E8A-4147-A177-3AD203B41FA5}">
                      <a16:colId xmlns:a16="http://schemas.microsoft.com/office/drawing/2014/main" val="20000"/>
                    </a:ext>
                  </a:extLst>
                </a:gridCol>
                <a:gridCol w="1642682">
                  <a:extLst>
                    <a:ext uri="{9D8B030D-6E8A-4147-A177-3AD203B41FA5}">
                      <a16:colId xmlns:a16="http://schemas.microsoft.com/office/drawing/2014/main" val="20001"/>
                    </a:ext>
                  </a:extLst>
                </a:gridCol>
                <a:gridCol w="6162924">
                  <a:extLst>
                    <a:ext uri="{9D8B030D-6E8A-4147-A177-3AD203B41FA5}">
                      <a16:colId xmlns:a16="http://schemas.microsoft.com/office/drawing/2014/main" val="20002"/>
                    </a:ext>
                  </a:extLst>
                </a:gridCol>
              </a:tblGrid>
              <a:tr h="327035">
                <a:tc gridSpan="2">
                  <a:txBody>
                    <a:bodyPr/>
                    <a:lstStyle/>
                    <a:p>
                      <a:pPr marL="0" marR="0" algn="ctr">
                        <a:lnSpc>
                          <a:spcPct val="100000"/>
                        </a:lnSpc>
                        <a:spcBef>
                          <a:spcPts val="1200"/>
                        </a:spcBef>
                        <a:spcAft>
                          <a:spcPts val="0"/>
                        </a:spcAft>
                      </a:pPr>
                      <a:r>
                        <a:rPr lang="en-US" sz="2000" dirty="0">
                          <a:effectLst/>
                          <a:latin typeface="Arial" panose="020B0604020202020204" pitchFamily="34" charset="0"/>
                          <a:cs typeface="Arial" panose="020B0604020202020204" pitchFamily="34" charset="0"/>
                        </a:rPr>
                        <a:t>Registration Group</a:t>
                      </a:r>
                      <a:endParaRPr lang="en-US" sz="2000" dirty="0">
                        <a:effectLst/>
                        <a:latin typeface="Arial" panose="020B0604020202020204" pitchFamily="34" charset="0"/>
                        <a:ea typeface="MS Mincho" panose="02020609040205080304" pitchFamily="49" charset="-128"/>
                        <a:cs typeface="Arial" panose="020B0604020202020204" pitchFamily="34" charset="0"/>
                      </a:endParaRPr>
                    </a:p>
                  </a:txBody>
                  <a:tcPr marL="37315" marR="37315" marT="0" marB="0" anchor="ctr"/>
                </a:tc>
                <a:tc hMerge="1">
                  <a:txBody>
                    <a:bodyPr/>
                    <a:lstStyle/>
                    <a:p>
                      <a:endParaRPr lang="en-US"/>
                    </a:p>
                  </a:txBody>
                  <a:tcPr/>
                </a:tc>
                <a:tc>
                  <a:txBody>
                    <a:bodyPr/>
                    <a:lstStyle/>
                    <a:p>
                      <a:pPr marL="0" marR="0" algn="ctr">
                        <a:lnSpc>
                          <a:spcPct val="100000"/>
                        </a:lnSpc>
                        <a:spcBef>
                          <a:spcPts val="1200"/>
                        </a:spcBef>
                        <a:spcAft>
                          <a:spcPts val="0"/>
                        </a:spcAft>
                      </a:pPr>
                      <a:r>
                        <a:rPr lang="en-US" sz="2000" dirty="0">
                          <a:effectLst/>
                          <a:latin typeface="Arial" panose="020B0604020202020204" pitchFamily="34" charset="0"/>
                          <a:cs typeface="Arial" panose="020B0604020202020204" pitchFamily="34" charset="0"/>
                        </a:rPr>
                        <a:t>Definition</a:t>
                      </a:r>
                      <a:endParaRPr lang="en-US" sz="2000" dirty="0">
                        <a:effectLst/>
                        <a:latin typeface="Arial" panose="020B0604020202020204" pitchFamily="34" charset="0"/>
                        <a:ea typeface="MS Mincho" panose="02020609040205080304" pitchFamily="49" charset="-128"/>
                        <a:cs typeface="Arial" panose="020B0604020202020204" pitchFamily="34" charset="0"/>
                      </a:endParaRPr>
                    </a:p>
                  </a:txBody>
                  <a:tcPr marL="37315" marR="37315" marT="0" marB="0" anchor="ctr"/>
                </a:tc>
                <a:extLst>
                  <a:ext uri="{0D108BD9-81ED-4DB2-BD59-A6C34878D82A}">
                    <a16:rowId xmlns:a16="http://schemas.microsoft.com/office/drawing/2014/main" val="10000"/>
                  </a:ext>
                </a:extLst>
              </a:tr>
              <a:tr h="927328">
                <a:tc gridSpan="2">
                  <a:txBody>
                    <a:bodyPr/>
                    <a:lstStyle/>
                    <a:p>
                      <a:pPr marL="0" marR="0" algn="ctr">
                        <a:lnSpc>
                          <a:spcPct val="100000"/>
                        </a:lnSpc>
                        <a:spcBef>
                          <a:spcPts val="1200"/>
                        </a:spcBef>
                        <a:spcAft>
                          <a:spcPts val="0"/>
                        </a:spcAft>
                      </a:pPr>
                      <a:r>
                        <a:rPr lang="en-US" sz="2000" dirty="0">
                          <a:solidFill>
                            <a:schemeClr val="bg1"/>
                          </a:solidFill>
                          <a:effectLst/>
                          <a:latin typeface="Arial" panose="020B0604020202020204" pitchFamily="34" charset="0"/>
                          <a:cs typeface="Arial" panose="020B0604020202020204" pitchFamily="34" charset="0"/>
                        </a:rPr>
                        <a:t>New</a:t>
                      </a:r>
                      <a:endParaRPr lang="en-US" sz="2000" dirty="0">
                        <a:solidFill>
                          <a:schemeClr val="bg1"/>
                        </a:solidFill>
                        <a:effectLst/>
                        <a:latin typeface="Arial" panose="020B0604020202020204" pitchFamily="34" charset="0"/>
                        <a:ea typeface="MS Mincho" panose="02020609040205080304" pitchFamily="49" charset="-128"/>
                        <a:cs typeface="Arial" panose="020B0604020202020204" pitchFamily="34" charset="0"/>
                      </a:endParaRPr>
                    </a:p>
                  </a:txBody>
                  <a:tcPr marL="37315" marR="37315" marT="0" marB="0" anchor="ctr"/>
                </a:tc>
                <a:tc hMerge="1">
                  <a:txBody>
                    <a:bodyPr/>
                    <a:lstStyle/>
                    <a:p>
                      <a:endParaRPr lang="en-US"/>
                    </a:p>
                  </a:txBody>
                  <a:tcPr/>
                </a:tc>
                <a:tc>
                  <a:txBody>
                    <a:bodyPr/>
                    <a:lstStyle/>
                    <a:p>
                      <a:pPr marL="0" marR="0" algn="l">
                        <a:lnSpc>
                          <a:spcPct val="100000"/>
                        </a:lnSpc>
                        <a:spcBef>
                          <a:spcPts val="1200"/>
                        </a:spcBef>
                        <a:spcAft>
                          <a:spcPts val="0"/>
                        </a:spcAft>
                      </a:pPr>
                      <a:r>
                        <a:rPr lang="en-US" sz="2000" b="1" dirty="0">
                          <a:effectLst/>
                          <a:latin typeface="Arial" panose="020B0604020202020204" pitchFamily="34" charset="0"/>
                          <a:cs typeface="Arial" panose="020B0604020202020204" pitchFamily="34" charset="0"/>
                        </a:rPr>
                        <a:t>never had treatment</a:t>
                      </a:r>
                      <a:r>
                        <a:rPr lang="en-US" sz="2000" dirty="0">
                          <a:effectLst/>
                          <a:latin typeface="Arial" panose="020B0604020202020204" pitchFamily="34" charset="0"/>
                          <a:cs typeface="Arial" panose="020B0604020202020204" pitchFamily="34" charset="0"/>
                        </a:rPr>
                        <a:t> for TB* or </a:t>
                      </a:r>
                      <a:r>
                        <a:rPr lang="en-US" sz="2000" b="1" dirty="0">
                          <a:effectLst/>
                          <a:latin typeface="Arial" panose="020B0604020202020204" pitchFamily="34" charset="0"/>
                          <a:cs typeface="Arial" panose="020B0604020202020204" pitchFamily="34" charset="0"/>
                        </a:rPr>
                        <a:t>less than one (&lt;1) month</a:t>
                      </a:r>
                      <a:r>
                        <a:rPr lang="en-US" sz="2000" b="0" baseline="0" dirty="0">
                          <a:effectLst/>
                          <a:latin typeface="Arial" panose="020B0604020202020204" pitchFamily="34" charset="0"/>
                          <a:cs typeface="Arial" panose="020B0604020202020204" pitchFamily="34" charset="0"/>
                        </a:rPr>
                        <a:t> </a:t>
                      </a:r>
                      <a:r>
                        <a:rPr lang="en-US" sz="2000" dirty="0">
                          <a:effectLst/>
                          <a:latin typeface="Arial" panose="020B0604020202020204" pitchFamily="34" charset="0"/>
                          <a:cs typeface="Arial" panose="020B0604020202020204" pitchFamily="34" charset="0"/>
                        </a:rPr>
                        <a:t>intake</a:t>
                      </a:r>
                      <a:endParaRPr lang="en-US" sz="2000" dirty="0">
                        <a:effectLst/>
                        <a:latin typeface="Arial" panose="020B0604020202020204" pitchFamily="34" charset="0"/>
                        <a:ea typeface="MS Mincho" panose="02020609040205080304" pitchFamily="49" charset="-128"/>
                        <a:cs typeface="Arial" panose="020B0604020202020204" pitchFamily="34" charset="0"/>
                      </a:endParaRPr>
                    </a:p>
                  </a:txBody>
                  <a:tcPr marL="37315" marR="37315" marT="0" marB="0" anchor="ctr"/>
                </a:tc>
                <a:extLst>
                  <a:ext uri="{0D108BD9-81ED-4DB2-BD59-A6C34878D82A}">
                    <a16:rowId xmlns:a16="http://schemas.microsoft.com/office/drawing/2014/main" val="10001"/>
                  </a:ext>
                </a:extLst>
              </a:tr>
              <a:tr h="1994971">
                <a:tc rowSpan="2">
                  <a:txBody>
                    <a:bodyPr/>
                    <a:lstStyle/>
                    <a:p>
                      <a:pPr marL="71755" marR="71755" algn="ctr">
                        <a:lnSpc>
                          <a:spcPct val="100000"/>
                        </a:lnSpc>
                        <a:spcBef>
                          <a:spcPts val="1200"/>
                        </a:spcBef>
                        <a:spcAft>
                          <a:spcPts val="0"/>
                        </a:spcAft>
                      </a:pPr>
                      <a:r>
                        <a:rPr lang="en-US" sz="2000" dirty="0">
                          <a:solidFill>
                            <a:schemeClr val="bg1"/>
                          </a:solidFill>
                          <a:effectLst/>
                          <a:latin typeface="Arial" panose="020B0604020202020204" pitchFamily="34" charset="0"/>
                          <a:cs typeface="Arial" panose="020B0604020202020204" pitchFamily="34" charset="0"/>
                        </a:rPr>
                        <a:t>Retreatment</a:t>
                      </a:r>
                      <a:endParaRPr lang="en-US" sz="2000" dirty="0">
                        <a:solidFill>
                          <a:schemeClr val="bg1"/>
                        </a:solidFill>
                        <a:effectLst/>
                        <a:latin typeface="Arial" panose="020B0604020202020204" pitchFamily="34" charset="0"/>
                        <a:ea typeface="MS Mincho" panose="02020609040205080304" pitchFamily="49" charset="-128"/>
                        <a:cs typeface="Arial" panose="020B0604020202020204" pitchFamily="34" charset="0"/>
                      </a:endParaRPr>
                    </a:p>
                  </a:txBody>
                  <a:tcPr marL="37315" marR="37315" marT="0" marB="0" vert="vert270" anchor="ctr"/>
                </a:tc>
                <a:tc>
                  <a:txBody>
                    <a:bodyPr/>
                    <a:lstStyle/>
                    <a:p>
                      <a:pPr marL="0" marR="0" algn="ctr">
                        <a:lnSpc>
                          <a:spcPct val="100000"/>
                        </a:lnSpc>
                        <a:spcBef>
                          <a:spcPts val="1200"/>
                        </a:spcBef>
                        <a:spcAft>
                          <a:spcPts val="0"/>
                        </a:spcAft>
                      </a:pPr>
                      <a:r>
                        <a:rPr lang="en-US" sz="2000" b="1" dirty="0">
                          <a:solidFill>
                            <a:schemeClr val="bg1"/>
                          </a:solidFill>
                          <a:effectLst/>
                          <a:latin typeface="Arial" panose="020B0604020202020204" pitchFamily="34" charset="0"/>
                          <a:cs typeface="Arial" panose="020B0604020202020204" pitchFamily="34" charset="0"/>
                        </a:rPr>
                        <a:t>Relapse</a:t>
                      </a:r>
                      <a:endParaRPr lang="en-US" sz="2000" b="1" dirty="0">
                        <a:solidFill>
                          <a:schemeClr val="bg1"/>
                        </a:solidFill>
                        <a:effectLst/>
                        <a:latin typeface="Arial" panose="020B0604020202020204" pitchFamily="34" charset="0"/>
                        <a:ea typeface="MS Mincho" panose="02020609040205080304" pitchFamily="49" charset="-128"/>
                        <a:cs typeface="Arial" panose="020B0604020202020204" pitchFamily="34" charset="0"/>
                      </a:endParaRPr>
                    </a:p>
                  </a:txBody>
                  <a:tcPr marL="37315" marR="37315" marT="0" marB="0" anchor="ctr">
                    <a:solidFill>
                      <a:srgbClr val="549E39"/>
                    </a:solidFill>
                  </a:tcPr>
                </a:tc>
                <a:tc>
                  <a:txBody>
                    <a:bodyPr/>
                    <a:lstStyle/>
                    <a:p>
                      <a:pPr marL="285750" marR="0" indent="-285750" algn="l">
                        <a:lnSpc>
                          <a:spcPct val="100000"/>
                        </a:lnSpc>
                        <a:spcBef>
                          <a:spcPts val="1200"/>
                        </a:spcBef>
                        <a:spcAft>
                          <a:spcPts val="0"/>
                        </a:spcAft>
                        <a:buFont typeface="Arial" panose="020B0604020202020204" pitchFamily="34" charset="0"/>
                        <a:buChar char="•"/>
                      </a:pPr>
                      <a:r>
                        <a:rPr lang="en-US" sz="2000" b="1" dirty="0">
                          <a:effectLst/>
                          <a:latin typeface="Arial" panose="020B0604020202020204" pitchFamily="34" charset="0"/>
                          <a:cs typeface="Arial" panose="020B0604020202020204" pitchFamily="34" charset="0"/>
                        </a:rPr>
                        <a:t>Previously cured or treatment completed in their most recent treatment </a:t>
                      </a:r>
                      <a:endParaRPr lang="en-US" sz="2000" dirty="0">
                        <a:effectLst/>
                        <a:latin typeface="Arial" panose="020B0604020202020204" pitchFamily="34" charset="0"/>
                        <a:cs typeface="Arial" panose="020B0604020202020204" pitchFamily="34" charset="0"/>
                      </a:endParaRPr>
                    </a:p>
                    <a:p>
                      <a:pPr marL="285750" marR="0" indent="-285750" algn="l">
                        <a:lnSpc>
                          <a:spcPct val="100000"/>
                        </a:lnSpc>
                        <a:spcBef>
                          <a:spcPts val="1200"/>
                        </a:spcBef>
                        <a:spcAft>
                          <a:spcPts val="0"/>
                        </a:spcAft>
                        <a:buFont typeface="Arial" panose="020B0604020202020204" pitchFamily="34" charset="0"/>
                        <a:buChar char="•"/>
                      </a:pPr>
                      <a:r>
                        <a:rPr lang="en-US" sz="2000" b="1" dirty="0">
                          <a:effectLst/>
                          <a:latin typeface="Arial" panose="020B0604020202020204" pitchFamily="34" charset="0"/>
                          <a:cs typeface="Arial" panose="020B0604020202020204" pitchFamily="34" charset="0"/>
                        </a:rPr>
                        <a:t>presently diagnosed </a:t>
                      </a:r>
                      <a:r>
                        <a:rPr lang="en-US" sz="2000" dirty="0">
                          <a:effectLst/>
                          <a:latin typeface="Arial" panose="020B0604020202020204" pitchFamily="34" charset="0"/>
                          <a:cs typeface="Arial" panose="020B0604020202020204" pitchFamily="34" charset="0"/>
                        </a:rPr>
                        <a:t>with </a:t>
                      </a:r>
                      <a:r>
                        <a:rPr lang="en-US" sz="2000" b="1" dirty="0">
                          <a:solidFill>
                            <a:srgbClr val="FF0000"/>
                          </a:solidFill>
                          <a:effectLst/>
                          <a:latin typeface="Arial" panose="020B0604020202020204" pitchFamily="34" charset="0"/>
                          <a:cs typeface="Arial" panose="020B0604020202020204" pitchFamily="34" charset="0"/>
                        </a:rPr>
                        <a:t>bacteriologically-confirmed or clinically-diagnosed TB</a:t>
                      </a:r>
                      <a:r>
                        <a:rPr lang="en-US" sz="2000" dirty="0">
                          <a:effectLst/>
                          <a:latin typeface="Arial" panose="020B0604020202020204" pitchFamily="34" charset="0"/>
                          <a:cs typeface="Arial" panose="020B0604020202020204" pitchFamily="34" charset="0"/>
                        </a:rPr>
                        <a:t>. </a:t>
                      </a:r>
                      <a:endParaRPr lang="en-US" sz="2000" dirty="0">
                        <a:effectLst/>
                        <a:latin typeface="Arial" panose="020B0604020202020204" pitchFamily="34" charset="0"/>
                        <a:ea typeface="MS Mincho" panose="02020609040205080304" pitchFamily="49" charset="-128"/>
                        <a:cs typeface="Arial" panose="020B0604020202020204" pitchFamily="34" charset="0"/>
                      </a:endParaRPr>
                    </a:p>
                  </a:txBody>
                  <a:tcPr marL="37315" marR="37315" marT="0" marB="0" anchor="ctr"/>
                </a:tc>
                <a:extLst>
                  <a:ext uri="{0D108BD9-81ED-4DB2-BD59-A6C34878D82A}">
                    <a16:rowId xmlns:a16="http://schemas.microsoft.com/office/drawing/2014/main" val="10002"/>
                  </a:ext>
                </a:extLst>
              </a:tr>
              <a:tr h="2446219">
                <a:tc vMerge="1">
                  <a:txBody>
                    <a:bodyPr/>
                    <a:lstStyle/>
                    <a:p>
                      <a:endParaRPr lang="en-US"/>
                    </a:p>
                  </a:txBody>
                  <a:tcPr/>
                </a:tc>
                <a:tc>
                  <a:txBody>
                    <a:bodyPr/>
                    <a:lstStyle/>
                    <a:p>
                      <a:pPr marL="0" marR="0" algn="ctr">
                        <a:lnSpc>
                          <a:spcPct val="100000"/>
                        </a:lnSpc>
                        <a:spcBef>
                          <a:spcPts val="1200"/>
                        </a:spcBef>
                        <a:spcAft>
                          <a:spcPts val="0"/>
                        </a:spcAft>
                      </a:pPr>
                      <a:r>
                        <a:rPr lang="en-US" sz="2000" b="1" dirty="0">
                          <a:solidFill>
                            <a:schemeClr val="bg1"/>
                          </a:solidFill>
                          <a:effectLst/>
                          <a:latin typeface="Arial" panose="020B0604020202020204" pitchFamily="34" charset="0"/>
                          <a:cs typeface="Arial" panose="020B0604020202020204" pitchFamily="34" charset="0"/>
                        </a:rPr>
                        <a:t>Treatment After Failure</a:t>
                      </a:r>
                      <a:endParaRPr lang="en-US" sz="2000" b="1" dirty="0">
                        <a:solidFill>
                          <a:schemeClr val="bg1"/>
                        </a:solidFill>
                        <a:effectLst/>
                        <a:latin typeface="Arial" panose="020B0604020202020204" pitchFamily="34" charset="0"/>
                        <a:ea typeface="MS Mincho" panose="02020609040205080304" pitchFamily="49" charset="-128"/>
                        <a:cs typeface="Arial" panose="020B0604020202020204" pitchFamily="34" charset="0"/>
                      </a:endParaRPr>
                    </a:p>
                  </a:txBody>
                  <a:tcPr marL="37315" marR="37315" marT="0" marB="0" anchor="ctr">
                    <a:solidFill>
                      <a:srgbClr val="549E39"/>
                    </a:solidFill>
                  </a:tcPr>
                </a:tc>
                <a:tc>
                  <a:txBody>
                    <a:bodyPr/>
                    <a:lstStyle/>
                    <a:p>
                      <a:pPr marL="0" marR="0" algn="l">
                        <a:lnSpc>
                          <a:spcPct val="100000"/>
                        </a:lnSpc>
                        <a:spcBef>
                          <a:spcPts val="1200"/>
                        </a:spcBef>
                        <a:spcAft>
                          <a:spcPts val="0"/>
                        </a:spcAft>
                      </a:pPr>
                      <a:r>
                        <a:rPr lang="en-US" sz="2000" dirty="0">
                          <a:effectLst/>
                          <a:latin typeface="Arial" panose="020B0604020202020204" pitchFamily="34" charset="0"/>
                          <a:cs typeface="Arial" panose="020B0604020202020204" pitchFamily="34" charset="0"/>
                        </a:rPr>
                        <a:t>A </a:t>
                      </a:r>
                      <a:r>
                        <a:rPr lang="en-US" sz="2000" b="1" dirty="0">
                          <a:effectLst/>
                          <a:latin typeface="Arial" panose="020B0604020202020204" pitchFamily="34" charset="0"/>
                          <a:cs typeface="Arial" panose="020B0604020202020204" pitchFamily="34" charset="0"/>
                        </a:rPr>
                        <a:t>previously treated for TB </a:t>
                      </a:r>
                      <a:r>
                        <a:rPr lang="en-US" sz="2000" dirty="0">
                          <a:effectLst/>
                          <a:latin typeface="Arial" panose="020B0604020202020204" pitchFamily="34" charset="0"/>
                          <a:cs typeface="Arial" panose="020B0604020202020204" pitchFamily="34" charset="0"/>
                        </a:rPr>
                        <a:t>and whose </a:t>
                      </a:r>
                      <a:r>
                        <a:rPr lang="en-US" sz="2000" b="1" dirty="0">
                          <a:effectLst/>
                          <a:latin typeface="Arial" panose="020B0604020202020204" pitchFamily="34" charset="0"/>
                          <a:cs typeface="Arial" panose="020B0604020202020204" pitchFamily="34" charset="0"/>
                        </a:rPr>
                        <a:t>treatment failed</a:t>
                      </a:r>
                      <a:r>
                        <a:rPr lang="en-US" sz="2000" dirty="0">
                          <a:effectLst/>
                          <a:latin typeface="Arial" panose="020B0604020202020204" pitchFamily="34" charset="0"/>
                          <a:cs typeface="Arial" panose="020B0604020202020204" pitchFamily="34" charset="0"/>
                        </a:rPr>
                        <a:t> at the end of their most recent course </a:t>
                      </a:r>
                    </a:p>
                    <a:p>
                      <a:pPr marL="0" marR="0" algn="l">
                        <a:lnSpc>
                          <a:spcPct val="100000"/>
                        </a:lnSpc>
                        <a:spcBef>
                          <a:spcPts val="1200"/>
                        </a:spcBef>
                        <a:spcAft>
                          <a:spcPts val="0"/>
                        </a:spcAft>
                      </a:pPr>
                      <a:r>
                        <a:rPr lang="en-US" sz="2000" dirty="0">
                          <a:effectLst/>
                          <a:latin typeface="Arial" panose="020B0604020202020204" pitchFamily="34" charset="0"/>
                          <a:cs typeface="Arial" panose="020B0604020202020204" pitchFamily="34" charset="0"/>
                        </a:rPr>
                        <a:t>OR</a:t>
                      </a:r>
                    </a:p>
                    <a:p>
                      <a:pPr marL="0" marR="0" algn="l">
                        <a:lnSpc>
                          <a:spcPct val="100000"/>
                        </a:lnSpc>
                        <a:spcBef>
                          <a:spcPts val="1200"/>
                        </a:spcBef>
                        <a:spcAft>
                          <a:spcPts val="0"/>
                        </a:spcAft>
                      </a:pPr>
                      <a:r>
                        <a:rPr lang="en-PH" sz="2000" dirty="0">
                          <a:effectLst/>
                          <a:latin typeface="Arial" panose="020B0604020202020204" pitchFamily="34" charset="0"/>
                          <a:cs typeface="Arial" panose="020B0604020202020204" pitchFamily="34" charset="0"/>
                        </a:rPr>
                        <a:t>A patient for whom </a:t>
                      </a:r>
                      <a:r>
                        <a:rPr lang="en-PH" sz="2000" b="1" dirty="0">
                          <a:solidFill>
                            <a:srgbClr val="FF0000"/>
                          </a:solidFill>
                          <a:effectLst/>
                          <a:latin typeface="Arial" panose="020B0604020202020204" pitchFamily="34" charset="0"/>
                          <a:cs typeface="Arial" panose="020B0604020202020204" pitchFamily="34" charset="0"/>
                        </a:rPr>
                        <a:t>sputum examination cannot be done</a:t>
                      </a:r>
                      <a:r>
                        <a:rPr lang="en-PH" sz="2000" b="1" baseline="0" dirty="0">
                          <a:solidFill>
                            <a:srgbClr val="FF0000"/>
                          </a:solidFill>
                          <a:effectLst/>
                          <a:latin typeface="Arial" panose="020B0604020202020204" pitchFamily="34" charset="0"/>
                          <a:cs typeface="Arial" panose="020B0604020202020204" pitchFamily="34" charset="0"/>
                        </a:rPr>
                        <a:t> </a:t>
                      </a:r>
                      <a:r>
                        <a:rPr lang="en-PH" sz="2000" dirty="0">
                          <a:effectLst/>
                          <a:latin typeface="Arial" panose="020B0604020202020204" pitchFamily="34" charset="0"/>
                          <a:cs typeface="Arial" panose="020B0604020202020204" pitchFamily="34" charset="0"/>
                        </a:rPr>
                        <a:t>and who </a:t>
                      </a:r>
                      <a:r>
                        <a:rPr lang="en-PH" sz="2000" b="1" dirty="0">
                          <a:solidFill>
                            <a:srgbClr val="FF0000"/>
                          </a:solidFill>
                          <a:effectLst/>
                          <a:latin typeface="Arial" panose="020B0604020202020204" pitchFamily="34" charset="0"/>
                          <a:cs typeface="Arial" panose="020B0604020202020204" pitchFamily="34" charset="0"/>
                        </a:rPr>
                        <a:t>does not show clinical improvement </a:t>
                      </a:r>
                      <a:r>
                        <a:rPr lang="en-PH" sz="2000" dirty="0">
                          <a:effectLst/>
                          <a:latin typeface="Arial" panose="020B0604020202020204" pitchFamily="34" charset="0"/>
                          <a:cs typeface="Arial" panose="020B0604020202020204" pitchFamily="34" charset="0"/>
                        </a:rPr>
                        <a:t>anytime during treatment. </a:t>
                      </a:r>
                      <a:endParaRPr lang="en-US" sz="2000" dirty="0">
                        <a:effectLst/>
                        <a:latin typeface="Arial" panose="020B0604020202020204" pitchFamily="34" charset="0"/>
                        <a:ea typeface="MS Mincho" panose="02020609040205080304" pitchFamily="49" charset="-128"/>
                        <a:cs typeface="Arial" panose="020B0604020202020204" pitchFamily="34" charset="0"/>
                      </a:endParaRPr>
                    </a:p>
                  </a:txBody>
                  <a:tcPr marL="37315" marR="37315" marT="0"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820618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4171" y="87086"/>
            <a:ext cx="7924176" cy="668818"/>
          </a:xfrm>
        </p:spPr>
        <p:txBody>
          <a:bodyPr/>
          <a:lstStyle/>
          <a:p>
            <a:r>
              <a:rPr lang="en-US" b="1" dirty="0">
                <a:solidFill>
                  <a:schemeClr val="accent1">
                    <a:lumMod val="75000"/>
                  </a:schemeClr>
                </a:solidFill>
              </a:rPr>
              <a:t>Treatment category and dosages</a:t>
            </a:r>
          </a:p>
        </p:txBody>
      </p:sp>
      <p:graphicFrame>
        <p:nvGraphicFramePr>
          <p:cNvPr id="3" name="Table 2"/>
          <p:cNvGraphicFramePr>
            <a:graphicFrameLocks noGrp="1"/>
          </p:cNvGraphicFramePr>
          <p:nvPr>
            <p:extLst>
              <p:ext uri="{D42A27DB-BD31-4B8C-83A1-F6EECF244321}">
                <p14:modId xmlns:p14="http://schemas.microsoft.com/office/powerpoint/2010/main" val="3541599196"/>
              </p:ext>
            </p:extLst>
          </p:nvPr>
        </p:nvGraphicFramePr>
        <p:xfrm>
          <a:off x="287113" y="923300"/>
          <a:ext cx="8546406" cy="5228496"/>
        </p:xfrm>
        <a:graphic>
          <a:graphicData uri="http://schemas.openxmlformats.org/drawingml/2006/table">
            <a:tbl>
              <a:tblPr firstRow="1" firstCol="1" bandRow="1">
                <a:tableStyleId>{5C22544A-7EE6-4342-B048-85BDC9FD1C3A}</a:tableStyleId>
              </a:tblPr>
              <a:tblGrid>
                <a:gridCol w="1370649">
                  <a:extLst>
                    <a:ext uri="{9D8B030D-6E8A-4147-A177-3AD203B41FA5}">
                      <a16:colId xmlns:a16="http://schemas.microsoft.com/office/drawing/2014/main" val="20000"/>
                    </a:ext>
                  </a:extLst>
                </a:gridCol>
                <a:gridCol w="1370649">
                  <a:extLst>
                    <a:ext uri="{9D8B030D-6E8A-4147-A177-3AD203B41FA5}">
                      <a16:colId xmlns:a16="http://schemas.microsoft.com/office/drawing/2014/main" val="20001"/>
                    </a:ext>
                  </a:extLst>
                </a:gridCol>
                <a:gridCol w="1451277">
                  <a:extLst>
                    <a:ext uri="{9D8B030D-6E8A-4147-A177-3AD203B41FA5}">
                      <a16:colId xmlns:a16="http://schemas.microsoft.com/office/drawing/2014/main" val="20002"/>
                    </a:ext>
                  </a:extLst>
                </a:gridCol>
                <a:gridCol w="1451277">
                  <a:extLst>
                    <a:ext uri="{9D8B030D-6E8A-4147-A177-3AD203B41FA5}">
                      <a16:colId xmlns:a16="http://schemas.microsoft.com/office/drawing/2014/main" val="20003"/>
                    </a:ext>
                  </a:extLst>
                </a:gridCol>
                <a:gridCol w="1451277">
                  <a:extLst>
                    <a:ext uri="{9D8B030D-6E8A-4147-A177-3AD203B41FA5}">
                      <a16:colId xmlns:a16="http://schemas.microsoft.com/office/drawing/2014/main" val="20004"/>
                    </a:ext>
                  </a:extLst>
                </a:gridCol>
                <a:gridCol w="1451277">
                  <a:extLst>
                    <a:ext uri="{9D8B030D-6E8A-4147-A177-3AD203B41FA5}">
                      <a16:colId xmlns:a16="http://schemas.microsoft.com/office/drawing/2014/main" val="20005"/>
                    </a:ext>
                  </a:extLst>
                </a:gridCol>
              </a:tblGrid>
              <a:tr h="406887">
                <a:tc rowSpan="3">
                  <a:txBody>
                    <a:bodyPr/>
                    <a:lstStyle/>
                    <a:p>
                      <a:pPr marL="0" marR="0" algn="ctr">
                        <a:lnSpc>
                          <a:spcPct val="115000"/>
                        </a:lnSpc>
                        <a:spcBef>
                          <a:spcPts val="0"/>
                        </a:spcBef>
                        <a:spcAft>
                          <a:spcPts val="0"/>
                        </a:spcAft>
                      </a:pPr>
                      <a:r>
                        <a:rPr lang="en-PH" sz="1200" dirty="0">
                          <a:effectLst/>
                        </a:rPr>
                        <a:t>Body Weight (</a:t>
                      </a:r>
                      <a:r>
                        <a:rPr lang="en-PH" sz="1200" dirty="0" err="1">
                          <a:effectLst/>
                        </a:rPr>
                        <a:t>kgs</a:t>
                      </a:r>
                      <a:r>
                        <a:rPr lang="en-PH" sz="1200" dirty="0">
                          <a:effectLst/>
                        </a:rPr>
                        <a:t>.)</a:t>
                      </a:r>
                      <a:endParaRPr lang="en-US" sz="1800"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spcBef>
                          <a:spcPts val="0"/>
                        </a:spcBef>
                        <a:spcAft>
                          <a:spcPts val="0"/>
                        </a:spcAft>
                      </a:pPr>
                      <a:r>
                        <a:rPr lang="en-PH" sz="1200" dirty="0">
                          <a:effectLst/>
                        </a:rPr>
                        <a:t>Isoniazid (200mg/5ml)</a:t>
                      </a:r>
                      <a:endPar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1652" marR="61652" marT="0" marB="0"/>
                </a:tc>
                <a:tc>
                  <a:txBody>
                    <a:bodyPr/>
                    <a:lstStyle/>
                    <a:p>
                      <a:pPr marL="0" marR="0" algn="ctr">
                        <a:spcBef>
                          <a:spcPts val="0"/>
                        </a:spcBef>
                        <a:spcAft>
                          <a:spcPts val="0"/>
                        </a:spcAft>
                      </a:pPr>
                      <a:r>
                        <a:rPr lang="en-PH" sz="1200" dirty="0">
                          <a:effectLst/>
                        </a:rPr>
                        <a:t>Rifampicin (200mg/5ml)</a:t>
                      </a:r>
                      <a:endPar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1652" marR="61652" marT="0" marB="0"/>
                </a:tc>
                <a:tc>
                  <a:txBody>
                    <a:bodyPr/>
                    <a:lstStyle/>
                    <a:p>
                      <a:pPr marL="0" marR="0" algn="ctr">
                        <a:spcBef>
                          <a:spcPts val="0"/>
                        </a:spcBef>
                        <a:spcAft>
                          <a:spcPts val="0"/>
                        </a:spcAft>
                      </a:pPr>
                      <a:r>
                        <a:rPr lang="en-PH" sz="1200" dirty="0">
                          <a:effectLst/>
                        </a:rPr>
                        <a:t>Pyrazinamide (250mg/5ml) </a:t>
                      </a:r>
                      <a:endPar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1652" marR="61652" marT="0" marB="0"/>
                </a:tc>
                <a:tc>
                  <a:txBody>
                    <a:bodyPr/>
                    <a:lstStyle/>
                    <a:p>
                      <a:pPr marL="0" marR="0" algn="ctr">
                        <a:spcBef>
                          <a:spcPts val="0"/>
                        </a:spcBef>
                        <a:spcAft>
                          <a:spcPts val="0"/>
                        </a:spcAft>
                      </a:pPr>
                      <a:r>
                        <a:rPr lang="en-PH" sz="1200" dirty="0" err="1">
                          <a:effectLst/>
                        </a:rPr>
                        <a:t>Ethambutol</a:t>
                      </a:r>
                      <a:r>
                        <a:rPr lang="en-PH" sz="1200" dirty="0">
                          <a:effectLst/>
                        </a:rPr>
                        <a:t> (400mg/tab) </a:t>
                      </a:r>
                      <a:endPar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1652" marR="61652" marT="0" marB="0"/>
                </a:tc>
                <a:tc>
                  <a:txBody>
                    <a:bodyPr/>
                    <a:lstStyle/>
                    <a:p>
                      <a:pPr marL="0" marR="0" algn="ctr">
                        <a:spcBef>
                          <a:spcPts val="0"/>
                        </a:spcBef>
                        <a:spcAft>
                          <a:spcPts val="0"/>
                        </a:spcAft>
                      </a:pPr>
                      <a:r>
                        <a:rPr lang="en-PH" sz="1200" dirty="0">
                          <a:effectLst/>
                        </a:rPr>
                        <a:t>Streptomycin*</a:t>
                      </a:r>
                      <a:endParaRPr lang="en-US" sz="1800" dirty="0">
                        <a:effectLst/>
                      </a:endParaRPr>
                    </a:p>
                    <a:p>
                      <a:pPr marL="0" marR="0" algn="ctr">
                        <a:spcBef>
                          <a:spcPts val="0"/>
                        </a:spcBef>
                        <a:spcAft>
                          <a:spcPts val="0"/>
                        </a:spcAft>
                      </a:pPr>
                      <a:r>
                        <a:rPr lang="en-PH" sz="1200" dirty="0">
                          <a:effectLst/>
                        </a:rPr>
                        <a:t>(1g/2ml)</a:t>
                      </a:r>
                      <a:endPar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1652" marR="61652" marT="0" marB="0"/>
                </a:tc>
                <a:extLst>
                  <a:ext uri="{0D108BD9-81ED-4DB2-BD59-A6C34878D82A}">
                    <a16:rowId xmlns:a16="http://schemas.microsoft.com/office/drawing/2014/main" val="10000"/>
                  </a:ext>
                </a:extLst>
              </a:tr>
              <a:tr h="214322">
                <a:tc vMerge="1">
                  <a:txBody>
                    <a:bodyPr/>
                    <a:lstStyle/>
                    <a:p>
                      <a:endParaRPr lang="en-US"/>
                    </a:p>
                  </a:txBody>
                  <a:tcPr/>
                </a:tc>
                <a:tc>
                  <a:txBody>
                    <a:bodyPr/>
                    <a:lstStyle/>
                    <a:p>
                      <a:pPr marL="0" marR="0" algn="ctr">
                        <a:lnSpc>
                          <a:spcPct val="115000"/>
                        </a:lnSpc>
                        <a:spcBef>
                          <a:spcPts val="0"/>
                        </a:spcBef>
                        <a:spcAft>
                          <a:spcPts val="0"/>
                        </a:spcAft>
                      </a:pPr>
                      <a:r>
                        <a:rPr lang="en-PH" sz="1200" dirty="0">
                          <a:effectLst/>
                        </a:rPr>
                        <a:t>10mg/kg</a:t>
                      </a:r>
                      <a:endParaRPr lang="en-US" sz="1800"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15mg/kg</a:t>
                      </a:r>
                      <a:endParaRPr lang="en-US" sz="1800"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30mg/kg</a:t>
                      </a:r>
                      <a:endParaRPr lang="en-US" sz="1800"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20mg/kg</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30mg/kg</a:t>
                      </a:r>
                      <a:endParaRPr lang="en-US" sz="1800" dirty="0">
                        <a:effectLst/>
                        <a:latin typeface="Arial" panose="020B0604020202020204" pitchFamily="34" charset="0"/>
                        <a:ea typeface="Calibri" panose="020F0502020204030204" pitchFamily="34" charset="0"/>
                      </a:endParaRPr>
                    </a:p>
                  </a:txBody>
                  <a:tcPr marL="61652" marR="61652" marT="0" marB="0" anchor="ctr"/>
                </a:tc>
                <a:extLst>
                  <a:ext uri="{0D108BD9-81ED-4DB2-BD59-A6C34878D82A}">
                    <a16:rowId xmlns:a16="http://schemas.microsoft.com/office/drawing/2014/main" val="10001"/>
                  </a:ext>
                </a:extLst>
              </a:tr>
              <a:tr h="214322">
                <a:tc vMerge="1">
                  <a:txBody>
                    <a:bodyPr/>
                    <a:lstStyle/>
                    <a:p>
                      <a:endParaRPr lang="en-US"/>
                    </a:p>
                  </a:txBody>
                  <a:tcPr/>
                </a:tc>
                <a:tc>
                  <a:txBody>
                    <a:bodyPr/>
                    <a:lstStyle/>
                    <a:p>
                      <a:pPr marL="0" marR="0" algn="ctr">
                        <a:lnSpc>
                          <a:spcPct val="115000"/>
                        </a:lnSpc>
                        <a:spcBef>
                          <a:spcPts val="0"/>
                        </a:spcBef>
                        <a:spcAft>
                          <a:spcPts val="0"/>
                        </a:spcAft>
                      </a:pPr>
                      <a:r>
                        <a:rPr lang="en-PH" sz="1200">
                          <a:effectLst/>
                        </a:rPr>
                        <a:t>ml.</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ml.</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ml.</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Tablet</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100" dirty="0">
                          <a:effectLst/>
                        </a:rPr>
                        <a:t>ml (IM injection)</a:t>
                      </a:r>
                      <a:endParaRPr lang="en-US" sz="1800" dirty="0">
                        <a:effectLst/>
                        <a:latin typeface="Arial" panose="020B0604020202020204" pitchFamily="34" charset="0"/>
                        <a:ea typeface="Calibri" panose="020F0502020204030204" pitchFamily="34" charset="0"/>
                      </a:endParaRPr>
                    </a:p>
                  </a:txBody>
                  <a:tcPr marL="61652" marR="61652" marT="0" marB="0" anchor="ctr"/>
                </a:tc>
                <a:extLst>
                  <a:ext uri="{0D108BD9-81ED-4DB2-BD59-A6C34878D82A}">
                    <a16:rowId xmlns:a16="http://schemas.microsoft.com/office/drawing/2014/main" val="10002"/>
                  </a:ext>
                </a:extLst>
              </a:tr>
              <a:tr h="214322">
                <a:tc>
                  <a:txBody>
                    <a:bodyPr/>
                    <a:lstStyle/>
                    <a:p>
                      <a:pPr marL="0" marR="0" algn="ctr">
                        <a:spcBef>
                          <a:spcPts val="0"/>
                        </a:spcBef>
                        <a:spcAft>
                          <a:spcPts val="0"/>
                        </a:spcAft>
                      </a:pPr>
                      <a:r>
                        <a:rPr lang="en-PH" sz="1000" dirty="0">
                          <a:solidFill>
                            <a:schemeClr val="bg1"/>
                          </a:solidFill>
                          <a:effectLst/>
                          <a:latin typeface="Arial" panose="020B0604020202020204" pitchFamily="34" charset="0"/>
                          <a:ea typeface="Calibri" panose="020F0502020204030204" pitchFamily="34" charset="0"/>
                          <a:cs typeface="Calibri" panose="020F0502020204030204" pitchFamily="34" charset="0"/>
                        </a:rPr>
                        <a:t>3-3.9 </a:t>
                      </a:r>
                      <a:endParaRPr lang="en-US" sz="12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200" dirty="0">
                          <a:effectLst/>
                        </a:rPr>
                        <a:t>0.75</a:t>
                      </a:r>
                      <a:endParaRPr lang="en-US" sz="1800"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1.00</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1.75</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spcBef>
                          <a:spcPts val="0"/>
                        </a:spcBef>
                        <a:spcAft>
                          <a:spcPts val="0"/>
                        </a:spcAft>
                      </a:pPr>
                      <a:r>
                        <a:rPr lang="en-PH" sz="1200" b="1" dirty="0">
                          <a:effectLst/>
                        </a:rPr>
                        <a:t>1/8*</a:t>
                      </a:r>
                      <a:r>
                        <a:rPr lang="en-PH" sz="1200" dirty="0">
                          <a:effectLst/>
                        </a:rPr>
                        <a:t> </a:t>
                      </a:r>
                      <a:endPar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0.18</a:t>
                      </a:r>
                      <a:endParaRPr lang="en-US" sz="1800" dirty="0">
                        <a:effectLst/>
                        <a:latin typeface="Arial" panose="020B0604020202020204" pitchFamily="34" charset="0"/>
                        <a:ea typeface="Calibri" panose="020F0502020204030204" pitchFamily="34" charset="0"/>
                      </a:endParaRPr>
                    </a:p>
                  </a:txBody>
                  <a:tcPr marL="61652" marR="61652" marT="0" marB="0" anchor="ctr"/>
                </a:tc>
                <a:extLst>
                  <a:ext uri="{0D108BD9-81ED-4DB2-BD59-A6C34878D82A}">
                    <a16:rowId xmlns:a16="http://schemas.microsoft.com/office/drawing/2014/main" val="10003"/>
                  </a:ext>
                </a:extLst>
              </a:tr>
              <a:tr h="214322">
                <a:tc>
                  <a:txBody>
                    <a:bodyPr/>
                    <a:lstStyle/>
                    <a:p>
                      <a:pPr marL="0" marR="0" algn="ctr">
                        <a:spcBef>
                          <a:spcPts val="0"/>
                        </a:spcBef>
                        <a:spcAft>
                          <a:spcPts val="0"/>
                        </a:spcAft>
                      </a:pPr>
                      <a:r>
                        <a:rPr lang="en-PH" sz="1000" dirty="0">
                          <a:solidFill>
                            <a:schemeClr val="bg1"/>
                          </a:solidFill>
                          <a:effectLst/>
                          <a:latin typeface="Arial" panose="020B0604020202020204" pitchFamily="34" charset="0"/>
                          <a:ea typeface="Calibri" panose="020F0502020204030204" pitchFamily="34" charset="0"/>
                          <a:cs typeface="Calibri" panose="020F0502020204030204" pitchFamily="34" charset="0"/>
                        </a:rPr>
                        <a:t>4-4.9 </a:t>
                      </a:r>
                      <a:endParaRPr lang="en-US" sz="12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200" dirty="0">
                          <a:effectLst/>
                        </a:rPr>
                        <a:t>1.00</a:t>
                      </a:r>
                      <a:endParaRPr lang="en-US" sz="1800"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1.50</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2.50</a:t>
                      </a:r>
                      <a:endParaRPr lang="en-US" sz="1800">
                        <a:effectLst/>
                        <a:latin typeface="Arial" panose="020B0604020202020204" pitchFamily="34" charset="0"/>
                        <a:ea typeface="Calibri" panose="020F0502020204030204" pitchFamily="34" charset="0"/>
                      </a:endParaRPr>
                    </a:p>
                  </a:txBody>
                  <a:tcPr marL="61652" marR="61652" marT="0" marB="0" anchor="ctr"/>
                </a:tc>
                <a:tc rowSpan="4">
                  <a:txBody>
                    <a:bodyPr/>
                    <a:lstStyle/>
                    <a:p>
                      <a:pPr marL="0" marR="0" algn="ctr">
                        <a:spcBef>
                          <a:spcPts val="0"/>
                        </a:spcBef>
                        <a:spcAft>
                          <a:spcPts val="0"/>
                        </a:spcAft>
                      </a:pPr>
                      <a:r>
                        <a:rPr lang="en-PH" sz="1200" b="1" dirty="0">
                          <a:effectLst/>
                        </a:rPr>
                        <a:t>¼*</a:t>
                      </a:r>
                      <a:endParaRPr lang="en-US"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0.24</a:t>
                      </a:r>
                      <a:endParaRPr lang="en-US" sz="1800" dirty="0">
                        <a:effectLst/>
                        <a:latin typeface="Arial" panose="020B0604020202020204" pitchFamily="34" charset="0"/>
                        <a:ea typeface="Calibri" panose="020F0502020204030204" pitchFamily="34" charset="0"/>
                      </a:endParaRPr>
                    </a:p>
                  </a:txBody>
                  <a:tcPr marL="61652" marR="61652" marT="0" marB="0" anchor="ctr"/>
                </a:tc>
                <a:extLst>
                  <a:ext uri="{0D108BD9-81ED-4DB2-BD59-A6C34878D82A}">
                    <a16:rowId xmlns:a16="http://schemas.microsoft.com/office/drawing/2014/main" val="10004"/>
                  </a:ext>
                </a:extLst>
              </a:tr>
              <a:tr h="214322">
                <a:tc>
                  <a:txBody>
                    <a:bodyPr/>
                    <a:lstStyle/>
                    <a:p>
                      <a:pPr marL="0" marR="0" algn="ctr">
                        <a:spcBef>
                          <a:spcPts val="0"/>
                        </a:spcBef>
                        <a:spcAft>
                          <a:spcPts val="0"/>
                        </a:spcAft>
                      </a:pPr>
                      <a:r>
                        <a:rPr lang="en-PH" sz="1000" dirty="0">
                          <a:solidFill>
                            <a:schemeClr val="bg1"/>
                          </a:solidFill>
                          <a:effectLst/>
                          <a:latin typeface="Arial" panose="020B0604020202020204" pitchFamily="34" charset="0"/>
                          <a:ea typeface="Calibri" panose="020F0502020204030204" pitchFamily="34" charset="0"/>
                          <a:cs typeface="Calibri" panose="020F0502020204030204" pitchFamily="34" charset="0"/>
                        </a:rPr>
                        <a:t>5-5.9 </a:t>
                      </a:r>
                      <a:endParaRPr lang="en-US" sz="12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200" dirty="0">
                          <a:effectLst/>
                        </a:rPr>
                        <a:t>1.25</a:t>
                      </a:r>
                      <a:endParaRPr lang="en-US" sz="1800"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2.00</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3.00</a:t>
                      </a:r>
                      <a:endParaRPr lang="en-US" sz="1800">
                        <a:effectLst/>
                        <a:latin typeface="Arial" panose="020B0604020202020204" pitchFamily="34" charset="0"/>
                        <a:ea typeface="Calibri" panose="020F0502020204030204" pitchFamily="34" charset="0"/>
                      </a:endParaRPr>
                    </a:p>
                  </a:txBody>
                  <a:tcPr marL="61652" marR="61652" marT="0" marB="0" anchor="ctr"/>
                </a:tc>
                <a:tc vMerge="1">
                  <a:txBody>
                    <a:bodyPr/>
                    <a:lstStyle/>
                    <a:p>
                      <a:endParaRPr lang="en-US"/>
                    </a:p>
                  </a:txBody>
                  <a:tcPr/>
                </a:tc>
                <a:tc>
                  <a:txBody>
                    <a:bodyPr/>
                    <a:lstStyle/>
                    <a:p>
                      <a:pPr marL="0" marR="0" algn="ctr">
                        <a:lnSpc>
                          <a:spcPct val="115000"/>
                        </a:lnSpc>
                        <a:spcBef>
                          <a:spcPts val="0"/>
                        </a:spcBef>
                        <a:spcAft>
                          <a:spcPts val="0"/>
                        </a:spcAft>
                      </a:pPr>
                      <a:r>
                        <a:rPr lang="en-PH" sz="1200" dirty="0">
                          <a:effectLst/>
                        </a:rPr>
                        <a:t>0.3</a:t>
                      </a:r>
                      <a:endParaRPr lang="en-US" sz="1800" dirty="0">
                        <a:effectLst/>
                        <a:latin typeface="Arial" panose="020B0604020202020204" pitchFamily="34" charset="0"/>
                        <a:ea typeface="Calibri" panose="020F0502020204030204" pitchFamily="34" charset="0"/>
                      </a:endParaRPr>
                    </a:p>
                  </a:txBody>
                  <a:tcPr marL="61652" marR="61652" marT="0" marB="0" anchor="ctr"/>
                </a:tc>
                <a:extLst>
                  <a:ext uri="{0D108BD9-81ED-4DB2-BD59-A6C34878D82A}">
                    <a16:rowId xmlns:a16="http://schemas.microsoft.com/office/drawing/2014/main" val="10005"/>
                  </a:ext>
                </a:extLst>
              </a:tr>
              <a:tr h="214322">
                <a:tc>
                  <a:txBody>
                    <a:bodyPr/>
                    <a:lstStyle/>
                    <a:p>
                      <a:pPr marL="0" marR="0" algn="ctr">
                        <a:spcBef>
                          <a:spcPts val="0"/>
                        </a:spcBef>
                        <a:spcAft>
                          <a:spcPts val="0"/>
                        </a:spcAft>
                      </a:pPr>
                      <a:r>
                        <a:rPr lang="en-PH" sz="1000" dirty="0">
                          <a:solidFill>
                            <a:schemeClr val="bg1"/>
                          </a:solidFill>
                          <a:effectLst/>
                          <a:latin typeface="Arial" panose="020B0604020202020204" pitchFamily="34" charset="0"/>
                          <a:ea typeface="Calibri" panose="020F0502020204030204" pitchFamily="34" charset="0"/>
                          <a:cs typeface="Calibri" panose="020F0502020204030204" pitchFamily="34" charset="0"/>
                        </a:rPr>
                        <a:t>6-6.9 </a:t>
                      </a:r>
                      <a:endParaRPr lang="en-US" sz="12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200" dirty="0">
                          <a:effectLst/>
                        </a:rPr>
                        <a:t>1.50</a:t>
                      </a:r>
                      <a:endParaRPr lang="en-US" sz="1800"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2.25</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3.50</a:t>
                      </a:r>
                      <a:endParaRPr lang="en-US" sz="1800">
                        <a:effectLst/>
                        <a:latin typeface="Arial" panose="020B0604020202020204" pitchFamily="34" charset="0"/>
                        <a:ea typeface="Calibri" panose="020F0502020204030204" pitchFamily="34" charset="0"/>
                      </a:endParaRPr>
                    </a:p>
                  </a:txBody>
                  <a:tcPr marL="61652" marR="61652" marT="0" marB="0" anchor="ctr"/>
                </a:tc>
                <a:tc vMerge="1">
                  <a:txBody>
                    <a:bodyPr/>
                    <a:lstStyle/>
                    <a:p>
                      <a:endParaRPr lang="en-US"/>
                    </a:p>
                  </a:txBody>
                  <a:tcPr/>
                </a:tc>
                <a:tc>
                  <a:txBody>
                    <a:bodyPr/>
                    <a:lstStyle/>
                    <a:p>
                      <a:pPr marL="0" marR="0" algn="ctr">
                        <a:lnSpc>
                          <a:spcPct val="115000"/>
                        </a:lnSpc>
                        <a:spcBef>
                          <a:spcPts val="0"/>
                        </a:spcBef>
                        <a:spcAft>
                          <a:spcPts val="0"/>
                        </a:spcAft>
                      </a:pPr>
                      <a:r>
                        <a:rPr lang="en-PH" sz="1200" dirty="0">
                          <a:effectLst/>
                        </a:rPr>
                        <a:t>0.36</a:t>
                      </a:r>
                      <a:endParaRPr lang="en-US" sz="1800" dirty="0">
                        <a:effectLst/>
                        <a:latin typeface="Arial" panose="020B0604020202020204" pitchFamily="34" charset="0"/>
                        <a:ea typeface="Calibri" panose="020F0502020204030204" pitchFamily="34" charset="0"/>
                      </a:endParaRPr>
                    </a:p>
                  </a:txBody>
                  <a:tcPr marL="61652" marR="61652" marT="0" marB="0" anchor="ctr"/>
                </a:tc>
                <a:extLst>
                  <a:ext uri="{0D108BD9-81ED-4DB2-BD59-A6C34878D82A}">
                    <a16:rowId xmlns:a16="http://schemas.microsoft.com/office/drawing/2014/main" val="10006"/>
                  </a:ext>
                </a:extLst>
              </a:tr>
              <a:tr h="214322">
                <a:tc>
                  <a:txBody>
                    <a:bodyPr/>
                    <a:lstStyle/>
                    <a:p>
                      <a:pPr marL="0" marR="0" algn="ctr">
                        <a:spcBef>
                          <a:spcPts val="0"/>
                        </a:spcBef>
                        <a:spcAft>
                          <a:spcPts val="0"/>
                        </a:spcAft>
                      </a:pPr>
                      <a:r>
                        <a:rPr lang="en-PH" sz="1000" dirty="0">
                          <a:solidFill>
                            <a:schemeClr val="bg1"/>
                          </a:solidFill>
                          <a:effectLst/>
                          <a:latin typeface="Arial" panose="020B0604020202020204" pitchFamily="34" charset="0"/>
                          <a:ea typeface="Calibri" panose="020F0502020204030204" pitchFamily="34" charset="0"/>
                          <a:cs typeface="Calibri" panose="020F0502020204030204" pitchFamily="34" charset="0"/>
                        </a:rPr>
                        <a:t>7-7.9 </a:t>
                      </a:r>
                      <a:endParaRPr lang="en-US" sz="12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200" dirty="0">
                          <a:effectLst/>
                        </a:rPr>
                        <a:t>1.75</a:t>
                      </a:r>
                      <a:endParaRPr lang="en-US" sz="1800"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2.50</a:t>
                      </a:r>
                      <a:endParaRPr lang="en-US" sz="1800"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4.25</a:t>
                      </a:r>
                      <a:endParaRPr lang="en-US" sz="1800">
                        <a:effectLst/>
                        <a:latin typeface="Arial" panose="020B0604020202020204" pitchFamily="34" charset="0"/>
                        <a:ea typeface="Calibri" panose="020F0502020204030204" pitchFamily="34" charset="0"/>
                      </a:endParaRPr>
                    </a:p>
                  </a:txBody>
                  <a:tcPr marL="61652" marR="61652" marT="0" marB="0" anchor="ctr"/>
                </a:tc>
                <a:tc vMerge="1">
                  <a:txBody>
                    <a:bodyPr/>
                    <a:lstStyle/>
                    <a:p>
                      <a:endParaRPr lang="en-US"/>
                    </a:p>
                  </a:txBody>
                  <a:tcPr/>
                </a:tc>
                <a:tc>
                  <a:txBody>
                    <a:bodyPr/>
                    <a:lstStyle/>
                    <a:p>
                      <a:pPr marL="0" marR="0" algn="ctr">
                        <a:lnSpc>
                          <a:spcPct val="115000"/>
                        </a:lnSpc>
                        <a:spcBef>
                          <a:spcPts val="0"/>
                        </a:spcBef>
                        <a:spcAft>
                          <a:spcPts val="0"/>
                        </a:spcAft>
                      </a:pPr>
                      <a:r>
                        <a:rPr lang="en-PH" sz="1200" dirty="0">
                          <a:effectLst/>
                        </a:rPr>
                        <a:t>0.42</a:t>
                      </a:r>
                      <a:endParaRPr lang="en-US" sz="1800" dirty="0">
                        <a:effectLst/>
                        <a:latin typeface="Arial" panose="020B0604020202020204" pitchFamily="34" charset="0"/>
                        <a:ea typeface="Calibri" panose="020F0502020204030204" pitchFamily="34" charset="0"/>
                      </a:endParaRPr>
                    </a:p>
                  </a:txBody>
                  <a:tcPr marL="61652" marR="61652" marT="0" marB="0" anchor="ctr"/>
                </a:tc>
                <a:extLst>
                  <a:ext uri="{0D108BD9-81ED-4DB2-BD59-A6C34878D82A}">
                    <a16:rowId xmlns:a16="http://schemas.microsoft.com/office/drawing/2014/main" val="10007"/>
                  </a:ext>
                </a:extLst>
              </a:tr>
              <a:tr h="214322">
                <a:tc>
                  <a:txBody>
                    <a:bodyPr/>
                    <a:lstStyle/>
                    <a:p>
                      <a:pPr marL="0" marR="0" algn="ctr">
                        <a:spcBef>
                          <a:spcPts val="0"/>
                        </a:spcBef>
                        <a:spcAft>
                          <a:spcPts val="0"/>
                        </a:spcAft>
                      </a:pPr>
                      <a:r>
                        <a:rPr lang="en-PH" sz="1000" dirty="0">
                          <a:solidFill>
                            <a:schemeClr val="bg1"/>
                          </a:solidFill>
                          <a:effectLst/>
                          <a:latin typeface="Arial" panose="020B0604020202020204" pitchFamily="34" charset="0"/>
                          <a:ea typeface="Calibri" panose="020F0502020204030204" pitchFamily="34" charset="0"/>
                          <a:cs typeface="Calibri" panose="020F0502020204030204" pitchFamily="34" charset="0"/>
                        </a:rPr>
                        <a:t>8-8.9 </a:t>
                      </a:r>
                      <a:endParaRPr lang="en-US" sz="12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200">
                          <a:effectLst/>
                        </a:rPr>
                        <a:t>2.00</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3.00</a:t>
                      </a:r>
                      <a:endParaRPr lang="en-US" sz="1800"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4.75</a:t>
                      </a:r>
                      <a:endParaRPr lang="en-US" sz="1800">
                        <a:effectLst/>
                        <a:latin typeface="Arial" panose="020B0604020202020204" pitchFamily="34" charset="0"/>
                        <a:ea typeface="Calibri" panose="020F0502020204030204" pitchFamily="34" charset="0"/>
                      </a:endParaRPr>
                    </a:p>
                  </a:txBody>
                  <a:tcPr marL="61652" marR="61652" marT="0" marB="0" anchor="ctr"/>
                </a:tc>
                <a:tc rowSpan="5">
                  <a:txBody>
                    <a:bodyPr/>
                    <a:lstStyle/>
                    <a:p>
                      <a:pPr marL="0" marR="0" algn="ctr">
                        <a:spcBef>
                          <a:spcPts val="0"/>
                        </a:spcBef>
                        <a:spcAft>
                          <a:spcPts val="0"/>
                        </a:spcAft>
                      </a:pPr>
                      <a:r>
                        <a:rPr lang="en-PH" sz="1200" b="1" dirty="0">
                          <a:effectLst/>
                        </a:rPr>
                        <a:t>½</a:t>
                      </a:r>
                      <a:endParaRPr lang="en-US"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1652" marR="61652" marT="0" marB="0" anchor="ctr">
                    <a:solidFill>
                      <a:srgbClr val="DBE9CD"/>
                    </a:solidFill>
                  </a:tcPr>
                </a:tc>
                <a:tc>
                  <a:txBody>
                    <a:bodyPr/>
                    <a:lstStyle/>
                    <a:p>
                      <a:pPr marL="0" marR="0" algn="ctr">
                        <a:lnSpc>
                          <a:spcPct val="115000"/>
                        </a:lnSpc>
                        <a:spcBef>
                          <a:spcPts val="0"/>
                        </a:spcBef>
                        <a:spcAft>
                          <a:spcPts val="0"/>
                        </a:spcAft>
                      </a:pPr>
                      <a:r>
                        <a:rPr lang="en-PH" sz="1200" dirty="0">
                          <a:effectLst/>
                        </a:rPr>
                        <a:t>0.48</a:t>
                      </a:r>
                      <a:endParaRPr lang="en-US" sz="1800" dirty="0">
                        <a:effectLst/>
                        <a:latin typeface="Arial" panose="020B0604020202020204" pitchFamily="34" charset="0"/>
                        <a:ea typeface="Calibri" panose="020F0502020204030204" pitchFamily="34" charset="0"/>
                      </a:endParaRPr>
                    </a:p>
                  </a:txBody>
                  <a:tcPr marL="61652" marR="61652" marT="0" marB="0" anchor="ctr"/>
                </a:tc>
                <a:extLst>
                  <a:ext uri="{0D108BD9-81ED-4DB2-BD59-A6C34878D82A}">
                    <a16:rowId xmlns:a16="http://schemas.microsoft.com/office/drawing/2014/main" val="10008"/>
                  </a:ext>
                </a:extLst>
              </a:tr>
              <a:tr h="214322">
                <a:tc>
                  <a:txBody>
                    <a:bodyPr/>
                    <a:lstStyle/>
                    <a:p>
                      <a:pPr marL="0" marR="0" algn="ctr">
                        <a:spcBef>
                          <a:spcPts val="0"/>
                        </a:spcBef>
                        <a:spcAft>
                          <a:spcPts val="0"/>
                        </a:spcAft>
                      </a:pPr>
                      <a:r>
                        <a:rPr lang="en-PH" sz="1000" dirty="0">
                          <a:solidFill>
                            <a:schemeClr val="bg1"/>
                          </a:solidFill>
                          <a:effectLst/>
                          <a:latin typeface="Arial" panose="020B0604020202020204" pitchFamily="34" charset="0"/>
                          <a:ea typeface="Calibri" panose="020F0502020204030204" pitchFamily="34" charset="0"/>
                          <a:cs typeface="Calibri" panose="020F0502020204030204" pitchFamily="34" charset="0"/>
                        </a:rPr>
                        <a:t>9-9.9 </a:t>
                      </a:r>
                      <a:endParaRPr lang="en-US" sz="12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200">
                          <a:effectLst/>
                        </a:rPr>
                        <a:t>2.25</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3.50</a:t>
                      </a:r>
                      <a:endParaRPr lang="en-US" sz="1800"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5.50</a:t>
                      </a:r>
                      <a:endParaRPr lang="en-US" sz="1800">
                        <a:effectLst/>
                        <a:latin typeface="Arial" panose="020B0604020202020204" pitchFamily="34" charset="0"/>
                        <a:ea typeface="Calibri" panose="020F0502020204030204" pitchFamily="34" charset="0"/>
                      </a:endParaRPr>
                    </a:p>
                  </a:txBody>
                  <a:tcPr marL="61652" marR="61652" marT="0" marB="0" anchor="ctr"/>
                </a:tc>
                <a:tc vMerge="1">
                  <a:txBody>
                    <a:bodyPr/>
                    <a:lstStyle/>
                    <a:p>
                      <a:endParaRPr lang="en-US"/>
                    </a:p>
                  </a:txBody>
                  <a:tcPr/>
                </a:tc>
                <a:tc>
                  <a:txBody>
                    <a:bodyPr/>
                    <a:lstStyle/>
                    <a:p>
                      <a:pPr marL="0" marR="0" algn="ctr">
                        <a:lnSpc>
                          <a:spcPct val="115000"/>
                        </a:lnSpc>
                        <a:spcBef>
                          <a:spcPts val="0"/>
                        </a:spcBef>
                        <a:spcAft>
                          <a:spcPts val="0"/>
                        </a:spcAft>
                      </a:pPr>
                      <a:r>
                        <a:rPr lang="en-PH" sz="1200" dirty="0">
                          <a:effectLst/>
                        </a:rPr>
                        <a:t>0.54</a:t>
                      </a:r>
                      <a:endParaRPr lang="en-US" sz="1800" dirty="0">
                        <a:effectLst/>
                        <a:latin typeface="Arial" panose="020B0604020202020204" pitchFamily="34" charset="0"/>
                        <a:ea typeface="Calibri" panose="020F0502020204030204" pitchFamily="34" charset="0"/>
                      </a:endParaRPr>
                    </a:p>
                  </a:txBody>
                  <a:tcPr marL="61652" marR="61652" marT="0" marB="0" anchor="ctr"/>
                </a:tc>
                <a:extLst>
                  <a:ext uri="{0D108BD9-81ED-4DB2-BD59-A6C34878D82A}">
                    <a16:rowId xmlns:a16="http://schemas.microsoft.com/office/drawing/2014/main" val="10009"/>
                  </a:ext>
                </a:extLst>
              </a:tr>
              <a:tr h="214322">
                <a:tc>
                  <a:txBody>
                    <a:bodyPr/>
                    <a:lstStyle/>
                    <a:p>
                      <a:pPr marL="0" marR="0" algn="ctr">
                        <a:spcBef>
                          <a:spcPts val="0"/>
                        </a:spcBef>
                        <a:spcAft>
                          <a:spcPts val="0"/>
                        </a:spcAft>
                      </a:pPr>
                      <a:r>
                        <a:rPr lang="en-PH" sz="1000" dirty="0">
                          <a:solidFill>
                            <a:schemeClr val="bg1"/>
                          </a:solidFill>
                          <a:effectLst/>
                          <a:latin typeface="Arial" panose="020B0604020202020204" pitchFamily="34" charset="0"/>
                          <a:ea typeface="Calibri" panose="020F0502020204030204" pitchFamily="34" charset="0"/>
                          <a:cs typeface="Calibri" panose="020F0502020204030204" pitchFamily="34" charset="0"/>
                        </a:rPr>
                        <a:t>10-10.0 </a:t>
                      </a:r>
                      <a:endParaRPr lang="en-US" sz="12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200">
                          <a:effectLst/>
                        </a:rPr>
                        <a:t>2.50</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3.75</a:t>
                      </a:r>
                      <a:endParaRPr lang="en-US" sz="1800"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6.00</a:t>
                      </a:r>
                      <a:endParaRPr lang="en-US" sz="1800">
                        <a:effectLst/>
                        <a:latin typeface="Arial" panose="020B0604020202020204" pitchFamily="34" charset="0"/>
                        <a:ea typeface="Calibri" panose="020F0502020204030204" pitchFamily="34" charset="0"/>
                      </a:endParaRPr>
                    </a:p>
                  </a:txBody>
                  <a:tcPr marL="61652" marR="61652" marT="0" marB="0" anchor="ctr"/>
                </a:tc>
                <a:tc vMerge="1">
                  <a:txBody>
                    <a:bodyPr/>
                    <a:lstStyle/>
                    <a:p>
                      <a:endParaRPr lang="en-US"/>
                    </a:p>
                  </a:txBody>
                  <a:tcPr/>
                </a:tc>
                <a:tc>
                  <a:txBody>
                    <a:bodyPr/>
                    <a:lstStyle/>
                    <a:p>
                      <a:pPr marL="0" marR="0" algn="ctr">
                        <a:lnSpc>
                          <a:spcPct val="115000"/>
                        </a:lnSpc>
                        <a:spcBef>
                          <a:spcPts val="0"/>
                        </a:spcBef>
                        <a:spcAft>
                          <a:spcPts val="0"/>
                        </a:spcAft>
                      </a:pPr>
                      <a:r>
                        <a:rPr lang="en-PH" sz="1200" dirty="0">
                          <a:effectLst/>
                        </a:rPr>
                        <a:t>0.6</a:t>
                      </a:r>
                      <a:endParaRPr lang="en-US" sz="1800" dirty="0">
                        <a:effectLst/>
                        <a:latin typeface="Arial" panose="020B0604020202020204" pitchFamily="34" charset="0"/>
                        <a:ea typeface="Calibri" panose="020F0502020204030204" pitchFamily="34" charset="0"/>
                      </a:endParaRPr>
                    </a:p>
                  </a:txBody>
                  <a:tcPr marL="61652" marR="61652" marT="0" marB="0" anchor="ctr"/>
                </a:tc>
                <a:extLst>
                  <a:ext uri="{0D108BD9-81ED-4DB2-BD59-A6C34878D82A}">
                    <a16:rowId xmlns:a16="http://schemas.microsoft.com/office/drawing/2014/main" val="10010"/>
                  </a:ext>
                </a:extLst>
              </a:tr>
              <a:tr h="214322">
                <a:tc>
                  <a:txBody>
                    <a:bodyPr/>
                    <a:lstStyle/>
                    <a:p>
                      <a:pPr marL="0" marR="0" algn="ctr">
                        <a:spcBef>
                          <a:spcPts val="0"/>
                        </a:spcBef>
                        <a:spcAft>
                          <a:spcPts val="0"/>
                        </a:spcAft>
                      </a:pPr>
                      <a:r>
                        <a:rPr lang="en-PH" sz="1000" dirty="0">
                          <a:solidFill>
                            <a:schemeClr val="bg1"/>
                          </a:solidFill>
                          <a:effectLst/>
                          <a:latin typeface="Arial" panose="020B0604020202020204" pitchFamily="34" charset="0"/>
                          <a:ea typeface="Calibri" panose="020F0502020204030204" pitchFamily="34" charset="0"/>
                          <a:cs typeface="Calibri" panose="020F0502020204030204" pitchFamily="34" charset="0"/>
                        </a:rPr>
                        <a:t>11-11.9 </a:t>
                      </a:r>
                      <a:endParaRPr lang="en-US" sz="12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200">
                          <a:effectLst/>
                        </a:rPr>
                        <a:t>2.75</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4.00</a:t>
                      </a:r>
                      <a:endParaRPr lang="en-US" sz="1800"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6.50</a:t>
                      </a:r>
                      <a:endParaRPr lang="en-US" sz="1800">
                        <a:effectLst/>
                        <a:latin typeface="Arial" panose="020B0604020202020204" pitchFamily="34" charset="0"/>
                        <a:ea typeface="Calibri" panose="020F0502020204030204" pitchFamily="34" charset="0"/>
                      </a:endParaRPr>
                    </a:p>
                  </a:txBody>
                  <a:tcPr marL="61652" marR="61652" marT="0" marB="0" anchor="ctr"/>
                </a:tc>
                <a:tc vMerge="1">
                  <a:txBody>
                    <a:bodyPr/>
                    <a:lstStyle/>
                    <a:p>
                      <a:endParaRPr lang="en-US"/>
                    </a:p>
                  </a:txBody>
                  <a:tcPr/>
                </a:tc>
                <a:tc>
                  <a:txBody>
                    <a:bodyPr/>
                    <a:lstStyle/>
                    <a:p>
                      <a:pPr marL="0" marR="0" algn="ctr">
                        <a:lnSpc>
                          <a:spcPct val="115000"/>
                        </a:lnSpc>
                        <a:spcBef>
                          <a:spcPts val="0"/>
                        </a:spcBef>
                        <a:spcAft>
                          <a:spcPts val="0"/>
                        </a:spcAft>
                      </a:pPr>
                      <a:r>
                        <a:rPr lang="en-PH" sz="1200" dirty="0">
                          <a:effectLst/>
                        </a:rPr>
                        <a:t>0.66</a:t>
                      </a:r>
                      <a:endParaRPr lang="en-US" sz="1800" dirty="0">
                        <a:effectLst/>
                        <a:latin typeface="Arial" panose="020B0604020202020204" pitchFamily="34" charset="0"/>
                        <a:ea typeface="Calibri" panose="020F0502020204030204" pitchFamily="34" charset="0"/>
                      </a:endParaRPr>
                    </a:p>
                  </a:txBody>
                  <a:tcPr marL="61652" marR="61652" marT="0" marB="0" anchor="ctr"/>
                </a:tc>
                <a:extLst>
                  <a:ext uri="{0D108BD9-81ED-4DB2-BD59-A6C34878D82A}">
                    <a16:rowId xmlns:a16="http://schemas.microsoft.com/office/drawing/2014/main" val="10011"/>
                  </a:ext>
                </a:extLst>
              </a:tr>
              <a:tr h="214322">
                <a:tc>
                  <a:txBody>
                    <a:bodyPr/>
                    <a:lstStyle/>
                    <a:p>
                      <a:pPr marL="0" marR="0" algn="ctr">
                        <a:spcBef>
                          <a:spcPts val="0"/>
                        </a:spcBef>
                        <a:spcAft>
                          <a:spcPts val="0"/>
                        </a:spcAft>
                      </a:pPr>
                      <a:r>
                        <a:rPr lang="en-PH" sz="1000" dirty="0">
                          <a:solidFill>
                            <a:schemeClr val="bg1"/>
                          </a:solidFill>
                          <a:effectLst/>
                          <a:latin typeface="Arial" panose="020B0604020202020204" pitchFamily="34" charset="0"/>
                          <a:ea typeface="Calibri" panose="020F0502020204030204" pitchFamily="34" charset="0"/>
                          <a:cs typeface="Calibri" panose="020F0502020204030204" pitchFamily="34" charset="0"/>
                        </a:rPr>
                        <a:t>12-12.9 </a:t>
                      </a:r>
                      <a:endParaRPr lang="en-US" sz="12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200">
                          <a:effectLst/>
                        </a:rPr>
                        <a:t>3.00</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4.50</a:t>
                      </a:r>
                      <a:endParaRPr lang="en-US" sz="1800"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7.25</a:t>
                      </a:r>
                      <a:endParaRPr lang="en-US" sz="1800" dirty="0">
                        <a:effectLst/>
                        <a:latin typeface="Arial" panose="020B0604020202020204" pitchFamily="34" charset="0"/>
                        <a:ea typeface="Calibri" panose="020F0502020204030204" pitchFamily="34" charset="0"/>
                      </a:endParaRPr>
                    </a:p>
                  </a:txBody>
                  <a:tcPr marL="61652" marR="61652" marT="0" marB="0" anchor="ctr"/>
                </a:tc>
                <a:tc vMerge="1">
                  <a:txBody>
                    <a:bodyPr/>
                    <a:lstStyle/>
                    <a:p>
                      <a:endParaRPr lang="en-US"/>
                    </a:p>
                  </a:txBody>
                  <a:tcPr/>
                </a:tc>
                <a:tc>
                  <a:txBody>
                    <a:bodyPr/>
                    <a:lstStyle/>
                    <a:p>
                      <a:pPr marL="0" marR="0" algn="ctr">
                        <a:lnSpc>
                          <a:spcPct val="115000"/>
                        </a:lnSpc>
                        <a:spcBef>
                          <a:spcPts val="0"/>
                        </a:spcBef>
                        <a:spcAft>
                          <a:spcPts val="0"/>
                        </a:spcAft>
                      </a:pPr>
                      <a:r>
                        <a:rPr lang="en-PH" sz="1200" dirty="0">
                          <a:effectLst/>
                        </a:rPr>
                        <a:t>0.72</a:t>
                      </a:r>
                      <a:endParaRPr lang="en-US" sz="1800" dirty="0">
                        <a:effectLst/>
                        <a:latin typeface="Arial" panose="020B0604020202020204" pitchFamily="34" charset="0"/>
                        <a:ea typeface="Calibri" panose="020F0502020204030204" pitchFamily="34" charset="0"/>
                      </a:endParaRPr>
                    </a:p>
                  </a:txBody>
                  <a:tcPr marL="61652" marR="61652" marT="0" marB="0" anchor="ctr"/>
                </a:tc>
                <a:extLst>
                  <a:ext uri="{0D108BD9-81ED-4DB2-BD59-A6C34878D82A}">
                    <a16:rowId xmlns:a16="http://schemas.microsoft.com/office/drawing/2014/main" val="10012"/>
                  </a:ext>
                </a:extLst>
              </a:tr>
              <a:tr h="214322">
                <a:tc>
                  <a:txBody>
                    <a:bodyPr/>
                    <a:lstStyle/>
                    <a:p>
                      <a:pPr marL="0" marR="0" algn="ctr">
                        <a:spcBef>
                          <a:spcPts val="0"/>
                        </a:spcBef>
                        <a:spcAft>
                          <a:spcPts val="0"/>
                        </a:spcAft>
                      </a:pPr>
                      <a:r>
                        <a:rPr lang="en-PH" sz="1000" dirty="0">
                          <a:solidFill>
                            <a:schemeClr val="bg1"/>
                          </a:solidFill>
                          <a:effectLst/>
                          <a:latin typeface="Arial" panose="020B0604020202020204" pitchFamily="34" charset="0"/>
                          <a:ea typeface="Calibri" panose="020F0502020204030204" pitchFamily="34" charset="0"/>
                          <a:cs typeface="Calibri" panose="020F0502020204030204" pitchFamily="34" charset="0"/>
                        </a:rPr>
                        <a:t>13-13.9 </a:t>
                      </a:r>
                      <a:endParaRPr lang="en-US" sz="12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200">
                          <a:effectLst/>
                        </a:rPr>
                        <a:t>3.25</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5.00</a:t>
                      </a:r>
                      <a:endParaRPr lang="en-US" sz="1800"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7.75</a:t>
                      </a:r>
                      <a:endParaRPr lang="en-US" sz="1800">
                        <a:effectLst/>
                        <a:latin typeface="Arial" panose="020B0604020202020204" pitchFamily="34" charset="0"/>
                        <a:ea typeface="Calibri" panose="020F0502020204030204" pitchFamily="34" charset="0"/>
                      </a:endParaRPr>
                    </a:p>
                  </a:txBody>
                  <a:tcPr marL="61652" marR="61652" marT="0" marB="0" anchor="ctr"/>
                </a:tc>
                <a:tc rowSpan="6">
                  <a:txBody>
                    <a:bodyPr/>
                    <a:lstStyle/>
                    <a:p>
                      <a:pPr marL="0" marR="0" algn="ctr">
                        <a:spcBef>
                          <a:spcPts val="0"/>
                        </a:spcBef>
                        <a:spcAft>
                          <a:spcPts val="0"/>
                        </a:spcAft>
                      </a:pPr>
                      <a:r>
                        <a:rPr lang="en-PH" sz="1200" dirty="0">
                          <a:effectLst/>
                        </a:rPr>
                        <a:t>3/4</a:t>
                      </a:r>
                      <a:endParaRPr lang="en-US" sz="1800" dirty="0">
                        <a:effectLst/>
                      </a:endParaRPr>
                    </a:p>
                    <a:p>
                      <a:pPr marL="0" marR="0" algn="ctr">
                        <a:spcBef>
                          <a:spcPts val="0"/>
                        </a:spcBef>
                        <a:spcAft>
                          <a:spcPts val="0"/>
                        </a:spcAft>
                      </a:pPr>
                      <a:r>
                        <a:rPr lang="en-PH" sz="1200" dirty="0">
                          <a:effectLst/>
                        </a:rPr>
                        <a:t> </a:t>
                      </a:r>
                      <a:endPar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1652" marR="61652" marT="0" marB="0" anchor="ctr">
                    <a:solidFill>
                      <a:srgbClr val="EEF4E8"/>
                    </a:solidFill>
                  </a:tcPr>
                </a:tc>
                <a:tc>
                  <a:txBody>
                    <a:bodyPr/>
                    <a:lstStyle/>
                    <a:p>
                      <a:pPr marL="0" marR="0" algn="ctr">
                        <a:lnSpc>
                          <a:spcPct val="115000"/>
                        </a:lnSpc>
                        <a:spcBef>
                          <a:spcPts val="0"/>
                        </a:spcBef>
                        <a:spcAft>
                          <a:spcPts val="0"/>
                        </a:spcAft>
                      </a:pPr>
                      <a:r>
                        <a:rPr lang="en-PH" sz="1200" dirty="0">
                          <a:effectLst/>
                        </a:rPr>
                        <a:t>0.78</a:t>
                      </a:r>
                      <a:endParaRPr lang="en-US" sz="1800" dirty="0">
                        <a:effectLst/>
                        <a:latin typeface="Arial" panose="020B0604020202020204" pitchFamily="34" charset="0"/>
                        <a:ea typeface="Calibri" panose="020F0502020204030204" pitchFamily="34" charset="0"/>
                      </a:endParaRPr>
                    </a:p>
                  </a:txBody>
                  <a:tcPr marL="61652" marR="61652" marT="0" marB="0" anchor="ctr"/>
                </a:tc>
                <a:extLst>
                  <a:ext uri="{0D108BD9-81ED-4DB2-BD59-A6C34878D82A}">
                    <a16:rowId xmlns:a16="http://schemas.microsoft.com/office/drawing/2014/main" val="10013"/>
                  </a:ext>
                </a:extLst>
              </a:tr>
              <a:tr h="214322">
                <a:tc>
                  <a:txBody>
                    <a:bodyPr/>
                    <a:lstStyle/>
                    <a:p>
                      <a:pPr marL="0" marR="0" algn="ctr">
                        <a:spcBef>
                          <a:spcPts val="0"/>
                        </a:spcBef>
                        <a:spcAft>
                          <a:spcPts val="0"/>
                        </a:spcAft>
                      </a:pPr>
                      <a:r>
                        <a:rPr lang="en-PH" sz="1000" dirty="0">
                          <a:solidFill>
                            <a:schemeClr val="bg1"/>
                          </a:solidFill>
                          <a:effectLst/>
                          <a:latin typeface="Arial" panose="020B0604020202020204" pitchFamily="34" charset="0"/>
                          <a:ea typeface="Calibri" panose="020F0502020204030204" pitchFamily="34" charset="0"/>
                          <a:cs typeface="Calibri" panose="020F0502020204030204" pitchFamily="34" charset="0"/>
                        </a:rPr>
                        <a:t>14-14.9 </a:t>
                      </a:r>
                      <a:endParaRPr lang="en-US" sz="12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200">
                          <a:effectLst/>
                        </a:rPr>
                        <a:t>3.50</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5.25</a:t>
                      </a:r>
                      <a:endParaRPr lang="en-US" sz="1800"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8.50</a:t>
                      </a:r>
                      <a:endParaRPr lang="en-US" sz="1800">
                        <a:effectLst/>
                        <a:latin typeface="Arial" panose="020B0604020202020204" pitchFamily="34" charset="0"/>
                        <a:ea typeface="Calibri" panose="020F0502020204030204" pitchFamily="34" charset="0"/>
                      </a:endParaRPr>
                    </a:p>
                  </a:txBody>
                  <a:tcPr marL="61652" marR="61652" marT="0" marB="0" anchor="ctr"/>
                </a:tc>
                <a:tc vMerge="1">
                  <a:txBody>
                    <a:bodyPr/>
                    <a:lstStyle/>
                    <a:p>
                      <a:endParaRPr lang="en-US"/>
                    </a:p>
                  </a:txBody>
                  <a:tcPr/>
                </a:tc>
                <a:tc>
                  <a:txBody>
                    <a:bodyPr/>
                    <a:lstStyle/>
                    <a:p>
                      <a:pPr marL="0" marR="0" algn="ctr">
                        <a:lnSpc>
                          <a:spcPct val="115000"/>
                        </a:lnSpc>
                        <a:spcBef>
                          <a:spcPts val="0"/>
                        </a:spcBef>
                        <a:spcAft>
                          <a:spcPts val="0"/>
                        </a:spcAft>
                      </a:pPr>
                      <a:r>
                        <a:rPr lang="en-PH" sz="1200" dirty="0">
                          <a:effectLst/>
                        </a:rPr>
                        <a:t>0.84</a:t>
                      </a:r>
                      <a:endParaRPr lang="en-US" sz="1800" dirty="0">
                        <a:effectLst/>
                        <a:latin typeface="Arial" panose="020B0604020202020204" pitchFamily="34" charset="0"/>
                        <a:ea typeface="Calibri" panose="020F0502020204030204" pitchFamily="34" charset="0"/>
                      </a:endParaRPr>
                    </a:p>
                  </a:txBody>
                  <a:tcPr marL="61652" marR="61652" marT="0" marB="0" anchor="ctr"/>
                </a:tc>
                <a:extLst>
                  <a:ext uri="{0D108BD9-81ED-4DB2-BD59-A6C34878D82A}">
                    <a16:rowId xmlns:a16="http://schemas.microsoft.com/office/drawing/2014/main" val="10014"/>
                  </a:ext>
                </a:extLst>
              </a:tr>
              <a:tr h="214322">
                <a:tc>
                  <a:txBody>
                    <a:bodyPr/>
                    <a:lstStyle/>
                    <a:p>
                      <a:pPr marL="0" marR="0" algn="ctr">
                        <a:spcBef>
                          <a:spcPts val="0"/>
                        </a:spcBef>
                        <a:spcAft>
                          <a:spcPts val="0"/>
                        </a:spcAft>
                      </a:pPr>
                      <a:r>
                        <a:rPr lang="en-PH" sz="1000" dirty="0">
                          <a:solidFill>
                            <a:schemeClr val="bg1"/>
                          </a:solidFill>
                          <a:effectLst/>
                          <a:latin typeface="Arial" panose="020B0604020202020204" pitchFamily="34" charset="0"/>
                          <a:ea typeface="Calibri" panose="020F0502020204030204" pitchFamily="34" charset="0"/>
                          <a:cs typeface="Calibri" panose="020F0502020204030204" pitchFamily="34" charset="0"/>
                        </a:rPr>
                        <a:t>15-15.9 </a:t>
                      </a:r>
                      <a:endParaRPr lang="en-US" sz="12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200">
                          <a:effectLst/>
                        </a:rPr>
                        <a:t>3.75</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5.50</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9.00</a:t>
                      </a:r>
                      <a:endParaRPr lang="en-US" sz="1800" dirty="0">
                        <a:effectLst/>
                        <a:latin typeface="Arial" panose="020B0604020202020204" pitchFamily="34" charset="0"/>
                        <a:ea typeface="Calibri" panose="020F0502020204030204" pitchFamily="34" charset="0"/>
                      </a:endParaRPr>
                    </a:p>
                  </a:txBody>
                  <a:tcPr marL="61652" marR="61652" marT="0" marB="0" anchor="ctr"/>
                </a:tc>
                <a:tc vMerge="1">
                  <a:txBody>
                    <a:bodyPr/>
                    <a:lstStyle/>
                    <a:p>
                      <a:endParaRPr lang="en-US"/>
                    </a:p>
                  </a:txBody>
                  <a:tcPr/>
                </a:tc>
                <a:tc>
                  <a:txBody>
                    <a:bodyPr/>
                    <a:lstStyle/>
                    <a:p>
                      <a:pPr marL="0" marR="0" algn="ctr">
                        <a:lnSpc>
                          <a:spcPct val="115000"/>
                        </a:lnSpc>
                        <a:spcBef>
                          <a:spcPts val="0"/>
                        </a:spcBef>
                        <a:spcAft>
                          <a:spcPts val="0"/>
                        </a:spcAft>
                      </a:pPr>
                      <a:r>
                        <a:rPr lang="en-PH" sz="1200" dirty="0">
                          <a:effectLst/>
                        </a:rPr>
                        <a:t>0.9</a:t>
                      </a:r>
                      <a:endParaRPr lang="en-US" sz="1800" dirty="0">
                        <a:effectLst/>
                        <a:latin typeface="Arial" panose="020B0604020202020204" pitchFamily="34" charset="0"/>
                        <a:ea typeface="Calibri" panose="020F0502020204030204" pitchFamily="34" charset="0"/>
                      </a:endParaRPr>
                    </a:p>
                  </a:txBody>
                  <a:tcPr marL="61652" marR="61652" marT="0" marB="0" anchor="ctr"/>
                </a:tc>
                <a:extLst>
                  <a:ext uri="{0D108BD9-81ED-4DB2-BD59-A6C34878D82A}">
                    <a16:rowId xmlns:a16="http://schemas.microsoft.com/office/drawing/2014/main" val="10015"/>
                  </a:ext>
                </a:extLst>
              </a:tr>
              <a:tr h="214322">
                <a:tc>
                  <a:txBody>
                    <a:bodyPr/>
                    <a:lstStyle/>
                    <a:p>
                      <a:pPr marL="0" marR="0" algn="ctr">
                        <a:spcBef>
                          <a:spcPts val="0"/>
                        </a:spcBef>
                        <a:spcAft>
                          <a:spcPts val="0"/>
                        </a:spcAft>
                      </a:pPr>
                      <a:r>
                        <a:rPr lang="en-PH" sz="1000" dirty="0">
                          <a:solidFill>
                            <a:schemeClr val="bg1"/>
                          </a:solidFill>
                          <a:effectLst/>
                          <a:latin typeface="Arial" panose="020B0604020202020204" pitchFamily="34" charset="0"/>
                          <a:ea typeface="Calibri" panose="020F0502020204030204" pitchFamily="34" charset="0"/>
                          <a:cs typeface="Calibri" panose="020F0502020204030204" pitchFamily="34" charset="0"/>
                        </a:rPr>
                        <a:t>16-16.9 </a:t>
                      </a:r>
                      <a:endParaRPr lang="en-US" sz="12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200">
                          <a:effectLst/>
                        </a:rPr>
                        <a:t>4.00</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6.00</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9.50</a:t>
                      </a:r>
                      <a:endParaRPr lang="en-US" sz="1800" dirty="0">
                        <a:effectLst/>
                        <a:latin typeface="Arial" panose="020B0604020202020204" pitchFamily="34" charset="0"/>
                        <a:ea typeface="Calibri" panose="020F0502020204030204" pitchFamily="34" charset="0"/>
                      </a:endParaRPr>
                    </a:p>
                  </a:txBody>
                  <a:tcPr marL="61652" marR="61652" marT="0" marB="0" anchor="ctr"/>
                </a:tc>
                <a:tc vMerge="1">
                  <a:txBody>
                    <a:bodyPr/>
                    <a:lstStyle/>
                    <a:p>
                      <a:endParaRPr lang="en-US"/>
                    </a:p>
                  </a:txBody>
                  <a:tcPr/>
                </a:tc>
                <a:tc>
                  <a:txBody>
                    <a:bodyPr/>
                    <a:lstStyle/>
                    <a:p>
                      <a:pPr marL="0" marR="0" algn="ctr">
                        <a:lnSpc>
                          <a:spcPct val="115000"/>
                        </a:lnSpc>
                        <a:spcBef>
                          <a:spcPts val="0"/>
                        </a:spcBef>
                        <a:spcAft>
                          <a:spcPts val="0"/>
                        </a:spcAft>
                      </a:pPr>
                      <a:r>
                        <a:rPr lang="en-PH" sz="1200" dirty="0">
                          <a:effectLst/>
                        </a:rPr>
                        <a:t>0.96</a:t>
                      </a:r>
                      <a:endParaRPr lang="en-US" sz="1800" dirty="0">
                        <a:effectLst/>
                        <a:latin typeface="Arial" panose="020B0604020202020204" pitchFamily="34" charset="0"/>
                        <a:ea typeface="Calibri" panose="020F0502020204030204" pitchFamily="34" charset="0"/>
                      </a:endParaRPr>
                    </a:p>
                  </a:txBody>
                  <a:tcPr marL="61652" marR="61652" marT="0" marB="0" anchor="ctr"/>
                </a:tc>
                <a:extLst>
                  <a:ext uri="{0D108BD9-81ED-4DB2-BD59-A6C34878D82A}">
                    <a16:rowId xmlns:a16="http://schemas.microsoft.com/office/drawing/2014/main" val="10016"/>
                  </a:ext>
                </a:extLst>
              </a:tr>
              <a:tr h="214322">
                <a:tc>
                  <a:txBody>
                    <a:bodyPr/>
                    <a:lstStyle/>
                    <a:p>
                      <a:pPr marL="0" marR="0" algn="ctr">
                        <a:spcBef>
                          <a:spcPts val="0"/>
                        </a:spcBef>
                        <a:spcAft>
                          <a:spcPts val="0"/>
                        </a:spcAft>
                      </a:pPr>
                      <a:r>
                        <a:rPr lang="en-PH" sz="1000" dirty="0">
                          <a:solidFill>
                            <a:schemeClr val="bg1"/>
                          </a:solidFill>
                          <a:effectLst/>
                          <a:latin typeface="Arial" panose="020B0604020202020204" pitchFamily="34" charset="0"/>
                          <a:ea typeface="Calibri" panose="020F0502020204030204" pitchFamily="34" charset="0"/>
                          <a:cs typeface="Calibri" panose="020F0502020204030204" pitchFamily="34" charset="0"/>
                        </a:rPr>
                        <a:t>17-17.9 </a:t>
                      </a:r>
                      <a:endParaRPr lang="en-US" sz="12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200">
                          <a:effectLst/>
                        </a:rPr>
                        <a:t>4.25</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6.50</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10.25</a:t>
                      </a:r>
                      <a:endParaRPr lang="en-US" sz="1800" dirty="0">
                        <a:effectLst/>
                        <a:latin typeface="Arial" panose="020B0604020202020204" pitchFamily="34" charset="0"/>
                        <a:ea typeface="Calibri" panose="020F0502020204030204" pitchFamily="34" charset="0"/>
                      </a:endParaRPr>
                    </a:p>
                  </a:txBody>
                  <a:tcPr marL="61652" marR="61652" marT="0" marB="0" anchor="ctr"/>
                </a:tc>
                <a:tc vMerge="1">
                  <a:txBody>
                    <a:bodyPr/>
                    <a:lstStyle/>
                    <a:p>
                      <a:endParaRPr lang="en-US"/>
                    </a:p>
                  </a:txBody>
                  <a:tcPr/>
                </a:tc>
                <a:tc>
                  <a:txBody>
                    <a:bodyPr/>
                    <a:lstStyle/>
                    <a:p>
                      <a:pPr marL="0" marR="0" algn="ctr">
                        <a:lnSpc>
                          <a:spcPct val="115000"/>
                        </a:lnSpc>
                        <a:spcBef>
                          <a:spcPts val="0"/>
                        </a:spcBef>
                        <a:spcAft>
                          <a:spcPts val="0"/>
                        </a:spcAft>
                      </a:pPr>
                      <a:r>
                        <a:rPr lang="en-PH" sz="1200" dirty="0">
                          <a:effectLst/>
                        </a:rPr>
                        <a:t>1.00</a:t>
                      </a:r>
                      <a:endParaRPr lang="en-US" sz="1800" dirty="0">
                        <a:effectLst/>
                        <a:latin typeface="Arial" panose="020B0604020202020204" pitchFamily="34" charset="0"/>
                        <a:ea typeface="Calibri" panose="020F0502020204030204" pitchFamily="34" charset="0"/>
                      </a:endParaRPr>
                    </a:p>
                  </a:txBody>
                  <a:tcPr marL="61652" marR="61652" marT="0" marB="0" anchor="ctr"/>
                </a:tc>
                <a:extLst>
                  <a:ext uri="{0D108BD9-81ED-4DB2-BD59-A6C34878D82A}">
                    <a16:rowId xmlns:a16="http://schemas.microsoft.com/office/drawing/2014/main" val="10017"/>
                  </a:ext>
                </a:extLst>
              </a:tr>
              <a:tr h="214322">
                <a:tc>
                  <a:txBody>
                    <a:bodyPr/>
                    <a:lstStyle/>
                    <a:p>
                      <a:pPr marL="0" marR="0" algn="ctr">
                        <a:spcBef>
                          <a:spcPts val="0"/>
                        </a:spcBef>
                        <a:spcAft>
                          <a:spcPts val="0"/>
                        </a:spcAft>
                      </a:pPr>
                      <a:r>
                        <a:rPr lang="en-PH" sz="1000" dirty="0">
                          <a:solidFill>
                            <a:schemeClr val="bg1"/>
                          </a:solidFill>
                          <a:effectLst/>
                          <a:latin typeface="Arial" panose="020B0604020202020204" pitchFamily="34" charset="0"/>
                          <a:ea typeface="Calibri" panose="020F0502020204030204" pitchFamily="34" charset="0"/>
                          <a:cs typeface="Calibri" panose="020F0502020204030204" pitchFamily="34" charset="0"/>
                        </a:rPr>
                        <a:t>18-18.9 </a:t>
                      </a:r>
                      <a:endParaRPr lang="en-US" sz="12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200">
                          <a:effectLst/>
                        </a:rPr>
                        <a:t>4.50</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6.75</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10.75</a:t>
                      </a:r>
                      <a:endParaRPr lang="en-US" sz="1800" dirty="0">
                        <a:effectLst/>
                        <a:latin typeface="Arial" panose="020B0604020202020204" pitchFamily="34" charset="0"/>
                        <a:ea typeface="Calibri" panose="020F0502020204030204" pitchFamily="34" charset="0"/>
                      </a:endParaRPr>
                    </a:p>
                  </a:txBody>
                  <a:tcPr marL="61652" marR="61652" marT="0" marB="0" anchor="ctr"/>
                </a:tc>
                <a:tc vMerge="1">
                  <a:txBody>
                    <a:bodyPr/>
                    <a:lstStyle/>
                    <a:p>
                      <a:endParaRPr lang="en-US"/>
                    </a:p>
                  </a:txBody>
                  <a:tcPr/>
                </a:tc>
                <a:tc>
                  <a:txBody>
                    <a:bodyPr/>
                    <a:lstStyle/>
                    <a:p>
                      <a:pPr marL="0" marR="0" algn="ctr">
                        <a:lnSpc>
                          <a:spcPct val="115000"/>
                        </a:lnSpc>
                        <a:spcBef>
                          <a:spcPts val="0"/>
                        </a:spcBef>
                        <a:spcAft>
                          <a:spcPts val="0"/>
                        </a:spcAft>
                      </a:pPr>
                      <a:r>
                        <a:rPr lang="en-PH" sz="1200" dirty="0">
                          <a:effectLst/>
                        </a:rPr>
                        <a:t>1.00</a:t>
                      </a:r>
                      <a:endParaRPr lang="en-US" sz="1800" dirty="0">
                        <a:effectLst/>
                        <a:latin typeface="Arial" panose="020B0604020202020204" pitchFamily="34" charset="0"/>
                        <a:ea typeface="Calibri" panose="020F0502020204030204" pitchFamily="34" charset="0"/>
                      </a:endParaRPr>
                    </a:p>
                  </a:txBody>
                  <a:tcPr marL="61652" marR="61652" marT="0" marB="0" anchor="ctr"/>
                </a:tc>
                <a:extLst>
                  <a:ext uri="{0D108BD9-81ED-4DB2-BD59-A6C34878D82A}">
                    <a16:rowId xmlns:a16="http://schemas.microsoft.com/office/drawing/2014/main" val="10018"/>
                  </a:ext>
                </a:extLst>
              </a:tr>
              <a:tr h="214322">
                <a:tc>
                  <a:txBody>
                    <a:bodyPr/>
                    <a:lstStyle/>
                    <a:p>
                      <a:pPr marL="0" marR="0" algn="ctr">
                        <a:spcBef>
                          <a:spcPts val="0"/>
                        </a:spcBef>
                        <a:spcAft>
                          <a:spcPts val="0"/>
                        </a:spcAft>
                      </a:pPr>
                      <a:r>
                        <a:rPr lang="en-PH" sz="1000" dirty="0">
                          <a:solidFill>
                            <a:schemeClr val="bg1"/>
                          </a:solidFill>
                          <a:effectLst/>
                          <a:latin typeface="Arial" panose="020B0604020202020204" pitchFamily="34" charset="0"/>
                          <a:ea typeface="Calibri" panose="020F0502020204030204" pitchFamily="34" charset="0"/>
                          <a:cs typeface="Calibri" panose="020F0502020204030204" pitchFamily="34" charset="0"/>
                        </a:rPr>
                        <a:t>19-19.9 </a:t>
                      </a:r>
                      <a:endParaRPr lang="en-US" sz="12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200">
                          <a:effectLst/>
                        </a:rPr>
                        <a:t>4.75</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7.00</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11.50</a:t>
                      </a:r>
                      <a:endParaRPr lang="en-US" sz="1800">
                        <a:effectLst/>
                        <a:latin typeface="Arial" panose="020B0604020202020204" pitchFamily="34" charset="0"/>
                        <a:ea typeface="Calibri" panose="020F0502020204030204" pitchFamily="34" charset="0"/>
                      </a:endParaRPr>
                    </a:p>
                  </a:txBody>
                  <a:tcPr marL="61652" marR="61652" marT="0" marB="0" anchor="ctr"/>
                </a:tc>
                <a:tc rowSpan="2">
                  <a:txBody>
                    <a:bodyPr/>
                    <a:lstStyle/>
                    <a:p>
                      <a:pPr marL="0" marR="0" algn="ctr">
                        <a:spcBef>
                          <a:spcPts val="0"/>
                        </a:spcBef>
                        <a:spcAft>
                          <a:spcPts val="0"/>
                        </a:spcAft>
                      </a:pPr>
                      <a:r>
                        <a:rPr lang="en-PH" sz="1200" dirty="0">
                          <a:effectLst/>
                        </a:rPr>
                        <a:t>1</a:t>
                      </a:r>
                      <a:endParaRPr lang="en-US" sz="1800" dirty="0">
                        <a:effectLst/>
                      </a:endParaRPr>
                    </a:p>
                    <a:p>
                      <a:pPr marL="0" marR="0" algn="ctr">
                        <a:spcBef>
                          <a:spcPts val="0"/>
                        </a:spcBef>
                        <a:spcAft>
                          <a:spcPts val="0"/>
                        </a:spcAft>
                      </a:pPr>
                      <a:r>
                        <a:rPr lang="en-PH" sz="1200" dirty="0">
                          <a:effectLst/>
                        </a:rPr>
                        <a:t> </a:t>
                      </a:r>
                      <a:endPar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1.00</a:t>
                      </a:r>
                      <a:endParaRPr lang="en-US" sz="1800" dirty="0">
                        <a:effectLst/>
                        <a:latin typeface="Arial" panose="020B0604020202020204" pitchFamily="34" charset="0"/>
                        <a:ea typeface="Calibri" panose="020F0502020204030204" pitchFamily="34" charset="0"/>
                      </a:endParaRPr>
                    </a:p>
                  </a:txBody>
                  <a:tcPr marL="61652" marR="61652" marT="0" marB="0" anchor="ctr"/>
                </a:tc>
                <a:extLst>
                  <a:ext uri="{0D108BD9-81ED-4DB2-BD59-A6C34878D82A}">
                    <a16:rowId xmlns:a16="http://schemas.microsoft.com/office/drawing/2014/main" val="10019"/>
                  </a:ext>
                </a:extLst>
              </a:tr>
              <a:tr h="214322">
                <a:tc>
                  <a:txBody>
                    <a:bodyPr/>
                    <a:lstStyle/>
                    <a:p>
                      <a:pPr marL="0" marR="0" algn="ctr">
                        <a:spcBef>
                          <a:spcPts val="0"/>
                        </a:spcBef>
                        <a:spcAft>
                          <a:spcPts val="0"/>
                        </a:spcAft>
                      </a:pPr>
                      <a:r>
                        <a:rPr lang="en-PH" sz="1000" dirty="0">
                          <a:solidFill>
                            <a:schemeClr val="bg1"/>
                          </a:solidFill>
                          <a:effectLst/>
                          <a:latin typeface="Arial" panose="020B0604020202020204" pitchFamily="34" charset="0"/>
                          <a:ea typeface="Calibri" panose="020F0502020204030204" pitchFamily="34" charset="0"/>
                          <a:cs typeface="Calibri" panose="020F0502020204030204" pitchFamily="34" charset="0"/>
                        </a:rPr>
                        <a:t>20-20.9 </a:t>
                      </a:r>
                      <a:endParaRPr lang="en-US" sz="12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200">
                          <a:effectLst/>
                        </a:rPr>
                        <a:t>5.00</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7.50</a:t>
                      </a:r>
                      <a:endParaRPr lang="en-US" sz="180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a:effectLst/>
                        </a:rPr>
                        <a:t>12.00</a:t>
                      </a:r>
                      <a:endParaRPr lang="en-US" sz="1800">
                        <a:effectLst/>
                        <a:latin typeface="Arial" panose="020B0604020202020204" pitchFamily="34" charset="0"/>
                        <a:ea typeface="Calibri" panose="020F0502020204030204" pitchFamily="34" charset="0"/>
                      </a:endParaRPr>
                    </a:p>
                  </a:txBody>
                  <a:tcPr marL="61652" marR="61652" marT="0" marB="0" anchor="ctr"/>
                </a:tc>
                <a:tc vMerge="1">
                  <a:txBody>
                    <a:bodyPr/>
                    <a:lstStyle/>
                    <a:p>
                      <a:endParaRPr lang="en-US"/>
                    </a:p>
                  </a:txBody>
                  <a:tcPr/>
                </a:tc>
                <a:tc>
                  <a:txBody>
                    <a:bodyPr/>
                    <a:lstStyle/>
                    <a:p>
                      <a:pPr marL="0" marR="0" algn="ctr">
                        <a:lnSpc>
                          <a:spcPct val="115000"/>
                        </a:lnSpc>
                        <a:spcBef>
                          <a:spcPts val="0"/>
                        </a:spcBef>
                        <a:spcAft>
                          <a:spcPts val="0"/>
                        </a:spcAft>
                      </a:pPr>
                      <a:r>
                        <a:rPr lang="en-PH" sz="1200" dirty="0">
                          <a:effectLst/>
                        </a:rPr>
                        <a:t>1.00</a:t>
                      </a:r>
                      <a:endParaRPr lang="en-US" sz="1800" dirty="0">
                        <a:effectLst/>
                        <a:latin typeface="Arial" panose="020B0604020202020204" pitchFamily="34" charset="0"/>
                        <a:ea typeface="Calibri" panose="020F0502020204030204" pitchFamily="34" charset="0"/>
                      </a:endParaRPr>
                    </a:p>
                  </a:txBody>
                  <a:tcPr marL="61652" marR="61652" marT="0" marB="0" anchor="ctr"/>
                </a:tc>
                <a:extLst>
                  <a:ext uri="{0D108BD9-81ED-4DB2-BD59-A6C34878D82A}">
                    <a16:rowId xmlns:a16="http://schemas.microsoft.com/office/drawing/2014/main" val="10020"/>
                  </a:ext>
                </a:extLst>
              </a:tr>
              <a:tr h="320847">
                <a:tc>
                  <a:txBody>
                    <a:bodyPr/>
                    <a:lstStyle/>
                    <a:p>
                      <a:pPr marL="0" marR="0" algn="ctr">
                        <a:spcBef>
                          <a:spcPts val="0"/>
                        </a:spcBef>
                        <a:spcAft>
                          <a:spcPts val="0"/>
                        </a:spcAft>
                      </a:pPr>
                      <a:r>
                        <a:rPr lang="en-US" sz="1800" dirty="0">
                          <a:solidFill>
                            <a:schemeClr val="bg1"/>
                          </a:solidFill>
                          <a:effectLst/>
                          <a:latin typeface="Calibri" panose="020F0502020204030204" pitchFamily="34" charset="0"/>
                          <a:ea typeface="Calibri" panose="020F0502020204030204" pitchFamily="34" charset="0"/>
                          <a:cs typeface="Calibri" panose="020F0502020204030204" pitchFamily="34" charset="0"/>
                          <a:sym typeface="Wingdings 3" panose="05040102010807070707" pitchFamily="18" charset="2"/>
                        </a:rPr>
                        <a:t></a:t>
                      </a:r>
                      <a:endParaRPr lang="en-US" sz="18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sym typeface="Wingdings 3" panose="05040102010807070707" pitchFamily="18" charset="2"/>
                        </a:rPr>
                        <a:t></a:t>
                      </a:r>
                      <a:endParaRPr lang="en-US" sz="1800" b="1"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sym typeface="Wingdings 3" panose="05040102010807070707" pitchFamily="18" charset="2"/>
                        </a:rPr>
                        <a:t></a:t>
                      </a:r>
                      <a:endParaRPr lang="en-US" sz="1800" b="1"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sym typeface="Wingdings 3" panose="05040102010807070707" pitchFamily="18" charset="2"/>
                        </a:rPr>
                        <a:t></a:t>
                      </a:r>
                      <a:endParaRPr lang="en-US" sz="1800" b="1"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sym typeface="Wingdings 3" panose="05040102010807070707" pitchFamily="18" charset="2"/>
                        </a:rPr>
                        <a:t></a:t>
                      </a:r>
                      <a:endParaRPr lang="en-US"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sym typeface="Wingdings 3" panose="05040102010807070707" pitchFamily="18" charset="2"/>
                        </a:rPr>
                        <a:t></a:t>
                      </a:r>
                      <a:endParaRPr lang="en-US" sz="1800" b="1" dirty="0">
                        <a:effectLst/>
                        <a:latin typeface="Arial" panose="020B0604020202020204" pitchFamily="34" charset="0"/>
                        <a:ea typeface="Calibri" panose="020F0502020204030204" pitchFamily="34" charset="0"/>
                      </a:endParaRPr>
                    </a:p>
                  </a:txBody>
                  <a:tcPr marL="61652" marR="61652" marT="0" marB="0" anchor="ctr"/>
                </a:tc>
                <a:extLst>
                  <a:ext uri="{0D108BD9-81ED-4DB2-BD59-A6C34878D82A}">
                    <a16:rowId xmlns:a16="http://schemas.microsoft.com/office/drawing/2014/main" val="10021"/>
                  </a:ext>
                </a:extLst>
              </a:tr>
              <a:tr h="214322">
                <a:tc>
                  <a:txBody>
                    <a:bodyPr/>
                    <a:lstStyle/>
                    <a:p>
                      <a:pPr marL="0" marR="0" algn="ctr">
                        <a:spcBef>
                          <a:spcPts val="0"/>
                        </a:spcBef>
                        <a:spcAft>
                          <a:spcPts val="0"/>
                        </a:spcAft>
                      </a:pPr>
                      <a:r>
                        <a:rPr lang="en-PH" sz="1200" dirty="0">
                          <a:effectLst/>
                        </a:rPr>
                        <a:t>30</a:t>
                      </a:r>
                      <a:endPar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7.50</a:t>
                      </a:r>
                      <a:endParaRPr lang="en-US" sz="1800"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11.25</a:t>
                      </a:r>
                      <a:endParaRPr lang="en-US" sz="1800"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18.00</a:t>
                      </a:r>
                      <a:endParaRPr lang="en-US" sz="1800" dirty="0">
                        <a:effectLst/>
                        <a:latin typeface="Arial" panose="020B0604020202020204" pitchFamily="34" charset="0"/>
                        <a:ea typeface="Calibri" panose="020F0502020204030204" pitchFamily="34" charset="0"/>
                      </a:endParaRPr>
                    </a:p>
                  </a:txBody>
                  <a:tcPr marL="61652" marR="61652" marT="0" marB="0" anchor="ctr"/>
                </a:tc>
                <a:tc>
                  <a:txBody>
                    <a:bodyPr/>
                    <a:lstStyle/>
                    <a:p>
                      <a:pPr marL="0" marR="0" algn="ctr">
                        <a:spcBef>
                          <a:spcPts val="0"/>
                        </a:spcBef>
                        <a:spcAft>
                          <a:spcPts val="0"/>
                        </a:spcAft>
                      </a:pPr>
                      <a:r>
                        <a:rPr lang="en-PH" sz="1200" dirty="0">
                          <a:effectLst/>
                        </a:rPr>
                        <a:t>1+1/2</a:t>
                      </a:r>
                      <a:endPar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1652" marR="61652" marT="0" marB="0" anchor="ctr"/>
                </a:tc>
                <a:tc>
                  <a:txBody>
                    <a:bodyPr/>
                    <a:lstStyle/>
                    <a:p>
                      <a:pPr marL="0" marR="0" algn="ctr">
                        <a:lnSpc>
                          <a:spcPct val="115000"/>
                        </a:lnSpc>
                        <a:spcBef>
                          <a:spcPts val="0"/>
                        </a:spcBef>
                        <a:spcAft>
                          <a:spcPts val="0"/>
                        </a:spcAft>
                      </a:pPr>
                      <a:r>
                        <a:rPr lang="en-PH" sz="1200" dirty="0">
                          <a:effectLst/>
                        </a:rPr>
                        <a:t>1.00</a:t>
                      </a:r>
                      <a:endParaRPr lang="en-US" sz="1800" dirty="0">
                        <a:effectLst/>
                        <a:latin typeface="Arial" panose="020B0604020202020204" pitchFamily="34" charset="0"/>
                        <a:ea typeface="Calibri" panose="020F0502020204030204" pitchFamily="34" charset="0"/>
                      </a:endParaRPr>
                    </a:p>
                  </a:txBody>
                  <a:tcPr marL="61652" marR="61652" marT="0" marB="0" anchor="ctr"/>
                </a:tc>
                <a:extLst>
                  <a:ext uri="{0D108BD9-81ED-4DB2-BD59-A6C34878D82A}">
                    <a16:rowId xmlns:a16="http://schemas.microsoft.com/office/drawing/2014/main" val="10022"/>
                  </a:ext>
                </a:extLst>
              </a:tr>
            </a:tbl>
          </a:graphicData>
        </a:graphic>
      </p:graphicFrame>
      <p:sp>
        <p:nvSpPr>
          <p:cNvPr id="8" name="TextBox 7"/>
          <p:cNvSpPr txBox="1"/>
          <p:nvPr/>
        </p:nvSpPr>
        <p:spPr>
          <a:xfrm>
            <a:off x="324465" y="6151798"/>
            <a:ext cx="8621108" cy="707886"/>
          </a:xfrm>
          <a:prstGeom prst="rect">
            <a:avLst/>
          </a:prstGeom>
          <a:noFill/>
        </p:spPr>
        <p:txBody>
          <a:bodyPr wrap="square" rtlCol="0">
            <a:spAutoFit/>
          </a:bodyPr>
          <a:lstStyle/>
          <a:p>
            <a:r>
              <a:rPr lang="en-PH" sz="2000" i="1" dirty="0"/>
              <a:t>*</a:t>
            </a:r>
            <a:r>
              <a:rPr lang="en-PH" sz="1600" b="1" i="1" dirty="0"/>
              <a:t>Note:</a:t>
            </a:r>
            <a:r>
              <a:rPr lang="en-PH" sz="1600" i="1" dirty="0"/>
              <a:t> If child is a </a:t>
            </a:r>
            <a:r>
              <a:rPr lang="en-PH" sz="1600" i="1" dirty="0" err="1"/>
              <a:t>newborn</a:t>
            </a:r>
            <a:r>
              <a:rPr lang="en-PH" sz="1600" i="1" dirty="0"/>
              <a:t> (less than 4 weeks), consider referral to </a:t>
            </a:r>
            <a:r>
              <a:rPr lang="en-PH" sz="1600" i="1" dirty="0" err="1"/>
              <a:t>Pediatrician</a:t>
            </a:r>
            <a:r>
              <a:rPr lang="en-PH" sz="1600" i="1" dirty="0"/>
              <a:t> so that Streptomycin can be used instead of </a:t>
            </a:r>
            <a:r>
              <a:rPr lang="en-PH" sz="1600" i="1" dirty="0" err="1"/>
              <a:t>Ethambutol</a:t>
            </a:r>
            <a:r>
              <a:rPr lang="en-PH" sz="2000" i="1" dirty="0"/>
              <a:t>.</a:t>
            </a:r>
            <a:endParaRPr lang="en-US" sz="2000" i="1" dirty="0"/>
          </a:p>
        </p:txBody>
      </p:sp>
    </p:spTree>
    <p:extLst>
      <p:ext uri="{BB962C8B-B14F-4D97-AF65-F5344CB8AC3E}">
        <p14:creationId xmlns:p14="http://schemas.microsoft.com/office/powerpoint/2010/main" val="19105925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263" y="473948"/>
            <a:ext cx="7924176" cy="668818"/>
          </a:xfrm>
        </p:spPr>
        <p:txBody>
          <a:bodyPr>
            <a:noAutofit/>
          </a:bodyPr>
          <a:lstStyle/>
          <a:p>
            <a:r>
              <a:rPr lang="en-PH" sz="4400" b="1" dirty="0">
                <a:solidFill>
                  <a:schemeClr val="accent1">
                    <a:lumMod val="75000"/>
                  </a:schemeClr>
                </a:solidFill>
              </a:rPr>
              <a:t>Treatment and registration</a:t>
            </a:r>
            <a:endParaRPr lang="en-US" sz="4400" b="1" dirty="0">
              <a:solidFill>
                <a:schemeClr val="accent1">
                  <a:lumMod val="75000"/>
                </a:schemeClr>
              </a:solidFill>
            </a:endParaRPr>
          </a:p>
        </p:txBody>
      </p:sp>
      <p:sp>
        <p:nvSpPr>
          <p:cNvPr id="3" name="Content Placeholder 2"/>
          <p:cNvSpPr>
            <a:spLocks noGrp="1"/>
          </p:cNvSpPr>
          <p:nvPr>
            <p:ph idx="1"/>
          </p:nvPr>
        </p:nvSpPr>
        <p:spPr>
          <a:xfrm>
            <a:off x="508279" y="2038631"/>
            <a:ext cx="7924177" cy="3453742"/>
          </a:xfrm>
        </p:spPr>
        <p:txBody>
          <a:bodyPr>
            <a:noAutofit/>
          </a:bodyPr>
          <a:lstStyle/>
          <a:p>
            <a:pPr lvl="0"/>
            <a:r>
              <a:rPr lang="en-PH" sz="2800" dirty="0"/>
              <a:t>In </a:t>
            </a:r>
            <a:r>
              <a:rPr lang="en-PH" sz="2800" dirty="0">
                <a:solidFill>
                  <a:srgbClr val="FF0000"/>
                </a:solidFill>
              </a:rPr>
              <a:t>Category A or B </a:t>
            </a:r>
            <a:r>
              <a:rPr lang="en-PH" sz="2800" dirty="0"/>
              <a:t>site and among </a:t>
            </a:r>
            <a:r>
              <a:rPr lang="en-PH" sz="2800" dirty="0">
                <a:solidFill>
                  <a:srgbClr val="FF0000"/>
                </a:solidFill>
              </a:rPr>
              <a:t>all DRTB </a:t>
            </a:r>
            <a:r>
              <a:rPr lang="en-PH" sz="2800" dirty="0"/>
              <a:t>cases, offer provider-initiated counselling  and testing (PICT) to all patients </a:t>
            </a:r>
            <a:r>
              <a:rPr lang="en-PH" sz="2800" dirty="0">
                <a:solidFill>
                  <a:srgbClr val="FF0000"/>
                </a:solidFill>
              </a:rPr>
              <a:t>aged 15 years old and above. </a:t>
            </a:r>
          </a:p>
          <a:p>
            <a:pPr lvl="1"/>
            <a:endParaRPr lang="en-PH" sz="1050" dirty="0"/>
          </a:p>
          <a:p>
            <a:pPr lvl="1"/>
            <a:r>
              <a:rPr lang="en-PH" sz="2400" dirty="0"/>
              <a:t>Results of HIV screening will be written in  </a:t>
            </a:r>
            <a:r>
              <a:rPr lang="en-PH" sz="2400" b="1" dirty="0">
                <a:solidFill>
                  <a:srgbClr val="FF0000"/>
                </a:solidFill>
              </a:rPr>
              <a:t>Form 2b. NTP Laboratory Request Form for HIV testing</a:t>
            </a:r>
            <a:r>
              <a:rPr lang="en-PH" sz="2400" dirty="0">
                <a:solidFill>
                  <a:srgbClr val="FF0000"/>
                </a:solidFill>
              </a:rPr>
              <a:t> </a:t>
            </a:r>
            <a:r>
              <a:rPr lang="en-PH" sz="2400" dirty="0"/>
              <a:t>and sent to the physician.</a:t>
            </a:r>
            <a:endParaRPr lang="en-US" sz="2400" dirty="0"/>
          </a:p>
        </p:txBody>
      </p:sp>
    </p:spTree>
    <p:extLst>
      <p:ext uri="{BB962C8B-B14F-4D97-AF65-F5344CB8AC3E}">
        <p14:creationId xmlns:p14="http://schemas.microsoft.com/office/powerpoint/2010/main" val="13160993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829409981"/>
              </p:ext>
            </p:extLst>
          </p:nvPr>
        </p:nvGraphicFramePr>
        <p:xfrm>
          <a:off x="391884" y="149289"/>
          <a:ext cx="8509520" cy="6498462"/>
        </p:xfrm>
        <a:graphic>
          <a:graphicData uri="http://schemas.openxmlformats.org/drawingml/2006/table">
            <a:tbl>
              <a:tblPr firstRow="1" bandRow="1">
                <a:tableStyleId>{5C22544A-7EE6-4342-B048-85BDC9FD1C3A}</a:tableStyleId>
              </a:tblPr>
              <a:tblGrid>
                <a:gridCol w="4254760">
                  <a:extLst>
                    <a:ext uri="{9D8B030D-6E8A-4147-A177-3AD203B41FA5}">
                      <a16:colId xmlns:a16="http://schemas.microsoft.com/office/drawing/2014/main" val="20000"/>
                    </a:ext>
                  </a:extLst>
                </a:gridCol>
                <a:gridCol w="4254760">
                  <a:extLst>
                    <a:ext uri="{9D8B030D-6E8A-4147-A177-3AD203B41FA5}">
                      <a16:colId xmlns:a16="http://schemas.microsoft.com/office/drawing/2014/main" val="20001"/>
                    </a:ext>
                  </a:extLst>
                </a:gridCol>
              </a:tblGrid>
              <a:tr h="554862">
                <a:tc>
                  <a:txBody>
                    <a:bodyPr/>
                    <a:lstStyle/>
                    <a:p>
                      <a:pPr algn="ctr"/>
                      <a:r>
                        <a:rPr lang="en-US" sz="2400" dirty="0"/>
                        <a:t>Category A</a:t>
                      </a:r>
                    </a:p>
                  </a:txBody>
                  <a:tcPr anchor="ctr"/>
                </a:tc>
                <a:tc>
                  <a:txBody>
                    <a:bodyPr/>
                    <a:lstStyle/>
                    <a:p>
                      <a:pPr algn="ctr"/>
                      <a:r>
                        <a:rPr lang="en-US" sz="2400" dirty="0"/>
                        <a:t>Category B</a:t>
                      </a:r>
                    </a:p>
                  </a:txBody>
                  <a:tcPr anchor="ctr"/>
                </a:tc>
                <a:extLst>
                  <a:ext uri="{0D108BD9-81ED-4DB2-BD59-A6C34878D82A}">
                    <a16:rowId xmlns:a16="http://schemas.microsoft.com/office/drawing/2014/main" val="10000"/>
                  </a:ext>
                </a:extLst>
              </a:tr>
              <a:tr h="5062166">
                <a:tc>
                  <a:txBody>
                    <a:bodyPr/>
                    <a:lstStyle/>
                    <a:p>
                      <a:pPr marL="342900" indent="-342900" eaLnBrk="1" hangingPunct="1">
                        <a:buFont typeface="Arial" panose="020B0604020202020204" pitchFamily="34" charset="0"/>
                        <a:buChar char="•"/>
                      </a:pPr>
                      <a:r>
                        <a:rPr lang="hr-HR" sz="2400" dirty="0">
                          <a:latin typeface="Calibri" charset="0"/>
                        </a:rPr>
                        <a:t>NCR</a:t>
                      </a:r>
                    </a:p>
                    <a:p>
                      <a:pPr marL="342900" indent="-342900" eaLnBrk="1" hangingPunct="1">
                        <a:buFont typeface="Arial" panose="020B0604020202020204" pitchFamily="34" charset="0"/>
                        <a:buChar char="•"/>
                      </a:pPr>
                      <a:r>
                        <a:rPr lang="hr-HR" sz="2400" dirty="0">
                          <a:latin typeface="Calibri" charset="0"/>
                        </a:rPr>
                        <a:t>CHD 3 - Angeles City</a:t>
                      </a:r>
                    </a:p>
                    <a:p>
                      <a:pPr marL="342900" indent="-342900" eaLnBrk="1" hangingPunct="1">
                        <a:buFont typeface="Arial" panose="020B0604020202020204" pitchFamily="34" charset="0"/>
                        <a:buChar char="•"/>
                      </a:pPr>
                      <a:r>
                        <a:rPr lang="hr-HR" sz="2400" dirty="0">
                          <a:latin typeface="Calibri" charset="0"/>
                        </a:rPr>
                        <a:t>CHD 7 - Cebu City, Mandaue City,  Danao City</a:t>
                      </a:r>
                    </a:p>
                    <a:p>
                      <a:pPr marL="342900" indent="-342900" eaLnBrk="1" hangingPunct="1">
                        <a:buFont typeface="Arial" panose="020B0604020202020204" pitchFamily="34" charset="0"/>
                        <a:buChar char="•"/>
                      </a:pPr>
                      <a:r>
                        <a:rPr lang="hr-HR" sz="2400" dirty="0">
                          <a:latin typeface="Calibri" charset="0"/>
                        </a:rPr>
                        <a:t>CHD 11 - Davao City </a:t>
                      </a:r>
                      <a:endParaRPr lang="en-US" sz="2400" dirty="0"/>
                    </a:p>
                  </a:txBody>
                  <a:tcPr/>
                </a:tc>
                <a:tc>
                  <a:txBody>
                    <a:bodyPr/>
                    <a:lstStyle/>
                    <a:p>
                      <a:pPr marL="342900" indent="-342900" eaLnBrk="1" hangingPunct="1">
                        <a:buFont typeface="Arial" panose="020B0604020202020204" pitchFamily="34" charset="0"/>
                        <a:buChar char="•"/>
                      </a:pPr>
                      <a:r>
                        <a:rPr lang="en-US" sz="2400" dirty="0">
                          <a:latin typeface="Calibri" charset="0"/>
                        </a:rPr>
                        <a:t>CAR - </a:t>
                      </a:r>
                      <a:r>
                        <a:rPr lang="es-ES_tradnl" sz="2400" dirty="0">
                          <a:latin typeface="Calibri" charset="0"/>
                        </a:rPr>
                        <a:t>Baguio City </a:t>
                      </a:r>
                    </a:p>
                    <a:p>
                      <a:pPr marL="342900" indent="-342900" eaLnBrk="1" hangingPunct="1">
                        <a:buFont typeface="Arial" panose="020B0604020202020204" pitchFamily="34" charset="0"/>
                        <a:buChar char="•"/>
                      </a:pPr>
                      <a:r>
                        <a:rPr lang="es-ES_tradnl" sz="2400" dirty="0">
                          <a:latin typeface="Calibri" charset="0"/>
                        </a:rPr>
                        <a:t>CHD 3 - </a:t>
                      </a:r>
                      <a:r>
                        <a:rPr lang="es-ES_tradnl" sz="2400" dirty="0" err="1">
                          <a:latin typeface="Calibri" charset="0"/>
                        </a:rPr>
                        <a:t>Olongapo</a:t>
                      </a:r>
                      <a:r>
                        <a:rPr lang="es-ES_tradnl" sz="2400" dirty="0">
                          <a:latin typeface="Calibri" charset="0"/>
                        </a:rPr>
                        <a:t> City</a:t>
                      </a:r>
                    </a:p>
                    <a:p>
                      <a:pPr marL="342900" indent="-342900" eaLnBrk="1" hangingPunct="1">
                        <a:buFont typeface="Arial" panose="020B0604020202020204" pitchFamily="34" charset="0"/>
                        <a:buChar char="•"/>
                      </a:pPr>
                      <a:r>
                        <a:rPr lang="es-ES_tradnl" sz="2400" dirty="0">
                          <a:latin typeface="Calibri" charset="0"/>
                        </a:rPr>
                        <a:t>CHD 4</a:t>
                      </a:r>
                      <a:r>
                        <a:rPr lang="en-US" sz="2400" dirty="0">
                          <a:latin typeface="Calibri" charset="0"/>
                        </a:rPr>
                        <a:t>A – Rizal - </a:t>
                      </a:r>
                      <a:r>
                        <a:rPr lang="es-ES_tradnl" sz="2400" dirty="0" err="1">
                          <a:latin typeface="Calibri" charset="0"/>
                        </a:rPr>
                        <a:t>Cainta</a:t>
                      </a:r>
                      <a:r>
                        <a:rPr lang="es-ES_tradnl" sz="2400" dirty="0">
                          <a:latin typeface="Calibri" charset="0"/>
                        </a:rPr>
                        <a:t>, </a:t>
                      </a:r>
                      <a:r>
                        <a:rPr lang="es-ES_tradnl" sz="2400" dirty="0" err="1">
                          <a:latin typeface="Calibri" charset="0"/>
                        </a:rPr>
                        <a:t>Antipolo</a:t>
                      </a:r>
                      <a:r>
                        <a:rPr lang="es-ES_tradnl" sz="2400" dirty="0">
                          <a:latin typeface="Calibri" charset="0"/>
                        </a:rPr>
                        <a:t> City, C</a:t>
                      </a:r>
                      <a:r>
                        <a:rPr lang="en-US" sz="2400" dirty="0">
                          <a:latin typeface="Calibri" charset="0"/>
                        </a:rPr>
                        <a:t>a</a:t>
                      </a:r>
                      <a:r>
                        <a:rPr lang="es-ES_tradnl" sz="2400" dirty="0">
                          <a:latin typeface="Calibri" charset="0"/>
                        </a:rPr>
                        <a:t>vite  -  </a:t>
                      </a:r>
                      <a:r>
                        <a:rPr lang="es-ES_tradnl" sz="2400" dirty="0" err="1">
                          <a:latin typeface="Calibri" charset="0"/>
                        </a:rPr>
                        <a:t>Bacoor</a:t>
                      </a:r>
                      <a:r>
                        <a:rPr lang="es-ES_tradnl" sz="2400" dirty="0">
                          <a:latin typeface="Calibri" charset="0"/>
                        </a:rPr>
                        <a:t>, </a:t>
                      </a:r>
                      <a:r>
                        <a:rPr lang="es-ES_tradnl" sz="2400" dirty="0" err="1">
                          <a:latin typeface="Calibri" charset="0"/>
                        </a:rPr>
                        <a:t>lmus</a:t>
                      </a:r>
                      <a:r>
                        <a:rPr lang="es-ES_tradnl" sz="2400" dirty="0">
                          <a:latin typeface="Calibri" charset="0"/>
                        </a:rPr>
                        <a:t>, </a:t>
                      </a:r>
                      <a:r>
                        <a:rPr lang="es-ES_tradnl" sz="2400" dirty="0" err="1">
                          <a:latin typeface="Calibri" charset="0"/>
                        </a:rPr>
                        <a:t>Dasmarinas</a:t>
                      </a:r>
                      <a:r>
                        <a:rPr lang="es-ES_tradnl" sz="2400" dirty="0">
                          <a:latin typeface="Calibri" charset="0"/>
                        </a:rPr>
                        <a:t> City, Batangas - Lipa City, Batangas City</a:t>
                      </a:r>
                    </a:p>
                    <a:p>
                      <a:pPr marL="342900" indent="-342900" eaLnBrk="1" hangingPunct="1">
                        <a:buFont typeface="Arial" panose="020B0604020202020204" pitchFamily="34" charset="0"/>
                        <a:buChar char="•"/>
                      </a:pPr>
                      <a:r>
                        <a:rPr lang="es-ES_tradnl" sz="2400" dirty="0">
                          <a:latin typeface="Calibri" charset="0"/>
                        </a:rPr>
                        <a:t>CHD 4B - Puerto Princesa City</a:t>
                      </a:r>
                    </a:p>
                    <a:p>
                      <a:pPr marL="342900" indent="-342900" eaLnBrk="1" hangingPunct="1">
                        <a:buFont typeface="Arial" panose="020B0604020202020204" pitchFamily="34" charset="0"/>
                        <a:buChar char="•"/>
                      </a:pPr>
                      <a:r>
                        <a:rPr lang="es-ES_tradnl" sz="2400" dirty="0">
                          <a:latin typeface="Calibri" charset="0"/>
                        </a:rPr>
                        <a:t>CHD 6 - </a:t>
                      </a:r>
                      <a:r>
                        <a:rPr lang="es-ES_tradnl" sz="2400" dirty="0" err="1">
                          <a:latin typeface="Calibri" charset="0"/>
                        </a:rPr>
                        <a:t>Iloilo</a:t>
                      </a:r>
                      <a:r>
                        <a:rPr lang="es-ES_tradnl" sz="2400" dirty="0">
                          <a:latin typeface="Calibri" charset="0"/>
                        </a:rPr>
                        <a:t> City, </a:t>
                      </a:r>
                      <a:r>
                        <a:rPr lang="es-ES_tradnl" sz="2400" dirty="0" err="1">
                          <a:latin typeface="Calibri" charset="0"/>
                        </a:rPr>
                        <a:t>Bacolod</a:t>
                      </a:r>
                      <a:r>
                        <a:rPr lang="es-ES_tradnl" sz="2400" dirty="0">
                          <a:latin typeface="Calibri" charset="0"/>
                        </a:rPr>
                        <a:t> City </a:t>
                      </a:r>
                    </a:p>
                    <a:p>
                      <a:pPr marL="342900" indent="-342900" eaLnBrk="1" hangingPunct="1">
                        <a:buFont typeface="Arial" panose="020B0604020202020204" pitchFamily="34" charset="0"/>
                        <a:buChar char="•"/>
                      </a:pPr>
                      <a:r>
                        <a:rPr lang="es-ES_tradnl" sz="2400" dirty="0">
                          <a:latin typeface="Calibri" charset="0"/>
                        </a:rPr>
                        <a:t>CHD 7 </a:t>
                      </a:r>
                      <a:r>
                        <a:rPr lang="en-US" sz="2400" dirty="0">
                          <a:latin typeface="Calibri" charset="0"/>
                        </a:rPr>
                        <a:t>–</a:t>
                      </a:r>
                      <a:r>
                        <a:rPr lang="es-ES_tradnl" sz="2400" dirty="0">
                          <a:latin typeface="Calibri" charset="0"/>
                        </a:rPr>
                        <a:t> </a:t>
                      </a:r>
                      <a:r>
                        <a:rPr lang="es-ES_tradnl" sz="2400" dirty="0" err="1">
                          <a:latin typeface="Calibri" charset="0"/>
                        </a:rPr>
                        <a:t>Talisay</a:t>
                      </a:r>
                      <a:r>
                        <a:rPr lang="es-ES_tradnl" sz="2400" dirty="0">
                          <a:latin typeface="Calibri" charset="0"/>
                        </a:rPr>
                        <a:t>, </a:t>
                      </a:r>
                      <a:r>
                        <a:rPr lang="es-ES_tradnl" sz="2400" dirty="0" err="1">
                          <a:latin typeface="Calibri" charset="0"/>
                        </a:rPr>
                        <a:t>Lapu-Lapu</a:t>
                      </a:r>
                      <a:r>
                        <a:rPr lang="es-ES_tradnl" sz="2400" dirty="0">
                          <a:latin typeface="Calibri" charset="0"/>
                        </a:rPr>
                        <a:t> City</a:t>
                      </a:r>
                    </a:p>
                    <a:p>
                      <a:pPr marL="342900" indent="-342900" eaLnBrk="1" hangingPunct="1">
                        <a:buFont typeface="Arial" panose="020B0604020202020204" pitchFamily="34" charset="0"/>
                        <a:buChar char="•"/>
                      </a:pPr>
                      <a:r>
                        <a:rPr lang="es-ES_tradnl" sz="2400" dirty="0">
                          <a:latin typeface="Calibri" charset="0"/>
                        </a:rPr>
                        <a:t>CHD 9 - </a:t>
                      </a:r>
                      <a:r>
                        <a:rPr lang="es-ES_tradnl" sz="2400" dirty="0" err="1">
                          <a:latin typeface="Calibri" charset="0"/>
                        </a:rPr>
                        <a:t>Zamboanga</a:t>
                      </a:r>
                      <a:r>
                        <a:rPr lang="es-ES_tradnl" sz="2400" dirty="0">
                          <a:latin typeface="Calibri" charset="0"/>
                        </a:rPr>
                        <a:t> City</a:t>
                      </a:r>
                    </a:p>
                    <a:p>
                      <a:pPr marL="342900" indent="-342900" eaLnBrk="1" hangingPunct="1">
                        <a:buFont typeface="Arial" panose="020B0604020202020204" pitchFamily="34" charset="0"/>
                        <a:buChar char="•"/>
                      </a:pPr>
                      <a:r>
                        <a:rPr lang="es-ES_tradnl" sz="2400" dirty="0">
                          <a:latin typeface="Calibri" charset="0"/>
                        </a:rPr>
                        <a:t>CHD 10 - </a:t>
                      </a:r>
                      <a:r>
                        <a:rPr lang="es-ES_tradnl" sz="2400" dirty="0" err="1">
                          <a:latin typeface="Calibri" charset="0"/>
                        </a:rPr>
                        <a:t>Cagayan</a:t>
                      </a:r>
                      <a:r>
                        <a:rPr lang="es-ES_tradnl" sz="2400" dirty="0">
                          <a:latin typeface="Calibri" charset="0"/>
                        </a:rPr>
                        <a:t> de Oro City</a:t>
                      </a:r>
                    </a:p>
                    <a:p>
                      <a:pPr marL="342900" indent="-342900" eaLnBrk="1" hangingPunct="1">
                        <a:buFont typeface="Arial" panose="020B0604020202020204" pitchFamily="34" charset="0"/>
                        <a:buChar char="•"/>
                      </a:pPr>
                      <a:r>
                        <a:rPr lang="es-ES_tradnl" sz="2400" dirty="0">
                          <a:latin typeface="Calibri" charset="0"/>
                        </a:rPr>
                        <a:t>CHD 12 - General Santos City</a:t>
                      </a:r>
                    </a:p>
                    <a:p>
                      <a:pPr marL="342900" indent="-342900" eaLnBrk="1" hangingPunct="1">
                        <a:buFont typeface="Arial" panose="020B0604020202020204" pitchFamily="34" charset="0"/>
                        <a:buChar char="•"/>
                      </a:pPr>
                      <a:r>
                        <a:rPr lang="es-ES_tradnl" sz="2400" dirty="0">
                          <a:latin typeface="Calibri" charset="0"/>
                        </a:rPr>
                        <a:t>CHD </a:t>
                      </a:r>
                      <a:r>
                        <a:rPr lang="es-ES_tradnl" sz="2400" dirty="0" err="1">
                          <a:latin typeface="Calibri" charset="0"/>
                        </a:rPr>
                        <a:t>Caraga</a:t>
                      </a:r>
                      <a:r>
                        <a:rPr lang="es-ES_tradnl" sz="2400" dirty="0">
                          <a:latin typeface="Calibri" charset="0"/>
                        </a:rPr>
                        <a:t> - </a:t>
                      </a:r>
                      <a:r>
                        <a:rPr lang="es-ES_tradnl" sz="2400" dirty="0" err="1">
                          <a:latin typeface="Calibri" charset="0"/>
                        </a:rPr>
                        <a:t>Butuan</a:t>
                      </a:r>
                      <a:r>
                        <a:rPr lang="es-ES_tradnl" sz="2400" dirty="0">
                          <a:latin typeface="Calibri" charset="0"/>
                        </a:rPr>
                        <a:t> City</a:t>
                      </a:r>
                      <a:endParaRPr lang="en-US" sz="2400" dirty="0">
                        <a:latin typeface="Calibri"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459871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51152" y="210179"/>
            <a:ext cx="8792848" cy="668818"/>
          </a:xfrm>
        </p:spPr>
        <p:txBody>
          <a:bodyPr>
            <a:noAutofit/>
          </a:bodyPr>
          <a:lstStyle/>
          <a:p>
            <a:r>
              <a:rPr lang="en-US" b="1" dirty="0">
                <a:solidFill>
                  <a:schemeClr val="accent1">
                    <a:lumMod val="75000"/>
                  </a:schemeClr>
                </a:solidFill>
              </a:rPr>
              <a:t>Form 2b. NTP Laboratory Result Form for HIV Screening of TB Patients</a:t>
            </a:r>
          </a:p>
        </p:txBody>
      </p:sp>
      <p:pic>
        <p:nvPicPr>
          <p:cNvPr id="5" name="Picture 4"/>
          <p:cNvPicPr>
            <a:picLocks noChangeAspect="1"/>
          </p:cNvPicPr>
          <p:nvPr/>
        </p:nvPicPr>
        <p:blipFill>
          <a:blip r:embed="rId3"/>
          <a:stretch>
            <a:fillRect/>
          </a:stretch>
        </p:blipFill>
        <p:spPr>
          <a:xfrm>
            <a:off x="1044323" y="1460091"/>
            <a:ext cx="7259016" cy="5357614"/>
          </a:xfrm>
          <a:prstGeom prst="rect">
            <a:avLst/>
          </a:prstGeom>
        </p:spPr>
      </p:pic>
    </p:spTree>
    <p:extLst>
      <p:ext uri="{BB962C8B-B14F-4D97-AF65-F5344CB8AC3E}">
        <p14:creationId xmlns:p14="http://schemas.microsoft.com/office/powerpoint/2010/main" val="12616570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16454" y="438779"/>
            <a:ext cx="7924176" cy="668818"/>
          </a:xfrm>
        </p:spPr>
        <p:txBody>
          <a:bodyPr>
            <a:noAutofit/>
          </a:bodyPr>
          <a:lstStyle/>
          <a:p>
            <a:r>
              <a:rPr lang="en-PH" sz="4400" b="1" dirty="0">
                <a:solidFill>
                  <a:schemeClr val="accent1">
                    <a:lumMod val="75000"/>
                  </a:schemeClr>
                </a:solidFill>
              </a:rPr>
              <a:t>Follow-up clinic visits</a:t>
            </a:r>
            <a:endParaRPr lang="en-US" sz="4400" b="1" dirty="0">
              <a:solidFill>
                <a:schemeClr val="accent1">
                  <a:lumMod val="75000"/>
                </a:schemeClr>
              </a:solidFill>
            </a:endParaRPr>
          </a:p>
        </p:txBody>
      </p:sp>
      <p:sp>
        <p:nvSpPr>
          <p:cNvPr id="3" name="Content Placeholder 2"/>
          <p:cNvSpPr>
            <a:spLocks noGrp="1"/>
          </p:cNvSpPr>
          <p:nvPr>
            <p:ph idx="1"/>
          </p:nvPr>
        </p:nvSpPr>
        <p:spPr>
          <a:xfrm>
            <a:off x="416454" y="1694922"/>
            <a:ext cx="7439609" cy="4653124"/>
          </a:xfrm>
        </p:spPr>
        <p:txBody>
          <a:bodyPr>
            <a:noAutofit/>
          </a:bodyPr>
          <a:lstStyle/>
          <a:p>
            <a:r>
              <a:rPr lang="en-PH" sz="2800" dirty="0">
                <a:solidFill>
                  <a:schemeClr val="tx1"/>
                </a:solidFill>
              </a:rPr>
              <a:t>During follow-up, ask for the patient’s </a:t>
            </a:r>
            <a:r>
              <a:rPr lang="en-PH" sz="2800" b="1" dirty="0">
                <a:solidFill>
                  <a:schemeClr val="tx1"/>
                </a:solidFill>
              </a:rPr>
              <a:t>Form 5. NTP ID Card </a:t>
            </a:r>
            <a:r>
              <a:rPr lang="en-PH" sz="2800" dirty="0">
                <a:solidFill>
                  <a:schemeClr val="tx1"/>
                </a:solidFill>
              </a:rPr>
              <a:t>and ask how he/she has been since the last clinic visit. </a:t>
            </a:r>
          </a:p>
          <a:p>
            <a:pPr lvl="1"/>
            <a:r>
              <a:rPr lang="en-PH" sz="2400" dirty="0">
                <a:solidFill>
                  <a:schemeClr val="tx1"/>
                </a:solidFill>
              </a:rPr>
              <a:t>Give </a:t>
            </a:r>
            <a:r>
              <a:rPr lang="en-PH" sz="2400" b="1" dirty="0">
                <a:solidFill>
                  <a:srgbClr val="FF0000"/>
                </a:solidFill>
              </a:rPr>
              <a:t>positive feedback </a:t>
            </a:r>
            <a:r>
              <a:rPr lang="en-PH" sz="2400" dirty="0">
                <a:solidFill>
                  <a:schemeClr val="tx1"/>
                </a:solidFill>
              </a:rPr>
              <a:t>on the patient’s treatment (e.g., weight gain and/or resolution of other symptoms as good signs of clinical response).  </a:t>
            </a:r>
          </a:p>
          <a:p>
            <a:pPr lvl="1"/>
            <a:r>
              <a:rPr lang="en-PH" sz="2400" b="1" dirty="0">
                <a:solidFill>
                  <a:srgbClr val="FF0000"/>
                </a:solidFill>
              </a:rPr>
              <a:t>Record the interaction</a:t>
            </a:r>
            <a:r>
              <a:rPr lang="en-PH" sz="2400" dirty="0"/>
              <a:t> </a:t>
            </a:r>
            <a:r>
              <a:rPr lang="en-PH" sz="2400" dirty="0">
                <a:solidFill>
                  <a:schemeClr val="tx1"/>
                </a:solidFill>
              </a:rPr>
              <a:t>in the individual treatment record or patient’s chart and/or in </a:t>
            </a:r>
            <a:r>
              <a:rPr lang="en-PH" sz="2400" b="1" dirty="0">
                <a:solidFill>
                  <a:schemeClr val="tx1"/>
                </a:solidFill>
              </a:rPr>
              <a:t>Form 4. TB Treatment/ IPT Card</a:t>
            </a:r>
            <a:r>
              <a:rPr lang="en-PH" sz="2400" dirty="0">
                <a:solidFill>
                  <a:schemeClr val="tx1"/>
                </a:solidFill>
              </a:rPr>
              <a:t> .</a:t>
            </a:r>
            <a:endParaRPr lang="en-US" sz="2400" dirty="0">
              <a:solidFill>
                <a:schemeClr val="tx1"/>
              </a:solidFill>
            </a:endParaRPr>
          </a:p>
        </p:txBody>
      </p:sp>
    </p:spTree>
    <p:extLst>
      <p:ext uri="{BB962C8B-B14F-4D97-AF65-F5344CB8AC3E}">
        <p14:creationId xmlns:p14="http://schemas.microsoft.com/office/powerpoint/2010/main" val="30958397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81204" y="242361"/>
            <a:ext cx="8383233" cy="668818"/>
          </a:xfrm>
        </p:spPr>
        <p:txBody>
          <a:bodyPr>
            <a:noAutofit/>
          </a:bodyPr>
          <a:lstStyle/>
          <a:p>
            <a:r>
              <a:rPr lang="en-PH" sz="4000" b="1" dirty="0">
                <a:solidFill>
                  <a:schemeClr val="accent1">
                    <a:lumMod val="75000"/>
                  </a:schemeClr>
                </a:solidFill>
              </a:rPr>
              <a:t>Procedures </a:t>
            </a:r>
            <a:r>
              <a:rPr lang="en-PH" b="1" dirty="0">
                <a:solidFill>
                  <a:schemeClr val="accent1">
                    <a:lumMod val="75000"/>
                  </a:schemeClr>
                </a:solidFill>
              </a:rPr>
              <a:t>(Follow-up clinic visits)</a:t>
            </a:r>
            <a:endParaRPr lang="en-US" sz="4000" b="1" dirty="0">
              <a:solidFill>
                <a:schemeClr val="accent1">
                  <a:lumMod val="75000"/>
                </a:schemeClr>
              </a:solidFill>
            </a:endParaRPr>
          </a:p>
        </p:txBody>
      </p:sp>
      <p:sp>
        <p:nvSpPr>
          <p:cNvPr id="3" name="Content Placeholder 2"/>
          <p:cNvSpPr>
            <a:spLocks noGrp="1"/>
          </p:cNvSpPr>
          <p:nvPr>
            <p:ph idx="1"/>
          </p:nvPr>
        </p:nvSpPr>
        <p:spPr>
          <a:xfrm>
            <a:off x="536716" y="1343075"/>
            <a:ext cx="7365080" cy="5514925"/>
          </a:xfrm>
        </p:spPr>
        <p:txBody>
          <a:bodyPr>
            <a:noAutofit/>
          </a:bodyPr>
          <a:lstStyle/>
          <a:p>
            <a:r>
              <a:rPr lang="en-PH" sz="2600" dirty="0">
                <a:solidFill>
                  <a:schemeClr val="tx1"/>
                </a:solidFill>
              </a:rPr>
              <a:t>During follow-up, ask for the patient’s    </a:t>
            </a:r>
            <a:r>
              <a:rPr lang="en-PH" sz="2600" b="1" dirty="0">
                <a:solidFill>
                  <a:schemeClr val="tx1"/>
                </a:solidFill>
              </a:rPr>
              <a:t>Form 5. NTP ID Card </a:t>
            </a:r>
            <a:r>
              <a:rPr lang="en-PH" sz="2600" dirty="0">
                <a:solidFill>
                  <a:schemeClr val="tx1"/>
                </a:solidFill>
              </a:rPr>
              <a:t>and inquire how he/she has been since the last clinic visit. </a:t>
            </a:r>
          </a:p>
          <a:p>
            <a:pPr lvl="1"/>
            <a:r>
              <a:rPr lang="en-PH" sz="2400" dirty="0">
                <a:solidFill>
                  <a:schemeClr val="tx1"/>
                </a:solidFill>
              </a:rPr>
              <a:t>Ask the patient about the following:</a:t>
            </a:r>
            <a:endParaRPr lang="en-US" sz="2400" dirty="0">
              <a:solidFill>
                <a:schemeClr val="tx1"/>
              </a:solidFill>
            </a:endParaRPr>
          </a:p>
          <a:p>
            <a:pPr lvl="2"/>
            <a:r>
              <a:rPr lang="en-PH" sz="2200" dirty="0">
                <a:solidFill>
                  <a:schemeClr val="tx1"/>
                </a:solidFill>
              </a:rPr>
              <a:t>General well-being</a:t>
            </a:r>
            <a:endParaRPr lang="en-US" sz="2200" dirty="0">
              <a:solidFill>
                <a:schemeClr val="tx1"/>
              </a:solidFill>
            </a:endParaRPr>
          </a:p>
          <a:p>
            <a:pPr lvl="2"/>
            <a:r>
              <a:rPr lang="en-PH" sz="2200" dirty="0">
                <a:solidFill>
                  <a:schemeClr val="tx1"/>
                </a:solidFill>
              </a:rPr>
              <a:t>Progression or resolution of </a:t>
            </a:r>
            <a:r>
              <a:rPr lang="en-PH" sz="2200" dirty="0" err="1">
                <a:solidFill>
                  <a:schemeClr val="tx1"/>
                </a:solidFill>
              </a:rPr>
              <a:t>sympto</a:t>
            </a:r>
            <a:endParaRPr lang="en-US" sz="2200" dirty="0">
              <a:solidFill>
                <a:schemeClr val="tx1"/>
              </a:solidFill>
            </a:endParaRPr>
          </a:p>
          <a:p>
            <a:pPr lvl="2"/>
            <a:r>
              <a:rPr lang="en-PH" sz="2200" dirty="0">
                <a:solidFill>
                  <a:schemeClr val="tx1"/>
                </a:solidFill>
              </a:rPr>
              <a:t>Adverse drug reactions or side effects</a:t>
            </a:r>
            <a:endParaRPr lang="en-US" sz="2200" dirty="0">
              <a:solidFill>
                <a:schemeClr val="tx1"/>
              </a:solidFill>
            </a:endParaRPr>
          </a:p>
          <a:p>
            <a:pPr lvl="2"/>
            <a:r>
              <a:rPr lang="en-PH" sz="2200" dirty="0">
                <a:solidFill>
                  <a:schemeClr val="tx1"/>
                </a:solidFill>
              </a:rPr>
              <a:t>Compliance to treatment and DOT </a:t>
            </a:r>
            <a:endParaRPr lang="en-US" sz="2200" dirty="0">
              <a:solidFill>
                <a:schemeClr val="tx1"/>
              </a:solidFill>
            </a:endParaRPr>
          </a:p>
          <a:p>
            <a:pPr lvl="2"/>
            <a:r>
              <a:rPr lang="en-PH" sz="2200" dirty="0">
                <a:solidFill>
                  <a:schemeClr val="tx1"/>
                </a:solidFill>
              </a:rPr>
              <a:t>Any problem or concerns regarding the treatment so far</a:t>
            </a:r>
          </a:p>
          <a:p>
            <a:pPr lvl="1"/>
            <a:r>
              <a:rPr lang="en-PH" sz="2400" dirty="0">
                <a:solidFill>
                  <a:schemeClr val="tx1"/>
                </a:solidFill>
              </a:rPr>
              <a:t>Address all issues appropriately and refer to attending physician or specialist if needed.  </a:t>
            </a:r>
          </a:p>
        </p:txBody>
      </p:sp>
    </p:spTree>
    <p:extLst>
      <p:ext uri="{BB962C8B-B14F-4D97-AF65-F5344CB8AC3E}">
        <p14:creationId xmlns:p14="http://schemas.microsoft.com/office/powerpoint/2010/main" val="22820454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148" y="501154"/>
            <a:ext cx="7924176" cy="668818"/>
          </a:xfrm>
        </p:spPr>
        <p:txBody>
          <a:bodyPr>
            <a:noAutofit/>
          </a:bodyPr>
          <a:lstStyle/>
          <a:p>
            <a:r>
              <a:rPr lang="en-PH" sz="4400" b="1" dirty="0">
                <a:solidFill>
                  <a:schemeClr val="accent1">
                    <a:lumMod val="75000"/>
                  </a:schemeClr>
                </a:solidFill>
              </a:rPr>
              <a:t>Follow-up clinic visits</a:t>
            </a:r>
            <a:endParaRPr lang="en-US" sz="4400" b="1" dirty="0">
              <a:solidFill>
                <a:schemeClr val="accent1">
                  <a:lumMod val="75000"/>
                </a:schemeClr>
              </a:solidFill>
            </a:endParaRPr>
          </a:p>
        </p:txBody>
      </p:sp>
      <p:sp>
        <p:nvSpPr>
          <p:cNvPr id="3" name="Content Placeholder 2"/>
          <p:cNvSpPr>
            <a:spLocks noGrp="1"/>
          </p:cNvSpPr>
          <p:nvPr>
            <p:ph idx="1"/>
          </p:nvPr>
        </p:nvSpPr>
        <p:spPr>
          <a:xfrm>
            <a:off x="472125" y="1733836"/>
            <a:ext cx="7626222" cy="4632459"/>
          </a:xfrm>
        </p:spPr>
        <p:txBody>
          <a:bodyPr>
            <a:noAutofit/>
          </a:bodyPr>
          <a:lstStyle/>
          <a:p>
            <a:r>
              <a:rPr lang="en-PH" sz="2800" dirty="0">
                <a:solidFill>
                  <a:schemeClr val="tx1"/>
                </a:solidFill>
              </a:rPr>
              <a:t>If the patient underwent </a:t>
            </a:r>
            <a:r>
              <a:rPr lang="en-PH" sz="2800" b="1" dirty="0">
                <a:solidFill>
                  <a:srgbClr val="FF0000"/>
                </a:solidFill>
              </a:rPr>
              <a:t>HIV testing</a:t>
            </a:r>
            <a:r>
              <a:rPr lang="en-PH" sz="2800" dirty="0">
                <a:solidFill>
                  <a:schemeClr val="tx1"/>
                </a:solidFill>
              </a:rPr>
              <a:t>, the physician should provide </a:t>
            </a:r>
            <a:r>
              <a:rPr lang="en-PH" sz="2800" b="1" dirty="0">
                <a:solidFill>
                  <a:srgbClr val="FF0000"/>
                </a:solidFill>
              </a:rPr>
              <a:t>post-test counselling</a:t>
            </a:r>
            <a:r>
              <a:rPr lang="en-PH" sz="2800" dirty="0"/>
              <a:t>.</a:t>
            </a:r>
            <a:endParaRPr lang="en-PH" sz="2400" dirty="0"/>
          </a:p>
          <a:p>
            <a:pPr lvl="1"/>
            <a:endParaRPr lang="en-PH" sz="1200" dirty="0">
              <a:solidFill>
                <a:schemeClr val="tx1"/>
              </a:solidFill>
            </a:endParaRPr>
          </a:p>
          <a:p>
            <a:pPr lvl="1"/>
            <a:r>
              <a:rPr lang="en-PH" sz="2600" dirty="0">
                <a:solidFill>
                  <a:schemeClr val="tx1"/>
                </a:solidFill>
              </a:rPr>
              <a:t>Reactive result, do </a:t>
            </a:r>
            <a:r>
              <a:rPr lang="en-PH" sz="2600" b="1" dirty="0">
                <a:solidFill>
                  <a:srgbClr val="FF0000"/>
                </a:solidFill>
              </a:rPr>
              <a:t>confirmatory testing</a:t>
            </a:r>
            <a:r>
              <a:rPr lang="en-PH" sz="2800" dirty="0"/>
              <a:t>.  </a:t>
            </a:r>
          </a:p>
          <a:p>
            <a:pPr marL="457200" lvl="1" indent="0">
              <a:buNone/>
            </a:pPr>
            <a:endParaRPr lang="en-PH" sz="1800" dirty="0"/>
          </a:p>
          <a:p>
            <a:pPr lvl="1"/>
            <a:r>
              <a:rPr lang="en-PH" sz="2600" dirty="0">
                <a:solidFill>
                  <a:schemeClr val="tx1"/>
                </a:solidFill>
              </a:rPr>
              <a:t>If confirmatory test positive, refer the patient to a </a:t>
            </a:r>
            <a:r>
              <a:rPr lang="en-PH" sz="2600" b="1" dirty="0">
                <a:solidFill>
                  <a:srgbClr val="FF0000"/>
                </a:solidFill>
              </a:rPr>
              <a:t>treatment hub for anti-retroviral treatment (ART).</a:t>
            </a:r>
            <a:endParaRPr lang="en-US" sz="2600" dirty="0"/>
          </a:p>
        </p:txBody>
      </p:sp>
    </p:spTree>
    <p:extLst>
      <p:ext uri="{BB962C8B-B14F-4D97-AF65-F5344CB8AC3E}">
        <p14:creationId xmlns:p14="http://schemas.microsoft.com/office/powerpoint/2010/main" val="19757659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32963" y="466648"/>
            <a:ext cx="7924176" cy="668818"/>
          </a:xfrm>
        </p:spPr>
        <p:txBody>
          <a:bodyPr>
            <a:noAutofit/>
          </a:bodyPr>
          <a:lstStyle/>
          <a:p>
            <a:r>
              <a:rPr lang="en-PH" sz="4400" b="1" dirty="0">
                <a:solidFill>
                  <a:schemeClr val="accent1">
                    <a:lumMod val="75000"/>
                  </a:schemeClr>
                </a:solidFill>
              </a:rPr>
              <a:t>Follow-up clinic visits</a:t>
            </a:r>
            <a:endParaRPr lang="en-US" sz="4400" b="1" dirty="0">
              <a:solidFill>
                <a:schemeClr val="accent1">
                  <a:lumMod val="75000"/>
                </a:schemeClr>
              </a:solidFill>
            </a:endParaRPr>
          </a:p>
        </p:txBody>
      </p:sp>
      <p:sp>
        <p:nvSpPr>
          <p:cNvPr id="3" name="Content Placeholder 2"/>
          <p:cNvSpPr>
            <a:spLocks noGrp="1"/>
          </p:cNvSpPr>
          <p:nvPr>
            <p:ph idx="1"/>
          </p:nvPr>
        </p:nvSpPr>
        <p:spPr>
          <a:xfrm>
            <a:off x="657486" y="1577138"/>
            <a:ext cx="7520356" cy="4978937"/>
          </a:xfrm>
        </p:spPr>
        <p:txBody>
          <a:bodyPr>
            <a:noAutofit/>
          </a:bodyPr>
          <a:lstStyle/>
          <a:p>
            <a:r>
              <a:rPr lang="en-PH" sz="2600" dirty="0">
                <a:solidFill>
                  <a:srgbClr val="FF0000"/>
                </a:solidFill>
              </a:rPr>
              <a:t>Weigh</a:t>
            </a:r>
            <a:r>
              <a:rPr lang="en-PH" sz="2600" dirty="0">
                <a:solidFill>
                  <a:schemeClr val="tx1"/>
                </a:solidFill>
              </a:rPr>
              <a:t> the patient monthly. Adjust dose as necessary.</a:t>
            </a:r>
          </a:p>
          <a:p>
            <a:pPr lvl="1"/>
            <a:endParaRPr lang="en-PH" sz="1400" dirty="0">
              <a:solidFill>
                <a:schemeClr val="tx1"/>
              </a:solidFill>
            </a:endParaRPr>
          </a:p>
          <a:p>
            <a:r>
              <a:rPr lang="en-PH" sz="2600" dirty="0">
                <a:solidFill>
                  <a:schemeClr val="tx1"/>
                </a:solidFill>
              </a:rPr>
              <a:t>Always check if the patient is scheduled to shift treatment phases and/or if he/she is due for </a:t>
            </a:r>
            <a:r>
              <a:rPr lang="en-PH" sz="2600" dirty="0">
                <a:solidFill>
                  <a:srgbClr val="FF0000"/>
                </a:solidFill>
              </a:rPr>
              <a:t>follow-up DSSM</a:t>
            </a:r>
            <a:r>
              <a:rPr lang="en-PH" sz="2600" dirty="0">
                <a:solidFill>
                  <a:schemeClr val="tx1"/>
                </a:solidFill>
              </a:rPr>
              <a:t>.  </a:t>
            </a:r>
          </a:p>
          <a:p>
            <a:endParaRPr lang="en-PH" sz="1600" dirty="0">
              <a:solidFill>
                <a:schemeClr val="tx1"/>
              </a:solidFill>
            </a:endParaRPr>
          </a:p>
          <a:p>
            <a:r>
              <a:rPr lang="en-PH" sz="2600" dirty="0">
                <a:solidFill>
                  <a:schemeClr val="tx1"/>
                </a:solidFill>
              </a:rPr>
              <a:t>For patients qualified for </a:t>
            </a:r>
            <a:r>
              <a:rPr lang="en-PH" sz="2600" dirty="0" err="1">
                <a:solidFill>
                  <a:schemeClr val="tx1"/>
                </a:solidFill>
              </a:rPr>
              <a:t>PhilHealth’s</a:t>
            </a:r>
            <a:r>
              <a:rPr lang="en-PH" sz="2600" dirty="0">
                <a:solidFill>
                  <a:schemeClr val="tx1"/>
                </a:solidFill>
              </a:rPr>
              <a:t> TB-DOTS Outpatient Benefit Package, </a:t>
            </a:r>
            <a:r>
              <a:rPr lang="en-PH" sz="2600" dirty="0">
                <a:solidFill>
                  <a:srgbClr val="FF0000"/>
                </a:solidFill>
              </a:rPr>
              <a:t>file the appropriate Claim Form </a:t>
            </a:r>
            <a:r>
              <a:rPr lang="en-PH" sz="2600" dirty="0">
                <a:solidFill>
                  <a:schemeClr val="tx1"/>
                </a:solidFill>
              </a:rPr>
              <a:t>at the end of each treatment phase.</a:t>
            </a:r>
            <a:endParaRPr lang="en-US" sz="2600" dirty="0">
              <a:solidFill>
                <a:schemeClr val="tx1"/>
              </a:solidFill>
            </a:endParaRPr>
          </a:p>
        </p:txBody>
      </p:sp>
    </p:spTree>
    <p:extLst>
      <p:ext uri="{BB962C8B-B14F-4D97-AF65-F5344CB8AC3E}">
        <p14:creationId xmlns:p14="http://schemas.microsoft.com/office/powerpoint/2010/main" val="41797083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536716" y="604671"/>
            <a:ext cx="7924176" cy="668818"/>
          </a:xfrm>
        </p:spPr>
        <p:txBody>
          <a:bodyPr>
            <a:noAutofit/>
          </a:bodyPr>
          <a:lstStyle/>
          <a:p>
            <a:r>
              <a:rPr lang="en-PH" sz="4400" b="1" dirty="0">
                <a:solidFill>
                  <a:schemeClr val="accent1">
                    <a:lumMod val="75000"/>
                  </a:schemeClr>
                </a:solidFill>
              </a:rPr>
              <a:t>Follow-up clinic visits</a:t>
            </a:r>
            <a:endParaRPr lang="en-US" sz="4400" b="1" dirty="0">
              <a:solidFill>
                <a:schemeClr val="accent1">
                  <a:lumMod val="75000"/>
                </a:schemeClr>
              </a:solidFill>
            </a:endParaRPr>
          </a:p>
        </p:txBody>
      </p:sp>
      <p:sp>
        <p:nvSpPr>
          <p:cNvPr id="3" name="Content Placeholder 2"/>
          <p:cNvSpPr>
            <a:spLocks noGrp="1"/>
          </p:cNvSpPr>
          <p:nvPr>
            <p:ph idx="1"/>
          </p:nvPr>
        </p:nvSpPr>
        <p:spPr>
          <a:xfrm>
            <a:off x="536716" y="1904943"/>
            <a:ext cx="7199086" cy="1597382"/>
          </a:xfrm>
        </p:spPr>
        <p:txBody>
          <a:bodyPr>
            <a:noAutofit/>
          </a:bodyPr>
          <a:lstStyle/>
          <a:p>
            <a:r>
              <a:rPr lang="en-PH" sz="2800" b="1" dirty="0">
                <a:solidFill>
                  <a:srgbClr val="FF0000"/>
                </a:solidFill>
              </a:rPr>
              <a:t>Acknowledge the patient once </a:t>
            </a:r>
            <a:r>
              <a:rPr lang="en-PH" sz="2800" dirty="0">
                <a:solidFill>
                  <a:schemeClr val="tx1"/>
                </a:solidFill>
              </a:rPr>
              <a:t>he/she has </a:t>
            </a:r>
            <a:r>
              <a:rPr lang="en-PH" sz="2800" b="1" dirty="0">
                <a:solidFill>
                  <a:srgbClr val="FF0000"/>
                </a:solidFill>
              </a:rPr>
              <a:t>completed the entire treatment duration </a:t>
            </a:r>
            <a:r>
              <a:rPr lang="en-PH" sz="2800" dirty="0">
                <a:solidFill>
                  <a:schemeClr val="tx1"/>
                </a:solidFill>
              </a:rPr>
              <a:t>for his/her treatment category.</a:t>
            </a:r>
            <a:endParaRPr lang="en-US" sz="2800" dirty="0">
              <a:solidFill>
                <a:schemeClr val="tx1"/>
              </a:solidFill>
            </a:endParaRPr>
          </a:p>
        </p:txBody>
      </p:sp>
    </p:spTree>
    <p:extLst>
      <p:ext uri="{BB962C8B-B14F-4D97-AF65-F5344CB8AC3E}">
        <p14:creationId xmlns:p14="http://schemas.microsoft.com/office/powerpoint/2010/main" val="10279824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131" y="604671"/>
            <a:ext cx="8281789" cy="668818"/>
          </a:xfrm>
        </p:spPr>
        <p:txBody>
          <a:bodyPr>
            <a:noAutofit/>
          </a:bodyPr>
          <a:lstStyle/>
          <a:p>
            <a:r>
              <a:rPr lang="en-PH" sz="4400" b="1" dirty="0">
                <a:solidFill>
                  <a:schemeClr val="accent1">
                    <a:lumMod val="75000"/>
                  </a:schemeClr>
                </a:solidFill>
              </a:rPr>
              <a:t>Monitor response to treatment</a:t>
            </a:r>
            <a:endParaRPr lang="en-US" sz="4400" b="1" dirty="0">
              <a:solidFill>
                <a:schemeClr val="accent1">
                  <a:lumMod val="75000"/>
                </a:schemeClr>
              </a:solidFill>
            </a:endParaRPr>
          </a:p>
        </p:txBody>
      </p:sp>
      <p:sp>
        <p:nvSpPr>
          <p:cNvPr id="3" name="Content Placeholder 2"/>
          <p:cNvSpPr>
            <a:spLocks noGrp="1"/>
          </p:cNvSpPr>
          <p:nvPr>
            <p:ph idx="1"/>
          </p:nvPr>
        </p:nvSpPr>
        <p:spPr>
          <a:xfrm>
            <a:off x="586167" y="1974249"/>
            <a:ext cx="7514253" cy="2804784"/>
          </a:xfrm>
        </p:spPr>
        <p:txBody>
          <a:bodyPr>
            <a:noAutofit/>
          </a:bodyPr>
          <a:lstStyle/>
          <a:p>
            <a:r>
              <a:rPr lang="en-PH" sz="3200" dirty="0">
                <a:solidFill>
                  <a:schemeClr val="tx1"/>
                </a:solidFill>
              </a:rPr>
              <a:t>Treatment response of PTB patients</a:t>
            </a:r>
            <a:r>
              <a:rPr lang="en-PH" sz="3200" i="1" dirty="0">
                <a:solidFill>
                  <a:schemeClr val="tx1"/>
                </a:solidFill>
              </a:rPr>
              <a:t> </a:t>
            </a:r>
            <a:r>
              <a:rPr lang="en-PH" sz="3200" dirty="0">
                <a:solidFill>
                  <a:schemeClr val="tx1"/>
                </a:solidFill>
              </a:rPr>
              <a:t>shall be monitored by follow-up DSSM (i.e., one specimen for each instance) according to the standard schedule.</a:t>
            </a:r>
          </a:p>
          <a:p>
            <a:pPr marL="0" indent="0">
              <a:buNone/>
            </a:pPr>
            <a:r>
              <a:rPr lang="en-PH" sz="3200" dirty="0"/>
              <a:t> </a:t>
            </a:r>
            <a:endParaRPr lang="en-US" sz="3200" dirty="0"/>
          </a:p>
        </p:txBody>
      </p:sp>
    </p:spTree>
    <p:extLst>
      <p:ext uri="{BB962C8B-B14F-4D97-AF65-F5344CB8AC3E}">
        <p14:creationId xmlns:p14="http://schemas.microsoft.com/office/powerpoint/2010/main" val="227663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469"/>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41730" y="246204"/>
            <a:ext cx="8969829" cy="668818"/>
          </a:xfrm>
        </p:spPr>
        <p:txBody>
          <a:bodyPr>
            <a:normAutofit/>
          </a:bodyPr>
          <a:lstStyle/>
          <a:p>
            <a:r>
              <a:rPr lang="en-US" b="1" dirty="0">
                <a:solidFill>
                  <a:schemeClr val="accent1">
                    <a:lumMod val="75000"/>
                  </a:schemeClr>
                </a:solidFill>
              </a:rPr>
              <a:t>Definition of terms </a:t>
            </a:r>
            <a:r>
              <a:rPr lang="en-US" sz="2200" b="1" dirty="0">
                <a:solidFill>
                  <a:schemeClr val="accent1">
                    <a:lumMod val="75000"/>
                  </a:schemeClr>
                </a:solidFill>
              </a:rPr>
              <a:t>(TB Disease Registration Group)</a:t>
            </a:r>
            <a:endParaRPr lang="en-US" b="1" dirty="0">
              <a:solidFill>
                <a:schemeClr val="accent1">
                  <a:lumMod val="7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10398833"/>
              </p:ext>
            </p:extLst>
          </p:nvPr>
        </p:nvGraphicFramePr>
        <p:xfrm>
          <a:off x="241730" y="915022"/>
          <a:ext cx="8681071" cy="5735841"/>
        </p:xfrm>
        <a:graphic>
          <a:graphicData uri="http://schemas.openxmlformats.org/drawingml/2006/table">
            <a:tbl>
              <a:tblPr firstRow="1" firstCol="1" bandRow="1">
                <a:tableStyleId>{5C22544A-7EE6-4342-B048-85BDC9FD1C3A}</a:tableStyleId>
              </a:tblPr>
              <a:tblGrid>
                <a:gridCol w="542642">
                  <a:extLst>
                    <a:ext uri="{9D8B030D-6E8A-4147-A177-3AD203B41FA5}">
                      <a16:colId xmlns:a16="http://schemas.microsoft.com/office/drawing/2014/main" val="20000"/>
                    </a:ext>
                  </a:extLst>
                </a:gridCol>
                <a:gridCol w="2334439">
                  <a:extLst>
                    <a:ext uri="{9D8B030D-6E8A-4147-A177-3AD203B41FA5}">
                      <a16:colId xmlns:a16="http://schemas.microsoft.com/office/drawing/2014/main" val="20001"/>
                    </a:ext>
                  </a:extLst>
                </a:gridCol>
                <a:gridCol w="5803990">
                  <a:extLst>
                    <a:ext uri="{9D8B030D-6E8A-4147-A177-3AD203B41FA5}">
                      <a16:colId xmlns:a16="http://schemas.microsoft.com/office/drawing/2014/main" val="20002"/>
                    </a:ext>
                  </a:extLst>
                </a:gridCol>
              </a:tblGrid>
              <a:tr h="493722">
                <a:tc gridSpan="2">
                  <a:txBody>
                    <a:bodyPr/>
                    <a:lstStyle/>
                    <a:p>
                      <a:pPr marL="0" marR="0" algn="ctr">
                        <a:lnSpc>
                          <a:spcPct val="150000"/>
                        </a:lnSpc>
                        <a:spcBef>
                          <a:spcPts val="1200"/>
                        </a:spcBef>
                        <a:spcAft>
                          <a:spcPts val="0"/>
                        </a:spcAft>
                      </a:pPr>
                      <a:r>
                        <a:rPr lang="en-US" sz="2000" dirty="0">
                          <a:effectLst/>
                        </a:rPr>
                        <a:t>Registration Group</a:t>
                      </a:r>
                      <a:endParaRPr lang="en-US" sz="2000" dirty="0">
                        <a:effectLst/>
                        <a:latin typeface="Garamond" panose="02020404030301010803" pitchFamily="18" charset="0"/>
                        <a:ea typeface="MS Mincho" panose="02020609040205080304" pitchFamily="49" charset="-128"/>
                        <a:cs typeface="Times New Roman" panose="02020603050405020304" pitchFamily="18" charset="0"/>
                      </a:endParaRPr>
                    </a:p>
                  </a:txBody>
                  <a:tcPr marL="38073" marR="38073" marT="0" marB="0" anchor="ctr"/>
                </a:tc>
                <a:tc hMerge="1">
                  <a:txBody>
                    <a:bodyPr/>
                    <a:lstStyle/>
                    <a:p>
                      <a:endParaRPr lang="en-US"/>
                    </a:p>
                  </a:txBody>
                  <a:tcPr/>
                </a:tc>
                <a:tc>
                  <a:txBody>
                    <a:bodyPr/>
                    <a:lstStyle/>
                    <a:p>
                      <a:pPr marL="0" marR="0" algn="ctr">
                        <a:lnSpc>
                          <a:spcPct val="150000"/>
                        </a:lnSpc>
                        <a:spcBef>
                          <a:spcPts val="1200"/>
                        </a:spcBef>
                        <a:spcAft>
                          <a:spcPts val="0"/>
                        </a:spcAft>
                      </a:pPr>
                      <a:r>
                        <a:rPr lang="en-US" sz="2000" dirty="0">
                          <a:effectLst/>
                        </a:rPr>
                        <a:t>Definition</a:t>
                      </a:r>
                      <a:endParaRPr lang="en-US" sz="2000" dirty="0">
                        <a:effectLst/>
                        <a:latin typeface="Garamond" panose="02020404030301010803" pitchFamily="18" charset="0"/>
                        <a:ea typeface="MS Mincho" panose="02020609040205080304" pitchFamily="49" charset="-128"/>
                        <a:cs typeface="Times New Roman" panose="02020603050405020304" pitchFamily="18" charset="0"/>
                      </a:endParaRPr>
                    </a:p>
                  </a:txBody>
                  <a:tcPr marL="38073" marR="38073" marT="0" marB="0" anchor="ctr"/>
                </a:tc>
                <a:extLst>
                  <a:ext uri="{0D108BD9-81ED-4DB2-BD59-A6C34878D82A}">
                    <a16:rowId xmlns:a16="http://schemas.microsoft.com/office/drawing/2014/main" val="10000"/>
                  </a:ext>
                </a:extLst>
              </a:tr>
              <a:tr h="1810315">
                <a:tc rowSpan="2">
                  <a:txBody>
                    <a:bodyPr/>
                    <a:lstStyle/>
                    <a:p>
                      <a:pPr marL="71755" marR="71755" algn="ctr">
                        <a:lnSpc>
                          <a:spcPct val="150000"/>
                        </a:lnSpc>
                        <a:spcBef>
                          <a:spcPts val="1200"/>
                        </a:spcBef>
                        <a:spcAft>
                          <a:spcPts val="0"/>
                        </a:spcAft>
                      </a:pPr>
                      <a:r>
                        <a:rPr lang="en-US" sz="2000" b="1" dirty="0">
                          <a:solidFill>
                            <a:schemeClr val="bg1"/>
                          </a:solidFill>
                          <a:effectLst/>
                        </a:rPr>
                        <a:t>Retreatment</a:t>
                      </a:r>
                      <a:endParaRPr lang="en-US" sz="2000" b="1" dirty="0">
                        <a:solidFill>
                          <a:schemeClr val="bg1"/>
                        </a:solidFill>
                        <a:effectLst/>
                        <a:latin typeface="Garamond" panose="02020404030301010803" pitchFamily="18" charset="0"/>
                        <a:ea typeface="MS Mincho" panose="02020609040205080304" pitchFamily="49" charset="-128"/>
                        <a:cs typeface="Times New Roman" panose="02020603050405020304" pitchFamily="18" charset="0"/>
                      </a:endParaRPr>
                    </a:p>
                  </a:txBody>
                  <a:tcPr marL="38073" marR="38073" marT="0" marB="0" vert="vert270" anchor="ctr"/>
                </a:tc>
                <a:tc>
                  <a:txBody>
                    <a:bodyPr/>
                    <a:lstStyle/>
                    <a:p>
                      <a:pPr marL="0" marR="0">
                        <a:lnSpc>
                          <a:spcPct val="100000"/>
                        </a:lnSpc>
                        <a:spcBef>
                          <a:spcPts val="1200"/>
                        </a:spcBef>
                        <a:spcAft>
                          <a:spcPts val="0"/>
                        </a:spcAft>
                      </a:pPr>
                      <a:r>
                        <a:rPr lang="en-US" sz="2000" b="1" dirty="0" err="1">
                          <a:solidFill>
                            <a:schemeClr val="bg1"/>
                          </a:solidFill>
                          <a:effectLst/>
                        </a:rPr>
                        <a:t>TreatmentAfter</a:t>
                      </a:r>
                      <a:r>
                        <a:rPr lang="en-US" sz="2000" b="1" dirty="0">
                          <a:solidFill>
                            <a:schemeClr val="bg1"/>
                          </a:solidFill>
                          <a:effectLst/>
                        </a:rPr>
                        <a:t> Lost to Follow-up (TALF)</a:t>
                      </a:r>
                      <a:endParaRPr lang="en-US" sz="2000" b="1" dirty="0">
                        <a:solidFill>
                          <a:schemeClr val="bg1"/>
                        </a:solidFill>
                        <a:effectLst/>
                        <a:latin typeface="Garamond" panose="02020404030301010803" pitchFamily="18" charset="0"/>
                        <a:ea typeface="MS Mincho" panose="02020609040205080304" pitchFamily="49" charset="-128"/>
                        <a:cs typeface="Times New Roman" panose="02020603050405020304" pitchFamily="18" charset="0"/>
                      </a:endParaRPr>
                    </a:p>
                  </a:txBody>
                  <a:tcPr marL="38073" marR="38073" marT="0" marB="0" anchor="ctr">
                    <a:solidFill>
                      <a:srgbClr val="549E39"/>
                    </a:solidFill>
                  </a:tcPr>
                </a:tc>
                <a:tc>
                  <a:txBody>
                    <a:bodyPr/>
                    <a:lstStyle/>
                    <a:p>
                      <a:pPr marL="285750" marR="0" indent="-285750" algn="just">
                        <a:lnSpc>
                          <a:spcPct val="90000"/>
                        </a:lnSpc>
                        <a:spcBef>
                          <a:spcPts val="1200"/>
                        </a:spcBef>
                        <a:spcAft>
                          <a:spcPts val="0"/>
                        </a:spcAft>
                        <a:buFont typeface="Arial" panose="020B0604020202020204" pitchFamily="34" charset="0"/>
                        <a:buChar char="•"/>
                      </a:pPr>
                      <a:r>
                        <a:rPr lang="en-US" sz="2000" dirty="0">
                          <a:effectLst/>
                        </a:rPr>
                        <a:t>previously treated </a:t>
                      </a:r>
                    </a:p>
                    <a:p>
                      <a:pPr marL="285750" marR="0" indent="-285750" algn="just">
                        <a:lnSpc>
                          <a:spcPct val="90000"/>
                        </a:lnSpc>
                        <a:spcBef>
                          <a:spcPts val="1200"/>
                        </a:spcBef>
                        <a:spcAft>
                          <a:spcPts val="0"/>
                        </a:spcAft>
                        <a:buFont typeface="Arial" panose="020B0604020202020204" pitchFamily="34" charset="0"/>
                        <a:buChar char="•"/>
                      </a:pPr>
                      <a:r>
                        <a:rPr lang="en-US" sz="2000" dirty="0">
                          <a:effectLst/>
                        </a:rPr>
                        <a:t>lost to follow-up for two months or more in their most recent course of treatment</a:t>
                      </a:r>
                    </a:p>
                    <a:p>
                      <a:pPr marL="285750" marR="0" indent="-285750" algn="just">
                        <a:lnSpc>
                          <a:spcPct val="90000"/>
                        </a:lnSpc>
                        <a:spcBef>
                          <a:spcPts val="1200"/>
                        </a:spcBef>
                        <a:spcAft>
                          <a:spcPts val="0"/>
                        </a:spcAft>
                        <a:buFont typeface="Arial" panose="020B0604020202020204" pitchFamily="34" charset="0"/>
                        <a:buChar char="•"/>
                      </a:pPr>
                      <a:r>
                        <a:rPr lang="en-US" sz="2000" dirty="0">
                          <a:effectLst/>
                        </a:rPr>
                        <a:t>currently diagnosed with </a:t>
                      </a:r>
                      <a:r>
                        <a:rPr lang="en-US" sz="2000" dirty="0">
                          <a:solidFill>
                            <a:srgbClr val="FF0000"/>
                          </a:solidFill>
                          <a:effectLst/>
                        </a:rPr>
                        <a:t>bacteriologically-confirmed or clinically-diagnosed TB.</a:t>
                      </a:r>
                    </a:p>
                  </a:txBody>
                  <a:tcPr marL="38073" marR="38073" marT="0" marB="0"/>
                </a:tc>
                <a:extLst>
                  <a:ext uri="{0D108BD9-81ED-4DB2-BD59-A6C34878D82A}">
                    <a16:rowId xmlns:a16="http://schemas.microsoft.com/office/drawing/2014/main" val="10001"/>
                  </a:ext>
                </a:extLst>
              </a:tr>
              <a:tr h="1489829">
                <a:tc vMerge="1">
                  <a:txBody>
                    <a:bodyPr/>
                    <a:lstStyle/>
                    <a:p>
                      <a:endParaRPr lang="en-US"/>
                    </a:p>
                  </a:txBody>
                  <a:tcPr/>
                </a:tc>
                <a:tc>
                  <a:txBody>
                    <a:bodyPr/>
                    <a:lstStyle/>
                    <a:p>
                      <a:pPr marL="0" marR="0">
                        <a:lnSpc>
                          <a:spcPct val="100000"/>
                        </a:lnSpc>
                        <a:spcBef>
                          <a:spcPts val="1200"/>
                        </a:spcBef>
                        <a:spcAft>
                          <a:spcPts val="0"/>
                        </a:spcAft>
                      </a:pPr>
                      <a:r>
                        <a:rPr lang="en-US" sz="2000" b="1" dirty="0">
                          <a:solidFill>
                            <a:schemeClr val="bg1"/>
                          </a:solidFill>
                          <a:effectLst/>
                        </a:rPr>
                        <a:t>Previous Treatment Outcome Unknown (PTOU)</a:t>
                      </a:r>
                      <a:endParaRPr lang="en-US" sz="2000" b="1" dirty="0">
                        <a:solidFill>
                          <a:schemeClr val="bg1"/>
                        </a:solidFill>
                        <a:effectLst/>
                        <a:latin typeface="Garamond" panose="02020404030301010803" pitchFamily="18" charset="0"/>
                        <a:ea typeface="MS Mincho" panose="02020609040205080304" pitchFamily="49" charset="-128"/>
                        <a:cs typeface="Times New Roman" panose="02020603050405020304" pitchFamily="18" charset="0"/>
                      </a:endParaRPr>
                    </a:p>
                  </a:txBody>
                  <a:tcPr marL="38073" marR="38073" marT="0" marB="0" anchor="ctr">
                    <a:solidFill>
                      <a:srgbClr val="549E39"/>
                    </a:solidFill>
                  </a:tcPr>
                </a:tc>
                <a:tc>
                  <a:txBody>
                    <a:bodyPr/>
                    <a:lstStyle/>
                    <a:p>
                      <a:pPr marL="0" marR="0" indent="8890">
                        <a:lnSpc>
                          <a:spcPct val="90000"/>
                        </a:lnSpc>
                        <a:spcBef>
                          <a:spcPts val="0"/>
                        </a:spcBef>
                        <a:spcAft>
                          <a:spcPts val="0"/>
                        </a:spcAft>
                      </a:pPr>
                      <a:r>
                        <a:rPr lang="en-PH" sz="2000" dirty="0">
                          <a:effectLst/>
                        </a:rPr>
                        <a:t> </a:t>
                      </a:r>
                      <a:endParaRPr lang="en-US" sz="2000" dirty="0">
                        <a:effectLst/>
                      </a:endParaRPr>
                    </a:p>
                    <a:p>
                      <a:pPr marL="285750" marR="0" indent="-285750">
                        <a:lnSpc>
                          <a:spcPct val="90000"/>
                        </a:lnSpc>
                        <a:spcBef>
                          <a:spcPts val="0"/>
                        </a:spcBef>
                        <a:spcAft>
                          <a:spcPts val="0"/>
                        </a:spcAft>
                        <a:buFont typeface="Arial" panose="020B0604020202020204" pitchFamily="34" charset="0"/>
                        <a:buChar char="•"/>
                      </a:pPr>
                      <a:r>
                        <a:rPr lang="en-PH" sz="2000" dirty="0">
                          <a:effectLst/>
                        </a:rPr>
                        <a:t> previously treated </a:t>
                      </a:r>
                    </a:p>
                    <a:p>
                      <a:pPr marL="285750" marR="0" indent="-285750">
                        <a:lnSpc>
                          <a:spcPct val="90000"/>
                        </a:lnSpc>
                        <a:spcBef>
                          <a:spcPts val="0"/>
                        </a:spcBef>
                        <a:spcAft>
                          <a:spcPts val="0"/>
                        </a:spcAft>
                        <a:buFont typeface="Arial" panose="020B0604020202020204" pitchFamily="34" charset="0"/>
                        <a:buChar char="•"/>
                      </a:pPr>
                      <a:r>
                        <a:rPr lang="en-PH" sz="2000" dirty="0">
                          <a:solidFill>
                            <a:srgbClr val="FF0000"/>
                          </a:solidFill>
                          <a:effectLst/>
                        </a:rPr>
                        <a:t>outcome</a:t>
                      </a:r>
                      <a:r>
                        <a:rPr lang="en-PH" sz="2000" dirty="0">
                          <a:effectLst/>
                        </a:rPr>
                        <a:t> after their most recent course of treatment is </a:t>
                      </a:r>
                      <a:r>
                        <a:rPr lang="en-PH" sz="2000" dirty="0">
                          <a:solidFill>
                            <a:srgbClr val="FF0000"/>
                          </a:solidFill>
                          <a:effectLst/>
                        </a:rPr>
                        <a:t>unknown</a:t>
                      </a:r>
                      <a:r>
                        <a:rPr lang="en-PH" sz="2000" dirty="0">
                          <a:effectLst/>
                        </a:rPr>
                        <a:t> or undocumented.</a:t>
                      </a:r>
                      <a:endParaRPr lang="en-US" sz="2000" dirty="0">
                        <a:effectLst/>
                      </a:endParaRPr>
                    </a:p>
                    <a:p>
                      <a:pPr marL="0" marR="0" indent="8890">
                        <a:lnSpc>
                          <a:spcPct val="90000"/>
                        </a:lnSpc>
                        <a:spcBef>
                          <a:spcPts val="0"/>
                        </a:spcBef>
                        <a:spcAft>
                          <a:spcPts val="0"/>
                        </a:spcAft>
                      </a:pPr>
                      <a:r>
                        <a:rPr lang="en-PH" sz="2000" dirty="0">
                          <a:effectLst/>
                        </a:rPr>
                        <a:t> </a:t>
                      </a:r>
                      <a:endParaRPr lang="en-US" sz="2000" dirty="0">
                        <a:effectLst/>
                        <a:latin typeface="Arial" panose="020B0604020202020204" pitchFamily="34" charset="0"/>
                        <a:ea typeface="Calibri" panose="020F0502020204030204" pitchFamily="34" charset="0"/>
                      </a:endParaRPr>
                    </a:p>
                  </a:txBody>
                  <a:tcPr marL="38073" marR="38073" marT="0" marB="0"/>
                </a:tc>
                <a:extLst>
                  <a:ext uri="{0D108BD9-81ED-4DB2-BD59-A6C34878D82A}">
                    <a16:rowId xmlns:a16="http://schemas.microsoft.com/office/drawing/2014/main" val="10002"/>
                  </a:ext>
                </a:extLst>
              </a:tr>
              <a:tr h="592467">
                <a:tc gridSpan="2">
                  <a:txBody>
                    <a:bodyPr/>
                    <a:lstStyle/>
                    <a:p>
                      <a:pPr marL="0" marR="0" algn="ctr">
                        <a:lnSpc>
                          <a:spcPct val="150000"/>
                        </a:lnSpc>
                        <a:spcBef>
                          <a:spcPts val="1200"/>
                        </a:spcBef>
                        <a:spcAft>
                          <a:spcPts val="0"/>
                        </a:spcAft>
                      </a:pPr>
                      <a:r>
                        <a:rPr lang="en-US" sz="2000" b="1" dirty="0">
                          <a:solidFill>
                            <a:schemeClr val="bg1"/>
                          </a:solidFill>
                          <a:effectLst/>
                        </a:rPr>
                        <a:t>Other</a:t>
                      </a:r>
                      <a:endParaRPr lang="en-US" sz="2000" b="1" dirty="0">
                        <a:solidFill>
                          <a:schemeClr val="bg1"/>
                        </a:solidFill>
                        <a:effectLst/>
                        <a:latin typeface="Garamond" panose="02020404030301010803" pitchFamily="18" charset="0"/>
                        <a:ea typeface="MS Mincho" panose="02020609040205080304" pitchFamily="49" charset="-128"/>
                        <a:cs typeface="Times New Roman" panose="02020603050405020304" pitchFamily="18" charset="0"/>
                      </a:endParaRPr>
                    </a:p>
                  </a:txBody>
                  <a:tcPr marL="38073" marR="38073" marT="0" marB="0" anchor="ctr"/>
                </a:tc>
                <a:tc hMerge="1">
                  <a:txBody>
                    <a:bodyPr/>
                    <a:lstStyle/>
                    <a:p>
                      <a:endParaRPr lang="en-US"/>
                    </a:p>
                  </a:txBody>
                  <a:tcPr/>
                </a:tc>
                <a:tc>
                  <a:txBody>
                    <a:bodyPr/>
                    <a:lstStyle/>
                    <a:p>
                      <a:pPr marL="0" marR="0" indent="8890">
                        <a:lnSpc>
                          <a:spcPct val="90000"/>
                        </a:lnSpc>
                        <a:spcBef>
                          <a:spcPts val="0"/>
                        </a:spcBef>
                        <a:spcAft>
                          <a:spcPts val="0"/>
                        </a:spcAft>
                      </a:pPr>
                      <a:r>
                        <a:rPr lang="en-PH" sz="2000" dirty="0">
                          <a:effectLst/>
                        </a:rPr>
                        <a:t>Patients who </a:t>
                      </a:r>
                      <a:r>
                        <a:rPr lang="en-PH" sz="2000" dirty="0">
                          <a:solidFill>
                            <a:srgbClr val="FF0000"/>
                          </a:solidFill>
                          <a:effectLst/>
                        </a:rPr>
                        <a:t>do not fit into any of the categories</a:t>
                      </a:r>
                      <a:r>
                        <a:rPr lang="en-PH" sz="2000" dirty="0">
                          <a:effectLst/>
                        </a:rPr>
                        <a:t> listed above.</a:t>
                      </a:r>
                      <a:endParaRPr lang="en-US" sz="2000" dirty="0">
                        <a:effectLst/>
                        <a:latin typeface="Arial" panose="020B0604020202020204" pitchFamily="34" charset="0"/>
                        <a:ea typeface="Calibri" panose="020F0502020204030204" pitchFamily="34" charset="0"/>
                      </a:endParaRPr>
                    </a:p>
                  </a:txBody>
                  <a:tcPr marL="38073" marR="38073" marT="0" marB="0"/>
                </a:tc>
                <a:extLst>
                  <a:ext uri="{0D108BD9-81ED-4DB2-BD59-A6C34878D82A}">
                    <a16:rowId xmlns:a16="http://schemas.microsoft.com/office/drawing/2014/main" val="10003"/>
                  </a:ext>
                </a:extLst>
              </a:tr>
              <a:tr h="1349508">
                <a:tc gridSpan="2">
                  <a:txBody>
                    <a:bodyPr/>
                    <a:lstStyle/>
                    <a:p>
                      <a:pPr marL="0" marR="0" algn="ctr">
                        <a:lnSpc>
                          <a:spcPct val="150000"/>
                        </a:lnSpc>
                        <a:spcBef>
                          <a:spcPts val="1200"/>
                        </a:spcBef>
                        <a:spcAft>
                          <a:spcPts val="0"/>
                        </a:spcAft>
                      </a:pPr>
                      <a:r>
                        <a:rPr lang="en-US" sz="2000" b="1" dirty="0">
                          <a:solidFill>
                            <a:schemeClr val="bg1"/>
                          </a:solidFill>
                          <a:effectLst/>
                        </a:rPr>
                        <a:t>Transfer-in</a:t>
                      </a:r>
                      <a:endParaRPr lang="en-US" sz="2000" b="1" dirty="0">
                        <a:solidFill>
                          <a:schemeClr val="bg1"/>
                        </a:solidFill>
                        <a:effectLst/>
                        <a:latin typeface="Garamond" panose="02020404030301010803" pitchFamily="18" charset="0"/>
                        <a:ea typeface="MS Mincho" panose="02020609040205080304" pitchFamily="49" charset="-128"/>
                        <a:cs typeface="Times New Roman" panose="02020603050405020304" pitchFamily="18" charset="0"/>
                      </a:endParaRPr>
                    </a:p>
                  </a:txBody>
                  <a:tcPr marL="38073" marR="38073" marT="0" marB="0" anchor="ctr"/>
                </a:tc>
                <a:tc hMerge="1">
                  <a:txBody>
                    <a:bodyPr/>
                    <a:lstStyle/>
                    <a:p>
                      <a:endParaRPr lang="en-US"/>
                    </a:p>
                  </a:txBody>
                  <a:tcPr/>
                </a:tc>
                <a:tc>
                  <a:txBody>
                    <a:bodyPr/>
                    <a:lstStyle/>
                    <a:p>
                      <a:pPr marL="285750" marR="0" indent="-285750" algn="just">
                        <a:lnSpc>
                          <a:spcPct val="90000"/>
                        </a:lnSpc>
                        <a:spcBef>
                          <a:spcPts val="1200"/>
                        </a:spcBef>
                        <a:spcAft>
                          <a:spcPts val="0"/>
                        </a:spcAft>
                        <a:buFont typeface="Arial" panose="020B0604020202020204" pitchFamily="34" charset="0"/>
                        <a:buChar char="•"/>
                      </a:pPr>
                      <a:r>
                        <a:rPr lang="en-US" sz="2000" dirty="0">
                          <a:effectLst/>
                        </a:rPr>
                        <a:t>registered in a DOTS facility </a:t>
                      </a:r>
                    </a:p>
                    <a:p>
                      <a:pPr marL="285750" marR="0" indent="-285750" algn="just">
                        <a:lnSpc>
                          <a:spcPct val="90000"/>
                        </a:lnSpc>
                        <a:spcBef>
                          <a:spcPts val="1200"/>
                        </a:spcBef>
                        <a:spcAft>
                          <a:spcPts val="0"/>
                        </a:spcAft>
                        <a:buFont typeface="Arial" panose="020B0604020202020204" pitchFamily="34" charset="0"/>
                        <a:buChar char="•"/>
                      </a:pPr>
                      <a:r>
                        <a:rPr lang="en-US" sz="2000" dirty="0">
                          <a:effectLst/>
                        </a:rPr>
                        <a:t>transferred to another DOTS facility with proper referral slip to continue the current treatment regimen.</a:t>
                      </a:r>
                      <a:endParaRPr lang="en-US" sz="2000" dirty="0">
                        <a:effectLst/>
                        <a:latin typeface="Garamond" panose="02020404030301010803" pitchFamily="18" charset="0"/>
                        <a:ea typeface="MS Mincho" panose="02020609040205080304" pitchFamily="49" charset="-128"/>
                        <a:cs typeface="Times New Roman" panose="02020603050405020304" pitchFamily="18" charset="0"/>
                      </a:endParaRPr>
                    </a:p>
                  </a:txBody>
                  <a:tcPr marL="38073" marR="38073"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1951252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9"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773" r="8514"/>
          <a:stretch/>
        </p:blipFill>
        <p:spPr bwMode="auto">
          <a:xfrm>
            <a:off x="174170" y="1892084"/>
            <a:ext cx="8734052" cy="4045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4171" y="87086"/>
            <a:ext cx="7924176" cy="668818"/>
          </a:xfrm>
        </p:spPr>
        <p:txBody>
          <a:bodyPr>
            <a:normAutofit/>
          </a:bodyPr>
          <a:lstStyle/>
          <a:p>
            <a:r>
              <a:rPr lang="en-PH" b="1" dirty="0">
                <a:solidFill>
                  <a:schemeClr val="accent1">
                    <a:lumMod val="75000"/>
                  </a:schemeClr>
                </a:solidFill>
              </a:rPr>
              <a:t>Monitor response to treatment</a:t>
            </a:r>
            <a:endParaRPr lang="en-US" b="1" dirty="0">
              <a:solidFill>
                <a:schemeClr val="accent1">
                  <a:lumMod val="75000"/>
                </a:schemeClr>
              </a:solidFill>
            </a:endParaRPr>
          </a:p>
        </p:txBody>
      </p:sp>
      <p:sp>
        <p:nvSpPr>
          <p:cNvPr id="3" name="Content Placeholder 2"/>
          <p:cNvSpPr>
            <a:spLocks noGrp="1"/>
          </p:cNvSpPr>
          <p:nvPr>
            <p:ph idx="1"/>
          </p:nvPr>
        </p:nvSpPr>
        <p:spPr>
          <a:xfrm>
            <a:off x="174170" y="938784"/>
            <a:ext cx="8715375" cy="5919216"/>
          </a:xfrm>
        </p:spPr>
        <p:txBody>
          <a:bodyPr>
            <a:noAutofit/>
          </a:bodyPr>
          <a:lstStyle/>
          <a:p>
            <a:pPr lvl="1"/>
            <a:r>
              <a:rPr lang="en-PH" sz="2200" dirty="0">
                <a:solidFill>
                  <a:schemeClr val="tx1"/>
                </a:solidFill>
              </a:rPr>
              <a:t>Category I - end of intensive phase, end of the 5</a:t>
            </a:r>
            <a:r>
              <a:rPr lang="en-PH" sz="2200" baseline="30000" dirty="0">
                <a:solidFill>
                  <a:schemeClr val="tx1"/>
                </a:solidFill>
              </a:rPr>
              <a:t>th</a:t>
            </a:r>
            <a:r>
              <a:rPr lang="en-PH" sz="2200" dirty="0">
                <a:solidFill>
                  <a:schemeClr val="tx1"/>
                </a:solidFill>
              </a:rPr>
              <a:t> month, end of treatment.</a:t>
            </a:r>
          </a:p>
          <a:p>
            <a:endParaRPr lang="en-PH" sz="2400" dirty="0"/>
          </a:p>
          <a:p>
            <a:pPr marL="0" indent="0">
              <a:buNone/>
            </a:pPr>
            <a:r>
              <a:rPr lang="en-PH" sz="2400" dirty="0"/>
              <a:t> </a:t>
            </a:r>
            <a:endParaRPr lang="en-US" sz="2400" dirty="0"/>
          </a:p>
        </p:txBody>
      </p:sp>
      <p:sp>
        <p:nvSpPr>
          <p:cNvPr id="4" name="TextBox 3"/>
          <p:cNvSpPr txBox="1"/>
          <p:nvPr/>
        </p:nvSpPr>
        <p:spPr>
          <a:xfrm>
            <a:off x="174172" y="5937155"/>
            <a:ext cx="7638972" cy="923330"/>
          </a:xfrm>
          <a:prstGeom prst="rect">
            <a:avLst/>
          </a:prstGeom>
          <a:noFill/>
        </p:spPr>
        <p:txBody>
          <a:bodyPr wrap="square" rtlCol="0">
            <a:spAutoFit/>
          </a:bodyPr>
          <a:lstStyle/>
          <a:p>
            <a:r>
              <a:rPr lang="en-PH" b="1" i="1" dirty="0"/>
              <a:t>Note: </a:t>
            </a:r>
            <a:r>
              <a:rPr lang="en-PH" i="1" dirty="0"/>
              <a:t>For </a:t>
            </a:r>
            <a:r>
              <a:rPr lang="en-PH" b="1" i="1" dirty="0"/>
              <a:t>clinically diagnosed new patients</a:t>
            </a:r>
            <a:r>
              <a:rPr lang="en-PH" i="1" dirty="0"/>
              <a:t>, no need to repeat 5</a:t>
            </a:r>
            <a:r>
              <a:rPr lang="en-PH" i="1" baseline="30000" dirty="0"/>
              <a:t>th</a:t>
            </a:r>
            <a:r>
              <a:rPr lang="en-PH" i="1" dirty="0"/>
              <a:t> month and end of treatment follow-up DSSM if already smear negative at end of intensive phase</a:t>
            </a:r>
            <a:endParaRPr lang="en-US" dirty="0"/>
          </a:p>
        </p:txBody>
      </p:sp>
    </p:spTree>
    <p:extLst>
      <p:ext uri="{BB962C8B-B14F-4D97-AF65-F5344CB8AC3E}">
        <p14:creationId xmlns:p14="http://schemas.microsoft.com/office/powerpoint/2010/main" val="30294625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4171" y="87086"/>
            <a:ext cx="7924176" cy="668818"/>
          </a:xfrm>
        </p:spPr>
        <p:txBody>
          <a:bodyPr>
            <a:normAutofit/>
          </a:bodyPr>
          <a:lstStyle/>
          <a:p>
            <a:r>
              <a:rPr lang="en-PH" b="1" dirty="0"/>
              <a:t>Monitor response to treatment</a:t>
            </a:r>
            <a:endParaRPr lang="en-US" b="1" dirty="0"/>
          </a:p>
        </p:txBody>
      </p:sp>
      <p:sp>
        <p:nvSpPr>
          <p:cNvPr id="3" name="Content Placeholder 2"/>
          <p:cNvSpPr>
            <a:spLocks noGrp="1"/>
          </p:cNvSpPr>
          <p:nvPr>
            <p:ph idx="1"/>
          </p:nvPr>
        </p:nvSpPr>
        <p:spPr>
          <a:xfrm>
            <a:off x="-199350" y="802979"/>
            <a:ext cx="9088896" cy="6055021"/>
          </a:xfrm>
        </p:spPr>
        <p:txBody>
          <a:bodyPr>
            <a:noAutofit/>
          </a:bodyPr>
          <a:lstStyle/>
          <a:p>
            <a:pPr lvl="1"/>
            <a:r>
              <a:rPr lang="en-PH" sz="2200" dirty="0"/>
              <a:t>Category II- </a:t>
            </a:r>
            <a:r>
              <a:rPr lang="en-PH" sz="2400" dirty="0"/>
              <a:t>end of intensive phase, end of the 5</a:t>
            </a:r>
            <a:r>
              <a:rPr lang="en-PH" sz="2400" baseline="30000" dirty="0"/>
              <a:t>th</a:t>
            </a:r>
            <a:r>
              <a:rPr lang="en-PH" sz="2400" dirty="0"/>
              <a:t> month, end of treatment</a:t>
            </a:r>
          </a:p>
          <a:p>
            <a:pPr lvl="2"/>
            <a:r>
              <a:rPr lang="en-PH" sz="2000" dirty="0"/>
              <a:t>If Sm- at the end of treatment, classify outcome as </a:t>
            </a:r>
            <a:r>
              <a:rPr lang="en-PH" sz="2000" b="1" dirty="0">
                <a:solidFill>
                  <a:srgbClr val="FF0000"/>
                </a:solidFill>
              </a:rPr>
              <a:t>cured or treatment completed</a:t>
            </a:r>
            <a:r>
              <a:rPr lang="en-PH" sz="2000" dirty="0"/>
              <a:t>. </a:t>
            </a:r>
          </a:p>
          <a:p>
            <a:pPr lvl="2"/>
            <a:r>
              <a:rPr lang="en-PH" sz="2000" dirty="0"/>
              <a:t>If sputum positive at the end of treatment, classify outcome as treatment failed and refer to a PMDT treatment facility for screening.</a:t>
            </a:r>
          </a:p>
          <a:p>
            <a:pPr lvl="2"/>
            <a:endParaRPr lang="en-PH" sz="2200" dirty="0"/>
          </a:p>
          <a:p>
            <a:pPr lvl="2"/>
            <a:endParaRPr lang="en-PH" sz="2200" dirty="0"/>
          </a:p>
          <a:p>
            <a:pPr lvl="2"/>
            <a:endParaRPr lang="en-PH" sz="2200" dirty="0"/>
          </a:p>
          <a:p>
            <a:pPr marL="914400" lvl="2" indent="0">
              <a:buNone/>
            </a:pPr>
            <a:endParaRPr lang="en-PH" sz="2200" dirty="0"/>
          </a:p>
          <a:p>
            <a:pPr lvl="1"/>
            <a:r>
              <a:rPr lang="en-PH" sz="2200" dirty="0"/>
              <a:t>For EPTB patients and patients where DSSM was not done, treatment response will be assessed clinically (e.g. weight gain, resolution of symptoms).</a:t>
            </a:r>
          </a:p>
          <a:p>
            <a:pPr marL="0" indent="0">
              <a:buNone/>
            </a:pPr>
            <a:r>
              <a:rPr lang="en-PH" sz="2400" dirty="0"/>
              <a:t> </a:t>
            </a:r>
            <a:endParaRPr lang="en-US" sz="2400" dirty="0"/>
          </a:p>
        </p:txBody>
      </p:sp>
      <p:pic>
        <p:nvPicPr>
          <p:cNvPr id="5122"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84" r="4224" b="11683"/>
          <a:stretch/>
        </p:blipFill>
        <p:spPr bwMode="auto">
          <a:xfrm>
            <a:off x="221224" y="3153323"/>
            <a:ext cx="8593620" cy="222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40149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6794" y="1927796"/>
            <a:ext cx="6804227" cy="3657600"/>
          </a:xfrm>
        </p:spPr>
        <p:txBody>
          <a:bodyPr/>
          <a:lstStyle/>
          <a:p>
            <a:br>
              <a:rPr lang="en-US" sz="4800" dirty="0">
                <a:effectLst>
                  <a:outerShdw blurRad="38100" dist="38100" dir="2700000" algn="tl">
                    <a:srgbClr val="000000">
                      <a:alpha val="43137"/>
                    </a:srgbClr>
                  </a:outerShdw>
                </a:effectLst>
              </a:rPr>
            </a:br>
            <a:br>
              <a:rPr lang="en-US" sz="4800" dirty="0">
                <a:effectLst>
                  <a:outerShdw blurRad="38100" dist="38100" dir="2700000" algn="tl">
                    <a:srgbClr val="000000">
                      <a:alpha val="43137"/>
                    </a:srgbClr>
                  </a:outerShdw>
                </a:effectLst>
              </a:rPr>
            </a:br>
            <a:br>
              <a:rPr lang="en-US" sz="4800" dirty="0">
                <a:effectLst>
                  <a:outerShdw blurRad="38100" dist="38100" dir="2700000" algn="tl">
                    <a:srgbClr val="000000">
                      <a:alpha val="43137"/>
                    </a:srgbClr>
                  </a:outerShdw>
                </a:effectLst>
              </a:rPr>
            </a:br>
            <a:r>
              <a:rPr lang="en-US" sz="4800" dirty="0">
                <a:solidFill>
                  <a:schemeClr val="accent1">
                    <a:lumMod val="75000"/>
                  </a:schemeClr>
                </a:solidFill>
                <a:effectLst>
                  <a:outerShdw blurRad="38100" dist="38100" dir="2700000" algn="tl">
                    <a:srgbClr val="000000">
                      <a:alpha val="43137"/>
                    </a:srgbClr>
                  </a:outerShdw>
                </a:effectLst>
              </a:rPr>
              <a:t> </a:t>
            </a:r>
            <a:br>
              <a:rPr lang="en-US" sz="4800" dirty="0">
                <a:solidFill>
                  <a:schemeClr val="accent1">
                    <a:lumMod val="75000"/>
                  </a:schemeClr>
                </a:solidFill>
                <a:effectLst>
                  <a:outerShdw blurRad="38100" dist="38100" dir="2700000" algn="tl">
                    <a:srgbClr val="000000">
                      <a:alpha val="43137"/>
                    </a:srgbClr>
                  </a:outerShdw>
                </a:effectLst>
              </a:rPr>
            </a:br>
            <a:r>
              <a:rPr lang="en-US" sz="4800" dirty="0">
                <a:effectLst>
                  <a:outerShdw blurRad="38100" dist="38100" dir="2700000" algn="tl">
                    <a:srgbClr val="000000">
                      <a:alpha val="43137"/>
                    </a:srgbClr>
                  </a:outerShdw>
                </a:effectLst>
              </a:rPr>
              <a:t>5</a:t>
            </a:r>
            <a:r>
              <a:rPr lang="en-US" sz="4800" baseline="30000" dirty="0">
                <a:effectLst>
                  <a:outerShdw blurRad="38100" dist="38100" dir="2700000" algn="tl">
                    <a:srgbClr val="000000">
                      <a:alpha val="43137"/>
                    </a:srgbClr>
                  </a:outerShdw>
                </a:effectLst>
              </a:rPr>
              <a:t>th</a:t>
            </a:r>
            <a:r>
              <a:rPr lang="en-US" sz="4800" dirty="0">
                <a:effectLst>
                  <a:outerShdw blurRad="38100" dist="38100" dir="2700000" algn="tl">
                    <a:srgbClr val="000000">
                      <a:alpha val="43137"/>
                    </a:srgbClr>
                  </a:outerShdw>
                </a:effectLst>
              </a:rPr>
              <a:t> edition</a:t>
            </a:r>
            <a:br>
              <a:rPr lang="en-US" sz="4800" dirty="0">
                <a:solidFill>
                  <a:schemeClr val="accent1">
                    <a:lumMod val="75000"/>
                  </a:schemeClr>
                </a:solidFill>
                <a:effectLst>
                  <a:outerShdw blurRad="38100" dist="38100" dir="2700000" algn="tl">
                    <a:srgbClr val="000000">
                      <a:alpha val="43137"/>
                    </a:srgbClr>
                  </a:outerShdw>
                </a:effectLst>
              </a:rPr>
            </a:br>
            <a:r>
              <a:rPr lang="en-US" sz="4800" dirty="0">
                <a:solidFill>
                  <a:schemeClr val="accent1">
                    <a:lumMod val="75000"/>
                  </a:schemeClr>
                </a:solidFill>
                <a:effectLst>
                  <a:outerShdw blurRad="38100" dist="38100" dir="2700000" algn="tl">
                    <a:srgbClr val="000000">
                      <a:alpha val="43137"/>
                    </a:srgbClr>
                  </a:outerShdw>
                </a:effectLst>
              </a:rPr>
              <a:t> NTP MANUAL OF </a:t>
            </a:r>
            <a:br>
              <a:rPr lang="en-US" sz="4800" dirty="0">
                <a:solidFill>
                  <a:schemeClr val="accent1">
                    <a:lumMod val="75000"/>
                  </a:schemeClr>
                </a:solidFill>
                <a:effectLst>
                  <a:outerShdw blurRad="38100" dist="38100" dir="2700000" algn="tl">
                    <a:srgbClr val="000000">
                      <a:alpha val="43137"/>
                    </a:srgbClr>
                  </a:outerShdw>
                </a:effectLst>
              </a:rPr>
            </a:br>
            <a:r>
              <a:rPr lang="en-US" sz="4800" dirty="0">
                <a:solidFill>
                  <a:schemeClr val="accent1">
                    <a:lumMod val="75000"/>
                  </a:schemeClr>
                </a:solidFill>
                <a:effectLst>
                  <a:outerShdw blurRad="38100" dist="38100" dir="2700000" algn="tl">
                    <a:srgbClr val="000000">
                      <a:alpha val="43137"/>
                    </a:srgbClr>
                  </a:outerShdw>
                </a:effectLst>
              </a:rPr>
              <a:t>PROCEDURES</a:t>
            </a:r>
            <a:br>
              <a:rPr lang="en-US" dirty="0"/>
            </a:br>
            <a:r>
              <a:rPr lang="en-PH" sz="4800" dirty="0">
                <a:solidFill>
                  <a:schemeClr val="tx1"/>
                </a:solidFill>
              </a:rPr>
              <a:t>Case Holding II</a:t>
            </a:r>
            <a:endParaRPr lang="en-US" sz="4800" dirty="0">
              <a:solidFill>
                <a:schemeClr val="tx1"/>
              </a:solidFill>
            </a:endParaRPr>
          </a:p>
        </p:txBody>
      </p:sp>
      <p:pic>
        <p:nvPicPr>
          <p:cNvPr id="5" name="Picture 4">
            <a:extLst>
              <a:ext uri="{FF2B5EF4-FFF2-40B4-BE49-F238E27FC236}">
                <a16:creationId xmlns:a16="http://schemas.microsoft.com/office/drawing/2014/main" id="{727C3B40-66F7-49F1-BC07-C94071F447C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0369" y="470813"/>
            <a:ext cx="2647954" cy="941215"/>
          </a:xfrm>
          <a:prstGeom prst="rect">
            <a:avLst/>
          </a:prstGeom>
        </p:spPr>
      </p:pic>
      <p:pic>
        <p:nvPicPr>
          <p:cNvPr id="6" name="Picture 11">
            <a:extLst>
              <a:ext uri="{FF2B5EF4-FFF2-40B4-BE49-F238E27FC236}">
                <a16:creationId xmlns:a16="http://schemas.microsoft.com/office/drawing/2014/main" id="{02C8D457-AFA1-4D90-B84F-E510A6D3A19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r="63464"/>
          <a:stretch>
            <a:fillRect/>
          </a:stretch>
        </p:blipFill>
        <p:spPr bwMode="auto">
          <a:xfrm>
            <a:off x="3881235" y="537357"/>
            <a:ext cx="3008409" cy="859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PBSPlogo-transparent.png">
            <a:extLst>
              <a:ext uri="{FF2B5EF4-FFF2-40B4-BE49-F238E27FC236}">
                <a16:creationId xmlns:a16="http://schemas.microsoft.com/office/drawing/2014/main" id="{7B04A8CB-024E-4D76-AE33-1F3AD3244576}"/>
              </a:ext>
            </a:extLst>
          </p:cNvPr>
          <p:cNvPicPr>
            <a:picLocks noChangeAspect="1"/>
          </p:cNvPicPr>
          <p:nvPr/>
        </p:nvPicPr>
        <p:blipFill>
          <a:blip r:embed="rId5" cstate="print"/>
          <a:srcRect/>
          <a:stretch>
            <a:fillRect/>
          </a:stretch>
        </p:blipFill>
        <p:spPr bwMode="auto">
          <a:xfrm>
            <a:off x="7482556" y="470813"/>
            <a:ext cx="1116321" cy="978219"/>
          </a:xfrm>
          <a:prstGeom prst="rect">
            <a:avLst/>
          </a:prstGeom>
          <a:noFill/>
          <a:ln w="9525">
            <a:noFill/>
            <a:miter lim="800000"/>
            <a:headEnd/>
            <a:tailEnd/>
          </a:ln>
        </p:spPr>
      </p:pic>
    </p:spTree>
    <p:extLst>
      <p:ext uri="{BB962C8B-B14F-4D97-AF65-F5344CB8AC3E}">
        <p14:creationId xmlns:p14="http://schemas.microsoft.com/office/powerpoint/2010/main" val="41408776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699" y="483901"/>
            <a:ext cx="7924176" cy="668818"/>
          </a:xfrm>
        </p:spPr>
        <p:txBody>
          <a:bodyPr>
            <a:noAutofit/>
          </a:bodyPr>
          <a:lstStyle/>
          <a:p>
            <a:r>
              <a:rPr lang="en-PH" sz="4000" b="1" dirty="0">
                <a:solidFill>
                  <a:schemeClr val="accent1">
                    <a:lumMod val="75000"/>
                  </a:schemeClr>
                </a:solidFill>
              </a:rPr>
              <a:t>Manage adverse drug reactions</a:t>
            </a:r>
            <a:endParaRPr lang="en-US" sz="4000" b="1" dirty="0">
              <a:solidFill>
                <a:schemeClr val="accent1">
                  <a:lumMod val="75000"/>
                </a:schemeClr>
              </a:solidFill>
            </a:endParaRPr>
          </a:p>
        </p:txBody>
      </p:sp>
      <p:sp>
        <p:nvSpPr>
          <p:cNvPr id="3" name="Content Placeholder 2"/>
          <p:cNvSpPr>
            <a:spLocks noGrp="1"/>
          </p:cNvSpPr>
          <p:nvPr>
            <p:ph idx="1"/>
          </p:nvPr>
        </p:nvSpPr>
        <p:spPr>
          <a:xfrm>
            <a:off x="553732" y="1680655"/>
            <a:ext cx="7199086" cy="4099043"/>
          </a:xfrm>
        </p:spPr>
        <p:txBody>
          <a:bodyPr>
            <a:noAutofit/>
          </a:bodyPr>
          <a:lstStyle/>
          <a:p>
            <a:r>
              <a:rPr lang="en-PH" sz="2800" dirty="0">
                <a:solidFill>
                  <a:schemeClr val="tx1"/>
                </a:solidFill>
              </a:rPr>
              <a:t>Closely monitor the occurrence of minor and major reactions to drugs, especially during the intensive phase. </a:t>
            </a:r>
          </a:p>
          <a:p>
            <a:pPr lvl="1"/>
            <a:endParaRPr lang="en-PH" sz="1400" dirty="0">
              <a:solidFill>
                <a:schemeClr val="tx1"/>
              </a:solidFill>
            </a:endParaRPr>
          </a:p>
          <a:p>
            <a:pPr lvl="1"/>
            <a:r>
              <a:rPr lang="en-PH" sz="2400" dirty="0">
                <a:solidFill>
                  <a:schemeClr val="tx1"/>
                </a:solidFill>
              </a:rPr>
              <a:t>Manage minor reactions appropriately.</a:t>
            </a:r>
            <a:endParaRPr lang="en-PH" sz="1400" dirty="0">
              <a:solidFill>
                <a:schemeClr val="tx1"/>
              </a:solidFill>
            </a:endParaRPr>
          </a:p>
          <a:p>
            <a:pPr lvl="1"/>
            <a:endParaRPr lang="en-PH" sz="1050" dirty="0">
              <a:solidFill>
                <a:schemeClr val="tx1"/>
              </a:solidFill>
            </a:endParaRPr>
          </a:p>
          <a:p>
            <a:pPr lvl="1"/>
            <a:r>
              <a:rPr lang="en-PH" sz="2400" dirty="0">
                <a:solidFill>
                  <a:schemeClr val="tx1"/>
                </a:solidFill>
              </a:rPr>
              <a:t>Major side effects necessitate withdrawal of the responsible drug and the need to switch to single-dose formulation (SDF).</a:t>
            </a:r>
            <a:endParaRPr lang="en-PH" sz="1400" b="1" dirty="0">
              <a:solidFill>
                <a:srgbClr val="FF0000"/>
              </a:solidFill>
            </a:endParaRPr>
          </a:p>
          <a:p>
            <a:pPr lvl="1"/>
            <a:endParaRPr lang="en-PH" sz="1000" b="1" dirty="0">
              <a:solidFill>
                <a:srgbClr val="FF0000"/>
              </a:solidFill>
            </a:endParaRPr>
          </a:p>
          <a:p>
            <a:pPr lvl="1"/>
            <a:r>
              <a:rPr lang="en-PH" sz="2400" b="1" dirty="0">
                <a:solidFill>
                  <a:srgbClr val="FF0000"/>
                </a:solidFill>
              </a:rPr>
              <a:t>Report all cases of ADRs </a:t>
            </a:r>
            <a:r>
              <a:rPr lang="en-PH" sz="2400" dirty="0">
                <a:solidFill>
                  <a:schemeClr val="tx1"/>
                </a:solidFill>
              </a:rPr>
              <a:t>by filing the </a:t>
            </a:r>
            <a:r>
              <a:rPr lang="en-PH" sz="2400" b="1" dirty="0">
                <a:solidFill>
                  <a:schemeClr val="tx1"/>
                </a:solidFill>
              </a:rPr>
              <a:t>Adverse Drug Reaction(s) Form (FDA form)</a:t>
            </a:r>
            <a:endParaRPr lang="en-PH" sz="2400" dirty="0">
              <a:solidFill>
                <a:schemeClr val="tx1"/>
              </a:solidFill>
            </a:endParaRPr>
          </a:p>
        </p:txBody>
      </p:sp>
    </p:spTree>
    <p:extLst>
      <p:ext uri="{BB962C8B-B14F-4D97-AF65-F5344CB8AC3E}">
        <p14:creationId xmlns:p14="http://schemas.microsoft.com/office/powerpoint/2010/main" val="16469836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09715" y="252363"/>
            <a:ext cx="7924176" cy="668818"/>
          </a:xfrm>
        </p:spPr>
        <p:txBody>
          <a:bodyPr>
            <a:noAutofit/>
          </a:bodyPr>
          <a:lstStyle/>
          <a:p>
            <a:r>
              <a:rPr lang="en-PH" sz="4000" b="1" dirty="0">
                <a:solidFill>
                  <a:schemeClr val="accent1">
                    <a:lumMod val="75000"/>
                  </a:schemeClr>
                </a:solidFill>
              </a:rPr>
              <a:t>Manage adverse drug reactions</a:t>
            </a:r>
            <a:endParaRPr lang="en-US" sz="4000" b="1" dirty="0">
              <a:solidFill>
                <a:schemeClr val="accent1">
                  <a:lumMod val="75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670946123"/>
              </p:ext>
            </p:extLst>
          </p:nvPr>
        </p:nvGraphicFramePr>
        <p:xfrm>
          <a:off x="309715" y="1110961"/>
          <a:ext cx="8573028" cy="5445982"/>
        </p:xfrm>
        <a:graphic>
          <a:graphicData uri="http://schemas.openxmlformats.org/drawingml/2006/table">
            <a:tbl>
              <a:tblPr>
                <a:tableStyleId>{5C22544A-7EE6-4342-B048-85BDC9FD1C3A}</a:tableStyleId>
              </a:tblPr>
              <a:tblGrid>
                <a:gridCol w="2852052">
                  <a:extLst>
                    <a:ext uri="{9D8B030D-6E8A-4147-A177-3AD203B41FA5}">
                      <a16:colId xmlns:a16="http://schemas.microsoft.com/office/drawing/2014/main" val="20000"/>
                    </a:ext>
                  </a:extLst>
                </a:gridCol>
                <a:gridCol w="1451339">
                  <a:extLst>
                    <a:ext uri="{9D8B030D-6E8A-4147-A177-3AD203B41FA5}">
                      <a16:colId xmlns:a16="http://schemas.microsoft.com/office/drawing/2014/main" val="20001"/>
                    </a:ext>
                  </a:extLst>
                </a:gridCol>
                <a:gridCol w="4269637">
                  <a:extLst>
                    <a:ext uri="{9D8B030D-6E8A-4147-A177-3AD203B41FA5}">
                      <a16:colId xmlns:a16="http://schemas.microsoft.com/office/drawing/2014/main" val="20002"/>
                    </a:ext>
                  </a:extLst>
                </a:gridCol>
              </a:tblGrid>
              <a:tr h="561305">
                <a:tc>
                  <a:txBody>
                    <a:bodyPr/>
                    <a:lstStyle/>
                    <a:p>
                      <a:pPr marL="0" marR="0" algn="ctr">
                        <a:spcBef>
                          <a:spcPts val="1200"/>
                        </a:spcBef>
                        <a:spcAft>
                          <a:spcPts val="300"/>
                        </a:spcAft>
                      </a:pPr>
                      <a:r>
                        <a:rPr lang="en-US" sz="1600" b="1" kern="1600" dirty="0">
                          <a:solidFill>
                            <a:schemeClr val="bg1"/>
                          </a:solidFill>
                          <a:effectLst/>
                        </a:rPr>
                        <a:t>Minor Adverse Reactions</a:t>
                      </a:r>
                      <a:endParaRPr lang="en-US" sz="1600" b="1" kern="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1063" marR="51063" marT="0" marB="0" anchor="ctr">
                    <a:solidFill>
                      <a:srgbClr val="549E39"/>
                    </a:solidFill>
                  </a:tcPr>
                </a:tc>
                <a:tc>
                  <a:txBody>
                    <a:bodyPr/>
                    <a:lstStyle/>
                    <a:p>
                      <a:pPr marL="0" marR="0" algn="ctr">
                        <a:lnSpc>
                          <a:spcPct val="115000"/>
                        </a:lnSpc>
                        <a:spcBef>
                          <a:spcPts val="0"/>
                        </a:spcBef>
                        <a:spcAft>
                          <a:spcPts val="0"/>
                        </a:spcAft>
                      </a:pPr>
                      <a:r>
                        <a:rPr lang="en-PH" sz="1600" b="1" dirty="0">
                          <a:solidFill>
                            <a:schemeClr val="bg1"/>
                          </a:solidFill>
                          <a:effectLst/>
                        </a:rPr>
                        <a:t>Drug(s) probably responsible</a:t>
                      </a:r>
                      <a:endParaRPr lang="en-US" sz="1600" b="1" dirty="0">
                        <a:solidFill>
                          <a:schemeClr val="bg1"/>
                        </a:solidFill>
                        <a:effectLst/>
                        <a:latin typeface="Arial" panose="020B0604020202020204" pitchFamily="34" charset="0"/>
                        <a:ea typeface="Calibri" panose="020F0502020204030204" pitchFamily="34" charset="0"/>
                      </a:endParaRPr>
                    </a:p>
                  </a:txBody>
                  <a:tcPr marL="51063" marR="51063" marT="0" marB="0" anchor="ctr">
                    <a:solidFill>
                      <a:srgbClr val="549E39"/>
                    </a:solidFill>
                  </a:tcPr>
                </a:tc>
                <a:tc>
                  <a:txBody>
                    <a:bodyPr/>
                    <a:lstStyle/>
                    <a:p>
                      <a:pPr marL="0" marR="0" algn="ctr">
                        <a:spcBef>
                          <a:spcPts val="0"/>
                        </a:spcBef>
                        <a:spcAft>
                          <a:spcPts val="0"/>
                        </a:spcAft>
                      </a:pPr>
                      <a:r>
                        <a:rPr lang="en-PH" sz="1600" b="1" dirty="0">
                          <a:solidFill>
                            <a:schemeClr val="bg1"/>
                          </a:solidFill>
                          <a:effectLst/>
                        </a:rPr>
                        <a:t>Management</a:t>
                      </a:r>
                      <a:endParaRPr lang="en-US" sz="1600" b="1" dirty="0">
                        <a:solidFill>
                          <a:schemeClr val="bg1"/>
                        </a:solidFill>
                        <a:effectLst/>
                        <a:latin typeface="Arial" panose="020B0604020202020204" pitchFamily="34" charset="0"/>
                        <a:ea typeface="Calibri" panose="020F0502020204030204" pitchFamily="34" charset="0"/>
                      </a:endParaRPr>
                    </a:p>
                  </a:txBody>
                  <a:tcPr marL="51063" marR="51063" marT="0" marB="0" anchor="ctr">
                    <a:solidFill>
                      <a:srgbClr val="549E39"/>
                    </a:solidFill>
                  </a:tcPr>
                </a:tc>
                <a:extLst>
                  <a:ext uri="{0D108BD9-81ED-4DB2-BD59-A6C34878D82A}">
                    <a16:rowId xmlns:a16="http://schemas.microsoft.com/office/drawing/2014/main" val="10000"/>
                  </a:ext>
                </a:extLst>
              </a:tr>
              <a:tr h="537348">
                <a:tc>
                  <a:txBody>
                    <a:bodyPr/>
                    <a:lstStyle/>
                    <a:p>
                      <a:pPr marL="0" marR="0">
                        <a:lnSpc>
                          <a:spcPct val="115000"/>
                        </a:lnSpc>
                        <a:spcBef>
                          <a:spcPts val="600"/>
                        </a:spcBef>
                        <a:spcAft>
                          <a:spcPts val="0"/>
                        </a:spcAft>
                      </a:pPr>
                      <a:r>
                        <a:rPr lang="en-PH" sz="1600" dirty="0">
                          <a:effectLst/>
                        </a:rPr>
                        <a:t>Gastro-intestinal intolerance</a:t>
                      </a:r>
                      <a:endParaRPr lang="en-US" sz="1600" dirty="0">
                        <a:effectLst/>
                        <a:latin typeface="Arial" panose="020B0604020202020204" pitchFamily="34" charset="0"/>
                        <a:ea typeface="Calibri" panose="020F0502020204030204" pitchFamily="34" charset="0"/>
                      </a:endParaRPr>
                    </a:p>
                  </a:txBody>
                  <a:tcPr marL="51063" marR="51063" marT="0" marB="0" anchor="ctr"/>
                </a:tc>
                <a:tc>
                  <a:txBody>
                    <a:bodyPr/>
                    <a:lstStyle/>
                    <a:p>
                      <a:pPr marL="0" marR="0" algn="ctr">
                        <a:lnSpc>
                          <a:spcPct val="115000"/>
                        </a:lnSpc>
                        <a:spcBef>
                          <a:spcPts val="600"/>
                        </a:spcBef>
                        <a:spcAft>
                          <a:spcPts val="0"/>
                        </a:spcAft>
                      </a:pPr>
                      <a:r>
                        <a:rPr lang="en-PH" sz="1600" dirty="0">
                          <a:effectLst/>
                        </a:rPr>
                        <a:t>RIF/ INH/PZA</a:t>
                      </a:r>
                      <a:endParaRPr lang="en-US" sz="1600" dirty="0">
                        <a:effectLst/>
                        <a:latin typeface="Arial" panose="020B0604020202020204" pitchFamily="34" charset="0"/>
                        <a:ea typeface="Calibri" panose="020F0502020204030204" pitchFamily="34" charset="0"/>
                      </a:endParaRPr>
                    </a:p>
                  </a:txBody>
                  <a:tcPr marL="51063" marR="51063" marT="0" marB="0" anchor="ctr"/>
                </a:tc>
                <a:tc>
                  <a:txBody>
                    <a:bodyPr/>
                    <a:lstStyle/>
                    <a:p>
                      <a:pPr marL="0" marR="0">
                        <a:spcBef>
                          <a:spcPts val="0"/>
                        </a:spcBef>
                        <a:spcAft>
                          <a:spcPts val="0"/>
                        </a:spcAft>
                      </a:pPr>
                      <a:r>
                        <a:rPr lang="en-PH" sz="1600">
                          <a:effectLst/>
                        </a:rPr>
                        <a:t>Give drugs at bedtime or with small meals.</a:t>
                      </a:r>
                      <a:endParaRPr lang="en-US" sz="1600">
                        <a:effectLst/>
                        <a:latin typeface="Arial" panose="020B0604020202020204" pitchFamily="34" charset="0"/>
                        <a:ea typeface="Calibri" panose="020F0502020204030204" pitchFamily="34" charset="0"/>
                      </a:endParaRPr>
                    </a:p>
                  </a:txBody>
                  <a:tcPr marL="51063" marR="51063" marT="0" marB="0" anchor="ctr"/>
                </a:tc>
                <a:extLst>
                  <a:ext uri="{0D108BD9-81ED-4DB2-BD59-A6C34878D82A}">
                    <a16:rowId xmlns:a16="http://schemas.microsoft.com/office/drawing/2014/main" val="10001"/>
                  </a:ext>
                </a:extLst>
              </a:tr>
              <a:tr h="563524">
                <a:tc>
                  <a:txBody>
                    <a:bodyPr/>
                    <a:lstStyle/>
                    <a:p>
                      <a:pPr marL="0" marR="0">
                        <a:lnSpc>
                          <a:spcPct val="115000"/>
                        </a:lnSpc>
                        <a:spcBef>
                          <a:spcPts val="600"/>
                        </a:spcBef>
                        <a:spcAft>
                          <a:spcPts val="0"/>
                        </a:spcAft>
                      </a:pPr>
                      <a:r>
                        <a:rPr lang="en-PH" sz="1600" dirty="0">
                          <a:effectLst/>
                        </a:rPr>
                        <a:t>Mild or localized skin reactions</a:t>
                      </a:r>
                      <a:endParaRPr lang="en-US" sz="1600" dirty="0">
                        <a:effectLst/>
                        <a:latin typeface="Arial" panose="020B0604020202020204" pitchFamily="34" charset="0"/>
                        <a:ea typeface="Calibri" panose="020F0502020204030204" pitchFamily="34" charset="0"/>
                      </a:endParaRPr>
                    </a:p>
                  </a:txBody>
                  <a:tcPr marL="51063" marR="51063" marT="0" marB="0" anchor="ctr">
                    <a:solidFill>
                      <a:srgbClr val="DBE9CD"/>
                    </a:solidFill>
                  </a:tcPr>
                </a:tc>
                <a:tc>
                  <a:txBody>
                    <a:bodyPr/>
                    <a:lstStyle/>
                    <a:p>
                      <a:pPr marL="0" marR="0" algn="ctr">
                        <a:lnSpc>
                          <a:spcPct val="115000"/>
                        </a:lnSpc>
                        <a:spcBef>
                          <a:spcPts val="600"/>
                        </a:spcBef>
                        <a:spcAft>
                          <a:spcPts val="0"/>
                        </a:spcAft>
                      </a:pPr>
                      <a:r>
                        <a:rPr lang="en-PH" sz="1600" dirty="0">
                          <a:effectLst/>
                        </a:rPr>
                        <a:t>Any kind of drugs</a:t>
                      </a:r>
                      <a:endParaRPr lang="en-US" sz="1600" dirty="0">
                        <a:effectLst/>
                        <a:latin typeface="Arial" panose="020B0604020202020204" pitchFamily="34" charset="0"/>
                        <a:ea typeface="Calibri" panose="020F0502020204030204" pitchFamily="34" charset="0"/>
                      </a:endParaRPr>
                    </a:p>
                  </a:txBody>
                  <a:tcPr marL="51063" marR="51063" marT="0" marB="0" anchor="ctr">
                    <a:solidFill>
                      <a:srgbClr val="DBE9CD"/>
                    </a:solidFill>
                  </a:tcPr>
                </a:tc>
                <a:tc>
                  <a:txBody>
                    <a:bodyPr/>
                    <a:lstStyle/>
                    <a:p>
                      <a:pPr marL="0" marR="0">
                        <a:spcBef>
                          <a:spcPts val="0"/>
                        </a:spcBef>
                        <a:spcAft>
                          <a:spcPts val="0"/>
                        </a:spcAft>
                      </a:pPr>
                      <a:r>
                        <a:rPr lang="en-PH" sz="1600" dirty="0">
                          <a:effectLst/>
                        </a:rPr>
                        <a:t>Give anti-histamines.</a:t>
                      </a:r>
                      <a:endParaRPr lang="en-US" sz="1600" dirty="0">
                        <a:effectLst/>
                        <a:latin typeface="Arial" panose="020B0604020202020204" pitchFamily="34" charset="0"/>
                        <a:ea typeface="Calibri" panose="020F0502020204030204" pitchFamily="34" charset="0"/>
                      </a:endParaRPr>
                    </a:p>
                  </a:txBody>
                  <a:tcPr marL="51063" marR="51063" marT="0" marB="0" anchor="ctr">
                    <a:solidFill>
                      <a:srgbClr val="DBE9CD"/>
                    </a:solidFill>
                  </a:tcPr>
                </a:tc>
                <a:extLst>
                  <a:ext uri="{0D108BD9-81ED-4DB2-BD59-A6C34878D82A}">
                    <a16:rowId xmlns:a16="http://schemas.microsoft.com/office/drawing/2014/main" val="10002"/>
                  </a:ext>
                </a:extLst>
              </a:tr>
              <a:tr h="485648">
                <a:tc>
                  <a:txBody>
                    <a:bodyPr/>
                    <a:lstStyle/>
                    <a:p>
                      <a:pPr marL="0" marR="0">
                        <a:lnSpc>
                          <a:spcPct val="115000"/>
                        </a:lnSpc>
                        <a:spcBef>
                          <a:spcPts val="600"/>
                        </a:spcBef>
                        <a:spcAft>
                          <a:spcPts val="0"/>
                        </a:spcAft>
                      </a:pPr>
                      <a:r>
                        <a:rPr lang="en-PH" sz="1600" dirty="0">
                          <a:effectLst/>
                        </a:rPr>
                        <a:t>Orange/red</a:t>
                      </a:r>
                      <a:r>
                        <a:rPr lang="en-PH" sz="1600" baseline="0" dirty="0">
                          <a:effectLst/>
                        </a:rPr>
                        <a:t>-</a:t>
                      </a:r>
                      <a:r>
                        <a:rPr lang="en-PH" sz="1600" dirty="0" err="1">
                          <a:effectLst/>
                        </a:rPr>
                        <a:t>colored</a:t>
                      </a:r>
                      <a:r>
                        <a:rPr lang="en-PH" sz="1600" dirty="0">
                          <a:effectLst/>
                        </a:rPr>
                        <a:t> urine</a:t>
                      </a:r>
                      <a:endParaRPr lang="en-US" sz="1600" dirty="0">
                        <a:effectLst/>
                        <a:latin typeface="Arial" panose="020B0604020202020204" pitchFamily="34" charset="0"/>
                        <a:ea typeface="Calibri" panose="020F0502020204030204" pitchFamily="34" charset="0"/>
                      </a:endParaRPr>
                    </a:p>
                  </a:txBody>
                  <a:tcPr marL="51063" marR="51063" marT="0" marB="0" anchor="ctr"/>
                </a:tc>
                <a:tc>
                  <a:txBody>
                    <a:bodyPr/>
                    <a:lstStyle/>
                    <a:p>
                      <a:pPr marL="0" marR="0" algn="ctr">
                        <a:lnSpc>
                          <a:spcPct val="115000"/>
                        </a:lnSpc>
                        <a:spcBef>
                          <a:spcPts val="600"/>
                        </a:spcBef>
                        <a:spcAft>
                          <a:spcPts val="0"/>
                        </a:spcAft>
                      </a:pPr>
                      <a:r>
                        <a:rPr lang="en-PH" sz="1600" dirty="0">
                          <a:effectLst/>
                        </a:rPr>
                        <a:t>RIF</a:t>
                      </a:r>
                      <a:endParaRPr lang="en-US" sz="1600" dirty="0">
                        <a:effectLst/>
                        <a:latin typeface="Arial" panose="020B0604020202020204" pitchFamily="34" charset="0"/>
                        <a:ea typeface="Calibri" panose="020F0502020204030204" pitchFamily="34" charset="0"/>
                      </a:endParaRPr>
                    </a:p>
                  </a:txBody>
                  <a:tcPr marL="51063" marR="51063" marT="0" marB="0" anchor="ctr"/>
                </a:tc>
                <a:tc>
                  <a:txBody>
                    <a:bodyPr/>
                    <a:lstStyle/>
                    <a:p>
                      <a:pPr marL="0" marR="0">
                        <a:spcBef>
                          <a:spcPts val="0"/>
                        </a:spcBef>
                        <a:spcAft>
                          <a:spcPts val="0"/>
                        </a:spcAft>
                      </a:pPr>
                      <a:r>
                        <a:rPr lang="en-PH" sz="1600" dirty="0">
                          <a:effectLst/>
                        </a:rPr>
                        <a:t>Reassure the patient.</a:t>
                      </a:r>
                      <a:endParaRPr lang="en-US" sz="1600" dirty="0">
                        <a:effectLst/>
                        <a:latin typeface="Arial" panose="020B0604020202020204" pitchFamily="34" charset="0"/>
                        <a:ea typeface="Calibri" panose="020F0502020204030204" pitchFamily="34" charset="0"/>
                      </a:endParaRPr>
                    </a:p>
                  </a:txBody>
                  <a:tcPr marL="51063" marR="51063" marT="0" marB="0" anchor="ctr"/>
                </a:tc>
                <a:extLst>
                  <a:ext uri="{0D108BD9-81ED-4DB2-BD59-A6C34878D82A}">
                    <a16:rowId xmlns:a16="http://schemas.microsoft.com/office/drawing/2014/main" val="10003"/>
                  </a:ext>
                </a:extLst>
              </a:tr>
              <a:tr h="582992">
                <a:tc>
                  <a:txBody>
                    <a:bodyPr/>
                    <a:lstStyle/>
                    <a:p>
                      <a:pPr marL="0" marR="0" lvl="0" indent="0">
                        <a:lnSpc>
                          <a:spcPct val="115000"/>
                        </a:lnSpc>
                        <a:spcBef>
                          <a:spcPts val="600"/>
                        </a:spcBef>
                        <a:spcAft>
                          <a:spcPts val="0"/>
                        </a:spcAft>
                        <a:buFont typeface="+mj-lt"/>
                        <a:buNone/>
                        <a:tabLst>
                          <a:tab pos="142875" algn="l"/>
                        </a:tabLst>
                      </a:pPr>
                      <a:r>
                        <a:rPr lang="en-PH" sz="1600" dirty="0">
                          <a:effectLst/>
                        </a:rPr>
                        <a:t>Pain at the injection site</a:t>
                      </a:r>
                      <a:endParaRPr lang="en-US" sz="1600" dirty="0">
                        <a:effectLst/>
                        <a:latin typeface="Arial" panose="020B0604020202020204" pitchFamily="34" charset="0"/>
                        <a:ea typeface="Calibri" panose="020F0502020204030204" pitchFamily="34" charset="0"/>
                      </a:endParaRPr>
                    </a:p>
                  </a:txBody>
                  <a:tcPr marL="51063" marR="51063" marT="0" marB="0" anchor="ctr">
                    <a:solidFill>
                      <a:srgbClr val="DBE9CD"/>
                    </a:solidFill>
                  </a:tcPr>
                </a:tc>
                <a:tc>
                  <a:txBody>
                    <a:bodyPr/>
                    <a:lstStyle/>
                    <a:p>
                      <a:pPr marL="0" marR="0" algn="ctr">
                        <a:lnSpc>
                          <a:spcPct val="115000"/>
                        </a:lnSpc>
                        <a:spcBef>
                          <a:spcPts val="600"/>
                        </a:spcBef>
                        <a:spcAft>
                          <a:spcPts val="0"/>
                        </a:spcAft>
                      </a:pPr>
                      <a:r>
                        <a:rPr lang="en-PH" sz="1600" dirty="0">
                          <a:effectLst/>
                        </a:rPr>
                        <a:t>Strep</a:t>
                      </a:r>
                      <a:endParaRPr lang="en-US" sz="1600" dirty="0">
                        <a:effectLst/>
                        <a:latin typeface="Arial" panose="020B0604020202020204" pitchFamily="34" charset="0"/>
                        <a:ea typeface="Calibri" panose="020F0502020204030204" pitchFamily="34" charset="0"/>
                      </a:endParaRPr>
                    </a:p>
                  </a:txBody>
                  <a:tcPr marL="51063" marR="51063" marT="0" marB="0" anchor="ctr">
                    <a:solidFill>
                      <a:srgbClr val="DBE9CD"/>
                    </a:solidFill>
                  </a:tcPr>
                </a:tc>
                <a:tc>
                  <a:txBody>
                    <a:bodyPr/>
                    <a:lstStyle/>
                    <a:p>
                      <a:pPr marL="0" marR="0">
                        <a:spcBef>
                          <a:spcPts val="0"/>
                        </a:spcBef>
                        <a:spcAft>
                          <a:spcPts val="0"/>
                        </a:spcAft>
                      </a:pPr>
                      <a:r>
                        <a:rPr lang="en-PH" sz="1600" dirty="0">
                          <a:effectLst/>
                        </a:rPr>
                        <a:t>Apply warm compress. Rotate sites of injection.</a:t>
                      </a:r>
                      <a:endParaRPr lang="en-US" sz="1600" dirty="0">
                        <a:effectLst/>
                        <a:latin typeface="Arial" panose="020B0604020202020204" pitchFamily="34" charset="0"/>
                        <a:ea typeface="Calibri" panose="020F0502020204030204" pitchFamily="34" charset="0"/>
                      </a:endParaRPr>
                    </a:p>
                  </a:txBody>
                  <a:tcPr marL="51063" marR="51063" marT="0" marB="0" anchor="ctr">
                    <a:solidFill>
                      <a:srgbClr val="DBE9CD"/>
                    </a:solidFill>
                  </a:tcPr>
                </a:tc>
                <a:extLst>
                  <a:ext uri="{0D108BD9-81ED-4DB2-BD59-A6C34878D82A}">
                    <a16:rowId xmlns:a16="http://schemas.microsoft.com/office/drawing/2014/main" val="10004"/>
                  </a:ext>
                </a:extLst>
              </a:tr>
              <a:tr h="641400">
                <a:tc>
                  <a:txBody>
                    <a:bodyPr/>
                    <a:lstStyle/>
                    <a:p>
                      <a:pPr marL="0" marR="0" indent="0">
                        <a:lnSpc>
                          <a:spcPct val="115000"/>
                        </a:lnSpc>
                        <a:spcBef>
                          <a:spcPts val="600"/>
                        </a:spcBef>
                        <a:spcAft>
                          <a:spcPts val="0"/>
                        </a:spcAft>
                      </a:pPr>
                      <a:r>
                        <a:rPr lang="en-PH" sz="1600" dirty="0">
                          <a:effectLst/>
                        </a:rPr>
                        <a:t>Burning sensation in the</a:t>
                      </a:r>
                      <a:r>
                        <a:rPr lang="en-PH" sz="1600" baseline="0" dirty="0">
                          <a:effectLst/>
                        </a:rPr>
                        <a:t> </a:t>
                      </a:r>
                      <a:r>
                        <a:rPr lang="en-PH" sz="1600" dirty="0">
                          <a:effectLst/>
                        </a:rPr>
                        <a:t>feet due to peripheral neuropathy</a:t>
                      </a:r>
                      <a:endParaRPr lang="en-US" sz="1600" dirty="0">
                        <a:effectLst/>
                        <a:latin typeface="Arial" panose="020B0604020202020204" pitchFamily="34" charset="0"/>
                        <a:ea typeface="Calibri" panose="020F0502020204030204" pitchFamily="34" charset="0"/>
                      </a:endParaRPr>
                    </a:p>
                  </a:txBody>
                  <a:tcPr marL="51063" marR="51063" marT="0" marB="0" anchor="ctr"/>
                </a:tc>
                <a:tc>
                  <a:txBody>
                    <a:bodyPr/>
                    <a:lstStyle/>
                    <a:p>
                      <a:pPr marL="0" marR="0" algn="ctr">
                        <a:lnSpc>
                          <a:spcPct val="115000"/>
                        </a:lnSpc>
                        <a:spcBef>
                          <a:spcPts val="600"/>
                        </a:spcBef>
                        <a:spcAft>
                          <a:spcPts val="0"/>
                        </a:spcAft>
                      </a:pPr>
                      <a:r>
                        <a:rPr lang="en-PH" sz="1600" dirty="0">
                          <a:effectLst/>
                        </a:rPr>
                        <a:t>INH</a:t>
                      </a:r>
                      <a:endParaRPr lang="en-US" sz="1600" dirty="0">
                        <a:effectLst/>
                        <a:latin typeface="Arial" panose="020B0604020202020204" pitchFamily="34" charset="0"/>
                        <a:ea typeface="Calibri" panose="020F0502020204030204" pitchFamily="34" charset="0"/>
                      </a:endParaRPr>
                    </a:p>
                  </a:txBody>
                  <a:tcPr marL="51063" marR="51063" marT="0" marB="0" anchor="ctr"/>
                </a:tc>
                <a:tc>
                  <a:txBody>
                    <a:bodyPr/>
                    <a:lstStyle/>
                    <a:p>
                      <a:pPr marL="0" marR="0">
                        <a:spcBef>
                          <a:spcPts val="0"/>
                        </a:spcBef>
                        <a:spcAft>
                          <a:spcPts val="0"/>
                        </a:spcAft>
                      </a:pPr>
                      <a:r>
                        <a:rPr lang="en-PH" sz="1600" dirty="0">
                          <a:effectLst/>
                        </a:rPr>
                        <a:t>Give Pyridoxine (Vitamin B6):50-100 mg daily for treatment10 mg daily for prevention.</a:t>
                      </a:r>
                      <a:endParaRPr lang="en-US" sz="1600" dirty="0">
                        <a:effectLst/>
                        <a:latin typeface="Arial" panose="020B0604020202020204" pitchFamily="34" charset="0"/>
                        <a:ea typeface="Calibri" panose="020F0502020204030204" pitchFamily="34" charset="0"/>
                      </a:endParaRPr>
                    </a:p>
                  </a:txBody>
                  <a:tcPr marL="51063" marR="51063" marT="0" marB="0" anchor="ctr"/>
                </a:tc>
                <a:extLst>
                  <a:ext uri="{0D108BD9-81ED-4DB2-BD59-A6C34878D82A}">
                    <a16:rowId xmlns:a16="http://schemas.microsoft.com/office/drawing/2014/main" val="10005"/>
                  </a:ext>
                </a:extLst>
              </a:tr>
              <a:tr h="852315">
                <a:tc>
                  <a:txBody>
                    <a:bodyPr/>
                    <a:lstStyle/>
                    <a:p>
                      <a:pPr marL="0" marR="0">
                        <a:lnSpc>
                          <a:spcPct val="115000"/>
                        </a:lnSpc>
                        <a:spcBef>
                          <a:spcPts val="600"/>
                        </a:spcBef>
                        <a:spcAft>
                          <a:spcPts val="0"/>
                        </a:spcAft>
                      </a:pPr>
                      <a:r>
                        <a:rPr lang="en-PH" sz="1600" dirty="0">
                          <a:effectLst/>
                        </a:rPr>
                        <a:t>Arthralgia due to </a:t>
                      </a:r>
                      <a:r>
                        <a:rPr lang="en-PH" sz="1600" dirty="0" err="1">
                          <a:effectLst/>
                        </a:rPr>
                        <a:t>hyperuricemia</a:t>
                      </a:r>
                      <a:endParaRPr lang="en-US" sz="1600" dirty="0">
                        <a:effectLst/>
                        <a:latin typeface="Arial" panose="020B0604020202020204" pitchFamily="34" charset="0"/>
                        <a:ea typeface="Calibri" panose="020F0502020204030204" pitchFamily="34" charset="0"/>
                      </a:endParaRPr>
                    </a:p>
                  </a:txBody>
                  <a:tcPr marL="51063" marR="51063" marT="0" marB="0" anchor="ctr">
                    <a:solidFill>
                      <a:srgbClr val="DBE9CD"/>
                    </a:solidFill>
                  </a:tcPr>
                </a:tc>
                <a:tc>
                  <a:txBody>
                    <a:bodyPr/>
                    <a:lstStyle/>
                    <a:p>
                      <a:pPr marL="0" marR="0" algn="ctr">
                        <a:lnSpc>
                          <a:spcPct val="115000"/>
                        </a:lnSpc>
                        <a:spcBef>
                          <a:spcPts val="600"/>
                        </a:spcBef>
                        <a:spcAft>
                          <a:spcPts val="0"/>
                        </a:spcAft>
                      </a:pPr>
                      <a:r>
                        <a:rPr lang="en-PH" sz="1600" dirty="0">
                          <a:effectLst/>
                        </a:rPr>
                        <a:t>PZA</a:t>
                      </a:r>
                      <a:endParaRPr lang="en-US" sz="1600" dirty="0">
                        <a:effectLst/>
                        <a:latin typeface="Arial" panose="020B0604020202020204" pitchFamily="34" charset="0"/>
                        <a:ea typeface="Calibri" panose="020F0502020204030204" pitchFamily="34" charset="0"/>
                      </a:endParaRPr>
                    </a:p>
                  </a:txBody>
                  <a:tcPr marL="51063" marR="51063" marT="0" marB="0" anchor="ctr">
                    <a:solidFill>
                      <a:srgbClr val="DBE9CD"/>
                    </a:solidFill>
                  </a:tcPr>
                </a:tc>
                <a:tc>
                  <a:txBody>
                    <a:bodyPr/>
                    <a:lstStyle/>
                    <a:p>
                      <a:pPr marL="0" marR="0">
                        <a:spcBef>
                          <a:spcPts val="0"/>
                        </a:spcBef>
                        <a:spcAft>
                          <a:spcPts val="0"/>
                        </a:spcAft>
                      </a:pPr>
                      <a:r>
                        <a:rPr lang="en-PH" sz="1600" dirty="0">
                          <a:effectLst/>
                        </a:rPr>
                        <a:t>Give aspirin or NSAID. If symptoms persist, consider gout and request for blood chemistry (uric acid determination) and manage accordingly.</a:t>
                      </a:r>
                      <a:endParaRPr lang="en-US" sz="1600" dirty="0">
                        <a:effectLst/>
                        <a:latin typeface="Arial" panose="020B0604020202020204" pitchFamily="34" charset="0"/>
                        <a:ea typeface="Calibri" panose="020F0502020204030204" pitchFamily="34" charset="0"/>
                      </a:endParaRPr>
                    </a:p>
                  </a:txBody>
                  <a:tcPr marL="51063" marR="51063" marT="0" marB="0" anchor="ctr">
                    <a:solidFill>
                      <a:srgbClr val="DBE9CD"/>
                    </a:solidFill>
                  </a:tcPr>
                </a:tc>
                <a:extLst>
                  <a:ext uri="{0D108BD9-81ED-4DB2-BD59-A6C34878D82A}">
                    <a16:rowId xmlns:a16="http://schemas.microsoft.com/office/drawing/2014/main" val="10006"/>
                  </a:ext>
                </a:extLst>
              </a:tr>
              <a:tr h="841957">
                <a:tc>
                  <a:txBody>
                    <a:bodyPr/>
                    <a:lstStyle/>
                    <a:p>
                      <a:pPr marL="0" marR="0" indent="6350">
                        <a:lnSpc>
                          <a:spcPct val="115000"/>
                        </a:lnSpc>
                        <a:spcBef>
                          <a:spcPts val="600"/>
                        </a:spcBef>
                        <a:spcAft>
                          <a:spcPts val="0"/>
                        </a:spcAft>
                      </a:pPr>
                      <a:r>
                        <a:rPr lang="en-PH" sz="1600" dirty="0">
                          <a:effectLst/>
                        </a:rPr>
                        <a:t>Flu-like symptoms </a:t>
                      </a:r>
                      <a:r>
                        <a:rPr lang="en-PH" sz="1400" dirty="0">
                          <a:effectLst/>
                        </a:rPr>
                        <a:t>(fever, muscle pains, inflammation of the respiratory tract)</a:t>
                      </a:r>
                      <a:endParaRPr lang="en-US" sz="1600" dirty="0">
                        <a:effectLst/>
                        <a:latin typeface="Arial" panose="020B0604020202020204" pitchFamily="34" charset="0"/>
                        <a:ea typeface="Calibri" panose="020F0502020204030204" pitchFamily="34" charset="0"/>
                      </a:endParaRPr>
                    </a:p>
                  </a:txBody>
                  <a:tcPr marL="51063" marR="51063" marT="0" marB="0" anchor="ctr"/>
                </a:tc>
                <a:tc>
                  <a:txBody>
                    <a:bodyPr/>
                    <a:lstStyle/>
                    <a:p>
                      <a:pPr marL="0" marR="0" algn="ctr">
                        <a:lnSpc>
                          <a:spcPct val="115000"/>
                        </a:lnSpc>
                        <a:spcBef>
                          <a:spcPts val="600"/>
                        </a:spcBef>
                        <a:spcAft>
                          <a:spcPts val="0"/>
                        </a:spcAft>
                      </a:pPr>
                      <a:r>
                        <a:rPr lang="en-PH" sz="1600" dirty="0">
                          <a:effectLst/>
                        </a:rPr>
                        <a:t>RIF</a:t>
                      </a:r>
                      <a:endParaRPr lang="en-US" sz="1600" dirty="0">
                        <a:effectLst/>
                        <a:latin typeface="Arial" panose="020B0604020202020204" pitchFamily="34" charset="0"/>
                        <a:ea typeface="Calibri" panose="020F0502020204030204" pitchFamily="34" charset="0"/>
                      </a:endParaRPr>
                    </a:p>
                  </a:txBody>
                  <a:tcPr marL="51063" marR="51063" marT="0" marB="0" anchor="ctr"/>
                </a:tc>
                <a:tc>
                  <a:txBody>
                    <a:bodyPr/>
                    <a:lstStyle/>
                    <a:p>
                      <a:pPr marL="0" marR="0">
                        <a:spcBef>
                          <a:spcPts val="0"/>
                        </a:spcBef>
                        <a:spcAft>
                          <a:spcPts val="0"/>
                        </a:spcAft>
                      </a:pPr>
                      <a:r>
                        <a:rPr lang="en-PH" sz="1600" dirty="0">
                          <a:effectLst/>
                        </a:rPr>
                        <a:t>Give antipyretics.</a:t>
                      </a:r>
                      <a:endParaRPr lang="en-US" sz="1600" dirty="0">
                        <a:effectLst/>
                        <a:latin typeface="Arial" panose="020B0604020202020204" pitchFamily="34" charset="0"/>
                        <a:ea typeface="Calibri" panose="020F0502020204030204" pitchFamily="34" charset="0"/>
                      </a:endParaRPr>
                    </a:p>
                  </a:txBody>
                  <a:tcPr marL="51063" marR="51063" marT="0" marB="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4541432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11522" y="166987"/>
            <a:ext cx="7924176" cy="668818"/>
          </a:xfrm>
        </p:spPr>
        <p:txBody>
          <a:bodyPr>
            <a:noAutofit/>
          </a:bodyPr>
          <a:lstStyle/>
          <a:p>
            <a:r>
              <a:rPr lang="en-PH" sz="4000" b="1" dirty="0">
                <a:solidFill>
                  <a:schemeClr val="accent1">
                    <a:lumMod val="75000"/>
                  </a:schemeClr>
                </a:solidFill>
              </a:rPr>
              <a:t>Manage adverse drug reactions</a:t>
            </a:r>
            <a:endParaRPr lang="en-US" sz="4000" b="1" dirty="0">
              <a:solidFill>
                <a:schemeClr val="accent1">
                  <a:lumMod val="75000"/>
                </a:schemeClr>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191097887"/>
              </p:ext>
            </p:extLst>
          </p:nvPr>
        </p:nvGraphicFramePr>
        <p:xfrm>
          <a:off x="311522" y="1002792"/>
          <a:ext cx="8520955" cy="5490845"/>
        </p:xfrm>
        <a:graphic>
          <a:graphicData uri="http://schemas.openxmlformats.org/drawingml/2006/table">
            <a:tbl>
              <a:tblPr>
                <a:tableStyleId>{5C22544A-7EE6-4342-B048-85BDC9FD1C3A}</a:tableStyleId>
              </a:tblPr>
              <a:tblGrid>
                <a:gridCol w="2507283">
                  <a:extLst>
                    <a:ext uri="{9D8B030D-6E8A-4147-A177-3AD203B41FA5}">
                      <a16:colId xmlns:a16="http://schemas.microsoft.com/office/drawing/2014/main" val="20000"/>
                    </a:ext>
                  </a:extLst>
                </a:gridCol>
                <a:gridCol w="1466248">
                  <a:extLst>
                    <a:ext uri="{9D8B030D-6E8A-4147-A177-3AD203B41FA5}">
                      <a16:colId xmlns:a16="http://schemas.microsoft.com/office/drawing/2014/main" val="20001"/>
                    </a:ext>
                  </a:extLst>
                </a:gridCol>
                <a:gridCol w="4547424">
                  <a:extLst>
                    <a:ext uri="{9D8B030D-6E8A-4147-A177-3AD203B41FA5}">
                      <a16:colId xmlns:a16="http://schemas.microsoft.com/office/drawing/2014/main" val="20002"/>
                    </a:ext>
                  </a:extLst>
                </a:gridCol>
              </a:tblGrid>
              <a:tr h="234892">
                <a:tc>
                  <a:txBody>
                    <a:bodyPr/>
                    <a:lstStyle/>
                    <a:p>
                      <a:pPr marL="0" marR="0" algn="ctr">
                        <a:spcBef>
                          <a:spcPts val="1200"/>
                        </a:spcBef>
                        <a:spcAft>
                          <a:spcPts val="300"/>
                        </a:spcAft>
                      </a:pPr>
                      <a:r>
                        <a:rPr lang="en-US" sz="1600" b="1" kern="1600" dirty="0">
                          <a:solidFill>
                            <a:schemeClr val="bg1"/>
                          </a:solidFill>
                          <a:effectLst/>
                        </a:rPr>
                        <a:t>Major Adverse Reactions</a:t>
                      </a:r>
                      <a:endParaRPr lang="en-US" sz="1600" b="1" kern="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1063" marR="51063" marT="0" marB="0" anchor="ctr">
                    <a:solidFill>
                      <a:srgbClr val="549E39"/>
                    </a:solidFill>
                  </a:tcPr>
                </a:tc>
                <a:tc>
                  <a:txBody>
                    <a:bodyPr/>
                    <a:lstStyle/>
                    <a:p>
                      <a:pPr marL="0" marR="0" algn="ctr">
                        <a:lnSpc>
                          <a:spcPct val="115000"/>
                        </a:lnSpc>
                        <a:spcBef>
                          <a:spcPts val="0"/>
                        </a:spcBef>
                        <a:spcAft>
                          <a:spcPts val="0"/>
                        </a:spcAft>
                      </a:pPr>
                      <a:r>
                        <a:rPr lang="en-PH" sz="1600" b="1" dirty="0">
                          <a:solidFill>
                            <a:schemeClr val="bg1"/>
                          </a:solidFill>
                          <a:effectLst/>
                        </a:rPr>
                        <a:t>Drug(s) probably responsible</a:t>
                      </a:r>
                      <a:endParaRPr lang="en-US" sz="1600" b="1" dirty="0">
                        <a:solidFill>
                          <a:schemeClr val="bg1"/>
                        </a:solidFill>
                        <a:effectLst/>
                        <a:latin typeface="Arial" panose="020B0604020202020204" pitchFamily="34" charset="0"/>
                        <a:ea typeface="Calibri" panose="020F0502020204030204" pitchFamily="34" charset="0"/>
                      </a:endParaRPr>
                    </a:p>
                  </a:txBody>
                  <a:tcPr marL="51063" marR="51063" marT="0" marB="0" anchor="ctr">
                    <a:solidFill>
                      <a:srgbClr val="549E39"/>
                    </a:solidFill>
                  </a:tcPr>
                </a:tc>
                <a:tc>
                  <a:txBody>
                    <a:bodyPr/>
                    <a:lstStyle/>
                    <a:p>
                      <a:pPr marL="0" marR="0" algn="ctr">
                        <a:spcBef>
                          <a:spcPts val="0"/>
                        </a:spcBef>
                        <a:spcAft>
                          <a:spcPts val="0"/>
                        </a:spcAft>
                      </a:pPr>
                      <a:r>
                        <a:rPr lang="en-PH" sz="1600" b="1" dirty="0">
                          <a:solidFill>
                            <a:schemeClr val="bg1"/>
                          </a:solidFill>
                          <a:effectLst/>
                        </a:rPr>
                        <a:t>Management</a:t>
                      </a:r>
                      <a:endParaRPr lang="en-US" sz="1600" b="1" dirty="0">
                        <a:solidFill>
                          <a:schemeClr val="bg1"/>
                        </a:solidFill>
                        <a:effectLst/>
                        <a:latin typeface="Arial" panose="020B0604020202020204" pitchFamily="34" charset="0"/>
                        <a:ea typeface="Calibri" panose="020F0502020204030204" pitchFamily="34" charset="0"/>
                      </a:endParaRPr>
                    </a:p>
                  </a:txBody>
                  <a:tcPr marL="51063" marR="51063" marT="0" marB="0" anchor="ctr">
                    <a:solidFill>
                      <a:srgbClr val="549E39"/>
                    </a:solidFill>
                  </a:tcPr>
                </a:tc>
                <a:extLst>
                  <a:ext uri="{0D108BD9-81ED-4DB2-BD59-A6C34878D82A}">
                    <a16:rowId xmlns:a16="http://schemas.microsoft.com/office/drawing/2014/main" val="10000"/>
                  </a:ext>
                </a:extLst>
              </a:tr>
              <a:tr h="352338">
                <a:tc>
                  <a:txBody>
                    <a:bodyPr/>
                    <a:lstStyle/>
                    <a:p>
                      <a:pPr marL="0" marR="0" lvl="0" indent="0">
                        <a:lnSpc>
                          <a:spcPct val="115000"/>
                        </a:lnSpc>
                        <a:spcBef>
                          <a:spcPts val="600"/>
                        </a:spcBef>
                        <a:spcAft>
                          <a:spcPts val="0"/>
                        </a:spcAft>
                        <a:buFont typeface="+mj-lt"/>
                        <a:buNone/>
                        <a:tabLst>
                          <a:tab pos="142875" algn="l"/>
                        </a:tabLst>
                      </a:pPr>
                      <a:r>
                        <a:rPr lang="en-PH" sz="1600" dirty="0">
                          <a:effectLst/>
                        </a:rPr>
                        <a:t>Severe skin rash due to hypersensitivity</a:t>
                      </a:r>
                      <a:endParaRPr lang="en-US" sz="1600" dirty="0">
                        <a:effectLst/>
                        <a:latin typeface="Arial" panose="020B0604020202020204" pitchFamily="34" charset="0"/>
                        <a:ea typeface="Calibri" panose="020F0502020204030204" pitchFamily="34" charset="0"/>
                      </a:endParaRPr>
                    </a:p>
                  </a:txBody>
                  <a:tcPr marL="51063" marR="51063" marT="0" marB="0" anchor="ctr"/>
                </a:tc>
                <a:tc>
                  <a:txBody>
                    <a:bodyPr/>
                    <a:lstStyle/>
                    <a:p>
                      <a:pPr marL="0" marR="0" algn="ctr">
                        <a:lnSpc>
                          <a:spcPct val="115000"/>
                        </a:lnSpc>
                        <a:spcBef>
                          <a:spcPts val="600"/>
                        </a:spcBef>
                        <a:spcAft>
                          <a:spcPts val="0"/>
                        </a:spcAft>
                      </a:pPr>
                      <a:r>
                        <a:rPr lang="en-PH" sz="1600" dirty="0">
                          <a:effectLst/>
                        </a:rPr>
                        <a:t>Any kind of drugs (especially Strep)</a:t>
                      </a:r>
                      <a:endParaRPr lang="en-US" sz="1600" dirty="0">
                        <a:effectLst/>
                        <a:latin typeface="Arial" panose="020B0604020202020204" pitchFamily="34" charset="0"/>
                        <a:ea typeface="Calibri" panose="020F0502020204030204" pitchFamily="34" charset="0"/>
                      </a:endParaRPr>
                    </a:p>
                  </a:txBody>
                  <a:tcPr marL="51063" marR="51063" marT="0" marB="0" anchor="ctr"/>
                </a:tc>
                <a:tc>
                  <a:txBody>
                    <a:bodyPr/>
                    <a:lstStyle/>
                    <a:p>
                      <a:pPr marL="0" marR="0">
                        <a:spcBef>
                          <a:spcPts val="0"/>
                        </a:spcBef>
                        <a:spcAft>
                          <a:spcPts val="0"/>
                        </a:spcAft>
                      </a:pPr>
                      <a:r>
                        <a:rPr lang="en-PH" sz="1600">
                          <a:effectLst/>
                        </a:rPr>
                        <a:t>Discontinue anti-TB drugs and refer to appropriate specialist. </a:t>
                      </a:r>
                      <a:endParaRPr lang="en-US" sz="1600">
                        <a:effectLst/>
                        <a:latin typeface="Arial" panose="020B0604020202020204" pitchFamily="34" charset="0"/>
                        <a:ea typeface="Calibri" panose="020F0502020204030204" pitchFamily="34" charset="0"/>
                      </a:endParaRPr>
                    </a:p>
                  </a:txBody>
                  <a:tcPr marL="51063" marR="51063" marT="0" marB="0" anchor="ctr"/>
                </a:tc>
                <a:extLst>
                  <a:ext uri="{0D108BD9-81ED-4DB2-BD59-A6C34878D82A}">
                    <a16:rowId xmlns:a16="http://schemas.microsoft.com/office/drawing/2014/main" val="10001"/>
                  </a:ext>
                </a:extLst>
              </a:tr>
              <a:tr h="587230">
                <a:tc>
                  <a:txBody>
                    <a:bodyPr/>
                    <a:lstStyle/>
                    <a:p>
                      <a:pPr marL="146685" marR="0" indent="-146685">
                        <a:lnSpc>
                          <a:spcPct val="115000"/>
                        </a:lnSpc>
                        <a:spcBef>
                          <a:spcPts val="600"/>
                        </a:spcBef>
                        <a:spcAft>
                          <a:spcPts val="0"/>
                        </a:spcAft>
                      </a:pPr>
                      <a:r>
                        <a:rPr lang="en-PH" sz="1600" dirty="0">
                          <a:effectLst/>
                        </a:rPr>
                        <a:t>Jaundice due to hepatitis</a:t>
                      </a:r>
                      <a:endParaRPr lang="en-US" sz="1600" dirty="0">
                        <a:effectLst/>
                        <a:latin typeface="Arial" panose="020B0604020202020204" pitchFamily="34" charset="0"/>
                        <a:ea typeface="Calibri" panose="020F0502020204030204" pitchFamily="34" charset="0"/>
                      </a:endParaRPr>
                    </a:p>
                  </a:txBody>
                  <a:tcPr marL="51063" marR="51063" marT="0" marB="0" anchor="ctr">
                    <a:solidFill>
                      <a:srgbClr val="DBE9CD"/>
                    </a:solidFill>
                  </a:tcPr>
                </a:tc>
                <a:tc>
                  <a:txBody>
                    <a:bodyPr/>
                    <a:lstStyle/>
                    <a:p>
                      <a:pPr marL="0" marR="0" algn="ctr">
                        <a:lnSpc>
                          <a:spcPct val="115000"/>
                        </a:lnSpc>
                        <a:spcBef>
                          <a:spcPts val="600"/>
                        </a:spcBef>
                        <a:spcAft>
                          <a:spcPts val="0"/>
                        </a:spcAft>
                      </a:pPr>
                      <a:r>
                        <a:rPr lang="en-PH" sz="1600" dirty="0">
                          <a:effectLst/>
                        </a:rPr>
                        <a:t>Any kind of drugs (especially INH, RIF, &amp; PZA)</a:t>
                      </a:r>
                      <a:endParaRPr lang="en-US" sz="1600" dirty="0">
                        <a:effectLst/>
                        <a:latin typeface="Arial" panose="020B0604020202020204" pitchFamily="34" charset="0"/>
                        <a:ea typeface="Calibri" panose="020F0502020204030204" pitchFamily="34" charset="0"/>
                      </a:endParaRPr>
                    </a:p>
                  </a:txBody>
                  <a:tcPr marL="51063" marR="51063" marT="0" marB="0" anchor="ctr">
                    <a:solidFill>
                      <a:srgbClr val="DBE9CD"/>
                    </a:solidFill>
                  </a:tcPr>
                </a:tc>
                <a:tc>
                  <a:txBody>
                    <a:bodyPr/>
                    <a:lstStyle/>
                    <a:p>
                      <a:pPr marL="0" marR="0">
                        <a:spcBef>
                          <a:spcPts val="0"/>
                        </a:spcBef>
                        <a:spcAft>
                          <a:spcPts val="0"/>
                        </a:spcAft>
                      </a:pPr>
                      <a:r>
                        <a:rPr lang="en-PH" sz="1600" dirty="0">
                          <a:effectLst/>
                        </a:rPr>
                        <a:t>Discontinue anti-TB drugs and refer to appropriate specialist . If symptoms subside, resume treatment and monitor clinically.</a:t>
                      </a:r>
                      <a:endParaRPr lang="en-US" sz="1600" dirty="0">
                        <a:effectLst/>
                        <a:latin typeface="Arial" panose="020B0604020202020204" pitchFamily="34" charset="0"/>
                        <a:ea typeface="Calibri" panose="020F0502020204030204" pitchFamily="34" charset="0"/>
                      </a:endParaRPr>
                    </a:p>
                  </a:txBody>
                  <a:tcPr marL="51063" marR="51063" marT="0" marB="0" anchor="ctr">
                    <a:solidFill>
                      <a:srgbClr val="DBE9CD"/>
                    </a:solidFill>
                  </a:tcPr>
                </a:tc>
                <a:extLst>
                  <a:ext uri="{0D108BD9-81ED-4DB2-BD59-A6C34878D82A}">
                    <a16:rowId xmlns:a16="http://schemas.microsoft.com/office/drawing/2014/main" val="10002"/>
                  </a:ext>
                </a:extLst>
              </a:tr>
              <a:tr h="271866">
                <a:tc>
                  <a:txBody>
                    <a:bodyPr/>
                    <a:lstStyle/>
                    <a:p>
                      <a:pPr marL="0" marR="0" indent="0">
                        <a:lnSpc>
                          <a:spcPct val="115000"/>
                        </a:lnSpc>
                        <a:spcBef>
                          <a:spcPts val="600"/>
                        </a:spcBef>
                        <a:spcAft>
                          <a:spcPts val="0"/>
                        </a:spcAft>
                      </a:pPr>
                      <a:r>
                        <a:rPr lang="en-PH" sz="1600" dirty="0">
                          <a:effectLst/>
                        </a:rPr>
                        <a:t>Impairment of visual acuity and </a:t>
                      </a:r>
                      <a:r>
                        <a:rPr lang="en-PH" sz="1600" dirty="0" err="1">
                          <a:effectLst/>
                        </a:rPr>
                        <a:t>color</a:t>
                      </a:r>
                      <a:r>
                        <a:rPr lang="en-PH" sz="1600" dirty="0">
                          <a:effectLst/>
                        </a:rPr>
                        <a:t> vision due to optic neuritis</a:t>
                      </a:r>
                      <a:endParaRPr lang="en-US" sz="1600" dirty="0">
                        <a:effectLst/>
                        <a:latin typeface="Arial" panose="020B0604020202020204" pitchFamily="34" charset="0"/>
                        <a:ea typeface="Calibri" panose="020F0502020204030204" pitchFamily="34" charset="0"/>
                      </a:endParaRPr>
                    </a:p>
                  </a:txBody>
                  <a:tcPr marL="51063" marR="51063" marT="0" marB="0" anchor="ctr"/>
                </a:tc>
                <a:tc>
                  <a:txBody>
                    <a:bodyPr/>
                    <a:lstStyle/>
                    <a:p>
                      <a:pPr marL="0" marR="0" algn="ctr">
                        <a:lnSpc>
                          <a:spcPct val="115000"/>
                        </a:lnSpc>
                        <a:spcBef>
                          <a:spcPts val="600"/>
                        </a:spcBef>
                        <a:spcAft>
                          <a:spcPts val="0"/>
                        </a:spcAft>
                      </a:pPr>
                      <a:r>
                        <a:rPr lang="en-PH" sz="1600" dirty="0">
                          <a:effectLst/>
                        </a:rPr>
                        <a:t>ETH</a:t>
                      </a:r>
                      <a:endParaRPr lang="en-US" sz="1600" dirty="0">
                        <a:effectLst/>
                        <a:latin typeface="Arial" panose="020B0604020202020204" pitchFamily="34" charset="0"/>
                        <a:ea typeface="Calibri" panose="020F0502020204030204" pitchFamily="34" charset="0"/>
                      </a:endParaRPr>
                    </a:p>
                  </a:txBody>
                  <a:tcPr marL="51063" marR="51063" marT="0" marB="0" anchor="ctr"/>
                </a:tc>
                <a:tc>
                  <a:txBody>
                    <a:bodyPr/>
                    <a:lstStyle/>
                    <a:p>
                      <a:pPr marL="0" marR="0">
                        <a:spcBef>
                          <a:spcPts val="0"/>
                        </a:spcBef>
                        <a:spcAft>
                          <a:spcPts val="0"/>
                        </a:spcAft>
                      </a:pPr>
                      <a:r>
                        <a:rPr lang="en-PH" sz="1600">
                          <a:effectLst/>
                        </a:rPr>
                        <a:t>Discontinue ethambutol and refer to an ophthalmologist.</a:t>
                      </a:r>
                      <a:endParaRPr lang="en-US" sz="1600">
                        <a:effectLst/>
                        <a:latin typeface="Arial" panose="020B0604020202020204" pitchFamily="34" charset="0"/>
                        <a:ea typeface="Calibri" panose="020F0502020204030204" pitchFamily="34" charset="0"/>
                      </a:endParaRPr>
                    </a:p>
                  </a:txBody>
                  <a:tcPr marL="51063" marR="51063" marT="0" marB="0" anchor="ctr"/>
                </a:tc>
                <a:extLst>
                  <a:ext uri="{0D108BD9-81ED-4DB2-BD59-A6C34878D82A}">
                    <a16:rowId xmlns:a16="http://schemas.microsoft.com/office/drawing/2014/main" val="10003"/>
                  </a:ext>
                </a:extLst>
              </a:tr>
              <a:tr h="469784">
                <a:tc>
                  <a:txBody>
                    <a:bodyPr/>
                    <a:lstStyle/>
                    <a:p>
                      <a:pPr marL="0" marR="0" indent="0">
                        <a:lnSpc>
                          <a:spcPct val="115000"/>
                        </a:lnSpc>
                        <a:spcBef>
                          <a:spcPts val="600"/>
                        </a:spcBef>
                        <a:spcAft>
                          <a:spcPts val="0"/>
                        </a:spcAft>
                      </a:pPr>
                      <a:r>
                        <a:rPr lang="en-PH" sz="1600" dirty="0">
                          <a:effectLst/>
                        </a:rPr>
                        <a:t>Hearing impairment, ringing of the ear, and dizziness due to damage of the eighth cranial nerve</a:t>
                      </a:r>
                      <a:endParaRPr lang="en-US" sz="1600" dirty="0">
                        <a:effectLst/>
                        <a:latin typeface="Arial" panose="020B0604020202020204" pitchFamily="34" charset="0"/>
                        <a:ea typeface="Calibri" panose="020F0502020204030204" pitchFamily="34" charset="0"/>
                      </a:endParaRPr>
                    </a:p>
                  </a:txBody>
                  <a:tcPr marL="51063" marR="51063" marT="0" marB="0" anchor="ctr">
                    <a:solidFill>
                      <a:srgbClr val="DBE9CD"/>
                    </a:solidFill>
                  </a:tcPr>
                </a:tc>
                <a:tc>
                  <a:txBody>
                    <a:bodyPr/>
                    <a:lstStyle/>
                    <a:p>
                      <a:pPr marL="0" marR="0" algn="ctr">
                        <a:lnSpc>
                          <a:spcPct val="115000"/>
                        </a:lnSpc>
                        <a:spcBef>
                          <a:spcPts val="600"/>
                        </a:spcBef>
                        <a:spcAft>
                          <a:spcPts val="0"/>
                        </a:spcAft>
                      </a:pPr>
                      <a:r>
                        <a:rPr lang="en-PH" sz="1600" dirty="0">
                          <a:effectLst/>
                        </a:rPr>
                        <a:t>Strep</a:t>
                      </a:r>
                      <a:endParaRPr lang="en-US" sz="1600" dirty="0">
                        <a:effectLst/>
                        <a:latin typeface="Arial" panose="020B0604020202020204" pitchFamily="34" charset="0"/>
                        <a:ea typeface="Calibri" panose="020F0502020204030204" pitchFamily="34" charset="0"/>
                      </a:endParaRPr>
                    </a:p>
                  </a:txBody>
                  <a:tcPr marL="51063" marR="51063" marT="0" marB="0" anchor="ctr">
                    <a:solidFill>
                      <a:srgbClr val="DBE9CD"/>
                    </a:solidFill>
                  </a:tcPr>
                </a:tc>
                <a:tc>
                  <a:txBody>
                    <a:bodyPr/>
                    <a:lstStyle/>
                    <a:p>
                      <a:pPr marL="0" marR="0">
                        <a:spcBef>
                          <a:spcPts val="0"/>
                        </a:spcBef>
                        <a:spcAft>
                          <a:spcPts val="0"/>
                        </a:spcAft>
                      </a:pPr>
                      <a:r>
                        <a:rPr lang="en-PH" sz="1600" dirty="0">
                          <a:effectLst/>
                        </a:rPr>
                        <a:t>Discontinue streptomycin and refer to appropriate specialist .</a:t>
                      </a:r>
                      <a:endParaRPr lang="en-US" sz="1600" dirty="0">
                        <a:effectLst/>
                        <a:latin typeface="Arial" panose="020B0604020202020204" pitchFamily="34" charset="0"/>
                        <a:ea typeface="Calibri" panose="020F0502020204030204" pitchFamily="34" charset="0"/>
                      </a:endParaRPr>
                    </a:p>
                  </a:txBody>
                  <a:tcPr marL="51063" marR="51063" marT="0" marB="0" anchor="ctr">
                    <a:solidFill>
                      <a:srgbClr val="DBE9CD"/>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2790826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59609" y="324278"/>
            <a:ext cx="7924176" cy="668818"/>
          </a:xfrm>
        </p:spPr>
        <p:txBody>
          <a:bodyPr>
            <a:noAutofit/>
          </a:bodyPr>
          <a:lstStyle/>
          <a:p>
            <a:r>
              <a:rPr lang="en-PH" sz="4000" b="1" dirty="0">
                <a:solidFill>
                  <a:schemeClr val="accent1">
                    <a:lumMod val="75000"/>
                  </a:schemeClr>
                </a:solidFill>
              </a:rPr>
              <a:t>Manage adverse drug reactions</a:t>
            </a:r>
            <a:endParaRPr lang="en-US" sz="4000" b="1" dirty="0">
              <a:solidFill>
                <a:schemeClr val="accent1">
                  <a:lumMod val="75000"/>
                </a:schemeClr>
              </a:solidFill>
            </a:endParaRPr>
          </a:p>
        </p:txBody>
      </p:sp>
      <p:sp>
        <p:nvSpPr>
          <p:cNvPr id="3" name="Content Placeholder 2"/>
          <p:cNvSpPr>
            <a:spLocks noGrp="1"/>
          </p:cNvSpPr>
          <p:nvPr>
            <p:ph idx="1"/>
          </p:nvPr>
        </p:nvSpPr>
        <p:spPr>
          <a:xfrm>
            <a:off x="501975" y="1642754"/>
            <a:ext cx="7781810" cy="4927178"/>
          </a:xfrm>
        </p:spPr>
        <p:txBody>
          <a:bodyPr>
            <a:noAutofit/>
          </a:bodyPr>
          <a:lstStyle/>
          <a:p>
            <a:pPr lvl="1"/>
            <a:endParaRPr lang="en-PH" sz="2200" dirty="0"/>
          </a:p>
          <a:p>
            <a:pPr lvl="1"/>
            <a:endParaRPr lang="en-PH" sz="2200" dirty="0"/>
          </a:p>
          <a:p>
            <a:pPr lvl="1"/>
            <a:endParaRPr lang="en-PH" sz="2200" dirty="0"/>
          </a:p>
          <a:p>
            <a:pPr lvl="1"/>
            <a:endParaRPr lang="en-PH" sz="2200" dirty="0"/>
          </a:p>
          <a:p>
            <a:pPr lvl="1"/>
            <a:endParaRPr lang="en-PH" sz="2200" dirty="0"/>
          </a:p>
          <a:p>
            <a:pPr lvl="1"/>
            <a:endParaRPr lang="en-PH" sz="2200" dirty="0"/>
          </a:p>
          <a:p>
            <a:pPr lvl="1"/>
            <a:r>
              <a:rPr lang="en-PH" sz="2400" dirty="0"/>
              <a:t>There might be a need to switch to SDF whenever side effects to one or more components of the FDC are suspected. </a:t>
            </a:r>
          </a:p>
          <a:p>
            <a:pPr lvl="2"/>
            <a:r>
              <a:rPr lang="en-PH" sz="2000" dirty="0"/>
              <a:t>SDFs are to be provided according to the SDF dosage guide.</a:t>
            </a:r>
          </a:p>
        </p:txBody>
      </p:sp>
      <p:graphicFrame>
        <p:nvGraphicFramePr>
          <p:cNvPr id="15" name="Table 14"/>
          <p:cNvGraphicFramePr>
            <a:graphicFrameLocks noGrp="1"/>
          </p:cNvGraphicFramePr>
          <p:nvPr>
            <p:extLst>
              <p:ext uri="{D42A27DB-BD31-4B8C-83A1-F6EECF244321}">
                <p14:modId xmlns:p14="http://schemas.microsoft.com/office/powerpoint/2010/main" val="2014301193"/>
              </p:ext>
            </p:extLst>
          </p:nvPr>
        </p:nvGraphicFramePr>
        <p:xfrm>
          <a:off x="501975" y="1478595"/>
          <a:ext cx="8558278" cy="2380107"/>
        </p:xfrm>
        <a:graphic>
          <a:graphicData uri="http://schemas.openxmlformats.org/drawingml/2006/table">
            <a:tbl>
              <a:tblPr>
                <a:tableStyleId>{5C22544A-7EE6-4342-B048-85BDC9FD1C3A}</a:tableStyleId>
              </a:tblPr>
              <a:tblGrid>
                <a:gridCol w="2656016">
                  <a:extLst>
                    <a:ext uri="{9D8B030D-6E8A-4147-A177-3AD203B41FA5}">
                      <a16:colId xmlns:a16="http://schemas.microsoft.com/office/drawing/2014/main" val="20000"/>
                    </a:ext>
                  </a:extLst>
                </a:gridCol>
                <a:gridCol w="1553226">
                  <a:extLst>
                    <a:ext uri="{9D8B030D-6E8A-4147-A177-3AD203B41FA5}">
                      <a16:colId xmlns:a16="http://schemas.microsoft.com/office/drawing/2014/main" val="20001"/>
                    </a:ext>
                  </a:extLst>
                </a:gridCol>
                <a:gridCol w="4349036">
                  <a:extLst>
                    <a:ext uri="{9D8B030D-6E8A-4147-A177-3AD203B41FA5}">
                      <a16:colId xmlns:a16="http://schemas.microsoft.com/office/drawing/2014/main" val="20002"/>
                    </a:ext>
                  </a:extLst>
                </a:gridCol>
              </a:tblGrid>
              <a:tr h="234892">
                <a:tc>
                  <a:txBody>
                    <a:bodyPr/>
                    <a:lstStyle/>
                    <a:p>
                      <a:pPr marL="0" marR="0" algn="ctr">
                        <a:spcBef>
                          <a:spcPts val="1200"/>
                        </a:spcBef>
                        <a:spcAft>
                          <a:spcPts val="300"/>
                        </a:spcAft>
                      </a:pPr>
                      <a:r>
                        <a:rPr lang="en-US" sz="1600" b="1" kern="1600" dirty="0">
                          <a:solidFill>
                            <a:schemeClr val="bg1"/>
                          </a:solidFill>
                          <a:effectLst/>
                        </a:rPr>
                        <a:t>Major Adverse Reactions</a:t>
                      </a:r>
                      <a:endParaRPr lang="en-US" sz="1600" b="1" kern="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1063" marR="51063" marT="0" marB="0" anchor="ctr">
                    <a:solidFill>
                      <a:srgbClr val="549E39"/>
                    </a:solidFill>
                  </a:tcPr>
                </a:tc>
                <a:tc>
                  <a:txBody>
                    <a:bodyPr/>
                    <a:lstStyle/>
                    <a:p>
                      <a:pPr marL="0" marR="0" algn="ctr">
                        <a:lnSpc>
                          <a:spcPct val="115000"/>
                        </a:lnSpc>
                        <a:spcBef>
                          <a:spcPts val="0"/>
                        </a:spcBef>
                        <a:spcAft>
                          <a:spcPts val="0"/>
                        </a:spcAft>
                      </a:pPr>
                      <a:r>
                        <a:rPr lang="en-PH" sz="1600" b="1" dirty="0">
                          <a:solidFill>
                            <a:schemeClr val="bg1"/>
                          </a:solidFill>
                          <a:effectLst/>
                        </a:rPr>
                        <a:t>Drug(s) probably responsible</a:t>
                      </a:r>
                      <a:endParaRPr lang="en-US" sz="1600" b="1" dirty="0">
                        <a:solidFill>
                          <a:schemeClr val="bg1"/>
                        </a:solidFill>
                        <a:effectLst/>
                        <a:latin typeface="Arial" panose="020B0604020202020204" pitchFamily="34" charset="0"/>
                        <a:ea typeface="Calibri" panose="020F0502020204030204" pitchFamily="34" charset="0"/>
                      </a:endParaRPr>
                    </a:p>
                  </a:txBody>
                  <a:tcPr marL="51063" marR="51063" marT="0" marB="0" anchor="ctr">
                    <a:solidFill>
                      <a:srgbClr val="549E39"/>
                    </a:solidFill>
                  </a:tcPr>
                </a:tc>
                <a:tc>
                  <a:txBody>
                    <a:bodyPr/>
                    <a:lstStyle/>
                    <a:p>
                      <a:pPr marL="0" marR="0" algn="ctr">
                        <a:spcBef>
                          <a:spcPts val="0"/>
                        </a:spcBef>
                        <a:spcAft>
                          <a:spcPts val="0"/>
                        </a:spcAft>
                      </a:pPr>
                      <a:r>
                        <a:rPr lang="en-PH" sz="1600" b="1" dirty="0">
                          <a:solidFill>
                            <a:schemeClr val="bg1"/>
                          </a:solidFill>
                          <a:effectLst/>
                        </a:rPr>
                        <a:t>Management</a:t>
                      </a:r>
                      <a:endParaRPr lang="en-US" sz="1600" b="1" dirty="0">
                        <a:solidFill>
                          <a:schemeClr val="bg1"/>
                        </a:solidFill>
                        <a:effectLst/>
                        <a:latin typeface="Arial" panose="020B0604020202020204" pitchFamily="34" charset="0"/>
                        <a:ea typeface="Calibri" panose="020F0502020204030204" pitchFamily="34" charset="0"/>
                      </a:endParaRPr>
                    </a:p>
                  </a:txBody>
                  <a:tcPr marL="51063" marR="51063" marT="0" marB="0" anchor="ctr">
                    <a:solidFill>
                      <a:srgbClr val="549E39"/>
                    </a:solidFill>
                  </a:tcPr>
                </a:tc>
                <a:extLst>
                  <a:ext uri="{0D108BD9-81ED-4DB2-BD59-A6C34878D82A}">
                    <a16:rowId xmlns:a16="http://schemas.microsoft.com/office/drawing/2014/main" val="10000"/>
                  </a:ext>
                </a:extLst>
              </a:tr>
              <a:tr h="297397">
                <a:tc>
                  <a:txBody>
                    <a:bodyPr/>
                    <a:lstStyle/>
                    <a:p>
                      <a:pPr marL="0" marR="0" indent="0">
                        <a:lnSpc>
                          <a:spcPct val="115000"/>
                        </a:lnSpc>
                        <a:spcBef>
                          <a:spcPts val="600"/>
                        </a:spcBef>
                        <a:spcAft>
                          <a:spcPts val="0"/>
                        </a:spcAft>
                      </a:pPr>
                      <a:r>
                        <a:rPr lang="en-PH" sz="1600" dirty="0">
                          <a:effectLst/>
                        </a:rPr>
                        <a:t>Oliguria or albuminuria due to renal disorder</a:t>
                      </a:r>
                      <a:endParaRPr lang="en-US" sz="1600" dirty="0">
                        <a:effectLst/>
                        <a:latin typeface="Arial" panose="020B0604020202020204" pitchFamily="34" charset="0"/>
                        <a:ea typeface="Calibri" panose="020F0502020204030204" pitchFamily="34" charset="0"/>
                      </a:endParaRPr>
                    </a:p>
                  </a:txBody>
                  <a:tcPr marL="51063" marR="51063" marT="0" marB="0" anchor="ctr"/>
                </a:tc>
                <a:tc>
                  <a:txBody>
                    <a:bodyPr/>
                    <a:lstStyle/>
                    <a:p>
                      <a:pPr marL="0" marR="0" algn="ctr">
                        <a:spcBef>
                          <a:spcPts val="0"/>
                        </a:spcBef>
                        <a:spcAft>
                          <a:spcPts val="0"/>
                        </a:spcAft>
                      </a:pPr>
                      <a:r>
                        <a:rPr lang="en-PH" sz="1600">
                          <a:effectLst/>
                        </a:rPr>
                        <a:t>Streptomycin</a:t>
                      </a:r>
                      <a:endParaRPr lang="en-US" sz="1600">
                        <a:effectLst/>
                      </a:endParaRPr>
                    </a:p>
                    <a:p>
                      <a:pPr marL="0" marR="0" algn="ctr">
                        <a:spcBef>
                          <a:spcPts val="0"/>
                        </a:spcBef>
                        <a:spcAft>
                          <a:spcPts val="0"/>
                        </a:spcAft>
                      </a:pPr>
                      <a:r>
                        <a:rPr lang="en-PH" sz="1600">
                          <a:effectLst/>
                        </a:rPr>
                        <a:t>Rifampicin</a:t>
                      </a:r>
                      <a:endParaRPr lang="en-US" sz="1600">
                        <a:effectLst/>
                        <a:latin typeface="Arial" panose="020B0604020202020204" pitchFamily="34" charset="0"/>
                        <a:ea typeface="Calibri" panose="020F0502020204030204" pitchFamily="34" charset="0"/>
                      </a:endParaRPr>
                    </a:p>
                  </a:txBody>
                  <a:tcPr marL="51063" marR="51063" marT="0" marB="0" anchor="ctr"/>
                </a:tc>
                <a:tc>
                  <a:txBody>
                    <a:bodyPr/>
                    <a:lstStyle/>
                    <a:p>
                      <a:pPr marL="0" marR="0">
                        <a:spcBef>
                          <a:spcPts val="0"/>
                        </a:spcBef>
                        <a:spcAft>
                          <a:spcPts val="0"/>
                        </a:spcAft>
                      </a:pPr>
                      <a:r>
                        <a:rPr lang="en-PH" sz="1600">
                          <a:effectLst/>
                        </a:rPr>
                        <a:t>Discontinue anti-TB drugs and refer to appropriate specialist.</a:t>
                      </a:r>
                      <a:endParaRPr lang="en-US" sz="1600">
                        <a:effectLst/>
                        <a:latin typeface="Arial" panose="020B0604020202020204" pitchFamily="34" charset="0"/>
                        <a:ea typeface="Calibri" panose="020F0502020204030204" pitchFamily="34" charset="0"/>
                      </a:endParaRPr>
                    </a:p>
                  </a:txBody>
                  <a:tcPr marL="51063" marR="51063" marT="0" marB="0" anchor="ctr"/>
                </a:tc>
                <a:extLst>
                  <a:ext uri="{0D108BD9-81ED-4DB2-BD59-A6C34878D82A}">
                    <a16:rowId xmlns:a16="http://schemas.microsoft.com/office/drawing/2014/main" val="10001"/>
                  </a:ext>
                </a:extLst>
              </a:tr>
              <a:tr h="271866">
                <a:tc>
                  <a:txBody>
                    <a:bodyPr/>
                    <a:lstStyle/>
                    <a:p>
                      <a:pPr marL="0" marR="0">
                        <a:lnSpc>
                          <a:spcPct val="115000"/>
                        </a:lnSpc>
                        <a:spcBef>
                          <a:spcPts val="600"/>
                        </a:spcBef>
                        <a:spcAft>
                          <a:spcPts val="0"/>
                        </a:spcAft>
                      </a:pPr>
                      <a:r>
                        <a:rPr lang="en-PH" sz="1600" dirty="0">
                          <a:effectLst/>
                        </a:rPr>
                        <a:t>Psychosis and convulsion</a:t>
                      </a:r>
                      <a:endParaRPr lang="en-US" sz="1600" dirty="0">
                        <a:effectLst/>
                        <a:latin typeface="Arial" panose="020B0604020202020204" pitchFamily="34" charset="0"/>
                        <a:ea typeface="Calibri" panose="020F0502020204030204" pitchFamily="34" charset="0"/>
                      </a:endParaRPr>
                    </a:p>
                  </a:txBody>
                  <a:tcPr marL="51063" marR="51063" marT="0" marB="0" anchor="ctr">
                    <a:solidFill>
                      <a:srgbClr val="DBE9CD"/>
                    </a:solidFill>
                  </a:tcPr>
                </a:tc>
                <a:tc>
                  <a:txBody>
                    <a:bodyPr/>
                    <a:lstStyle/>
                    <a:p>
                      <a:pPr marL="0" marR="0" algn="ctr">
                        <a:lnSpc>
                          <a:spcPct val="115000"/>
                        </a:lnSpc>
                        <a:spcBef>
                          <a:spcPts val="600"/>
                        </a:spcBef>
                        <a:spcAft>
                          <a:spcPts val="0"/>
                        </a:spcAft>
                      </a:pPr>
                      <a:r>
                        <a:rPr lang="en-PH" sz="1600" dirty="0">
                          <a:effectLst/>
                        </a:rPr>
                        <a:t>Isoniazid</a:t>
                      </a:r>
                      <a:endParaRPr lang="en-US" sz="1600" dirty="0">
                        <a:effectLst/>
                        <a:latin typeface="Arial" panose="020B0604020202020204" pitchFamily="34" charset="0"/>
                        <a:ea typeface="Calibri" panose="020F0502020204030204" pitchFamily="34" charset="0"/>
                      </a:endParaRPr>
                    </a:p>
                  </a:txBody>
                  <a:tcPr marL="51063" marR="51063" marT="0" marB="0" anchor="ctr">
                    <a:solidFill>
                      <a:srgbClr val="DBE9CD"/>
                    </a:solidFill>
                  </a:tcPr>
                </a:tc>
                <a:tc>
                  <a:txBody>
                    <a:bodyPr/>
                    <a:lstStyle/>
                    <a:p>
                      <a:pPr marL="0" marR="0">
                        <a:spcBef>
                          <a:spcPts val="0"/>
                        </a:spcBef>
                        <a:spcAft>
                          <a:spcPts val="0"/>
                        </a:spcAft>
                      </a:pPr>
                      <a:r>
                        <a:rPr lang="en-PH" sz="1600" dirty="0">
                          <a:effectLst/>
                        </a:rPr>
                        <a:t>Discontinue isoniazid and refer to appropriate specialist. </a:t>
                      </a:r>
                      <a:endParaRPr lang="en-US" sz="1600" dirty="0">
                        <a:effectLst/>
                        <a:latin typeface="Arial" panose="020B0604020202020204" pitchFamily="34" charset="0"/>
                        <a:ea typeface="Calibri" panose="020F0502020204030204" pitchFamily="34" charset="0"/>
                      </a:endParaRPr>
                    </a:p>
                  </a:txBody>
                  <a:tcPr marL="51063" marR="51063" marT="0" marB="0" anchor="ctr">
                    <a:solidFill>
                      <a:srgbClr val="DBE9CD"/>
                    </a:solidFill>
                  </a:tcPr>
                </a:tc>
                <a:extLst>
                  <a:ext uri="{0D108BD9-81ED-4DB2-BD59-A6C34878D82A}">
                    <a16:rowId xmlns:a16="http://schemas.microsoft.com/office/drawing/2014/main" val="10002"/>
                  </a:ext>
                </a:extLst>
              </a:tr>
              <a:tr h="293142">
                <a:tc>
                  <a:txBody>
                    <a:bodyPr/>
                    <a:lstStyle/>
                    <a:p>
                      <a:pPr marL="146685" marR="0" indent="-146685">
                        <a:lnSpc>
                          <a:spcPct val="115000"/>
                        </a:lnSpc>
                        <a:spcBef>
                          <a:spcPts val="600"/>
                        </a:spcBef>
                        <a:spcAft>
                          <a:spcPts val="0"/>
                        </a:spcAft>
                      </a:pPr>
                      <a:r>
                        <a:rPr lang="en-PH" sz="1600" dirty="0">
                          <a:effectLst/>
                        </a:rPr>
                        <a:t>Thrombocytopenia, </a:t>
                      </a:r>
                      <a:r>
                        <a:rPr lang="en-PH" sz="1600" dirty="0" err="1">
                          <a:effectLst/>
                        </a:rPr>
                        <a:t>anemia</a:t>
                      </a:r>
                      <a:r>
                        <a:rPr lang="en-PH" sz="1600" dirty="0">
                          <a:effectLst/>
                        </a:rPr>
                        <a:t>, shock</a:t>
                      </a:r>
                      <a:endParaRPr lang="en-US" sz="1600" dirty="0">
                        <a:effectLst/>
                        <a:latin typeface="Arial" panose="020B0604020202020204" pitchFamily="34" charset="0"/>
                        <a:ea typeface="Calibri" panose="020F0502020204030204" pitchFamily="34" charset="0"/>
                      </a:endParaRPr>
                    </a:p>
                  </a:txBody>
                  <a:tcPr marL="51063" marR="51063" marT="0" marB="0" anchor="ctr"/>
                </a:tc>
                <a:tc>
                  <a:txBody>
                    <a:bodyPr/>
                    <a:lstStyle/>
                    <a:p>
                      <a:pPr marL="0" marR="0" algn="ctr">
                        <a:lnSpc>
                          <a:spcPct val="115000"/>
                        </a:lnSpc>
                        <a:spcBef>
                          <a:spcPts val="600"/>
                        </a:spcBef>
                        <a:spcAft>
                          <a:spcPts val="0"/>
                        </a:spcAft>
                      </a:pPr>
                      <a:r>
                        <a:rPr lang="en-PH" sz="1600" dirty="0">
                          <a:effectLst/>
                        </a:rPr>
                        <a:t>Rifampicin</a:t>
                      </a:r>
                      <a:endParaRPr lang="en-US" sz="1600" dirty="0">
                        <a:effectLst/>
                        <a:latin typeface="Arial" panose="020B0604020202020204" pitchFamily="34" charset="0"/>
                        <a:ea typeface="Calibri" panose="020F0502020204030204" pitchFamily="34" charset="0"/>
                      </a:endParaRPr>
                    </a:p>
                  </a:txBody>
                  <a:tcPr marL="51063" marR="51063" marT="0" marB="0" anchor="ctr"/>
                </a:tc>
                <a:tc>
                  <a:txBody>
                    <a:bodyPr/>
                    <a:lstStyle/>
                    <a:p>
                      <a:pPr marL="0" marR="0">
                        <a:spcBef>
                          <a:spcPts val="0"/>
                        </a:spcBef>
                        <a:spcAft>
                          <a:spcPts val="0"/>
                        </a:spcAft>
                      </a:pPr>
                      <a:r>
                        <a:rPr lang="en-PH" sz="1600" dirty="0">
                          <a:effectLst/>
                        </a:rPr>
                        <a:t>Discontinue anti-TB drugs and refer to appropriate specialist </a:t>
                      </a:r>
                      <a:endParaRPr lang="en-US" sz="1600" dirty="0">
                        <a:effectLst/>
                        <a:latin typeface="Arial" panose="020B0604020202020204" pitchFamily="34" charset="0"/>
                        <a:ea typeface="Calibri" panose="020F0502020204030204" pitchFamily="34" charset="0"/>
                      </a:endParaRPr>
                    </a:p>
                  </a:txBody>
                  <a:tcPr marL="51063" marR="51063" marT="0"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7266311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67194" y="137234"/>
            <a:ext cx="7924176" cy="668818"/>
          </a:xfrm>
        </p:spPr>
        <p:txBody>
          <a:bodyPr>
            <a:normAutofit/>
          </a:bodyPr>
          <a:lstStyle/>
          <a:p>
            <a:r>
              <a:rPr lang="en-PH" b="1" dirty="0">
                <a:solidFill>
                  <a:schemeClr val="accent1">
                    <a:lumMod val="75000"/>
                  </a:schemeClr>
                </a:solidFill>
              </a:rPr>
              <a:t>Manage adverse drug reactions</a:t>
            </a:r>
            <a:endParaRPr lang="en-US" b="1" dirty="0">
              <a:solidFill>
                <a:schemeClr val="accent1">
                  <a:lumMod val="75000"/>
                </a:schemeClr>
              </a:solidFill>
            </a:endParaRPr>
          </a:p>
        </p:txBody>
      </p:sp>
      <p:sp>
        <p:nvSpPr>
          <p:cNvPr id="3" name="Content Placeholder 2"/>
          <p:cNvSpPr>
            <a:spLocks noGrp="1"/>
          </p:cNvSpPr>
          <p:nvPr>
            <p:ph idx="1"/>
          </p:nvPr>
        </p:nvSpPr>
        <p:spPr>
          <a:xfrm>
            <a:off x="174171" y="806052"/>
            <a:ext cx="7781810" cy="5919216"/>
          </a:xfrm>
        </p:spPr>
        <p:txBody>
          <a:bodyPr>
            <a:noAutofit/>
          </a:bodyPr>
          <a:lstStyle/>
          <a:p>
            <a:pPr lvl="1"/>
            <a:r>
              <a:rPr lang="en-PH" sz="2400" dirty="0">
                <a:solidFill>
                  <a:schemeClr val="tx1"/>
                </a:solidFill>
              </a:rPr>
              <a:t>Once the ADR has resolved, reintroduce anti-TB drugs one by one</a:t>
            </a:r>
          </a:p>
          <a:p>
            <a:pPr lvl="1"/>
            <a:endParaRPr lang="en-PH" sz="2400" dirty="0"/>
          </a:p>
          <a:p>
            <a:pPr lvl="1"/>
            <a:endParaRPr lang="en-PH" sz="2400" dirty="0"/>
          </a:p>
          <a:p>
            <a:pPr lvl="1"/>
            <a:endParaRPr lang="en-PH" sz="2400" dirty="0"/>
          </a:p>
          <a:p>
            <a:pPr lvl="1"/>
            <a:endParaRPr lang="en-PH" sz="2400" dirty="0"/>
          </a:p>
          <a:p>
            <a:pPr lvl="1"/>
            <a:endParaRPr lang="en-PH" sz="2400" dirty="0"/>
          </a:p>
          <a:p>
            <a:pPr lvl="1"/>
            <a:endParaRPr lang="en-PH" sz="2400" dirty="0"/>
          </a:p>
          <a:p>
            <a:pPr lvl="2"/>
            <a:r>
              <a:rPr lang="en-PH" sz="2200" dirty="0">
                <a:solidFill>
                  <a:schemeClr val="tx1"/>
                </a:solidFill>
              </a:rPr>
              <a:t>A reaction after adding in a particular drug identifies that drug as the one responsible for the reac­tion.</a:t>
            </a:r>
          </a:p>
          <a:p>
            <a:pPr lvl="3"/>
            <a:r>
              <a:rPr lang="en-PH" sz="1800" dirty="0">
                <a:solidFill>
                  <a:schemeClr val="tx1"/>
                </a:solidFill>
              </a:rPr>
              <a:t>Once confirmed, the offending drug must be replaced. </a:t>
            </a:r>
          </a:p>
          <a:p>
            <a:pPr lvl="3"/>
            <a:r>
              <a:rPr lang="en-PH" sz="1600" b="1" dirty="0">
                <a:solidFill>
                  <a:srgbClr val="FF0000"/>
                </a:solidFill>
              </a:rPr>
              <a:t>For patients with major ADRs to all first line drugs, refer to PMDT or specialist for proper treatment regimen.</a:t>
            </a:r>
            <a:endParaRPr lang="en-US" sz="1600" b="1" dirty="0">
              <a:solidFill>
                <a:srgbClr val="FF0000"/>
              </a:solidFill>
            </a:endParaRPr>
          </a:p>
          <a:p>
            <a:pPr lvl="2"/>
            <a:endParaRPr lang="en-PH" sz="2200" dirty="0"/>
          </a:p>
        </p:txBody>
      </p:sp>
      <p:graphicFrame>
        <p:nvGraphicFramePr>
          <p:cNvPr id="4" name="Table 3"/>
          <p:cNvGraphicFramePr>
            <a:graphicFrameLocks noGrp="1"/>
          </p:cNvGraphicFramePr>
          <p:nvPr>
            <p:extLst>
              <p:ext uri="{D42A27DB-BD31-4B8C-83A1-F6EECF244321}">
                <p14:modId xmlns:p14="http://schemas.microsoft.com/office/powerpoint/2010/main" val="3200679848"/>
              </p:ext>
            </p:extLst>
          </p:nvPr>
        </p:nvGraphicFramePr>
        <p:xfrm>
          <a:off x="174171" y="1666567"/>
          <a:ext cx="8652588" cy="2720762"/>
        </p:xfrm>
        <a:graphic>
          <a:graphicData uri="http://schemas.openxmlformats.org/drawingml/2006/table">
            <a:tbl>
              <a:tblPr firstRow="1" firstCol="1" bandRow="1">
                <a:tableStyleId>{5C22544A-7EE6-4342-B048-85BDC9FD1C3A}</a:tableStyleId>
              </a:tblPr>
              <a:tblGrid>
                <a:gridCol w="1988167">
                  <a:extLst>
                    <a:ext uri="{9D8B030D-6E8A-4147-A177-3AD203B41FA5}">
                      <a16:colId xmlns:a16="http://schemas.microsoft.com/office/drawing/2014/main" val="20000"/>
                    </a:ext>
                  </a:extLst>
                </a:gridCol>
                <a:gridCol w="1758123">
                  <a:extLst>
                    <a:ext uri="{9D8B030D-6E8A-4147-A177-3AD203B41FA5}">
                      <a16:colId xmlns:a16="http://schemas.microsoft.com/office/drawing/2014/main" val="20001"/>
                    </a:ext>
                  </a:extLst>
                </a:gridCol>
                <a:gridCol w="1634780">
                  <a:extLst>
                    <a:ext uri="{9D8B030D-6E8A-4147-A177-3AD203B41FA5}">
                      <a16:colId xmlns:a16="http://schemas.microsoft.com/office/drawing/2014/main" val="20002"/>
                    </a:ext>
                  </a:extLst>
                </a:gridCol>
                <a:gridCol w="1635759">
                  <a:extLst>
                    <a:ext uri="{9D8B030D-6E8A-4147-A177-3AD203B41FA5}">
                      <a16:colId xmlns:a16="http://schemas.microsoft.com/office/drawing/2014/main" val="20003"/>
                    </a:ext>
                  </a:extLst>
                </a:gridCol>
                <a:gridCol w="1635759">
                  <a:extLst>
                    <a:ext uri="{9D8B030D-6E8A-4147-A177-3AD203B41FA5}">
                      <a16:colId xmlns:a16="http://schemas.microsoft.com/office/drawing/2014/main" val="20004"/>
                    </a:ext>
                  </a:extLst>
                </a:gridCol>
              </a:tblGrid>
              <a:tr h="428986">
                <a:tc rowSpan="2">
                  <a:txBody>
                    <a:bodyPr/>
                    <a:lstStyle/>
                    <a:p>
                      <a:pPr marL="0" marR="0" algn="ctr">
                        <a:lnSpc>
                          <a:spcPct val="115000"/>
                        </a:lnSpc>
                        <a:spcBef>
                          <a:spcPts val="0"/>
                        </a:spcBef>
                        <a:spcAft>
                          <a:spcPts val="0"/>
                        </a:spcAft>
                      </a:pPr>
                      <a:r>
                        <a:rPr lang="en-PH" sz="1600" dirty="0">
                          <a:effectLst/>
                        </a:rPr>
                        <a:t>Drug</a:t>
                      </a:r>
                      <a:endParaRPr lang="en-US" sz="1600" dirty="0">
                        <a:effectLst/>
                        <a:latin typeface="Arial" panose="020B0604020202020204" pitchFamily="34" charset="0"/>
                        <a:ea typeface="Calibri" panose="020F0502020204030204" pitchFamily="34" charset="0"/>
                      </a:endParaRPr>
                    </a:p>
                  </a:txBody>
                  <a:tcPr marL="68580" marR="68580" marT="0" marB="0" anchor="ctr"/>
                </a:tc>
                <a:tc rowSpan="2">
                  <a:txBody>
                    <a:bodyPr/>
                    <a:lstStyle/>
                    <a:p>
                      <a:pPr marL="0" marR="0" algn="ctr">
                        <a:lnSpc>
                          <a:spcPct val="115000"/>
                        </a:lnSpc>
                        <a:spcBef>
                          <a:spcPts val="0"/>
                        </a:spcBef>
                        <a:spcAft>
                          <a:spcPts val="0"/>
                        </a:spcAft>
                      </a:pPr>
                      <a:r>
                        <a:rPr lang="en-PH" sz="1600">
                          <a:effectLst/>
                        </a:rPr>
                        <a:t>Likelihood of Causing a Reaction</a:t>
                      </a:r>
                      <a:endParaRPr lang="en-US" sz="1600">
                        <a:effectLst/>
                        <a:latin typeface="Arial" panose="020B0604020202020204" pitchFamily="34" charset="0"/>
                        <a:ea typeface="Calibri" panose="020F0502020204030204" pitchFamily="34" charset="0"/>
                      </a:endParaRPr>
                    </a:p>
                  </a:txBody>
                  <a:tcPr marL="68580" marR="68580" marT="0" marB="0" anchor="ctr"/>
                </a:tc>
                <a:tc gridSpan="3">
                  <a:txBody>
                    <a:bodyPr/>
                    <a:lstStyle/>
                    <a:p>
                      <a:pPr marL="0" marR="0" algn="ctr">
                        <a:lnSpc>
                          <a:spcPct val="115000"/>
                        </a:lnSpc>
                        <a:spcBef>
                          <a:spcPts val="0"/>
                        </a:spcBef>
                        <a:spcAft>
                          <a:spcPts val="0"/>
                        </a:spcAft>
                      </a:pPr>
                      <a:r>
                        <a:rPr lang="en-PH" sz="1600" dirty="0">
                          <a:effectLst/>
                        </a:rPr>
                        <a:t>Challenge Doses</a:t>
                      </a:r>
                      <a:endParaRPr lang="en-US" sz="1600" dirty="0">
                        <a:effectLst/>
                        <a:latin typeface="Arial" panose="020B0604020202020204" pitchFamily="34" charset="0"/>
                        <a:ea typeface="Calibri" panose="020F0502020204030204" pitchFamily="34" charset="0"/>
                      </a:endParaRPr>
                    </a:p>
                  </a:txBody>
                  <a:tcPr marL="68580" marR="68580"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84008">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PH" sz="1600">
                          <a:effectLst/>
                        </a:rPr>
                        <a:t>Day 1</a:t>
                      </a:r>
                      <a:endParaRPr lang="en-US" sz="16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600">
                          <a:effectLst/>
                        </a:rPr>
                        <a:t>Day 2</a:t>
                      </a:r>
                      <a:endParaRPr lang="en-US" sz="16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600">
                          <a:effectLst/>
                        </a:rPr>
                        <a:t>Day 3</a:t>
                      </a:r>
                      <a:endParaRPr lang="en-US" sz="160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1"/>
                  </a:ext>
                </a:extLst>
              </a:tr>
              <a:tr h="318227">
                <a:tc>
                  <a:txBody>
                    <a:bodyPr/>
                    <a:lstStyle/>
                    <a:p>
                      <a:pPr marL="0" marR="0">
                        <a:lnSpc>
                          <a:spcPct val="115000"/>
                        </a:lnSpc>
                        <a:spcBef>
                          <a:spcPts val="0"/>
                        </a:spcBef>
                        <a:spcAft>
                          <a:spcPts val="0"/>
                        </a:spcAft>
                      </a:pPr>
                      <a:r>
                        <a:rPr lang="en-PH" sz="1600">
                          <a:effectLst/>
                        </a:rPr>
                        <a:t>Isoniazid</a:t>
                      </a:r>
                      <a:endParaRPr lang="en-US" sz="1600">
                        <a:effectLst/>
                        <a:latin typeface="Arial" panose="020B0604020202020204" pitchFamily="34" charset="0"/>
                        <a:ea typeface="Calibri" panose="020F0502020204030204" pitchFamily="34" charset="0"/>
                      </a:endParaRPr>
                    </a:p>
                  </a:txBody>
                  <a:tcPr marL="68580" marR="68580" marT="0" marB="0" anchor="ctr"/>
                </a:tc>
                <a:tc rowSpan="5">
                  <a:txBody>
                    <a:bodyPr/>
                    <a:lstStyle/>
                    <a:p>
                      <a:pPr marL="0" marR="0" algn="ctr">
                        <a:lnSpc>
                          <a:spcPct val="115000"/>
                        </a:lnSpc>
                        <a:spcBef>
                          <a:spcPts val="0"/>
                        </a:spcBef>
                        <a:spcAft>
                          <a:spcPts val="0"/>
                        </a:spcAft>
                      </a:pPr>
                      <a:r>
                        <a:rPr lang="en-PH" sz="1600" dirty="0">
                          <a:effectLst/>
                        </a:rPr>
                        <a:t>least likely</a:t>
                      </a:r>
                    </a:p>
                    <a:p>
                      <a:pPr marL="0" marR="0" algn="ctr">
                        <a:lnSpc>
                          <a:spcPct val="115000"/>
                        </a:lnSpc>
                        <a:spcBef>
                          <a:spcPts val="0"/>
                        </a:spcBef>
                        <a:spcAft>
                          <a:spcPts val="0"/>
                        </a:spcAft>
                      </a:pPr>
                      <a:endParaRPr lang="en-US" sz="1600" dirty="0">
                        <a:effectLst/>
                      </a:endParaRPr>
                    </a:p>
                    <a:p>
                      <a:pPr marL="0" marR="0" algn="ctr">
                        <a:lnSpc>
                          <a:spcPct val="115000"/>
                        </a:lnSpc>
                        <a:spcBef>
                          <a:spcPts val="0"/>
                        </a:spcBef>
                        <a:spcAft>
                          <a:spcPts val="0"/>
                        </a:spcAft>
                      </a:pPr>
                      <a:r>
                        <a:rPr lang="en-PH" sz="1600" dirty="0">
                          <a:effectLst/>
                        </a:rPr>
                        <a:t> </a:t>
                      </a:r>
                      <a:endParaRPr lang="en-US" sz="1600" dirty="0">
                        <a:effectLst/>
                      </a:endParaRPr>
                    </a:p>
                    <a:p>
                      <a:pPr marL="0" marR="0" algn="ctr">
                        <a:lnSpc>
                          <a:spcPct val="115000"/>
                        </a:lnSpc>
                        <a:spcBef>
                          <a:spcPts val="0"/>
                        </a:spcBef>
                        <a:spcAft>
                          <a:spcPts val="0"/>
                        </a:spcAft>
                      </a:pPr>
                      <a:r>
                        <a:rPr lang="en-PH" sz="1600" dirty="0">
                          <a:effectLst/>
                        </a:rPr>
                        <a:t> </a:t>
                      </a:r>
                      <a:endParaRPr lang="en-US" sz="1600" dirty="0">
                        <a:effectLst/>
                      </a:endParaRPr>
                    </a:p>
                    <a:p>
                      <a:pPr marL="0" marR="0" algn="ctr">
                        <a:lnSpc>
                          <a:spcPct val="115000"/>
                        </a:lnSpc>
                        <a:spcBef>
                          <a:spcPts val="0"/>
                        </a:spcBef>
                        <a:spcAft>
                          <a:spcPts val="0"/>
                        </a:spcAft>
                      </a:pPr>
                      <a:r>
                        <a:rPr lang="en-PH" sz="1600" dirty="0">
                          <a:effectLst/>
                        </a:rPr>
                        <a:t> </a:t>
                      </a:r>
                      <a:endParaRPr lang="en-US" sz="1600" dirty="0">
                        <a:effectLst/>
                      </a:endParaRPr>
                    </a:p>
                    <a:p>
                      <a:pPr marL="0" marR="0" algn="ctr">
                        <a:lnSpc>
                          <a:spcPct val="115000"/>
                        </a:lnSpc>
                        <a:spcBef>
                          <a:spcPts val="0"/>
                        </a:spcBef>
                        <a:spcAft>
                          <a:spcPts val="0"/>
                        </a:spcAft>
                      </a:pPr>
                      <a:r>
                        <a:rPr lang="en-PH" sz="1600" dirty="0">
                          <a:effectLst/>
                        </a:rPr>
                        <a:t>most likely</a:t>
                      </a:r>
                      <a:endParaRPr lang="en-US" sz="1600" dirty="0">
                        <a:effectLst/>
                        <a:latin typeface="Arial" panose="020B0604020202020204" pitchFamily="34" charset="0"/>
                        <a:ea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PH" sz="1600">
                          <a:effectLst/>
                        </a:rPr>
                        <a:t>50mg</a:t>
                      </a:r>
                      <a:endParaRPr lang="en-US" sz="16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600">
                          <a:effectLst/>
                        </a:rPr>
                        <a:t>300mg</a:t>
                      </a:r>
                      <a:endParaRPr lang="en-US" sz="16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600">
                          <a:effectLst/>
                        </a:rPr>
                        <a:t>full dose</a:t>
                      </a:r>
                      <a:endParaRPr lang="en-US" sz="160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2"/>
                  </a:ext>
                </a:extLst>
              </a:tr>
              <a:tr h="318227">
                <a:tc>
                  <a:txBody>
                    <a:bodyPr/>
                    <a:lstStyle/>
                    <a:p>
                      <a:pPr marL="0" marR="0">
                        <a:lnSpc>
                          <a:spcPct val="115000"/>
                        </a:lnSpc>
                        <a:spcBef>
                          <a:spcPts val="0"/>
                        </a:spcBef>
                        <a:spcAft>
                          <a:spcPts val="0"/>
                        </a:spcAft>
                      </a:pPr>
                      <a:r>
                        <a:rPr lang="en-PH" sz="1600">
                          <a:effectLst/>
                        </a:rPr>
                        <a:t>Rifampicin</a:t>
                      </a:r>
                      <a:endParaRPr lang="en-US" sz="1600">
                        <a:effectLst/>
                        <a:latin typeface="Arial" panose="020B0604020202020204" pitchFamily="34" charset="0"/>
                        <a:ea typeface="Calibri" panose="020F0502020204030204" pitchFamily="34" charset="0"/>
                      </a:endParaRPr>
                    </a:p>
                  </a:txBody>
                  <a:tcPr marL="68580" marR="68580" marT="0" marB="0" anchor="ctr"/>
                </a:tc>
                <a:tc vMerge="1">
                  <a:txBody>
                    <a:bodyPr/>
                    <a:lstStyle/>
                    <a:p>
                      <a:endParaRPr lang="en-US"/>
                    </a:p>
                  </a:txBody>
                  <a:tcPr/>
                </a:tc>
                <a:tc>
                  <a:txBody>
                    <a:bodyPr/>
                    <a:lstStyle/>
                    <a:p>
                      <a:pPr marL="0" marR="0" algn="ctr">
                        <a:lnSpc>
                          <a:spcPct val="115000"/>
                        </a:lnSpc>
                        <a:spcBef>
                          <a:spcPts val="0"/>
                        </a:spcBef>
                        <a:spcAft>
                          <a:spcPts val="0"/>
                        </a:spcAft>
                      </a:pPr>
                      <a:r>
                        <a:rPr lang="en-PH" sz="1600">
                          <a:effectLst/>
                        </a:rPr>
                        <a:t>75mg</a:t>
                      </a:r>
                      <a:endParaRPr lang="en-US" sz="16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600">
                          <a:effectLst/>
                        </a:rPr>
                        <a:t>300mg</a:t>
                      </a:r>
                      <a:endParaRPr lang="en-US" sz="16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600">
                          <a:effectLst/>
                        </a:rPr>
                        <a:t>full dose</a:t>
                      </a:r>
                      <a:endParaRPr lang="en-US" sz="160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3"/>
                  </a:ext>
                </a:extLst>
              </a:tr>
              <a:tr h="318227">
                <a:tc>
                  <a:txBody>
                    <a:bodyPr/>
                    <a:lstStyle/>
                    <a:p>
                      <a:pPr marL="0" marR="0">
                        <a:lnSpc>
                          <a:spcPct val="115000"/>
                        </a:lnSpc>
                        <a:spcBef>
                          <a:spcPts val="0"/>
                        </a:spcBef>
                        <a:spcAft>
                          <a:spcPts val="0"/>
                        </a:spcAft>
                      </a:pPr>
                      <a:r>
                        <a:rPr lang="en-PH" sz="1600">
                          <a:effectLst/>
                        </a:rPr>
                        <a:t>Pyrazinamide</a:t>
                      </a:r>
                      <a:endParaRPr lang="en-US" sz="1600">
                        <a:effectLst/>
                        <a:latin typeface="Arial" panose="020B0604020202020204" pitchFamily="34" charset="0"/>
                        <a:ea typeface="Calibri" panose="020F0502020204030204" pitchFamily="34" charset="0"/>
                      </a:endParaRPr>
                    </a:p>
                  </a:txBody>
                  <a:tcPr marL="68580" marR="68580" marT="0" marB="0" anchor="ctr"/>
                </a:tc>
                <a:tc vMerge="1">
                  <a:txBody>
                    <a:bodyPr/>
                    <a:lstStyle/>
                    <a:p>
                      <a:endParaRPr lang="en-US"/>
                    </a:p>
                  </a:txBody>
                  <a:tcPr/>
                </a:tc>
                <a:tc>
                  <a:txBody>
                    <a:bodyPr/>
                    <a:lstStyle/>
                    <a:p>
                      <a:pPr marL="0" marR="0" algn="ctr">
                        <a:lnSpc>
                          <a:spcPct val="115000"/>
                        </a:lnSpc>
                        <a:spcBef>
                          <a:spcPts val="0"/>
                        </a:spcBef>
                        <a:spcAft>
                          <a:spcPts val="0"/>
                        </a:spcAft>
                      </a:pPr>
                      <a:r>
                        <a:rPr lang="en-PH" sz="1600">
                          <a:effectLst/>
                        </a:rPr>
                        <a:t>250mg</a:t>
                      </a:r>
                      <a:endParaRPr lang="en-US" sz="16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600">
                          <a:effectLst/>
                        </a:rPr>
                        <a:t>1000mg</a:t>
                      </a:r>
                      <a:endParaRPr lang="en-US" sz="16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600">
                          <a:effectLst/>
                        </a:rPr>
                        <a:t>full dose</a:t>
                      </a:r>
                      <a:endParaRPr lang="en-US" sz="160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4"/>
                  </a:ext>
                </a:extLst>
              </a:tr>
              <a:tr h="318227">
                <a:tc>
                  <a:txBody>
                    <a:bodyPr/>
                    <a:lstStyle/>
                    <a:p>
                      <a:pPr marL="0" marR="0">
                        <a:lnSpc>
                          <a:spcPct val="115000"/>
                        </a:lnSpc>
                        <a:spcBef>
                          <a:spcPts val="0"/>
                        </a:spcBef>
                        <a:spcAft>
                          <a:spcPts val="0"/>
                        </a:spcAft>
                      </a:pPr>
                      <a:r>
                        <a:rPr lang="en-PH" sz="1600">
                          <a:effectLst/>
                        </a:rPr>
                        <a:t>Ethambutol</a:t>
                      </a:r>
                      <a:endParaRPr lang="en-US" sz="1600">
                        <a:effectLst/>
                        <a:latin typeface="Arial" panose="020B0604020202020204" pitchFamily="34" charset="0"/>
                        <a:ea typeface="Calibri" panose="020F0502020204030204" pitchFamily="34" charset="0"/>
                      </a:endParaRPr>
                    </a:p>
                  </a:txBody>
                  <a:tcPr marL="68580" marR="68580" marT="0" marB="0" anchor="ctr"/>
                </a:tc>
                <a:tc vMerge="1">
                  <a:txBody>
                    <a:bodyPr/>
                    <a:lstStyle/>
                    <a:p>
                      <a:endParaRPr lang="en-US"/>
                    </a:p>
                  </a:txBody>
                  <a:tcPr/>
                </a:tc>
                <a:tc>
                  <a:txBody>
                    <a:bodyPr/>
                    <a:lstStyle/>
                    <a:p>
                      <a:pPr marL="0" marR="0" algn="ctr">
                        <a:lnSpc>
                          <a:spcPct val="115000"/>
                        </a:lnSpc>
                        <a:spcBef>
                          <a:spcPts val="0"/>
                        </a:spcBef>
                        <a:spcAft>
                          <a:spcPts val="0"/>
                        </a:spcAft>
                      </a:pPr>
                      <a:r>
                        <a:rPr lang="en-PH" sz="1600">
                          <a:effectLst/>
                        </a:rPr>
                        <a:t>100mg</a:t>
                      </a:r>
                      <a:endParaRPr lang="en-US" sz="16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600">
                          <a:effectLst/>
                        </a:rPr>
                        <a:t>500mg</a:t>
                      </a:r>
                      <a:endParaRPr lang="en-US" sz="16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600">
                          <a:effectLst/>
                        </a:rPr>
                        <a:t>full dose</a:t>
                      </a:r>
                      <a:endParaRPr lang="en-US" sz="160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5"/>
                  </a:ext>
                </a:extLst>
              </a:tr>
              <a:tr h="434860">
                <a:tc>
                  <a:txBody>
                    <a:bodyPr/>
                    <a:lstStyle/>
                    <a:p>
                      <a:pPr marL="0" marR="0">
                        <a:lnSpc>
                          <a:spcPct val="115000"/>
                        </a:lnSpc>
                        <a:spcBef>
                          <a:spcPts val="0"/>
                        </a:spcBef>
                        <a:spcAft>
                          <a:spcPts val="0"/>
                        </a:spcAft>
                      </a:pPr>
                      <a:r>
                        <a:rPr lang="en-PH" sz="1600" dirty="0">
                          <a:effectLst/>
                        </a:rPr>
                        <a:t>Streptomycin</a:t>
                      </a:r>
                      <a:endParaRPr lang="en-US" sz="1600" dirty="0">
                        <a:effectLst/>
                        <a:latin typeface="Arial" panose="020B0604020202020204" pitchFamily="34" charset="0"/>
                        <a:ea typeface="Calibri" panose="020F0502020204030204" pitchFamily="34" charset="0"/>
                      </a:endParaRPr>
                    </a:p>
                  </a:txBody>
                  <a:tcPr marL="68580" marR="68580" marT="0" marB="0" anchor="ctr"/>
                </a:tc>
                <a:tc vMerge="1">
                  <a:txBody>
                    <a:bodyPr/>
                    <a:lstStyle/>
                    <a:p>
                      <a:endParaRPr lang="en-US"/>
                    </a:p>
                  </a:txBody>
                  <a:tcPr/>
                </a:tc>
                <a:tc>
                  <a:txBody>
                    <a:bodyPr/>
                    <a:lstStyle/>
                    <a:p>
                      <a:pPr marL="0" marR="0" algn="ctr">
                        <a:lnSpc>
                          <a:spcPct val="115000"/>
                        </a:lnSpc>
                        <a:spcBef>
                          <a:spcPts val="0"/>
                        </a:spcBef>
                        <a:spcAft>
                          <a:spcPts val="0"/>
                        </a:spcAft>
                      </a:pPr>
                      <a:r>
                        <a:rPr lang="en-PH" sz="1600">
                          <a:effectLst/>
                        </a:rPr>
                        <a:t>125mg</a:t>
                      </a:r>
                      <a:endParaRPr lang="en-US" sz="16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600">
                          <a:effectLst/>
                        </a:rPr>
                        <a:t>500mg</a:t>
                      </a:r>
                      <a:endParaRPr lang="en-US" sz="16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PH" sz="1600" dirty="0">
                          <a:effectLst/>
                        </a:rPr>
                        <a:t>full dose</a:t>
                      </a:r>
                      <a:endParaRPr lang="en-US" sz="16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6"/>
                  </a:ext>
                </a:extLst>
              </a:tr>
            </a:tbl>
          </a:graphicData>
        </a:graphic>
      </p:graphicFrame>
      <p:sp>
        <p:nvSpPr>
          <p:cNvPr id="8" name="Down Arrow 7"/>
          <p:cNvSpPr/>
          <p:nvPr/>
        </p:nvSpPr>
        <p:spPr>
          <a:xfrm>
            <a:off x="2825367" y="3042101"/>
            <a:ext cx="442451" cy="10558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069083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963" y="570165"/>
            <a:ext cx="7924176" cy="668818"/>
          </a:xfrm>
        </p:spPr>
        <p:txBody>
          <a:bodyPr>
            <a:noAutofit/>
          </a:bodyPr>
          <a:lstStyle/>
          <a:p>
            <a:r>
              <a:rPr lang="en-PH" b="1" dirty="0">
                <a:solidFill>
                  <a:schemeClr val="accent1">
                    <a:lumMod val="75000"/>
                  </a:schemeClr>
                </a:solidFill>
              </a:rPr>
              <a:t>Deciding when a PTB patient is no longer infectious during treatment</a:t>
            </a:r>
            <a:endParaRPr lang="en-US" b="1" dirty="0">
              <a:solidFill>
                <a:schemeClr val="accent1">
                  <a:lumMod val="75000"/>
                </a:schemeClr>
              </a:solidFill>
            </a:endParaRPr>
          </a:p>
        </p:txBody>
      </p:sp>
      <p:sp>
        <p:nvSpPr>
          <p:cNvPr id="3" name="Content Placeholder 2"/>
          <p:cNvSpPr>
            <a:spLocks noGrp="1"/>
          </p:cNvSpPr>
          <p:nvPr>
            <p:ph idx="1"/>
          </p:nvPr>
        </p:nvSpPr>
        <p:spPr>
          <a:xfrm>
            <a:off x="563279" y="2036656"/>
            <a:ext cx="7663544" cy="3553261"/>
          </a:xfrm>
        </p:spPr>
        <p:txBody>
          <a:bodyPr>
            <a:noAutofit/>
          </a:bodyPr>
          <a:lstStyle/>
          <a:p>
            <a:endParaRPr lang="en-PH" sz="2400" dirty="0"/>
          </a:p>
          <a:p>
            <a:r>
              <a:rPr lang="en-PH" sz="2800" dirty="0">
                <a:solidFill>
                  <a:schemeClr val="tx1"/>
                </a:solidFill>
              </a:rPr>
              <a:t>For </a:t>
            </a:r>
            <a:r>
              <a:rPr lang="en-PH" sz="2800" b="1" dirty="0">
                <a:solidFill>
                  <a:srgbClr val="FF0000"/>
                </a:solidFill>
              </a:rPr>
              <a:t>bacteriologically confirmed </a:t>
            </a:r>
            <a:r>
              <a:rPr lang="en-PH" sz="2800" dirty="0">
                <a:solidFill>
                  <a:schemeClr val="tx1"/>
                </a:solidFill>
              </a:rPr>
              <a:t>patients, </a:t>
            </a:r>
            <a:r>
              <a:rPr lang="en-PH" sz="2800" b="1" dirty="0">
                <a:solidFill>
                  <a:srgbClr val="FF0000"/>
                </a:solidFill>
              </a:rPr>
              <a:t>DSSM </a:t>
            </a:r>
            <a:r>
              <a:rPr lang="en-PH" sz="2800" dirty="0">
                <a:solidFill>
                  <a:schemeClr val="tx1"/>
                </a:solidFill>
              </a:rPr>
              <a:t>can be done </a:t>
            </a:r>
            <a:r>
              <a:rPr lang="en-PH" sz="2800" b="1" dirty="0">
                <a:solidFill>
                  <a:srgbClr val="FF0000"/>
                </a:solidFill>
              </a:rPr>
              <a:t>one month after start  of treatment </a:t>
            </a:r>
            <a:r>
              <a:rPr lang="en-PH" sz="2800" i="1" dirty="0">
                <a:solidFill>
                  <a:schemeClr val="tx1"/>
                </a:solidFill>
              </a:rPr>
              <a:t>for purposes of certifying that the patient can return to work</a:t>
            </a:r>
            <a:r>
              <a:rPr lang="en-PH" sz="2800" dirty="0">
                <a:solidFill>
                  <a:schemeClr val="tx1"/>
                </a:solidFill>
              </a:rPr>
              <a:t>. </a:t>
            </a:r>
          </a:p>
          <a:p>
            <a:pPr lvl="1"/>
            <a:r>
              <a:rPr lang="en-US" sz="2200" dirty="0">
                <a:solidFill>
                  <a:schemeClr val="tx1"/>
                </a:solidFill>
              </a:rPr>
              <a:t>No bacteriologically confirmed case should be allowed to return to work without a negative follow-up smear examination.</a:t>
            </a:r>
          </a:p>
          <a:p>
            <a:endParaRPr lang="en-PH" sz="2400" dirty="0"/>
          </a:p>
          <a:p>
            <a:pPr lvl="1"/>
            <a:endParaRPr lang="en-PH" sz="2200" dirty="0"/>
          </a:p>
        </p:txBody>
      </p:sp>
    </p:spTree>
    <p:extLst>
      <p:ext uri="{BB962C8B-B14F-4D97-AF65-F5344CB8AC3E}">
        <p14:creationId xmlns:p14="http://schemas.microsoft.com/office/powerpoint/2010/main" val="9220892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458" y="501154"/>
            <a:ext cx="7924176" cy="668818"/>
          </a:xfrm>
        </p:spPr>
        <p:txBody>
          <a:bodyPr>
            <a:noAutofit/>
          </a:bodyPr>
          <a:lstStyle/>
          <a:p>
            <a:r>
              <a:rPr lang="en-PH" b="1" dirty="0">
                <a:solidFill>
                  <a:schemeClr val="accent1">
                    <a:lumMod val="75000"/>
                  </a:schemeClr>
                </a:solidFill>
              </a:rPr>
              <a:t>Deciding when a PTB patient is no longer infectious during treatment</a:t>
            </a:r>
            <a:endParaRPr lang="en-US" b="1" dirty="0">
              <a:solidFill>
                <a:schemeClr val="accent1">
                  <a:lumMod val="75000"/>
                </a:schemeClr>
              </a:solidFill>
            </a:endParaRPr>
          </a:p>
        </p:txBody>
      </p:sp>
      <p:sp>
        <p:nvSpPr>
          <p:cNvPr id="3" name="Content Placeholder 2"/>
          <p:cNvSpPr>
            <a:spLocks noGrp="1"/>
          </p:cNvSpPr>
          <p:nvPr>
            <p:ph idx="1"/>
          </p:nvPr>
        </p:nvSpPr>
        <p:spPr>
          <a:xfrm>
            <a:off x="761003" y="2123110"/>
            <a:ext cx="7199086" cy="4484724"/>
          </a:xfrm>
        </p:spPr>
        <p:txBody>
          <a:bodyPr>
            <a:noAutofit/>
          </a:bodyPr>
          <a:lstStyle/>
          <a:p>
            <a:r>
              <a:rPr lang="en-PH" sz="2600" dirty="0">
                <a:solidFill>
                  <a:schemeClr val="tx1"/>
                </a:solidFill>
              </a:rPr>
              <a:t>For </a:t>
            </a:r>
            <a:r>
              <a:rPr lang="en-PH" sz="2600" b="1" dirty="0">
                <a:solidFill>
                  <a:srgbClr val="FF0000"/>
                </a:solidFill>
              </a:rPr>
              <a:t>clinically diagnosed patients </a:t>
            </a:r>
            <a:r>
              <a:rPr lang="en-PH" sz="2600" dirty="0">
                <a:solidFill>
                  <a:schemeClr val="tx1"/>
                </a:solidFill>
              </a:rPr>
              <a:t>(smear negative or smear not done), it is possible to clear him </a:t>
            </a:r>
            <a:r>
              <a:rPr lang="en-PH" sz="2600" b="1" dirty="0">
                <a:solidFill>
                  <a:srgbClr val="FF0000"/>
                </a:solidFill>
              </a:rPr>
              <a:t>after 2 weeks </a:t>
            </a:r>
          </a:p>
          <a:p>
            <a:pPr lvl="1"/>
            <a:r>
              <a:rPr lang="en-PH" sz="2200" dirty="0">
                <a:solidFill>
                  <a:schemeClr val="tx1"/>
                </a:solidFill>
              </a:rPr>
              <a:t>as long as </a:t>
            </a:r>
            <a:r>
              <a:rPr lang="en-PH" sz="2000" b="1" dirty="0">
                <a:solidFill>
                  <a:schemeClr val="tx1"/>
                </a:solidFill>
              </a:rPr>
              <a:t>treatment compliance is assured</a:t>
            </a:r>
          </a:p>
          <a:p>
            <a:pPr lvl="1"/>
            <a:r>
              <a:rPr lang="en-PH" sz="2200" dirty="0">
                <a:solidFill>
                  <a:schemeClr val="tx1"/>
                </a:solidFill>
              </a:rPr>
              <a:t>there is </a:t>
            </a:r>
            <a:r>
              <a:rPr lang="en-PH" sz="2200" b="1" dirty="0">
                <a:solidFill>
                  <a:srgbClr val="FF0000"/>
                </a:solidFill>
              </a:rPr>
              <a:t>clinical improvement or no clinical deterioration</a:t>
            </a:r>
          </a:p>
          <a:p>
            <a:pPr lvl="1"/>
            <a:endParaRPr lang="en-PH" sz="1100" dirty="0"/>
          </a:p>
          <a:p>
            <a:r>
              <a:rPr lang="en-PH" sz="2600" dirty="0">
                <a:solidFill>
                  <a:schemeClr val="tx1"/>
                </a:solidFill>
              </a:rPr>
              <a:t>Once appropriate, issue a certificate that the patient is no longer infectious and can safely return to work.</a:t>
            </a:r>
          </a:p>
        </p:txBody>
      </p:sp>
    </p:spTree>
    <p:extLst>
      <p:ext uri="{BB962C8B-B14F-4D97-AF65-F5344CB8AC3E}">
        <p14:creationId xmlns:p14="http://schemas.microsoft.com/office/powerpoint/2010/main" val="1708968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416" y="438779"/>
            <a:ext cx="7924176" cy="668818"/>
          </a:xfrm>
        </p:spPr>
        <p:txBody>
          <a:bodyPr>
            <a:noAutofit/>
          </a:bodyPr>
          <a:lstStyle/>
          <a:p>
            <a:r>
              <a:rPr lang="en-US" sz="4400" b="1" dirty="0">
                <a:solidFill>
                  <a:schemeClr val="accent1">
                    <a:lumMod val="75000"/>
                  </a:schemeClr>
                </a:solidFill>
              </a:rPr>
              <a:t>Drug formulations</a:t>
            </a:r>
          </a:p>
        </p:txBody>
      </p:sp>
      <p:sp>
        <p:nvSpPr>
          <p:cNvPr id="3" name="Content Placeholder 2"/>
          <p:cNvSpPr>
            <a:spLocks noGrp="1"/>
          </p:cNvSpPr>
          <p:nvPr>
            <p:ph idx="1"/>
          </p:nvPr>
        </p:nvSpPr>
        <p:spPr>
          <a:xfrm>
            <a:off x="701710" y="1541830"/>
            <a:ext cx="7644882" cy="5102580"/>
          </a:xfrm>
        </p:spPr>
        <p:txBody>
          <a:bodyPr>
            <a:noAutofit/>
          </a:bodyPr>
          <a:lstStyle/>
          <a:p>
            <a:r>
              <a:rPr lang="en-PH" sz="2600" b="1" dirty="0">
                <a:solidFill>
                  <a:schemeClr val="tx1"/>
                </a:solidFill>
              </a:rPr>
              <a:t>Fixed–dose combination (FDCs) </a:t>
            </a:r>
            <a:r>
              <a:rPr lang="en-PH" sz="2600" b="1" dirty="0">
                <a:solidFill>
                  <a:schemeClr val="tx1"/>
                </a:solidFill>
                <a:sym typeface="Symbol" panose="05050102010706020507" pitchFamily="18" charset="2"/>
              </a:rPr>
              <a:t></a:t>
            </a:r>
            <a:r>
              <a:rPr lang="en-PH" sz="2600" b="1" dirty="0">
                <a:solidFill>
                  <a:schemeClr val="tx1"/>
                </a:solidFill>
              </a:rPr>
              <a:t> </a:t>
            </a:r>
            <a:r>
              <a:rPr lang="en-PH" sz="2600" u="sng" dirty="0">
                <a:solidFill>
                  <a:schemeClr val="tx1"/>
                </a:solidFill>
              </a:rPr>
              <a:t>&gt;</a:t>
            </a:r>
            <a:r>
              <a:rPr lang="en-PH" sz="2600" dirty="0">
                <a:solidFill>
                  <a:schemeClr val="tx1"/>
                </a:solidFill>
              </a:rPr>
              <a:t>2 first-line anti-TB drugs are combined in one tablet</a:t>
            </a:r>
          </a:p>
          <a:p>
            <a:pPr lvl="1"/>
            <a:r>
              <a:rPr lang="en-PH" sz="2600" dirty="0">
                <a:solidFill>
                  <a:schemeClr val="tx1"/>
                </a:solidFill>
              </a:rPr>
              <a:t>HR</a:t>
            </a:r>
          </a:p>
          <a:p>
            <a:pPr lvl="1"/>
            <a:r>
              <a:rPr lang="en-PH" sz="2600" b="1" dirty="0">
                <a:solidFill>
                  <a:schemeClr val="tx1"/>
                </a:solidFill>
              </a:rPr>
              <a:t>HRE </a:t>
            </a:r>
          </a:p>
          <a:p>
            <a:pPr lvl="1"/>
            <a:r>
              <a:rPr lang="en-PH" sz="2600" dirty="0">
                <a:solidFill>
                  <a:schemeClr val="tx1"/>
                </a:solidFill>
              </a:rPr>
              <a:t>HRZE</a:t>
            </a:r>
          </a:p>
          <a:p>
            <a:r>
              <a:rPr lang="en-PH" sz="2600" b="1" dirty="0">
                <a:solidFill>
                  <a:schemeClr val="tx1"/>
                </a:solidFill>
              </a:rPr>
              <a:t>Single drug formulation (SDF) </a:t>
            </a:r>
            <a:r>
              <a:rPr lang="en-PH" sz="2600" b="1" dirty="0">
                <a:solidFill>
                  <a:schemeClr val="tx1"/>
                </a:solidFill>
                <a:sym typeface="Symbol" panose="05050102010706020507" pitchFamily="18" charset="2"/>
              </a:rPr>
              <a:t></a:t>
            </a:r>
            <a:r>
              <a:rPr lang="en-PH" sz="2600" b="1" dirty="0">
                <a:solidFill>
                  <a:schemeClr val="tx1"/>
                </a:solidFill>
              </a:rPr>
              <a:t> </a:t>
            </a:r>
            <a:r>
              <a:rPr lang="en-PH" sz="2600" dirty="0">
                <a:solidFill>
                  <a:schemeClr val="tx1"/>
                </a:solidFill>
              </a:rPr>
              <a:t>each drug prepared separately</a:t>
            </a:r>
          </a:p>
          <a:p>
            <a:pPr lvl="1"/>
            <a:r>
              <a:rPr lang="en-PH" sz="2600" dirty="0">
                <a:solidFill>
                  <a:schemeClr val="tx1"/>
                </a:solidFill>
              </a:rPr>
              <a:t>Tablet or capsule</a:t>
            </a:r>
          </a:p>
          <a:p>
            <a:pPr lvl="1"/>
            <a:r>
              <a:rPr lang="en-PH" sz="2600" dirty="0">
                <a:solidFill>
                  <a:schemeClr val="tx1"/>
                </a:solidFill>
              </a:rPr>
              <a:t>Syrup</a:t>
            </a:r>
          </a:p>
          <a:p>
            <a:pPr lvl="1"/>
            <a:r>
              <a:rPr lang="en-PH" sz="2600" dirty="0">
                <a:solidFill>
                  <a:schemeClr val="tx1"/>
                </a:solidFill>
              </a:rPr>
              <a:t>injectable</a:t>
            </a:r>
          </a:p>
        </p:txBody>
      </p:sp>
    </p:spTree>
    <p:extLst>
      <p:ext uri="{BB962C8B-B14F-4D97-AF65-F5344CB8AC3E}">
        <p14:creationId xmlns:p14="http://schemas.microsoft.com/office/powerpoint/2010/main" val="381070601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962" y="466647"/>
            <a:ext cx="7435997" cy="1379405"/>
          </a:xfrm>
        </p:spPr>
        <p:txBody>
          <a:bodyPr>
            <a:noAutofit/>
          </a:bodyPr>
          <a:lstStyle/>
          <a:p>
            <a:r>
              <a:rPr lang="en-PH" sz="4000" b="1" dirty="0">
                <a:solidFill>
                  <a:schemeClr val="accent1">
                    <a:lumMod val="75000"/>
                  </a:schemeClr>
                </a:solidFill>
              </a:rPr>
              <a:t>Management of cases who interrupted treatment</a:t>
            </a:r>
            <a:endParaRPr lang="en-US" sz="4000" b="1" dirty="0">
              <a:solidFill>
                <a:schemeClr val="accent1">
                  <a:lumMod val="75000"/>
                </a:schemeClr>
              </a:solidFill>
            </a:endParaRPr>
          </a:p>
        </p:txBody>
      </p:sp>
      <p:sp>
        <p:nvSpPr>
          <p:cNvPr id="3" name="Content Placeholder 2"/>
          <p:cNvSpPr>
            <a:spLocks noGrp="1"/>
          </p:cNvSpPr>
          <p:nvPr>
            <p:ph idx="1"/>
          </p:nvPr>
        </p:nvSpPr>
        <p:spPr>
          <a:xfrm>
            <a:off x="669873" y="2640694"/>
            <a:ext cx="7199086" cy="2897464"/>
          </a:xfrm>
        </p:spPr>
        <p:txBody>
          <a:bodyPr>
            <a:noAutofit/>
          </a:bodyPr>
          <a:lstStyle/>
          <a:p>
            <a:r>
              <a:rPr lang="en-PH" sz="2600" dirty="0">
                <a:solidFill>
                  <a:schemeClr val="tx1"/>
                </a:solidFill>
              </a:rPr>
              <a:t>Patients who fail to follow up as scheduled should be immediately traced through: </a:t>
            </a:r>
            <a:r>
              <a:rPr lang="en-PH" sz="2600" b="1" dirty="0">
                <a:solidFill>
                  <a:srgbClr val="FF0000"/>
                </a:solidFill>
              </a:rPr>
              <a:t>telephone call, text message or home/workplace visit</a:t>
            </a:r>
            <a:r>
              <a:rPr lang="en-PH" sz="2600" dirty="0"/>
              <a:t>.  </a:t>
            </a:r>
          </a:p>
          <a:p>
            <a:pPr lvl="1"/>
            <a:r>
              <a:rPr lang="en-PH" sz="2200" dirty="0">
                <a:solidFill>
                  <a:schemeClr val="tx1"/>
                </a:solidFill>
              </a:rPr>
              <a:t>Assess the cause of interruption and agree on solutions.</a:t>
            </a:r>
          </a:p>
          <a:p>
            <a:pPr marL="457200" lvl="1" indent="0">
              <a:buNone/>
            </a:pPr>
            <a:endParaRPr lang="en-PH" sz="2200" dirty="0"/>
          </a:p>
          <a:p>
            <a:endParaRPr lang="en-PH" sz="2400" dirty="0"/>
          </a:p>
        </p:txBody>
      </p:sp>
    </p:spTree>
    <p:extLst>
      <p:ext uri="{BB962C8B-B14F-4D97-AF65-F5344CB8AC3E}">
        <p14:creationId xmlns:p14="http://schemas.microsoft.com/office/powerpoint/2010/main" val="1558950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74171" y="300418"/>
            <a:ext cx="8857534" cy="751237"/>
          </a:xfrm>
        </p:spPr>
        <p:txBody>
          <a:bodyPr>
            <a:normAutofit/>
          </a:bodyPr>
          <a:lstStyle/>
          <a:p>
            <a:r>
              <a:rPr lang="en-PH" sz="2800" b="1" dirty="0">
                <a:solidFill>
                  <a:schemeClr val="accent1">
                    <a:lumMod val="75000"/>
                  </a:schemeClr>
                </a:solidFill>
              </a:rPr>
              <a:t>Management of cases who interrupted treatment</a:t>
            </a:r>
            <a:endParaRPr lang="en-US" sz="2800" dirty="0">
              <a:solidFill>
                <a:schemeClr val="accent1">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61590010"/>
              </p:ext>
            </p:extLst>
          </p:nvPr>
        </p:nvGraphicFramePr>
        <p:xfrm>
          <a:off x="174171" y="930116"/>
          <a:ext cx="8708573" cy="5784340"/>
        </p:xfrm>
        <a:graphic>
          <a:graphicData uri="http://schemas.openxmlformats.org/drawingml/2006/table">
            <a:tbl>
              <a:tblPr firstRow="1" bandRow="1">
                <a:tableStyleId>{5C22544A-7EE6-4342-B048-85BDC9FD1C3A}</a:tableStyleId>
              </a:tblPr>
              <a:tblGrid>
                <a:gridCol w="2177143">
                  <a:extLst>
                    <a:ext uri="{9D8B030D-6E8A-4147-A177-3AD203B41FA5}">
                      <a16:colId xmlns:a16="http://schemas.microsoft.com/office/drawing/2014/main" val="20000"/>
                    </a:ext>
                  </a:extLst>
                </a:gridCol>
                <a:gridCol w="1325084">
                  <a:extLst>
                    <a:ext uri="{9D8B030D-6E8A-4147-A177-3AD203B41FA5}">
                      <a16:colId xmlns:a16="http://schemas.microsoft.com/office/drawing/2014/main" val="20001"/>
                    </a:ext>
                  </a:extLst>
                </a:gridCol>
                <a:gridCol w="1213641">
                  <a:extLst>
                    <a:ext uri="{9D8B030D-6E8A-4147-A177-3AD203B41FA5}">
                      <a16:colId xmlns:a16="http://schemas.microsoft.com/office/drawing/2014/main" val="20002"/>
                    </a:ext>
                  </a:extLst>
                </a:gridCol>
                <a:gridCol w="3992705">
                  <a:extLst>
                    <a:ext uri="{9D8B030D-6E8A-4147-A177-3AD203B41FA5}">
                      <a16:colId xmlns:a16="http://schemas.microsoft.com/office/drawing/2014/main" val="20003"/>
                    </a:ext>
                  </a:extLst>
                </a:gridCol>
              </a:tblGrid>
              <a:tr h="1713748">
                <a:tc>
                  <a:txBody>
                    <a:bodyPr/>
                    <a:lstStyle/>
                    <a:p>
                      <a:pPr algn="ctr"/>
                      <a:r>
                        <a:rPr lang="en-US" dirty="0"/>
                        <a:t>Length of interruption?</a:t>
                      </a:r>
                    </a:p>
                  </a:txBody>
                  <a:tcPr anchor="ctr"/>
                </a:tc>
                <a:tc>
                  <a:txBody>
                    <a:bodyPr/>
                    <a:lstStyle/>
                    <a:p>
                      <a:pPr algn="ctr"/>
                      <a:r>
                        <a:rPr lang="en-US" dirty="0"/>
                        <a:t>Do DSSM if &gt;1 month </a:t>
                      </a:r>
                      <a:r>
                        <a:rPr lang="en-US" dirty="0" err="1"/>
                        <a:t>interrup-tion</a:t>
                      </a:r>
                      <a:endParaRPr lang="en-US" dirty="0"/>
                    </a:p>
                  </a:txBody>
                  <a:tcPr anchor="ctr"/>
                </a:tc>
                <a:tc>
                  <a:txBody>
                    <a:bodyPr/>
                    <a:lstStyle/>
                    <a:p>
                      <a:pPr algn="ctr"/>
                      <a:r>
                        <a:rPr lang="en-US" dirty="0"/>
                        <a:t>How long has patient been treated?</a:t>
                      </a:r>
                    </a:p>
                  </a:txBody>
                  <a:tcPr anchor="ctr"/>
                </a:tc>
                <a:tc>
                  <a:txBody>
                    <a:bodyPr/>
                    <a:lstStyle/>
                    <a:p>
                      <a:pPr algn="ctr"/>
                      <a:r>
                        <a:rPr lang="en-US" dirty="0"/>
                        <a:t>Disposition</a:t>
                      </a:r>
                    </a:p>
                  </a:txBody>
                  <a:tcPr anchor="ctr"/>
                </a:tc>
                <a:extLst>
                  <a:ext uri="{0D108BD9-81ED-4DB2-BD59-A6C34878D82A}">
                    <a16:rowId xmlns:a16="http://schemas.microsoft.com/office/drawing/2014/main" val="10000"/>
                  </a:ext>
                </a:extLst>
              </a:tr>
              <a:tr h="750204">
                <a:tc>
                  <a:txBody>
                    <a:bodyPr/>
                    <a:lstStyle/>
                    <a:p>
                      <a:r>
                        <a:rPr lang="en-US" dirty="0"/>
                        <a:t>Less than 1 month</a:t>
                      </a:r>
                    </a:p>
                  </a:txBody>
                  <a:tcPr anchor="ctr"/>
                </a:tc>
                <a:tc gridSpan="3">
                  <a:txBody>
                    <a:bodyPr/>
                    <a:lstStyle/>
                    <a:p>
                      <a:pPr algn="r"/>
                      <a:r>
                        <a:rPr lang="en-US" dirty="0"/>
                        <a:t>Continue treatment and prolong to compensate</a:t>
                      </a:r>
                    </a:p>
                  </a:txBody>
                  <a:tcPr anchor="ct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749765">
                <a:tc rowSpan="3">
                  <a:txBody>
                    <a:bodyPr/>
                    <a:lstStyle/>
                    <a:p>
                      <a:r>
                        <a:rPr lang="en-US" dirty="0"/>
                        <a:t>More than 1 month </a:t>
                      </a:r>
                    </a:p>
                    <a:p>
                      <a:r>
                        <a:rPr lang="en-US" dirty="0"/>
                        <a:t>(but</a:t>
                      </a:r>
                      <a:r>
                        <a:rPr lang="en-US" baseline="0" dirty="0"/>
                        <a:t> &lt; 2months)</a:t>
                      </a:r>
                      <a:endParaRPr lang="en-US" dirty="0"/>
                    </a:p>
                  </a:txBody>
                  <a:tcPr anchor="ctr"/>
                </a:tc>
                <a:tc>
                  <a:txBody>
                    <a:bodyPr/>
                    <a:lstStyle/>
                    <a:p>
                      <a:pPr algn="ctr"/>
                      <a:r>
                        <a:rPr lang="en-US" dirty="0"/>
                        <a:t>Negative DSSM</a:t>
                      </a:r>
                    </a:p>
                  </a:txBody>
                  <a:tcPr anchor="ctr"/>
                </a:tc>
                <a:tc gridSpan="2">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dirty="0"/>
                        <a:t>Continue treatment and prolong to compensate</a:t>
                      </a:r>
                    </a:p>
                  </a:txBody>
                  <a:tcPr anchor="ctr"/>
                </a:tc>
                <a:tc hMerge="1">
                  <a:txBody>
                    <a:bodyPr/>
                    <a:lstStyle/>
                    <a:p>
                      <a:endParaRPr lang="en-US" dirty="0"/>
                    </a:p>
                  </a:txBody>
                  <a:tcPr/>
                </a:tc>
                <a:extLst>
                  <a:ext uri="{0D108BD9-81ED-4DB2-BD59-A6C34878D82A}">
                    <a16:rowId xmlns:a16="http://schemas.microsoft.com/office/drawing/2014/main" val="10002"/>
                  </a:ext>
                </a:extLst>
              </a:tr>
              <a:tr h="749765">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dirty="0"/>
                        <a:t>Positive</a:t>
                      </a:r>
                    </a:p>
                    <a:p>
                      <a:pPr algn="ctr"/>
                      <a:r>
                        <a:rPr lang="en-US" dirty="0"/>
                        <a:t>DSSM</a:t>
                      </a:r>
                    </a:p>
                  </a:txBody>
                  <a:tcPr anchor="ctr"/>
                </a:tc>
                <a:tc>
                  <a:txBody>
                    <a:bodyPr/>
                    <a:lstStyle/>
                    <a:p>
                      <a:pPr algn="ctr"/>
                      <a:r>
                        <a:rPr lang="en-US" dirty="0"/>
                        <a:t>Less than 5 months</a:t>
                      </a:r>
                    </a:p>
                  </a:txBody>
                  <a:tcPr anchor="ct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dirty="0"/>
                        <a:t>Continue treatment and prolong to compensate</a:t>
                      </a:r>
                    </a:p>
                  </a:txBody>
                  <a:tcPr anchor="ctr"/>
                </a:tc>
                <a:extLst>
                  <a:ext uri="{0D108BD9-81ED-4DB2-BD59-A6C34878D82A}">
                    <a16:rowId xmlns:a16="http://schemas.microsoft.com/office/drawing/2014/main" val="10003"/>
                  </a:ext>
                </a:extLst>
              </a:tr>
              <a:tr h="1071093">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More than 5 months</a:t>
                      </a:r>
                    </a:p>
                  </a:txBody>
                  <a:tcPr anchor="ctr"/>
                </a:tc>
                <a:tc>
                  <a:txBody>
                    <a:bodyPr/>
                    <a:lstStyle/>
                    <a:p>
                      <a:pPr algn="r"/>
                      <a:r>
                        <a:rPr lang="en-US" dirty="0"/>
                        <a:t>Classify as “Treatment Failed”</a:t>
                      </a:r>
                      <a:endParaRPr lang="en-US" dirty="0">
                        <a:solidFill>
                          <a:srgbClr val="FF0000"/>
                        </a:solidFill>
                      </a:endParaRPr>
                    </a:p>
                  </a:txBody>
                  <a:tcPr anchor="ctr"/>
                </a:tc>
                <a:extLst>
                  <a:ext uri="{0D108BD9-81ED-4DB2-BD59-A6C34878D82A}">
                    <a16:rowId xmlns:a16="http://schemas.microsoft.com/office/drawing/2014/main" val="10004"/>
                  </a:ext>
                </a:extLst>
              </a:tr>
              <a:tr h="749765">
                <a:tc>
                  <a:txBody>
                    <a:bodyPr/>
                    <a:lstStyle/>
                    <a:p>
                      <a:r>
                        <a:rPr lang="en-US" dirty="0"/>
                        <a:t>More than 2 months</a:t>
                      </a:r>
                    </a:p>
                  </a:txBody>
                  <a:tcPr anchor="ctr"/>
                </a:tc>
                <a:tc gridSpan="3">
                  <a:txBody>
                    <a:bodyPr/>
                    <a:lstStyle/>
                    <a:p>
                      <a:pPr algn="r"/>
                      <a:r>
                        <a:rPr lang="en-US" dirty="0"/>
                        <a:t>Classify as “Lost to Follow-up”</a:t>
                      </a:r>
                      <a:endParaRPr lang="en-US" dirty="0">
                        <a:solidFill>
                          <a:srgbClr val="FF0000"/>
                        </a:solidFill>
                      </a:endParaRPr>
                    </a:p>
                  </a:txBody>
                  <a:tcPr anchor="ct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491958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087" y="242772"/>
            <a:ext cx="7435997" cy="999842"/>
          </a:xfrm>
        </p:spPr>
        <p:txBody>
          <a:bodyPr>
            <a:normAutofit fontScale="90000"/>
          </a:bodyPr>
          <a:lstStyle/>
          <a:p>
            <a:r>
              <a:rPr lang="en-PH" b="1" dirty="0">
                <a:solidFill>
                  <a:schemeClr val="accent1">
                    <a:lumMod val="75000"/>
                  </a:schemeClr>
                </a:solidFill>
              </a:rPr>
              <a:t>Treatment modifications for special situations</a:t>
            </a:r>
            <a:endParaRPr lang="en-US" b="1" dirty="0">
              <a:solidFill>
                <a:schemeClr val="accent1">
                  <a:lumMod val="75000"/>
                </a:schemeClr>
              </a:solidFill>
            </a:endParaRPr>
          </a:p>
        </p:txBody>
      </p:sp>
      <p:sp>
        <p:nvSpPr>
          <p:cNvPr id="3" name="Content Placeholder 2"/>
          <p:cNvSpPr>
            <a:spLocks noGrp="1"/>
          </p:cNvSpPr>
          <p:nvPr>
            <p:ph idx="1"/>
          </p:nvPr>
        </p:nvSpPr>
        <p:spPr>
          <a:xfrm>
            <a:off x="639998" y="1328878"/>
            <a:ext cx="7199086" cy="5399725"/>
          </a:xfrm>
        </p:spPr>
        <p:txBody>
          <a:bodyPr>
            <a:noAutofit/>
          </a:bodyPr>
          <a:lstStyle/>
          <a:p>
            <a:pPr lvl="0"/>
            <a:r>
              <a:rPr lang="en-PH" sz="2400" b="1" dirty="0">
                <a:solidFill>
                  <a:schemeClr val="tx1"/>
                </a:solidFill>
              </a:rPr>
              <a:t>Pregnancy</a:t>
            </a:r>
          </a:p>
          <a:p>
            <a:pPr lvl="1"/>
            <a:r>
              <a:rPr lang="en-PH" sz="2200" dirty="0">
                <a:solidFill>
                  <a:schemeClr val="tx1"/>
                </a:solidFill>
              </a:rPr>
              <a:t>Ascertain whether or not a woman is pregnant before she starts TB treatment.</a:t>
            </a:r>
          </a:p>
          <a:p>
            <a:pPr lvl="1"/>
            <a:r>
              <a:rPr lang="en-PH" sz="2200" dirty="0">
                <a:solidFill>
                  <a:srgbClr val="FF0000"/>
                </a:solidFill>
              </a:rPr>
              <a:t>Anti-TB drugs (HREZ) are safe for pregnant </a:t>
            </a:r>
            <a:r>
              <a:rPr lang="en-PH" sz="2200" dirty="0">
                <a:solidFill>
                  <a:schemeClr val="tx1"/>
                </a:solidFill>
              </a:rPr>
              <a:t>women, </a:t>
            </a:r>
            <a:r>
              <a:rPr lang="en-PH" sz="2200" b="1" dirty="0">
                <a:solidFill>
                  <a:schemeClr val="tx1"/>
                </a:solidFill>
              </a:rPr>
              <a:t>except </a:t>
            </a:r>
            <a:r>
              <a:rPr lang="en-PH" sz="2200" b="1" dirty="0">
                <a:solidFill>
                  <a:srgbClr val="FF0000"/>
                </a:solidFill>
              </a:rPr>
              <a:t>streptomycin.</a:t>
            </a:r>
          </a:p>
          <a:p>
            <a:pPr lvl="1"/>
            <a:r>
              <a:rPr lang="en-PH" sz="2200" dirty="0">
                <a:solidFill>
                  <a:schemeClr val="tx1"/>
                </a:solidFill>
              </a:rPr>
              <a:t>Supplemental pyridoxine (Vitamin B6) at 25mg/day</a:t>
            </a:r>
          </a:p>
          <a:p>
            <a:r>
              <a:rPr lang="en-PH" sz="2400" b="1" dirty="0"/>
              <a:t>Breastfeeding</a:t>
            </a:r>
          </a:p>
          <a:p>
            <a:pPr lvl="1"/>
            <a:r>
              <a:rPr lang="en-PH" sz="2200" dirty="0">
                <a:solidFill>
                  <a:srgbClr val="FF0000"/>
                </a:solidFill>
              </a:rPr>
              <a:t>Mothers with TB can still breastfeed</a:t>
            </a:r>
            <a:r>
              <a:rPr lang="en-PH" sz="2200" dirty="0">
                <a:solidFill>
                  <a:schemeClr val="tx1"/>
                </a:solidFill>
              </a:rPr>
              <a:t> (feed infants before taking medications).</a:t>
            </a:r>
          </a:p>
          <a:p>
            <a:pPr lvl="1"/>
            <a:r>
              <a:rPr lang="en-PH" sz="2200" dirty="0">
                <a:solidFill>
                  <a:schemeClr val="tx1"/>
                </a:solidFill>
              </a:rPr>
              <a:t>Supplemental pyridoxine (Vitamin B</a:t>
            </a:r>
            <a:r>
              <a:rPr lang="en-PH" sz="2200" baseline="-25000" dirty="0">
                <a:solidFill>
                  <a:schemeClr val="tx1"/>
                </a:solidFill>
              </a:rPr>
              <a:t>6</a:t>
            </a:r>
            <a:r>
              <a:rPr lang="en-PH" sz="2200" dirty="0">
                <a:solidFill>
                  <a:schemeClr val="tx1"/>
                </a:solidFill>
              </a:rPr>
              <a:t>) for infants taking INH or whose breastfeeding mother is taking INH.</a:t>
            </a:r>
            <a:endParaRPr lang="en-PH" sz="2200" b="1" dirty="0">
              <a:solidFill>
                <a:schemeClr val="tx1"/>
              </a:solidFill>
            </a:endParaRPr>
          </a:p>
        </p:txBody>
      </p:sp>
    </p:spTree>
    <p:extLst>
      <p:ext uri="{BB962C8B-B14F-4D97-AF65-F5344CB8AC3E}">
        <p14:creationId xmlns:p14="http://schemas.microsoft.com/office/powerpoint/2010/main" val="7985404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699" y="449395"/>
            <a:ext cx="7435997" cy="1068854"/>
          </a:xfrm>
        </p:spPr>
        <p:txBody>
          <a:bodyPr>
            <a:noAutofit/>
          </a:bodyPr>
          <a:lstStyle/>
          <a:p>
            <a:r>
              <a:rPr lang="en-PH" b="1" dirty="0">
                <a:solidFill>
                  <a:schemeClr val="accent1">
                    <a:lumMod val="75000"/>
                  </a:schemeClr>
                </a:solidFill>
              </a:rPr>
              <a:t>Treatment modifications for special situations</a:t>
            </a:r>
            <a:endParaRPr lang="en-US" b="1" dirty="0">
              <a:solidFill>
                <a:schemeClr val="accent1">
                  <a:lumMod val="75000"/>
                </a:schemeClr>
              </a:solidFill>
            </a:endParaRPr>
          </a:p>
        </p:txBody>
      </p:sp>
      <p:sp>
        <p:nvSpPr>
          <p:cNvPr id="3" name="Content Placeholder 2"/>
          <p:cNvSpPr>
            <a:spLocks noGrp="1"/>
          </p:cNvSpPr>
          <p:nvPr>
            <p:ph idx="1"/>
          </p:nvPr>
        </p:nvSpPr>
        <p:spPr>
          <a:xfrm>
            <a:off x="346699" y="2209374"/>
            <a:ext cx="7626221" cy="3915381"/>
          </a:xfrm>
        </p:spPr>
        <p:txBody>
          <a:bodyPr>
            <a:noAutofit/>
          </a:bodyPr>
          <a:lstStyle/>
          <a:p>
            <a:pPr lvl="0"/>
            <a:r>
              <a:rPr lang="en-PH" sz="3200" b="1" dirty="0">
                <a:solidFill>
                  <a:schemeClr val="tx1"/>
                </a:solidFill>
              </a:rPr>
              <a:t>Oral Contraceptives</a:t>
            </a:r>
            <a:endParaRPr lang="en-PH" sz="2800" dirty="0">
              <a:solidFill>
                <a:schemeClr val="tx1"/>
              </a:solidFill>
            </a:endParaRPr>
          </a:p>
          <a:p>
            <a:pPr lvl="1"/>
            <a:r>
              <a:rPr lang="en-PH" sz="2600" dirty="0">
                <a:solidFill>
                  <a:srgbClr val="FF0000"/>
                </a:solidFill>
              </a:rPr>
              <a:t>Rifampicin</a:t>
            </a:r>
            <a:r>
              <a:rPr lang="en-PH" sz="2600" dirty="0"/>
              <a:t> </a:t>
            </a:r>
            <a:r>
              <a:rPr lang="en-PH" sz="2600" dirty="0">
                <a:solidFill>
                  <a:schemeClr val="tx1"/>
                </a:solidFill>
              </a:rPr>
              <a:t>interacts with </a:t>
            </a:r>
            <a:r>
              <a:rPr lang="en-PH" sz="2600" dirty="0">
                <a:solidFill>
                  <a:srgbClr val="FF0000"/>
                </a:solidFill>
              </a:rPr>
              <a:t>oral contraceptive </a:t>
            </a:r>
            <a:r>
              <a:rPr lang="en-PH" sz="2600" dirty="0">
                <a:solidFill>
                  <a:schemeClr val="tx1"/>
                </a:solidFill>
              </a:rPr>
              <a:t>medications with a </a:t>
            </a:r>
            <a:r>
              <a:rPr lang="en-PH" sz="2600" dirty="0">
                <a:solidFill>
                  <a:srgbClr val="FF0000"/>
                </a:solidFill>
              </a:rPr>
              <a:t>risk of decreased protective efficacy against pregnancy</a:t>
            </a:r>
            <a:r>
              <a:rPr lang="en-PH" sz="2600" dirty="0"/>
              <a:t>.</a:t>
            </a:r>
          </a:p>
          <a:p>
            <a:pPr lvl="2"/>
            <a:r>
              <a:rPr lang="en-PH" sz="2400" dirty="0">
                <a:solidFill>
                  <a:schemeClr val="tx1"/>
                </a:solidFill>
              </a:rPr>
              <a:t>take an oral contraceptive pill containing a higher dose of estrogen (50</a:t>
            </a:r>
            <a:r>
              <a:rPr lang="en-PH" sz="2400" dirty="0">
                <a:solidFill>
                  <a:schemeClr val="tx1"/>
                </a:solidFill>
                <a:sym typeface="Symbol" panose="05050102010706020507" pitchFamily="18" charset="2"/>
              </a:rPr>
              <a:t></a:t>
            </a:r>
            <a:r>
              <a:rPr lang="en-PH" sz="2400" dirty="0">
                <a:solidFill>
                  <a:schemeClr val="tx1"/>
                </a:solidFill>
              </a:rPr>
              <a:t>), following consultation with a clinician; or </a:t>
            </a:r>
          </a:p>
          <a:p>
            <a:pPr lvl="2"/>
            <a:r>
              <a:rPr lang="en-PH" sz="2400" dirty="0">
                <a:solidFill>
                  <a:schemeClr val="tx1"/>
                </a:solidFill>
              </a:rPr>
              <a:t>use another form of contraception.</a:t>
            </a:r>
          </a:p>
        </p:txBody>
      </p:sp>
    </p:spTree>
    <p:extLst>
      <p:ext uri="{BB962C8B-B14F-4D97-AF65-F5344CB8AC3E}">
        <p14:creationId xmlns:p14="http://schemas.microsoft.com/office/powerpoint/2010/main" val="19194956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22" y="190602"/>
            <a:ext cx="7435997" cy="1103359"/>
          </a:xfrm>
        </p:spPr>
        <p:txBody>
          <a:bodyPr>
            <a:noAutofit/>
          </a:bodyPr>
          <a:lstStyle/>
          <a:p>
            <a:r>
              <a:rPr lang="en-PH" b="1" dirty="0">
                <a:solidFill>
                  <a:schemeClr val="accent1">
                    <a:lumMod val="75000"/>
                  </a:schemeClr>
                </a:solidFill>
              </a:rPr>
              <a:t>Treatment modifications for special situations</a:t>
            </a:r>
            <a:endParaRPr lang="en-US" b="1" dirty="0">
              <a:solidFill>
                <a:schemeClr val="accent1">
                  <a:lumMod val="75000"/>
                </a:schemeClr>
              </a:solidFill>
            </a:endParaRPr>
          </a:p>
        </p:txBody>
      </p:sp>
      <p:sp>
        <p:nvSpPr>
          <p:cNvPr id="3" name="Content Placeholder 2"/>
          <p:cNvSpPr>
            <a:spLocks noGrp="1"/>
          </p:cNvSpPr>
          <p:nvPr>
            <p:ph idx="1"/>
          </p:nvPr>
        </p:nvSpPr>
        <p:spPr>
          <a:xfrm>
            <a:off x="484722" y="1424180"/>
            <a:ext cx="7570238" cy="5433820"/>
          </a:xfrm>
        </p:spPr>
        <p:txBody>
          <a:bodyPr>
            <a:noAutofit/>
          </a:bodyPr>
          <a:lstStyle/>
          <a:p>
            <a:r>
              <a:rPr lang="en-PH" sz="2400" b="1" dirty="0">
                <a:solidFill>
                  <a:schemeClr val="tx1"/>
                </a:solidFill>
              </a:rPr>
              <a:t>Liver disease or history of liver disease</a:t>
            </a:r>
          </a:p>
          <a:p>
            <a:pPr lvl="1"/>
            <a:r>
              <a:rPr lang="en-PH" sz="2200" dirty="0">
                <a:solidFill>
                  <a:schemeClr val="tx1"/>
                </a:solidFill>
              </a:rPr>
              <a:t>HRZ are all associated with hepatitis.</a:t>
            </a:r>
          </a:p>
          <a:p>
            <a:pPr lvl="1"/>
            <a:endParaRPr lang="en-PH" sz="800" dirty="0">
              <a:solidFill>
                <a:schemeClr val="tx1"/>
              </a:solidFill>
            </a:endParaRPr>
          </a:p>
          <a:p>
            <a:pPr lvl="1"/>
            <a:r>
              <a:rPr lang="en-PH" sz="2200" dirty="0">
                <a:solidFill>
                  <a:schemeClr val="tx1"/>
                </a:solidFill>
              </a:rPr>
              <a:t>In the presence of hepatitis and elevation of liver enzymes, treatment should be interrupted, and generally, a modified or alternative regimen used. </a:t>
            </a:r>
          </a:p>
          <a:p>
            <a:pPr lvl="1"/>
            <a:endParaRPr lang="en-PH" sz="800" dirty="0">
              <a:solidFill>
                <a:schemeClr val="tx1"/>
              </a:solidFill>
            </a:endParaRPr>
          </a:p>
          <a:p>
            <a:pPr lvl="1"/>
            <a:r>
              <a:rPr lang="en-PH" sz="2200" dirty="0">
                <a:solidFill>
                  <a:schemeClr val="tx1"/>
                </a:solidFill>
              </a:rPr>
              <a:t>Wait for </a:t>
            </a:r>
            <a:r>
              <a:rPr lang="en-PH" sz="2200" b="1" dirty="0">
                <a:solidFill>
                  <a:srgbClr val="FF0000"/>
                </a:solidFill>
              </a:rPr>
              <a:t>liver function tests (LFTs) to revert to normal </a:t>
            </a:r>
            <a:r>
              <a:rPr lang="en-PH" sz="2200" dirty="0"/>
              <a:t>and </a:t>
            </a:r>
            <a:r>
              <a:rPr lang="en-PH" sz="2200" b="1" dirty="0">
                <a:solidFill>
                  <a:srgbClr val="FF0000"/>
                </a:solidFill>
              </a:rPr>
              <a:t>clinical symptoms to resolve </a:t>
            </a:r>
            <a:r>
              <a:rPr lang="en-PH" sz="2200" dirty="0">
                <a:solidFill>
                  <a:schemeClr val="tx1"/>
                </a:solidFill>
              </a:rPr>
              <a:t>before reintroducing the anti-TB drugs.</a:t>
            </a:r>
          </a:p>
          <a:p>
            <a:pPr lvl="1"/>
            <a:endParaRPr lang="en-PH" sz="800" dirty="0">
              <a:solidFill>
                <a:schemeClr val="tx1"/>
              </a:solidFill>
            </a:endParaRPr>
          </a:p>
          <a:p>
            <a:pPr lvl="1"/>
            <a:r>
              <a:rPr lang="en-PH" sz="2200" dirty="0">
                <a:solidFill>
                  <a:schemeClr val="tx1"/>
                </a:solidFill>
              </a:rPr>
              <a:t>Usual regimens if no clinical evidence of chronic liver disease (e.g., hepatitis virus carriage, a past history of acute hepatitis, and excessive alcohol consumption)</a:t>
            </a:r>
          </a:p>
          <a:p>
            <a:pPr lvl="1"/>
            <a:endParaRPr lang="en-PH" sz="2200" dirty="0"/>
          </a:p>
        </p:txBody>
      </p:sp>
    </p:spTree>
    <p:extLst>
      <p:ext uri="{BB962C8B-B14F-4D97-AF65-F5344CB8AC3E}">
        <p14:creationId xmlns:p14="http://schemas.microsoft.com/office/powerpoint/2010/main" val="8127972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086" y="259614"/>
            <a:ext cx="7435997" cy="1086106"/>
          </a:xfrm>
        </p:spPr>
        <p:txBody>
          <a:bodyPr>
            <a:noAutofit/>
          </a:bodyPr>
          <a:lstStyle/>
          <a:p>
            <a:r>
              <a:rPr lang="en-PH" b="1" dirty="0">
                <a:solidFill>
                  <a:schemeClr val="accent1">
                    <a:lumMod val="75000"/>
                  </a:schemeClr>
                </a:solidFill>
              </a:rPr>
              <a:t>Treatment modifications for special situations</a:t>
            </a:r>
            <a:endParaRPr lang="en-US" b="1" dirty="0">
              <a:solidFill>
                <a:schemeClr val="accent1">
                  <a:lumMod val="75000"/>
                </a:schemeClr>
              </a:solidFill>
            </a:endParaRPr>
          </a:p>
        </p:txBody>
      </p:sp>
      <p:sp>
        <p:nvSpPr>
          <p:cNvPr id="3" name="Content Placeholder 2"/>
          <p:cNvSpPr>
            <a:spLocks noGrp="1"/>
          </p:cNvSpPr>
          <p:nvPr>
            <p:ph idx="1"/>
          </p:nvPr>
        </p:nvSpPr>
        <p:spPr>
          <a:xfrm>
            <a:off x="639997" y="2032613"/>
            <a:ext cx="7199086" cy="4626979"/>
          </a:xfrm>
        </p:spPr>
        <p:txBody>
          <a:bodyPr>
            <a:noAutofit/>
          </a:bodyPr>
          <a:lstStyle/>
          <a:p>
            <a:r>
              <a:rPr lang="en-PH" sz="2600" b="1" dirty="0">
                <a:solidFill>
                  <a:schemeClr val="tx1"/>
                </a:solidFill>
              </a:rPr>
              <a:t>Established Chronic Liver Disease </a:t>
            </a:r>
          </a:p>
          <a:p>
            <a:pPr lvl="1"/>
            <a:r>
              <a:rPr lang="en-PH" sz="2200" dirty="0">
                <a:solidFill>
                  <a:schemeClr val="tx1"/>
                </a:solidFill>
              </a:rPr>
              <a:t>Avoid PZA</a:t>
            </a:r>
          </a:p>
          <a:p>
            <a:pPr lvl="2"/>
            <a:r>
              <a:rPr lang="en-PH" sz="2000" dirty="0">
                <a:solidFill>
                  <a:schemeClr val="tx1"/>
                </a:solidFill>
              </a:rPr>
              <a:t>2SHRE/6HR</a:t>
            </a:r>
          </a:p>
          <a:p>
            <a:pPr lvl="2"/>
            <a:r>
              <a:rPr lang="en-PH" sz="2000" dirty="0">
                <a:solidFill>
                  <a:schemeClr val="tx1"/>
                </a:solidFill>
              </a:rPr>
              <a:t>9RE</a:t>
            </a:r>
          </a:p>
          <a:p>
            <a:pPr lvl="2"/>
            <a:r>
              <a:rPr lang="en-PH" sz="2000" dirty="0">
                <a:solidFill>
                  <a:schemeClr val="tx1"/>
                </a:solidFill>
              </a:rPr>
              <a:t>2SHE/10HE</a:t>
            </a:r>
          </a:p>
          <a:p>
            <a:r>
              <a:rPr lang="en-PH" sz="2600" b="1" dirty="0">
                <a:solidFill>
                  <a:schemeClr val="tx1"/>
                </a:solidFill>
              </a:rPr>
              <a:t>Acute Hepatitis</a:t>
            </a:r>
          </a:p>
          <a:p>
            <a:pPr lvl="1"/>
            <a:r>
              <a:rPr lang="en-PH" sz="2200" dirty="0">
                <a:solidFill>
                  <a:schemeClr val="tx1"/>
                </a:solidFill>
              </a:rPr>
              <a:t>Defer TB treatment until resolved</a:t>
            </a:r>
          </a:p>
          <a:p>
            <a:pPr lvl="1"/>
            <a:r>
              <a:rPr lang="en-PH" sz="2200" dirty="0">
                <a:solidFill>
                  <a:schemeClr val="tx1"/>
                </a:solidFill>
              </a:rPr>
              <a:t>Safest option is 3SE while waiting for hepatitis to resolve then 6HR continuation phase</a:t>
            </a:r>
          </a:p>
          <a:p>
            <a:pPr lvl="1"/>
            <a:r>
              <a:rPr lang="en-PH" sz="2200" dirty="0">
                <a:solidFill>
                  <a:schemeClr val="tx1"/>
                </a:solidFill>
              </a:rPr>
              <a:t>12SE if hepatitis is unresolved</a:t>
            </a:r>
            <a:endParaRPr lang="en-PH" sz="2200" b="1" dirty="0">
              <a:solidFill>
                <a:schemeClr val="tx1"/>
              </a:solidFill>
            </a:endParaRPr>
          </a:p>
        </p:txBody>
      </p:sp>
    </p:spTree>
    <p:extLst>
      <p:ext uri="{BB962C8B-B14F-4D97-AF65-F5344CB8AC3E}">
        <p14:creationId xmlns:p14="http://schemas.microsoft.com/office/powerpoint/2010/main" val="28564769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74171" y="266745"/>
            <a:ext cx="8920065" cy="672039"/>
          </a:xfrm>
        </p:spPr>
        <p:txBody>
          <a:bodyPr>
            <a:normAutofit fontScale="90000"/>
          </a:bodyPr>
          <a:lstStyle/>
          <a:p>
            <a:r>
              <a:rPr lang="en-PH" b="1" dirty="0">
                <a:solidFill>
                  <a:schemeClr val="accent1">
                    <a:lumMod val="75000"/>
                  </a:schemeClr>
                </a:solidFill>
              </a:rPr>
              <a:t>Treatment modifications for special situations</a:t>
            </a:r>
            <a:endParaRPr lang="en-US" b="1" dirty="0">
              <a:solidFill>
                <a:schemeClr val="accent1">
                  <a:lumMod val="75000"/>
                </a:schemeClr>
              </a:solidFill>
            </a:endParaRPr>
          </a:p>
        </p:txBody>
      </p:sp>
      <p:sp>
        <p:nvSpPr>
          <p:cNvPr id="3" name="Content Placeholder 2"/>
          <p:cNvSpPr>
            <a:spLocks noGrp="1"/>
          </p:cNvSpPr>
          <p:nvPr>
            <p:ph idx="1"/>
          </p:nvPr>
        </p:nvSpPr>
        <p:spPr>
          <a:xfrm>
            <a:off x="174171" y="1086272"/>
            <a:ext cx="8745894" cy="5919216"/>
          </a:xfrm>
        </p:spPr>
        <p:txBody>
          <a:bodyPr>
            <a:noAutofit/>
          </a:bodyPr>
          <a:lstStyle/>
          <a:p>
            <a:r>
              <a:rPr lang="en-PH" sz="2400" b="1" dirty="0"/>
              <a:t>Renal Failure</a:t>
            </a:r>
          </a:p>
          <a:p>
            <a:endParaRPr lang="en-PH" sz="2400" b="1" dirty="0"/>
          </a:p>
          <a:p>
            <a:endParaRPr lang="en-PH" sz="2400" b="1" dirty="0"/>
          </a:p>
          <a:p>
            <a:endParaRPr lang="en-PH" sz="2400" b="1" dirty="0"/>
          </a:p>
          <a:p>
            <a:endParaRPr lang="en-PH" sz="2400" b="1" dirty="0"/>
          </a:p>
          <a:p>
            <a:endParaRPr lang="en-PH" sz="2400" b="1" dirty="0"/>
          </a:p>
          <a:p>
            <a:endParaRPr lang="en-PH" sz="2400" b="1" dirty="0"/>
          </a:p>
          <a:p>
            <a:endParaRPr lang="en-PH" sz="2400" b="1" dirty="0"/>
          </a:p>
          <a:p>
            <a:endParaRPr lang="en-PH" sz="2400" b="1" dirty="0"/>
          </a:p>
          <a:p>
            <a:pPr lvl="1"/>
            <a:r>
              <a:rPr lang="en-PH" sz="2200" b="1" dirty="0">
                <a:solidFill>
                  <a:srgbClr val="FF0000"/>
                </a:solidFill>
              </a:rPr>
              <a:t>FDC-A (HRZE) 3x/</a:t>
            </a:r>
            <a:r>
              <a:rPr lang="en-PH" sz="2200" b="1" dirty="0" err="1">
                <a:solidFill>
                  <a:srgbClr val="FF0000"/>
                </a:solidFill>
              </a:rPr>
              <a:t>wk</a:t>
            </a:r>
            <a:r>
              <a:rPr lang="en-PH" sz="2200" b="1" dirty="0">
                <a:solidFill>
                  <a:srgbClr val="FF0000"/>
                </a:solidFill>
              </a:rPr>
              <a:t> + FDC-B (HR) for the rest of the week </a:t>
            </a:r>
            <a:r>
              <a:rPr lang="en-PH" sz="2200" dirty="0">
                <a:solidFill>
                  <a:schemeClr val="tx1"/>
                </a:solidFill>
              </a:rPr>
              <a:t>during the intensive phase</a:t>
            </a:r>
          </a:p>
          <a:p>
            <a:pPr lvl="2"/>
            <a:r>
              <a:rPr lang="en-PH" sz="2000" dirty="0">
                <a:solidFill>
                  <a:schemeClr val="tx1"/>
                </a:solidFill>
              </a:rPr>
              <a:t>Continuation phase may proceed with 4HR</a:t>
            </a:r>
            <a:r>
              <a:rPr lang="en-PH" sz="2000" b="1" dirty="0">
                <a:solidFill>
                  <a:schemeClr val="tx1"/>
                </a:solidFill>
              </a:rPr>
              <a:t> </a:t>
            </a:r>
          </a:p>
        </p:txBody>
      </p:sp>
      <p:graphicFrame>
        <p:nvGraphicFramePr>
          <p:cNvPr id="5" name="Table 4"/>
          <p:cNvGraphicFramePr>
            <a:graphicFrameLocks noGrp="1"/>
          </p:cNvGraphicFramePr>
          <p:nvPr>
            <p:extLst>
              <p:ext uri="{D42A27DB-BD31-4B8C-83A1-F6EECF244321}">
                <p14:modId xmlns:p14="http://schemas.microsoft.com/office/powerpoint/2010/main" val="2210618345"/>
              </p:ext>
            </p:extLst>
          </p:nvPr>
        </p:nvGraphicFramePr>
        <p:xfrm>
          <a:off x="493822" y="1622328"/>
          <a:ext cx="8239632" cy="3714781"/>
        </p:xfrm>
        <a:graphic>
          <a:graphicData uri="http://schemas.openxmlformats.org/drawingml/2006/table">
            <a:tbl>
              <a:tblPr firstRow="1" firstCol="1" bandRow="1">
                <a:tableStyleId>{5C22544A-7EE6-4342-B048-85BDC9FD1C3A}</a:tableStyleId>
              </a:tblPr>
              <a:tblGrid>
                <a:gridCol w="1032902">
                  <a:extLst>
                    <a:ext uri="{9D8B030D-6E8A-4147-A177-3AD203B41FA5}">
                      <a16:colId xmlns:a16="http://schemas.microsoft.com/office/drawing/2014/main" val="20000"/>
                    </a:ext>
                  </a:extLst>
                </a:gridCol>
                <a:gridCol w="1586729">
                  <a:extLst>
                    <a:ext uri="{9D8B030D-6E8A-4147-A177-3AD203B41FA5}">
                      <a16:colId xmlns:a16="http://schemas.microsoft.com/office/drawing/2014/main" val="20001"/>
                    </a:ext>
                  </a:extLst>
                </a:gridCol>
                <a:gridCol w="5620001">
                  <a:extLst>
                    <a:ext uri="{9D8B030D-6E8A-4147-A177-3AD203B41FA5}">
                      <a16:colId xmlns:a16="http://schemas.microsoft.com/office/drawing/2014/main" val="20002"/>
                    </a:ext>
                  </a:extLst>
                </a:gridCol>
              </a:tblGrid>
              <a:tr h="923269">
                <a:tc>
                  <a:txBody>
                    <a:bodyPr/>
                    <a:lstStyle/>
                    <a:p>
                      <a:pPr marL="0" marR="0" algn="ctr">
                        <a:spcBef>
                          <a:spcPts val="0"/>
                        </a:spcBef>
                        <a:spcAft>
                          <a:spcPts val="0"/>
                        </a:spcAft>
                      </a:pPr>
                      <a:r>
                        <a:rPr lang="en-PH" sz="1800" dirty="0">
                          <a:effectLst/>
                        </a:rPr>
                        <a:t>Drug</a:t>
                      </a:r>
                      <a:endParaRPr lang="en-US"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PH" sz="1800">
                          <a:effectLst/>
                        </a:rPr>
                        <a:t>Change in frequency?</a:t>
                      </a:r>
                      <a:endParaRPr lang="en-US" sz="18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PH" sz="1800" dirty="0">
                          <a:effectLst/>
                        </a:rPr>
                        <a:t>Recommended dose and frequency for patients with creatinine clearance &lt;30mL/min or for patients receiving </a:t>
                      </a:r>
                      <a:r>
                        <a:rPr lang="en-PH" sz="1800" dirty="0" err="1">
                          <a:effectLst/>
                        </a:rPr>
                        <a:t>hemodialysis</a:t>
                      </a:r>
                      <a:endParaRPr lang="en-US" sz="18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0"/>
                  </a:ext>
                </a:extLst>
              </a:tr>
              <a:tr h="520162">
                <a:tc>
                  <a:txBody>
                    <a:bodyPr/>
                    <a:lstStyle/>
                    <a:p>
                      <a:pPr marL="0" marR="0" algn="ctr">
                        <a:spcBef>
                          <a:spcPts val="0"/>
                        </a:spcBef>
                        <a:spcAft>
                          <a:spcPts val="0"/>
                        </a:spcAft>
                      </a:pPr>
                      <a:r>
                        <a:rPr lang="en-PH" sz="1800" dirty="0">
                          <a:effectLst/>
                        </a:rPr>
                        <a:t>INH</a:t>
                      </a:r>
                      <a:endParaRPr lang="en-US"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PH" sz="1800">
                          <a:effectLst/>
                        </a:rPr>
                        <a:t>No change</a:t>
                      </a:r>
                      <a:endParaRPr lang="en-US" sz="18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PH" sz="1800" dirty="0">
                          <a:effectLst/>
                        </a:rPr>
                        <a:t>300mg once daily; or 900mg three times per week</a:t>
                      </a:r>
                      <a:endParaRPr lang="en-US" sz="18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1"/>
                  </a:ext>
                </a:extLst>
              </a:tr>
              <a:tr h="520162">
                <a:tc>
                  <a:txBody>
                    <a:bodyPr/>
                    <a:lstStyle/>
                    <a:p>
                      <a:pPr marL="0" marR="0" algn="ctr">
                        <a:spcBef>
                          <a:spcPts val="0"/>
                        </a:spcBef>
                        <a:spcAft>
                          <a:spcPts val="0"/>
                        </a:spcAft>
                      </a:pPr>
                      <a:r>
                        <a:rPr lang="en-PH" sz="1800" dirty="0">
                          <a:effectLst/>
                        </a:rPr>
                        <a:t>RIF</a:t>
                      </a:r>
                      <a:endParaRPr lang="en-US"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PH" sz="1800">
                          <a:effectLst/>
                        </a:rPr>
                        <a:t>No change</a:t>
                      </a:r>
                      <a:endParaRPr lang="en-US" sz="18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PH" sz="1800" dirty="0">
                          <a:effectLst/>
                        </a:rPr>
                        <a:t>600mg once daily; or 600mg three times per week </a:t>
                      </a:r>
                      <a:endParaRPr lang="en-US" sz="18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2"/>
                  </a:ext>
                </a:extLst>
              </a:tr>
              <a:tr h="615513">
                <a:tc>
                  <a:txBody>
                    <a:bodyPr/>
                    <a:lstStyle/>
                    <a:p>
                      <a:pPr marL="0" marR="0" algn="ctr">
                        <a:spcBef>
                          <a:spcPts val="0"/>
                        </a:spcBef>
                        <a:spcAft>
                          <a:spcPts val="0"/>
                        </a:spcAft>
                      </a:pPr>
                      <a:r>
                        <a:rPr lang="en-PH" sz="1800" dirty="0">
                          <a:effectLst/>
                        </a:rPr>
                        <a:t>PZA</a:t>
                      </a:r>
                      <a:endParaRPr lang="en-US"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PH" sz="1800" dirty="0">
                          <a:effectLst/>
                        </a:rPr>
                        <a:t>Yes</a:t>
                      </a:r>
                      <a:endParaRPr lang="en-US"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PH" sz="1800" dirty="0">
                          <a:effectLst/>
                        </a:rPr>
                        <a:t>25-35mg/kg per dose 3 times per week (not daily)</a:t>
                      </a:r>
                      <a:endParaRPr lang="en-US" sz="18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3"/>
                  </a:ext>
                </a:extLst>
              </a:tr>
              <a:tr h="615513">
                <a:tc>
                  <a:txBody>
                    <a:bodyPr/>
                    <a:lstStyle/>
                    <a:p>
                      <a:pPr marL="0" marR="0" algn="ctr">
                        <a:spcBef>
                          <a:spcPts val="0"/>
                        </a:spcBef>
                        <a:spcAft>
                          <a:spcPts val="0"/>
                        </a:spcAft>
                      </a:pPr>
                      <a:r>
                        <a:rPr lang="en-PH" sz="1800" dirty="0">
                          <a:effectLst/>
                        </a:rPr>
                        <a:t>ETH</a:t>
                      </a:r>
                      <a:endParaRPr lang="en-US"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PH" sz="1800" dirty="0">
                          <a:effectLst/>
                        </a:rPr>
                        <a:t>Yes</a:t>
                      </a:r>
                      <a:endParaRPr lang="en-US"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PH" sz="1800" dirty="0">
                          <a:effectLst/>
                        </a:rPr>
                        <a:t>15-25mg/kg per dose 3 times per week (not daily)</a:t>
                      </a:r>
                      <a:endParaRPr lang="en-US" sz="18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4"/>
                  </a:ext>
                </a:extLst>
              </a:tr>
              <a:tr h="520162">
                <a:tc>
                  <a:txBody>
                    <a:bodyPr/>
                    <a:lstStyle/>
                    <a:p>
                      <a:pPr marL="0" marR="0" algn="ctr">
                        <a:spcBef>
                          <a:spcPts val="0"/>
                        </a:spcBef>
                        <a:spcAft>
                          <a:spcPts val="0"/>
                        </a:spcAft>
                      </a:pPr>
                      <a:r>
                        <a:rPr lang="en-PH" sz="1800" dirty="0">
                          <a:effectLst/>
                        </a:rPr>
                        <a:t>Strep</a:t>
                      </a:r>
                      <a:endParaRPr lang="en-US"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PH" sz="1800" dirty="0">
                          <a:effectLst/>
                        </a:rPr>
                        <a:t>Yes</a:t>
                      </a:r>
                      <a:endParaRPr lang="en-US"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PH" sz="1800" dirty="0">
                          <a:effectLst/>
                        </a:rPr>
                        <a:t>12-15mg/kg per dose 2 or 3 times per week</a:t>
                      </a:r>
                      <a:endParaRPr lang="en-US" sz="18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480061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480" y="363131"/>
            <a:ext cx="7435997" cy="1344899"/>
          </a:xfrm>
        </p:spPr>
        <p:txBody>
          <a:bodyPr>
            <a:noAutofit/>
          </a:bodyPr>
          <a:lstStyle/>
          <a:p>
            <a:r>
              <a:rPr lang="en-PH" sz="4000" b="1" dirty="0">
                <a:solidFill>
                  <a:schemeClr val="accent1">
                    <a:lumMod val="75000"/>
                  </a:schemeClr>
                </a:solidFill>
              </a:rPr>
              <a:t>Treatment modifications for special situations</a:t>
            </a:r>
            <a:endParaRPr lang="en-US" sz="4000" b="1" dirty="0">
              <a:solidFill>
                <a:schemeClr val="accent1">
                  <a:lumMod val="75000"/>
                </a:schemeClr>
              </a:solidFill>
            </a:endParaRPr>
          </a:p>
        </p:txBody>
      </p:sp>
      <p:sp>
        <p:nvSpPr>
          <p:cNvPr id="3" name="Content Placeholder 2"/>
          <p:cNvSpPr>
            <a:spLocks noGrp="1"/>
          </p:cNvSpPr>
          <p:nvPr>
            <p:ph idx="1"/>
          </p:nvPr>
        </p:nvSpPr>
        <p:spPr>
          <a:xfrm>
            <a:off x="773391" y="2501004"/>
            <a:ext cx="7199086" cy="3727268"/>
          </a:xfrm>
        </p:spPr>
        <p:txBody>
          <a:bodyPr>
            <a:noAutofit/>
          </a:bodyPr>
          <a:lstStyle/>
          <a:p>
            <a:r>
              <a:rPr lang="en-PH" sz="2800" b="1" dirty="0">
                <a:solidFill>
                  <a:schemeClr val="tx1"/>
                </a:solidFill>
              </a:rPr>
              <a:t>Renal Failure</a:t>
            </a:r>
          </a:p>
          <a:p>
            <a:pPr lvl="1"/>
            <a:r>
              <a:rPr lang="en-PH" sz="2200" dirty="0">
                <a:solidFill>
                  <a:schemeClr val="tx1"/>
                </a:solidFill>
              </a:rPr>
              <a:t>2HRZ/4HR is another option</a:t>
            </a:r>
          </a:p>
          <a:p>
            <a:pPr lvl="1"/>
            <a:r>
              <a:rPr lang="en-PH" sz="2200" dirty="0">
                <a:solidFill>
                  <a:schemeClr val="tx1"/>
                </a:solidFill>
              </a:rPr>
              <a:t>Take meds after </a:t>
            </a:r>
            <a:r>
              <a:rPr lang="en-PH" sz="2200" dirty="0" err="1">
                <a:solidFill>
                  <a:schemeClr val="tx1"/>
                </a:solidFill>
              </a:rPr>
              <a:t>hemodialysis</a:t>
            </a:r>
            <a:endParaRPr lang="en-PH" sz="2200" dirty="0">
              <a:solidFill>
                <a:schemeClr val="tx1"/>
              </a:solidFill>
            </a:endParaRPr>
          </a:p>
          <a:p>
            <a:pPr marL="457200" lvl="1" indent="0">
              <a:buNone/>
            </a:pPr>
            <a:endParaRPr lang="en-PH" sz="2200" dirty="0">
              <a:solidFill>
                <a:schemeClr val="tx1"/>
              </a:solidFill>
            </a:endParaRPr>
          </a:p>
          <a:p>
            <a:r>
              <a:rPr lang="en-PH" sz="2800" b="1" dirty="0">
                <a:solidFill>
                  <a:schemeClr val="tx1"/>
                </a:solidFill>
              </a:rPr>
              <a:t>TB/HIV Co-infection</a:t>
            </a:r>
          </a:p>
          <a:p>
            <a:pPr lvl="1"/>
            <a:r>
              <a:rPr lang="en-PH" sz="2200" dirty="0">
                <a:solidFill>
                  <a:schemeClr val="tx1"/>
                </a:solidFill>
              </a:rPr>
              <a:t>Isoniazid preventive therapy (IPT)  with 6H for HIV+ individuals who, after careful evaluation, do not have active TB</a:t>
            </a:r>
            <a:endParaRPr lang="en-PH" sz="2200" b="1" dirty="0">
              <a:solidFill>
                <a:schemeClr val="tx1"/>
              </a:solidFill>
            </a:endParaRPr>
          </a:p>
          <a:p>
            <a:pPr lvl="1"/>
            <a:endParaRPr lang="en-PH" sz="2200" dirty="0">
              <a:solidFill>
                <a:schemeClr val="tx1"/>
              </a:solidFill>
            </a:endParaRPr>
          </a:p>
        </p:txBody>
      </p:sp>
    </p:spTree>
    <p:extLst>
      <p:ext uri="{BB962C8B-B14F-4D97-AF65-F5344CB8AC3E}">
        <p14:creationId xmlns:p14="http://schemas.microsoft.com/office/powerpoint/2010/main" val="3967064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446" y="363131"/>
            <a:ext cx="7435997" cy="1086106"/>
          </a:xfrm>
        </p:spPr>
        <p:txBody>
          <a:bodyPr>
            <a:noAutofit/>
          </a:bodyPr>
          <a:lstStyle/>
          <a:p>
            <a:r>
              <a:rPr lang="en-PH" sz="4000" b="1" dirty="0">
                <a:solidFill>
                  <a:schemeClr val="accent1">
                    <a:lumMod val="75000"/>
                  </a:schemeClr>
                </a:solidFill>
              </a:rPr>
              <a:t>Treatment modifications for special situations</a:t>
            </a:r>
            <a:endParaRPr lang="en-US" sz="4000" b="1" dirty="0">
              <a:solidFill>
                <a:schemeClr val="accent1">
                  <a:lumMod val="75000"/>
                </a:schemeClr>
              </a:solidFill>
            </a:endParaRPr>
          </a:p>
        </p:txBody>
      </p:sp>
      <p:sp>
        <p:nvSpPr>
          <p:cNvPr id="3" name="Content Placeholder 2"/>
          <p:cNvSpPr>
            <a:spLocks noGrp="1"/>
          </p:cNvSpPr>
          <p:nvPr>
            <p:ph idx="1"/>
          </p:nvPr>
        </p:nvSpPr>
        <p:spPr>
          <a:xfrm>
            <a:off x="674503" y="2411124"/>
            <a:ext cx="7906140" cy="4231216"/>
          </a:xfrm>
        </p:spPr>
        <p:txBody>
          <a:bodyPr>
            <a:noAutofit/>
          </a:bodyPr>
          <a:lstStyle/>
          <a:p>
            <a:r>
              <a:rPr lang="en-PH" sz="2800" b="1" dirty="0">
                <a:solidFill>
                  <a:schemeClr val="tx1"/>
                </a:solidFill>
              </a:rPr>
              <a:t>TB/HIV Co-infection </a:t>
            </a:r>
          </a:p>
          <a:p>
            <a:endParaRPr lang="en-PH" sz="1000" b="1" dirty="0">
              <a:solidFill>
                <a:schemeClr val="tx1"/>
              </a:solidFill>
            </a:endParaRPr>
          </a:p>
          <a:p>
            <a:pPr marL="342900" lvl="1" indent="-342900"/>
            <a:r>
              <a:rPr lang="en-PH" sz="2200" dirty="0">
                <a:solidFill>
                  <a:schemeClr val="tx1"/>
                </a:solidFill>
              </a:rPr>
              <a:t>Priority is to treat TB, especially bacteriologically confirmed PTB to stop transmission.</a:t>
            </a:r>
          </a:p>
          <a:p>
            <a:pPr lvl="1"/>
            <a:r>
              <a:rPr lang="en-PH" sz="2200" dirty="0">
                <a:solidFill>
                  <a:schemeClr val="tx1"/>
                </a:solidFill>
              </a:rPr>
              <a:t>Start ART concomitantly with TB treatment (if with high risk of death) </a:t>
            </a:r>
          </a:p>
          <a:p>
            <a:pPr lvl="1"/>
            <a:r>
              <a:rPr lang="en-PH" sz="2400" dirty="0">
                <a:solidFill>
                  <a:schemeClr val="tx1"/>
                </a:solidFill>
              </a:rPr>
              <a:t>Defer ART (if not high </a:t>
            </a:r>
            <a:r>
              <a:rPr lang="en-PH" sz="2200" dirty="0">
                <a:solidFill>
                  <a:schemeClr val="tx1"/>
                </a:solidFill>
              </a:rPr>
              <a:t>risk of dying) </a:t>
            </a:r>
          </a:p>
          <a:p>
            <a:pPr marL="457200" lvl="1" indent="0">
              <a:buNone/>
            </a:pPr>
            <a:endParaRPr lang="en-PH" sz="1000" dirty="0">
              <a:solidFill>
                <a:schemeClr val="tx1"/>
              </a:solidFill>
            </a:endParaRPr>
          </a:p>
          <a:p>
            <a:r>
              <a:rPr lang="en-PH" sz="2600" dirty="0">
                <a:solidFill>
                  <a:schemeClr val="tx1"/>
                </a:solidFill>
              </a:rPr>
              <a:t>Co-TMX as prophylaxis for other infections</a:t>
            </a:r>
            <a:endParaRPr lang="en-US" sz="2400" dirty="0">
              <a:solidFill>
                <a:schemeClr val="tx1"/>
              </a:solidFill>
            </a:endParaRPr>
          </a:p>
        </p:txBody>
      </p:sp>
    </p:spTree>
    <p:extLst>
      <p:ext uri="{BB962C8B-B14F-4D97-AF65-F5344CB8AC3E}">
        <p14:creationId xmlns:p14="http://schemas.microsoft.com/office/powerpoint/2010/main" val="239960978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530" y="259614"/>
            <a:ext cx="7435997" cy="1189623"/>
          </a:xfrm>
        </p:spPr>
        <p:txBody>
          <a:bodyPr>
            <a:noAutofit/>
          </a:bodyPr>
          <a:lstStyle/>
          <a:p>
            <a:r>
              <a:rPr lang="en-PH" sz="4000" b="1" dirty="0">
                <a:solidFill>
                  <a:schemeClr val="accent1">
                    <a:lumMod val="75000"/>
                  </a:schemeClr>
                </a:solidFill>
              </a:rPr>
              <a:t>Drug interactions during            TB treatment</a:t>
            </a:r>
            <a:endParaRPr lang="en-US" sz="4000" b="1" dirty="0">
              <a:solidFill>
                <a:schemeClr val="accent1">
                  <a:lumMod val="75000"/>
                </a:schemeClr>
              </a:solidFill>
            </a:endParaRPr>
          </a:p>
        </p:txBody>
      </p:sp>
      <p:sp>
        <p:nvSpPr>
          <p:cNvPr id="3" name="Content Placeholder 2"/>
          <p:cNvSpPr>
            <a:spLocks noGrp="1"/>
          </p:cNvSpPr>
          <p:nvPr>
            <p:ph idx="1"/>
          </p:nvPr>
        </p:nvSpPr>
        <p:spPr>
          <a:xfrm>
            <a:off x="605492" y="2442286"/>
            <a:ext cx="7486086" cy="4096537"/>
          </a:xfrm>
        </p:spPr>
        <p:txBody>
          <a:bodyPr>
            <a:noAutofit/>
          </a:bodyPr>
          <a:lstStyle/>
          <a:p>
            <a:r>
              <a:rPr lang="en-PH" sz="2400" dirty="0"/>
              <a:t>Elderly individuals with significant co-morbidities, as well as the immune-compromised patients (e.g., HIV/AIDS patients) at higher risk</a:t>
            </a:r>
          </a:p>
          <a:p>
            <a:endParaRPr lang="en-PH" sz="2400" dirty="0"/>
          </a:p>
          <a:p>
            <a:r>
              <a:rPr lang="en-PH" sz="2400" dirty="0"/>
              <a:t>To minimize drug interactions, it is advisable that drugs be administered 12 hours apart.</a:t>
            </a:r>
          </a:p>
          <a:p>
            <a:endParaRPr lang="en-PH" sz="2400" dirty="0"/>
          </a:p>
          <a:p>
            <a:r>
              <a:rPr lang="en-PH" sz="2400" dirty="0"/>
              <a:t>Listing of drug-drug interactions is available in the MOP</a:t>
            </a:r>
          </a:p>
          <a:p>
            <a:endParaRPr lang="en-PH" sz="2400" b="1" dirty="0"/>
          </a:p>
          <a:p>
            <a:endParaRPr lang="en-PH" sz="2200" b="1" dirty="0"/>
          </a:p>
        </p:txBody>
      </p:sp>
    </p:spTree>
    <p:extLst>
      <p:ext uri="{BB962C8B-B14F-4D97-AF65-F5344CB8AC3E}">
        <p14:creationId xmlns:p14="http://schemas.microsoft.com/office/powerpoint/2010/main" val="4151927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123" y="509117"/>
            <a:ext cx="7924176" cy="668818"/>
          </a:xfrm>
        </p:spPr>
        <p:txBody>
          <a:bodyPr>
            <a:noAutofit/>
          </a:bodyPr>
          <a:lstStyle/>
          <a:p>
            <a:r>
              <a:rPr lang="en-US" sz="4400" b="1" dirty="0">
                <a:solidFill>
                  <a:schemeClr val="accent1">
                    <a:lumMod val="75000"/>
                  </a:schemeClr>
                </a:solidFill>
              </a:rPr>
              <a:t>Policies</a:t>
            </a:r>
          </a:p>
        </p:txBody>
      </p:sp>
      <p:sp>
        <p:nvSpPr>
          <p:cNvPr id="3" name="Content Placeholder 2"/>
          <p:cNvSpPr>
            <a:spLocks noGrp="1"/>
          </p:cNvSpPr>
          <p:nvPr>
            <p:ph idx="1"/>
          </p:nvPr>
        </p:nvSpPr>
        <p:spPr>
          <a:xfrm>
            <a:off x="640076" y="1571830"/>
            <a:ext cx="7458271" cy="5919216"/>
          </a:xfrm>
        </p:spPr>
        <p:txBody>
          <a:bodyPr>
            <a:normAutofit/>
          </a:bodyPr>
          <a:lstStyle/>
          <a:p>
            <a:r>
              <a:rPr lang="en-PH" sz="2800" dirty="0">
                <a:solidFill>
                  <a:srgbClr val="FF0000"/>
                </a:solidFill>
              </a:rPr>
              <a:t>All</a:t>
            </a:r>
            <a:r>
              <a:rPr lang="en-PH" sz="2800" dirty="0"/>
              <a:t> </a:t>
            </a:r>
            <a:r>
              <a:rPr lang="en-PH" sz="2800" dirty="0">
                <a:solidFill>
                  <a:schemeClr val="tx1"/>
                </a:solidFill>
              </a:rPr>
              <a:t>diagnosed TB cases shall be provided with adequate and appropriate anti-TB treatment regimen promptly.</a:t>
            </a:r>
          </a:p>
          <a:p>
            <a:endParaRPr lang="en-PH" sz="2800" dirty="0">
              <a:solidFill>
                <a:schemeClr val="tx1"/>
              </a:solidFill>
            </a:endParaRPr>
          </a:p>
          <a:p>
            <a:r>
              <a:rPr lang="en-PH" sz="2800" dirty="0">
                <a:solidFill>
                  <a:schemeClr val="tx1"/>
                </a:solidFill>
              </a:rPr>
              <a:t>Anti-TB treatment shall be done through a </a:t>
            </a:r>
            <a:r>
              <a:rPr lang="en-PH" sz="2800" b="1" dirty="0">
                <a:solidFill>
                  <a:srgbClr val="FF0000"/>
                </a:solidFill>
              </a:rPr>
              <a:t>patient-</a:t>
            </a:r>
            <a:r>
              <a:rPr lang="en-PH" sz="2800" b="1" dirty="0" err="1">
                <a:solidFill>
                  <a:srgbClr val="FF0000"/>
                </a:solidFill>
              </a:rPr>
              <a:t>centered</a:t>
            </a:r>
            <a:r>
              <a:rPr lang="en-PH" sz="2800" dirty="0">
                <a:solidFill>
                  <a:schemeClr val="tx1"/>
                </a:solidFill>
              </a:rPr>
              <a:t>, directly observed treatment (DOT) to foster adherence. </a:t>
            </a:r>
          </a:p>
          <a:p>
            <a:endParaRPr lang="en-PH" sz="2800" dirty="0">
              <a:solidFill>
                <a:schemeClr val="tx1"/>
              </a:solidFill>
            </a:endParaRPr>
          </a:p>
          <a:p>
            <a:r>
              <a:rPr lang="en-PH" sz="2800" dirty="0">
                <a:solidFill>
                  <a:schemeClr val="tx1"/>
                </a:solidFill>
              </a:rPr>
              <a:t>TB treatment under the NTP shall conform to </a:t>
            </a:r>
            <a:r>
              <a:rPr lang="en-PH" sz="2800" dirty="0">
                <a:solidFill>
                  <a:srgbClr val="FF0000"/>
                </a:solidFill>
              </a:rPr>
              <a:t>standardized regimens</a:t>
            </a:r>
            <a:r>
              <a:rPr lang="en-PH" sz="2800" dirty="0"/>
              <a:t>.</a:t>
            </a:r>
          </a:p>
        </p:txBody>
      </p:sp>
    </p:spTree>
    <p:extLst>
      <p:ext uri="{BB962C8B-B14F-4D97-AF65-F5344CB8AC3E}">
        <p14:creationId xmlns:p14="http://schemas.microsoft.com/office/powerpoint/2010/main" val="53355599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Rectangle 14"/>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79562" y="618637"/>
            <a:ext cx="8522899" cy="865107"/>
          </a:xfrm>
        </p:spPr>
        <p:txBody>
          <a:bodyPr>
            <a:noAutofit/>
          </a:bodyPr>
          <a:lstStyle/>
          <a:p>
            <a:r>
              <a:rPr lang="en-PH" b="1" dirty="0">
                <a:solidFill>
                  <a:schemeClr val="accent1">
                    <a:lumMod val="75000"/>
                  </a:schemeClr>
                </a:solidFill>
              </a:rPr>
              <a:t>Drug interactions during TB treatment</a:t>
            </a:r>
            <a:endParaRPr lang="en-US" b="1" dirty="0">
              <a:solidFill>
                <a:schemeClr val="accent1">
                  <a:lumMod val="75000"/>
                </a:scheme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696306447"/>
              </p:ext>
            </p:extLst>
          </p:nvPr>
        </p:nvGraphicFramePr>
        <p:xfrm>
          <a:off x="379562" y="2001329"/>
          <a:ext cx="8384875" cy="4680854"/>
        </p:xfrm>
        <a:graphic>
          <a:graphicData uri="http://schemas.openxmlformats.org/drawingml/2006/table">
            <a:tbl>
              <a:tblPr firstRow="1" firstCol="1" bandRow="1">
                <a:tableStyleId>{5C22544A-7EE6-4342-B048-85BDC9FD1C3A}</a:tableStyleId>
              </a:tblPr>
              <a:tblGrid>
                <a:gridCol w="2000453">
                  <a:extLst>
                    <a:ext uri="{9D8B030D-6E8A-4147-A177-3AD203B41FA5}">
                      <a16:colId xmlns:a16="http://schemas.microsoft.com/office/drawing/2014/main" val="20000"/>
                    </a:ext>
                  </a:extLst>
                </a:gridCol>
                <a:gridCol w="6384422">
                  <a:extLst>
                    <a:ext uri="{9D8B030D-6E8A-4147-A177-3AD203B41FA5}">
                      <a16:colId xmlns:a16="http://schemas.microsoft.com/office/drawing/2014/main" val="20001"/>
                    </a:ext>
                  </a:extLst>
                </a:gridCol>
              </a:tblGrid>
              <a:tr h="335388">
                <a:tc gridSpan="2">
                  <a:txBody>
                    <a:bodyPr/>
                    <a:lstStyle/>
                    <a:p>
                      <a:pPr marL="342900" marR="0" algn="ctr">
                        <a:lnSpc>
                          <a:spcPct val="115000"/>
                        </a:lnSpc>
                        <a:spcBef>
                          <a:spcPts val="0"/>
                        </a:spcBef>
                        <a:spcAft>
                          <a:spcPts val="1000"/>
                        </a:spcAft>
                      </a:pPr>
                      <a:r>
                        <a:rPr lang="en-PH" sz="1800" dirty="0">
                          <a:effectLst/>
                        </a:rPr>
                        <a:t>Rifampicin interactions with various drug categories</a:t>
                      </a:r>
                      <a:endParaRPr lang="en-US" sz="1800" dirty="0">
                        <a:effectLst/>
                        <a:latin typeface="Arial" panose="020B0604020202020204" pitchFamily="34" charset="0"/>
                        <a:ea typeface="Calibri" panose="020F0502020204030204" pitchFamily="34" charset="0"/>
                      </a:endParaRPr>
                    </a:p>
                  </a:txBody>
                  <a:tcPr marL="55398" marR="55398" marT="0" marB="0"/>
                </a:tc>
                <a:tc hMerge="1">
                  <a:txBody>
                    <a:bodyPr/>
                    <a:lstStyle/>
                    <a:p>
                      <a:endParaRPr lang="en-US"/>
                    </a:p>
                  </a:txBody>
                  <a:tcPr/>
                </a:tc>
                <a:extLst>
                  <a:ext uri="{0D108BD9-81ED-4DB2-BD59-A6C34878D82A}">
                    <a16:rowId xmlns:a16="http://schemas.microsoft.com/office/drawing/2014/main" val="10000"/>
                  </a:ext>
                </a:extLst>
              </a:tr>
              <a:tr h="335388">
                <a:tc>
                  <a:txBody>
                    <a:bodyPr/>
                    <a:lstStyle/>
                    <a:p>
                      <a:pPr marL="0" marR="0" indent="0" algn="ctr">
                        <a:lnSpc>
                          <a:spcPct val="115000"/>
                        </a:lnSpc>
                        <a:spcBef>
                          <a:spcPts val="0"/>
                        </a:spcBef>
                        <a:spcAft>
                          <a:spcPts val="1000"/>
                        </a:spcAft>
                      </a:pPr>
                      <a:r>
                        <a:rPr lang="en-PH" sz="1800" dirty="0">
                          <a:effectLst/>
                        </a:rPr>
                        <a:t>Drug category</a:t>
                      </a:r>
                      <a:endParaRPr lang="en-US" sz="1800" dirty="0">
                        <a:effectLst/>
                        <a:latin typeface="Arial" panose="020B0604020202020204" pitchFamily="34" charset="0"/>
                        <a:ea typeface="Calibri" panose="020F0502020204030204" pitchFamily="34" charset="0"/>
                      </a:endParaRPr>
                    </a:p>
                  </a:txBody>
                  <a:tcPr marL="55398" marR="55398" marT="0" marB="0" anchor="ctr"/>
                </a:tc>
                <a:tc>
                  <a:txBody>
                    <a:bodyPr/>
                    <a:lstStyle/>
                    <a:p>
                      <a:pPr marL="342900" marR="0" algn="ctr">
                        <a:lnSpc>
                          <a:spcPct val="115000"/>
                        </a:lnSpc>
                        <a:spcBef>
                          <a:spcPts val="0"/>
                        </a:spcBef>
                        <a:spcAft>
                          <a:spcPts val="1000"/>
                        </a:spcAft>
                      </a:pPr>
                      <a:r>
                        <a:rPr lang="en-PH" sz="1800" dirty="0">
                          <a:effectLst/>
                        </a:rPr>
                        <a:t>Rifampicin interaction</a:t>
                      </a:r>
                      <a:endParaRPr lang="en-US" sz="1800" dirty="0">
                        <a:effectLst/>
                        <a:latin typeface="Arial" panose="020B0604020202020204" pitchFamily="34" charset="0"/>
                        <a:ea typeface="Calibri" panose="020F0502020204030204" pitchFamily="34" charset="0"/>
                      </a:endParaRPr>
                    </a:p>
                  </a:txBody>
                  <a:tcPr marL="55398" marR="55398" marT="0" marB="0" anchor="ctr"/>
                </a:tc>
                <a:extLst>
                  <a:ext uri="{0D108BD9-81ED-4DB2-BD59-A6C34878D82A}">
                    <a16:rowId xmlns:a16="http://schemas.microsoft.com/office/drawing/2014/main" val="10001"/>
                  </a:ext>
                </a:extLst>
              </a:tr>
              <a:tr h="2333136">
                <a:tc>
                  <a:txBody>
                    <a:bodyPr/>
                    <a:lstStyle/>
                    <a:p>
                      <a:pPr marL="0" marR="0" indent="0" algn="ctr">
                        <a:lnSpc>
                          <a:spcPct val="115000"/>
                        </a:lnSpc>
                        <a:spcBef>
                          <a:spcPts val="0"/>
                        </a:spcBef>
                        <a:spcAft>
                          <a:spcPts val="1000"/>
                        </a:spcAft>
                      </a:pPr>
                      <a:r>
                        <a:rPr lang="en-PH" sz="1800" dirty="0">
                          <a:effectLst/>
                        </a:rPr>
                        <a:t>Anti-hypertensive medications </a:t>
                      </a:r>
                      <a:endParaRPr lang="en-US" sz="1800" dirty="0">
                        <a:effectLst/>
                        <a:latin typeface="Arial" panose="020B0604020202020204" pitchFamily="34" charset="0"/>
                        <a:ea typeface="Calibri" panose="020F0502020204030204" pitchFamily="34" charset="0"/>
                      </a:endParaRPr>
                    </a:p>
                  </a:txBody>
                  <a:tcPr marL="55398" marR="55398" marT="0" marB="0" anchor="ctr"/>
                </a:tc>
                <a:tc>
                  <a:txBody>
                    <a:bodyPr/>
                    <a:lstStyle/>
                    <a:p>
                      <a:pPr marL="285750" marR="0" indent="-285750">
                        <a:lnSpc>
                          <a:spcPct val="100000"/>
                        </a:lnSpc>
                        <a:spcBef>
                          <a:spcPts val="0"/>
                        </a:spcBef>
                        <a:spcAft>
                          <a:spcPts val="0"/>
                        </a:spcAft>
                        <a:buFont typeface="Arial" panose="020B0604020202020204" pitchFamily="34" charset="0"/>
                        <a:buChar char="•"/>
                      </a:pPr>
                      <a:r>
                        <a:rPr lang="en-PH" sz="1800" dirty="0">
                          <a:effectLst/>
                        </a:rPr>
                        <a:t>Markedly reduces levels of Calcium channel blockers (</a:t>
                      </a:r>
                      <a:r>
                        <a:rPr lang="en-PH" sz="1800" dirty="0" err="1">
                          <a:effectLst/>
                        </a:rPr>
                        <a:t>nifedipine</a:t>
                      </a:r>
                      <a:r>
                        <a:rPr lang="en-PH" sz="1800" dirty="0">
                          <a:effectLst/>
                        </a:rPr>
                        <a:t>, amlodipine, verapamil) </a:t>
                      </a:r>
                      <a:endParaRPr lang="en-US" sz="1800" dirty="0">
                        <a:effectLst/>
                      </a:endParaRPr>
                    </a:p>
                    <a:p>
                      <a:pPr marL="285750" marR="0" indent="-285750">
                        <a:lnSpc>
                          <a:spcPct val="100000"/>
                        </a:lnSpc>
                        <a:spcBef>
                          <a:spcPts val="0"/>
                        </a:spcBef>
                        <a:spcAft>
                          <a:spcPts val="0"/>
                        </a:spcAft>
                        <a:buFont typeface="Arial" panose="020B0604020202020204" pitchFamily="34" charset="0"/>
                        <a:buChar char="•"/>
                      </a:pPr>
                      <a:r>
                        <a:rPr lang="en-PH" sz="1800" dirty="0">
                          <a:effectLst/>
                        </a:rPr>
                        <a:t>Reduces levels of B-blockers (propranolol, </a:t>
                      </a:r>
                      <a:r>
                        <a:rPr lang="en-PH" sz="1800" dirty="0" err="1">
                          <a:effectLst/>
                        </a:rPr>
                        <a:t>carvedilol</a:t>
                      </a:r>
                      <a:r>
                        <a:rPr lang="en-PH" sz="1800" dirty="0">
                          <a:effectLst/>
                        </a:rPr>
                        <a:t>) </a:t>
                      </a:r>
                      <a:endParaRPr lang="en-US" sz="1800" dirty="0">
                        <a:effectLst/>
                      </a:endParaRPr>
                    </a:p>
                    <a:p>
                      <a:pPr marL="285750" marR="0" indent="-285750">
                        <a:lnSpc>
                          <a:spcPct val="100000"/>
                        </a:lnSpc>
                        <a:spcBef>
                          <a:spcPts val="0"/>
                        </a:spcBef>
                        <a:spcAft>
                          <a:spcPts val="0"/>
                        </a:spcAft>
                        <a:buFont typeface="Arial" panose="020B0604020202020204" pitchFamily="34" charset="0"/>
                        <a:buChar char="•"/>
                      </a:pPr>
                      <a:r>
                        <a:rPr lang="en-PH" sz="1800" dirty="0">
                          <a:effectLst/>
                        </a:rPr>
                        <a:t>Isolated reports of interaction with ACE inhibitors (captopril, </a:t>
                      </a:r>
                      <a:r>
                        <a:rPr lang="en-PH" sz="1800" dirty="0" err="1">
                          <a:effectLst/>
                        </a:rPr>
                        <a:t>enalapril</a:t>
                      </a:r>
                      <a:r>
                        <a:rPr lang="en-PH" sz="1800" dirty="0">
                          <a:effectLst/>
                        </a:rPr>
                        <a:t>, </a:t>
                      </a:r>
                      <a:r>
                        <a:rPr lang="en-PH" sz="1800" dirty="0" err="1">
                          <a:effectLst/>
                        </a:rPr>
                        <a:t>lisinopril</a:t>
                      </a:r>
                      <a:r>
                        <a:rPr lang="en-PH" sz="1800" dirty="0">
                          <a:effectLst/>
                        </a:rPr>
                        <a:t>) but minor clinical significance</a:t>
                      </a:r>
                      <a:endParaRPr lang="en-US" sz="1800" dirty="0">
                        <a:effectLst/>
                      </a:endParaRPr>
                    </a:p>
                    <a:p>
                      <a:pPr marL="285750" marR="0" indent="-285750">
                        <a:lnSpc>
                          <a:spcPct val="100000"/>
                        </a:lnSpc>
                        <a:spcBef>
                          <a:spcPts val="0"/>
                        </a:spcBef>
                        <a:spcAft>
                          <a:spcPts val="0"/>
                        </a:spcAft>
                        <a:buFont typeface="Arial" panose="020B0604020202020204" pitchFamily="34" charset="0"/>
                        <a:buChar char="•"/>
                      </a:pPr>
                      <a:r>
                        <a:rPr lang="en-PH" sz="1800" dirty="0">
                          <a:effectLst/>
                        </a:rPr>
                        <a:t>No interactions found with Diuretics (thiazides, spironolactone, furosemide)</a:t>
                      </a:r>
                      <a:endParaRPr lang="en-US" sz="1800" dirty="0">
                        <a:effectLst/>
                        <a:latin typeface="Arial" panose="020B0604020202020204" pitchFamily="34" charset="0"/>
                        <a:ea typeface="Calibri" panose="020F0502020204030204" pitchFamily="34" charset="0"/>
                      </a:endParaRPr>
                    </a:p>
                  </a:txBody>
                  <a:tcPr marL="55398" marR="55398" marT="0" marB="0"/>
                </a:tc>
                <a:extLst>
                  <a:ext uri="{0D108BD9-81ED-4DB2-BD59-A6C34878D82A}">
                    <a16:rowId xmlns:a16="http://schemas.microsoft.com/office/drawing/2014/main" val="10002"/>
                  </a:ext>
                </a:extLst>
              </a:tr>
              <a:tr h="1676942">
                <a:tc>
                  <a:txBody>
                    <a:bodyPr/>
                    <a:lstStyle/>
                    <a:p>
                      <a:pPr marL="0" marR="0" indent="0" algn="ctr">
                        <a:lnSpc>
                          <a:spcPct val="115000"/>
                        </a:lnSpc>
                        <a:spcBef>
                          <a:spcPts val="0"/>
                        </a:spcBef>
                        <a:spcAft>
                          <a:spcPts val="1000"/>
                        </a:spcAft>
                      </a:pPr>
                      <a:r>
                        <a:rPr lang="en-PH" sz="1800" dirty="0">
                          <a:effectLst/>
                        </a:rPr>
                        <a:t>Analgesics</a:t>
                      </a:r>
                      <a:endParaRPr lang="en-US" sz="1800" dirty="0">
                        <a:effectLst/>
                        <a:latin typeface="Arial" panose="020B0604020202020204" pitchFamily="34" charset="0"/>
                        <a:ea typeface="Calibri" panose="020F0502020204030204" pitchFamily="34" charset="0"/>
                      </a:endParaRPr>
                    </a:p>
                  </a:txBody>
                  <a:tcPr marL="55398" marR="55398" marT="0" marB="0" anchor="ctr"/>
                </a:tc>
                <a:tc>
                  <a:txBody>
                    <a:bodyPr/>
                    <a:lstStyle/>
                    <a:p>
                      <a:pPr marL="285750" marR="0" indent="-285750">
                        <a:lnSpc>
                          <a:spcPct val="115000"/>
                        </a:lnSpc>
                        <a:spcBef>
                          <a:spcPts val="0"/>
                        </a:spcBef>
                        <a:spcAft>
                          <a:spcPts val="0"/>
                        </a:spcAft>
                        <a:buFont typeface="Arial" panose="020B0604020202020204" pitchFamily="34" charset="0"/>
                        <a:buChar char="•"/>
                      </a:pPr>
                      <a:r>
                        <a:rPr lang="en-PH" sz="1800" dirty="0">
                          <a:effectLst/>
                        </a:rPr>
                        <a:t>Increases clearance of </a:t>
                      </a:r>
                      <a:r>
                        <a:rPr lang="en-PH" sz="1800" dirty="0" err="1">
                          <a:effectLst/>
                        </a:rPr>
                        <a:t>paracetamol</a:t>
                      </a:r>
                      <a:r>
                        <a:rPr lang="en-PH" sz="1800" dirty="0">
                          <a:effectLst/>
                        </a:rPr>
                        <a:t> (but clinical importance not yet established) </a:t>
                      </a:r>
                      <a:endParaRPr lang="en-US" sz="1800" dirty="0">
                        <a:effectLst/>
                      </a:endParaRPr>
                    </a:p>
                    <a:p>
                      <a:pPr marL="285750" marR="0" indent="-285750">
                        <a:lnSpc>
                          <a:spcPct val="115000"/>
                        </a:lnSpc>
                        <a:spcBef>
                          <a:spcPts val="0"/>
                        </a:spcBef>
                        <a:spcAft>
                          <a:spcPts val="0"/>
                        </a:spcAft>
                        <a:buFont typeface="Arial" panose="020B0604020202020204" pitchFamily="34" charset="0"/>
                        <a:buChar char="•"/>
                      </a:pPr>
                      <a:r>
                        <a:rPr lang="en-PH" sz="1800" dirty="0">
                          <a:effectLst/>
                        </a:rPr>
                        <a:t>Decreases levels of diclofenac; </a:t>
                      </a:r>
                      <a:endParaRPr lang="en-US" sz="1800" dirty="0">
                        <a:effectLst/>
                      </a:endParaRPr>
                    </a:p>
                    <a:p>
                      <a:pPr marL="285750" marR="0" indent="-285750">
                        <a:lnSpc>
                          <a:spcPct val="115000"/>
                        </a:lnSpc>
                        <a:spcBef>
                          <a:spcPts val="0"/>
                        </a:spcBef>
                        <a:spcAft>
                          <a:spcPts val="0"/>
                        </a:spcAft>
                        <a:buFont typeface="Arial" panose="020B0604020202020204" pitchFamily="34" charset="0"/>
                        <a:buChar char="•"/>
                      </a:pPr>
                      <a:r>
                        <a:rPr lang="en-PH" sz="1800" dirty="0">
                          <a:effectLst/>
                        </a:rPr>
                        <a:t>no interaction with aspirin and ibuprofen Reduces opioid levels(morphine, codeine)</a:t>
                      </a:r>
                      <a:endParaRPr lang="en-US" sz="1800" dirty="0">
                        <a:effectLst/>
                        <a:latin typeface="Arial" panose="020B0604020202020204" pitchFamily="34" charset="0"/>
                        <a:ea typeface="Calibri" panose="020F0502020204030204" pitchFamily="34" charset="0"/>
                      </a:endParaRPr>
                    </a:p>
                  </a:txBody>
                  <a:tcPr marL="55398" marR="55398"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4259865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63952" y="602670"/>
            <a:ext cx="8486750" cy="1137865"/>
          </a:xfrm>
        </p:spPr>
        <p:txBody>
          <a:bodyPr>
            <a:noAutofit/>
          </a:bodyPr>
          <a:lstStyle/>
          <a:p>
            <a:r>
              <a:rPr lang="en-PH" b="1" dirty="0">
                <a:solidFill>
                  <a:schemeClr val="accent1">
                    <a:lumMod val="75000"/>
                  </a:schemeClr>
                </a:solidFill>
              </a:rPr>
              <a:t>Drug interactions during TB treatment</a:t>
            </a:r>
            <a:endParaRPr lang="en-US" b="1" dirty="0">
              <a:solidFill>
                <a:schemeClr val="accent1">
                  <a:lumMod val="75000"/>
                </a:scheme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193491520"/>
              </p:ext>
            </p:extLst>
          </p:nvPr>
        </p:nvGraphicFramePr>
        <p:xfrm>
          <a:off x="363952" y="2208362"/>
          <a:ext cx="8486750" cy="4233567"/>
        </p:xfrm>
        <a:graphic>
          <a:graphicData uri="http://schemas.openxmlformats.org/drawingml/2006/table">
            <a:tbl>
              <a:tblPr firstRow="1" firstCol="1" bandRow="1">
                <a:tableStyleId>{5C22544A-7EE6-4342-B048-85BDC9FD1C3A}</a:tableStyleId>
              </a:tblPr>
              <a:tblGrid>
                <a:gridCol w="2024758">
                  <a:extLst>
                    <a:ext uri="{9D8B030D-6E8A-4147-A177-3AD203B41FA5}">
                      <a16:colId xmlns:a16="http://schemas.microsoft.com/office/drawing/2014/main" val="20000"/>
                    </a:ext>
                  </a:extLst>
                </a:gridCol>
                <a:gridCol w="6461992">
                  <a:extLst>
                    <a:ext uri="{9D8B030D-6E8A-4147-A177-3AD203B41FA5}">
                      <a16:colId xmlns:a16="http://schemas.microsoft.com/office/drawing/2014/main" val="20001"/>
                    </a:ext>
                  </a:extLst>
                </a:gridCol>
              </a:tblGrid>
              <a:tr h="325659">
                <a:tc gridSpan="2">
                  <a:txBody>
                    <a:bodyPr/>
                    <a:lstStyle/>
                    <a:p>
                      <a:pPr marL="342900" marR="0" algn="ctr">
                        <a:lnSpc>
                          <a:spcPct val="115000"/>
                        </a:lnSpc>
                        <a:spcBef>
                          <a:spcPts val="0"/>
                        </a:spcBef>
                        <a:spcAft>
                          <a:spcPts val="1000"/>
                        </a:spcAft>
                      </a:pPr>
                      <a:r>
                        <a:rPr lang="en-PH" sz="1800" dirty="0">
                          <a:effectLst/>
                        </a:rPr>
                        <a:t>Rifampicin interactions with various drug categories</a:t>
                      </a:r>
                      <a:endParaRPr lang="en-US" sz="1800" dirty="0">
                        <a:effectLst/>
                        <a:latin typeface="Arial" panose="020B0604020202020204" pitchFamily="34" charset="0"/>
                        <a:ea typeface="Calibri" panose="020F0502020204030204" pitchFamily="34" charset="0"/>
                      </a:endParaRPr>
                    </a:p>
                  </a:txBody>
                  <a:tcPr marL="55398" marR="55398" marT="0" marB="0"/>
                </a:tc>
                <a:tc hMerge="1">
                  <a:txBody>
                    <a:bodyPr/>
                    <a:lstStyle/>
                    <a:p>
                      <a:endParaRPr lang="en-US"/>
                    </a:p>
                  </a:txBody>
                  <a:tcPr/>
                </a:tc>
                <a:extLst>
                  <a:ext uri="{0D108BD9-81ED-4DB2-BD59-A6C34878D82A}">
                    <a16:rowId xmlns:a16="http://schemas.microsoft.com/office/drawing/2014/main" val="10000"/>
                  </a:ext>
                </a:extLst>
              </a:tr>
              <a:tr h="325659">
                <a:tc>
                  <a:txBody>
                    <a:bodyPr/>
                    <a:lstStyle/>
                    <a:p>
                      <a:pPr marL="0" marR="0" indent="0" algn="ctr">
                        <a:lnSpc>
                          <a:spcPct val="115000"/>
                        </a:lnSpc>
                        <a:spcBef>
                          <a:spcPts val="0"/>
                        </a:spcBef>
                        <a:spcAft>
                          <a:spcPts val="1000"/>
                        </a:spcAft>
                      </a:pPr>
                      <a:r>
                        <a:rPr lang="en-PH" sz="1800" dirty="0">
                          <a:effectLst/>
                        </a:rPr>
                        <a:t>Drug category</a:t>
                      </a:r>
                      <a:endParaRPr lang="en-US" sz="1800" dirty="0">
                        <a:effectLst/>
                        <a:latin typeface="Arial" panose="020B0604020202020204" pitchFamily="34" charset="0"/>
                        <a:ea typeface="Calibri" panose="020F0502020204030204" pitchFamily="34" charset="0"/>
                      </a:endParaRPr>
                    </a:p>
                  </a:txBody>
                  <a:tcPr marL="55398" marR="55398" marT="0" marB="0" anchor="ctr"/>
                </a:tc>
                <a:tc>
                  <a:txBody>
                    <a:bodyPr/>
                    <a:lstStyle/>
                    <a:p>
                      <a:pPr marL="342900" marR="0" algn="ctr">
                        <a:lnSpc>
                          <a:spcPct val="115000"/>
                        </a:lnSpc>
                        <a:spcBef>
                          <a:spcPts val="0"/>
                        </a:spcBef>
                        <a:spcAft>
                          <a:spcPts val="1000"/>
                        </a:spcAft>
                      </a:pPr>
                      <a:r>
                        <a:rPr lang="en-PH" sz="1800">
                          <a:effectLst/>
                        </a:rPr>
                        <a:t>Rifampicin interaction</a:t>
                      </a:r>
                      <a:endParaRPr lang="en-US" sz="1800">
                        <a:effectLst/>
                        <a:latin typeface="Arial" panose="020B0604020202020204" pitchFamily="34" charset="0"/>
                        <a:ea typeface="Calibri" panose="020F0502020204030204" pitchFamily="34" charset="0"/>
                      </a:endParaRPr>
                    </a:p>
                  </a:txBody>
                  <a:tcPr marL="55398" marR="55398" marT="0" marB="0" anchor="ctr"/>
                </a:tc>
                <a:extLst>
                  <a:ext uri="{0D108BD9-81ED-4DB2-BD59-A6C34878D82A}">
                    <a16:rowId xmlns:a16="http://schemas.microsoft.com/office/drawing/2014/main" val="10001"/>
                  </a:ext>
                </a:extLst>
              </a:tr>
              <a:tr h="1302636">
                <a:tc>
                  <a:txBody>
                    <a:bodyPr/>
                    <a:lstStyle/>
                    <a:p>
                      <a:pPr marL="0" marR="0" indent="0" algn="ctr">
                        <a:lnSpc>
                          <a:spcPct val="115000"/>
                        </a:lnSpc>
                        <a:spcBef>
                          <a:spcPts val="0"/>
                        </a:spcBef>
                        <a:spcAft>
                          <a:spcPts val="1000"/>
                        </a:spcAft>
                      </a:pPr>
                      <a:r>
                        <a:rPr lang="en-PH" sz="1800" dirty="0">
                          <a:effectLst/>
                        </a:rPr>
                        <a:t>Antifungals </a:t>
                      </a:r>
                      <a:endParaRPr lang="en-US" sz="1800" dirty="0">
                        <a:effectLst/>
                        <a:latin typeface="Arial" panose="020B0604020202020204" pitchFamily="34" charset="0"/>
                        <a:ea typeface="Calibri" panose="020F0502020204030204" pitchFamily="34" charset="0"/>
                      </a:endParaRPr>
                    </a:p>
                  </a:txBody>
                  <a:tcPr marL="55398" marR="55398" marT="0" marB="0" anchor="ctr"/>
                </a:tc>
                <a:tc>
                  <a:txBody>
                    <a:bodyPr/>
                    <a:lstStyle/>
                    <a:p>
                      <a:pPr marL="285750" marR="0" indent="-285750">
                        <a:lnSpc>
                          <a:spcPct val="115000"/>
                        </a:lnSpc>
                        <a:spcBef>
                          <a:spcPts val="0"/>
                        </a:spcBef>
                        <a:spcAft>
                          <a:spcPts val="0"/>
                        </a:spcAft>
                        <a:buFont typeface="Arial" panose="020B0604020202020204" pitchFamily="34" charset="0"/>
                        <a:buChar char="•"/>
                      </a:pPr>
                      <a:r>
                        <a:rPr lang="en-PH" sz="1800" dirty="0">
                          <a:effectLst/>
                        </a:rPr>
                        <a:t>Markedly reduces serum concentration of antifungals (Ketoconazole, </a:t>
                      </a:r>
                      <a:r>
                        <a:rPr lang="en-PH" sz="1800" dirty="0" err="1">
                          <a:effectLst/>
                        </a:rPr>
                        <a:t>itraconazole</a:t>
                      </a:r>
                      <a:r>
                        <a:rPr lang="en-PH" sz="1800" dirty="0">
                          <a:effectLst/>
                        </a:rPr>
                        <a:t>) </a:t>
                      </a:r>
                      <a:endParaRPr lang="en-US" sz="1800" dirty="0">
                        <a:effectLst/>
                      </a:endParaRPr>
                    </a:p>
                    <a:p>
                      <a:pPr marL="285750" marR="0" indent="-285750">
                        <a:lnSpc>
                          <a:spcPct val="115000"/>
                        </a:lnSpc>
                        <a:spcBef>
                          <a:spcPts val="0"/>
                        </a:spcBef>
                        <a:spcAft>
                          <a:spcPts val="0"/>
                        </a:spcAft>
                        <a:buFont typeface="Arial" panose="020B0604020202020204" pitchFamily="34" charset="0"/>
                        <a:buChar char="•"/>
                      </a:pPr>
                      <a:r>
                        <a:rPr lang="en-PH" sz="1800" dirty="0">
                          <a:effectLst/>
                        </a:rPr>
                        <a:t>Serum rifampicin levels can also be reduced with concurrent use of ketoconazole. </a:t>
                      </a:r>
                      <a:endParaRPr lang="en-US" sz="1800" dirty="0">
                        <a:effectLst/>
                        <a:latin typeface="Arial" panose="020B0604020202020204" pitchFamily="34" charset="0"/>
                        <a:ea typeface="Calibri" panose="020F0502020204030204" pitchFamily="34" charset="0"/>
                      </a:endParaRPr>
                    </a:p>
                  </a:txBody>
                  <a:tcPr marL="55398" marR="55398" marT="0" marB="0"/>
                </a:tc>
                <a:extLst>
                  <a:ext uri="{0D108BD9-81ED-4DB2-BD59-A6C34878D82A}">
                    <a16:rowId xmlns:a16="http://schemas.microsoft.com/office/drawing/2014/main" val="10002"/>
                  </a:ext>
                </a:extLst>
              </a:tr>
              <a:tr h="1302636">
                <a:tc>
                  <a:txBody>
                    <a:bodyPr/>
                    <a:lstStyle/>
                    <a:p>
                      <a:pPr marL="0" marR="0" indent="0" algn="ctr">
                        <a:lnSpc>
                          <a:spcPct val="115000"/>
                        </a:lnSpc>
                        <a:spcBef>
                          <a:spcPts val="0"/>
                        </a:spcBef>
                        <a:spcAft>
                          <a:spcPts val="1000"/>
                        </a:spcAft>
                      </a:pPr>
                      <a:r>
                        <a:rPr lang="en-PH" sz="1800" dirty="0">
                          <a:effectLst/>
                        </a:rPr>
                        <a:t>Anti-retroviral agents (ARV)</a:t>
                      </a:r>
                      <a:endParaRPr lang="en-US" sz="1800" dirty="0">
                        <a:effectLst/>
                        <a:latin typeface="Arial" panose="020B0604020202020204" pitchFamily="34" charset="0"/>
                        <a:ea typeface="Calibri" panose="020F0502020204030204" pitchFamily="34" charset="0"/>
                      </a:endParaRPr>
                    </a:p>
                  </a:txBody>
                  <a:tcPr marL="55398" marR="55398" marT="0" marB="0" anchor="ctr"/>
                </a:tc>
                <a:tc>
                  <a:txBody>
                    <a:bodyPr/>
                    <a:lstStyle/>
                    <a:p>
                      <a:pPr marL="285750" marR="0" indent="-285750">
                        <a:lnSpc>
                          <a:spcPct val="115000"/>
                        </a:lnSpc>
                        <a:spcBef>
                          <a:spcPts val="0"/>
                        </a:spcBef>
                        <a:spcAft>
                          <a:spcPts val="0"/>
                        </a:spcAft>
                        <a:buFont typeface="Arial" panose="020B0604020202020204" pitchFamily="34" charset="0"/>
                        <a:buChar char="•"/>
                      </a:pPr>
                      <a:r>
                        <a:rPr lang="en-PH" sz="1800" dirty="0">
                          <a:effectLst/>
                        </a:rPr>
                        <a:t>Reduces levels of </a:t>
                      </a:r>
                      <a:r>
                        <a:rPr lang="en-PH" sz="1800" dirty="0" err="1">
                          <a:effectLst/>
                        </a:rPr>
                        <a:t>Efavirenz</a:t>
                      </a:r>
                      <a:r>
                        <a:rPr lang="en-PH" sz="1800" dirty="0">
                          <a:effectLst/>
                        </a:rPr>
                        <a:t> (EFV), ritonavir and </a:t>
                      </a:r>
                      <a:r>
                        <a:rPr lang="en-PH" sz="1800" dirty="0" err="1">
                          <a:effectLst/>
                        </a:rPr>
                        <a:t>nevirapine</a:t>
                      </a:r>
                      <a:r>
                        <a:rPr lang="en-PH" sz="1800" dirty="0">
                          <a:effectLst/>
                        </a:rPr>
                        <a:t> </a:t>
                      </a:r>
                      <a:endParaRPr lang="en-US" sz="1800" dirty="0">
                        <a:effectLst/>
                      </a:endParaRPr>
                    </a:p>
                    <a:p>
                      <a:pPr marL="285750" marR="0" indent="-285750">
                        <a:lnSpc>
                          <a:spcPct val="115000"/>
                        </a:lnSpc>
                        <a:spcBef>
                          <a:spcPts val="0"/>
                        </a:spcBef>
                        <a:spcAft>
                          <a:spcPts val="0"/>
                        </a:spcAft>
                        <a:buFont typeface="Arial" panose="020B0604020202020204" pitchFamily="34" charset="0"/>
                        <a:buChar char="•"/>
                      </a:pPr>
                      <a:r>
                        <a:rPr lang="en-PH" sz="1800" dirty="0">
                          <a:effectLst/>
                        </a:rPr>
                        <a:t>Increases clearance of </a:t>
                      </a:r>
                      <a:r>
                        <a:rPr lang="en-PH" sz="1800" dirty="0" err="1">
                          <a:effectLst/>
                        </a:rPr>
                        <a:t>Zidovudine</a:t>
                      </a:r>
                      <a:r>
                        <a:rPr lang="en-PH" sz="1800" dirty="0">
                          <a:effectLst/>
                        </a:rPr>
                        <a:t> </a:t>
                      </a:r>
                      <a:endParaRPr lang="en-US" sz="1800" dirty="0">
                        <a:effectLst/>
                      </a:endParaRPr>
                    </a:p>
                    <a:p>
                      <a:pPr marL="285750" marR="0" indent="-285750">
                        <a:lnSpc>
                          <a:spcPct val="115000"/>
                        </a:lnSpc>
                        <a:spcBef>
                          <a:spcPts val="0"/>
                        </a:spcBef>
                        <a:spcAft>
                          <a:spcPts val="0"/>
                        </a:spcAft>
                        <a:buFont typeface="Arial" panose="020B0604020202020204" pitchFamily="34" charset="0"/>
                        <a:buChar char="•"/>
                      </a:pPr>
                      <a:r>
                        <a:rPr lang="en-PH" sz="1800" dirty="0">
                          <a:effectLst/>
                        </a:rPr>
                        <a:t>No interactions found with </a:t>
                      </a:r>
                      <a:r>
                        <a:rPr lang="en-PH" sz="1800" dirty="0" err="1">
                          <a:effectLst/>
                        </a:rPr>
                        <a:t>Didanozine</a:t>
                      </a:r>
                      <a:r>
                        <a:rPr lang="en-PH" sz="1800" dirty="0">
                          <a:effectLst/>
                        </a:rPr>
                        <a:t>, Lamivudine</a:t>
                      </a:r>
                      <a:endParaRPr lang="en-US" sz="1800" dirty="0">
                        <a:effectLst/>
                        <a:latin typeface="Arial" panose="020B0604020202020204" pitchFamily="34" charset="0"/>
                        <a:ea typeface="Calibri" panose="020F0502020204030204" pitchFamily="34" charset="0"/>
                      </a:endParaRPr>
                    </a:p>
                  </a:txBody>
                  <a:tcPr marL="55398" marR="55398" marT="0" marB="0"/>
                </a:tc>
                <a:extLst>
                  <a:ext uri="{0D108BD9-81ED-4DB2-BD59-A6C34878D82A}">
                    <a16:rowId xmlns:a16="http://schemas.microsoft.com/office/drawing/2014/main" val="10003"/>
                  </a:ext>
                </a:extLst>
              </a:tr>
              <a:tr h="976977">
                <a:tc>
                  <a:txBody>
                    <a:bodyPr/>
                    <a:lstStyle/>
                    <a:p>
                      <a:pPr marL="0" marR="0" indent="0" algn="ctr">
                        <a:lnSpc>
                          <a:spcPct val="115000"/>
                        </a:lnSpc>
                        <a:spcBef>
                          <a:spcPts val="0"/>
                        </a:spcBef>
                        <a:spcAft>
                          <a:spcPts val="1000"/>
                        </a:spcAft>
                      </a:pPr>
                      <a:r>
                        <a:rPr lang="en-PH" sz="1800" dirty="0">
                          <a:effectLst/>
                        </a:rPr>
                        <a:t>Anti-epileptics</a:t>
                      </a:r>
                      <a:endParaRPr lang="en-US" sz="1800" dirty="0">
                        <a:effectLst/>
                        <a:latin typeface="Arial" panose="020B0604020202020204" pitchFamily="34" charset="0"/>
                        <a:ea typeface="Calibri" panose="020F0502020204030204" pitchFamily="34" charset="0"/>
                      </a:endParaRPr>
                    </a:p>
                  </a:txBody>
                  <a:tcPr marL="55398" marR="55398" marT="0" marB="0" anchor="ctr"/>
                </a:tc>
                <a:tc>
                  <a:txBody>
                    <a:bodyPr/>
                    <a:lstStyle/>
                    <a:p>
                      <a:pPr marL="285750" marR="0" indent="-285750">
                        <a:lnSpc>
                          <a:spcPct val="115000"/>
                        </a:lnSpc>
                        <a:spcBef>
                          <a:spcPts val="0"/>
                        </a:spcBef>
                        <a:spcAft>
                          <a:spcPts val="0"/>
                        </a:spcAft>
                        <a:buFont typeface="Arial" panose="020B0604020202020204" pitchFamily="34" charset="0"/>
                        <a:buChar char="•"/>
                      </a:pPr>
                      <a:r>
                        <a:rPr lang="en-PH" sz="1800" dirty="0">
                          <a:effectLst/>
                        </a:rPr>
                        <a:t>One report of increased level and toxicity of carbamazepine when H and R is given together </a:t>
                      </a:r>
                      <a:endParaRPr lang="en-US" sz="1800" dirty="0">
                        <a:effectLst/>
                      </a:endParaRPr>
                    </a:p>
                    <a:p>
                      <a:pPr marL="285750" marR="0" indent="-285750">
                        <a:lnSpc>
                          <a:spcPct val="115000"/>
                        </a:lnSpc>
                        <a:spcBef>
                          <a:spcPts val="0"/>
                        </a:spcBef>
                        <a:spcAft>
                          <a:spcPts val="0"/>
                        </a:spcAft>
                        <a:buFont typeface="Arial" panose="020B0604020202020204" pitchFamily="34" charset="0"/>
                        <a:buChar char="•"/>
                      </a:pPr>
                      <a:r>
                        <a:rPr lang="en-PH" sz="1800" dirty="0">
                          <a:effectLst/>
                        </a:rPr>
                        <a:t>Reduces levels of phenytoin and </a:t>
                      </a:r>
                      <a:r>
                        <a:rPr lang="en-PH" sz="1800" dirty="0" err="1">
                          <a:effectLst/>
                        </a:rPr>
                        <a:t>valproic</a:t>
                      </a:r>
                      <a:r>
                        <a:rPr lang="en-PH" sz="1800" dirty="0">
                          <a:effectLst/>
                        </a:rPr>
                        <a:t> acid</a:t>
                      </a:r>
                      <a:endParaRPr lang="en-US" sz="1800" dirty="0">
                        <a:effectLst/>
                        <a:latin typeface="Arial" panose="020B0604020202020204" pitchFamily="34" charset="0"/>
                        <a:ea typeface="Calibri" panose="020F0502020204030204" pitchFamily="34" charset="0"/>
                      </a:endParaRPr>
                    </a:p>
                  </a:txBody>
                  <a:tcPr marL="55398" marR="55398"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204660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 name="Rectangle 12"/>
          <p:cNvSpPr/>
          <p:nvPr/>
        </p:nvSpPr>
        <p:spPr>
          <a:xfrm>
            <a:off x="0" y="224698"/>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55325" y="382590"/>
            <a:ext cx="8504003" cy="758713"/>
          </a:xfrm>
        </p:spPr>
        <p:txBody>
          <a:bodyPr>
            <a:noAutofit/>
          </a:bodyPr>
          <a:lstStyle/>
          <a:p>
            <a:r>
              <a:rPr lang="en-PH" b="1" dirty="0">
                <a:solidFill>
                  <a:schemeClr val="accent1">
                    <a:lumMod val="75000"/>
                  </a:schemeClr>
                </a:solidFill>
              </a:rPr>
              <a:t>Drug interactions during TB treatment</a:t>
            </a:r>
            <a:endParaRPr lang="en-US" b="1" dirty="0">
              <a:solidFill>
                <a:schemeClr val="accent1">
                  <a:lumMod val="75000"/>
                </a:scheme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086829339"/>
              </p:ext>
            </p:extLst>
          </p:nvPr>
        </p:nvGraphicFramePr>
        <p:xfrm>
          <a:off x="467469" y="1587261"/>
          <a:ext cx="8279716" cy="5049068"/>
        </p:xfrm>
        <a:graphic>
          <a:graphicData uri="http://schemas.openxmlformats.org/drawingml/2006/table">
            <a:tbl>
              <a:tblPr firstRow="1" firstCol="1" bandRow="1">
                <a:tableStyleId>{5C22544A-7EE6-4342-B048-85BDC9FD1C3A}</a:tableStyleId>
              </a:tblPr>
              <a:tblGrid>
                <a:gridCol w="1975364">
                  <a:extLst>
                    <a:ext uri="{9D8B030D-6E8A-4147-A177-3AD203B41FA5}">
                      <a16:colId xmlns:a16="http://schemas.microsoft.com/office/drawing/2014/main" val="20000"/>
                    </a:ext>
                  </a:extLst>
                </a:gridCol>
                <a:gridCol w="6304352">
                  <a:extLst>
                    <a:ext uri="{9D8B030D-6E8A-4147-A177-3AD203B41FA5}">
                      <a16:colId xmlns:a16="http://schemas.microsoft.com/office/drawing/2014/main" val="20001"/>
                    </a:ext>
                  </a:extLst>
                </a:gridCol>
              </a:tblGrid>
              <a:tr h="333326">
                <a:tc gridSpan="2">
                  <a:txBody>
                    <a:bodyPr/>
                    <a:lstStyle/>
                    <a:p>
                      <a:pPr marL="342900" marR="0" algn="ctr">
                        <a:lnSpc>
                          <a:spcPct val="115000"/>
                        </a:lnSpc>
                        <a:spcBef>
                          <a:spcPts val="0"/>
                        </a:spcBef>
                        <a:spcAft>
                          <a:spcPts val="1000"/>
                        </a:spcAft>
                      </a:pPr>
                      <a:r>
                        <a:rPr lang="en-PH" sz="1800" dirty="0">
                          <a:effectLst/>
                        </a:rPr>
                        <a:t>Isoniazid</a:t>
                      </a:r>
                      <a:r>
                        <a:rPr lang="en-PH" sz="1800" baseline="0" dirty="0">
                          <a:effectLst/>
                        </a:rPr>
                        <a:t> </a:t>
                      </a:r>
                      <a:r>
                        <a:rPr lang="en-PH" sz="1800" dirty="0">
                          <a:effectLst/>
                        </a:rPr>
                        <a:t>interactions with various drug categories</a:t>
                      </a:r>
                      <a:endParaRPr lang="en-US" sz="1800" dirty="0">
                        <a:effectLst/>
                        <a:latin typeface="Arial" panose="020B0604020202020204" pitchFamily="34" charset="0"/>
                        <a:ea typeface="Calibri" panose="020F0502020204030204" pitchFamily="34" charset="0"/>
                      </a:endParaRPr>
                    </a:p>
                  </a:txBody>
                  <a:tcPr marL="55398" marR="55398" marT="0" marB="0"/>
                </a:tc>
                <a:tc hMerge="1">
                  <a:txBody>
                    <a:bodyPr/>
                    <a:lstStyle/>
                    <a:p>
                      <a:endParaRPr lang="en-US"/>
                    </a:p>
                  </a:txBody>
                  <a:tcPr/>
                </a:tc>
                <a:extLst>
                  <a:ext uri="{0D108BD9-81ED-4DB2-BD59-A6C34878D82A}">
                    <a16:rowId xmlns:a16="http://schemas.microsoft.com/office/drawing/2014/main" val="10000"/>
                  </a:ext>
                </a:extLst>
              </a:tr>
              <a:tr h="333326">
                <a:tc>
                  <a:txBody>
                    <a:bodyPr/>
                    <a:lstStyle/>
                    <a:p>
                      <a:pPr marL="0" marR="0" indent="0" algn="ctr">
                        <a:lnSpc>
                          <a:spcPct val="115000"/>
                        </a:lnSpc>
                        <a:spcBef>
                          <a:spcPts val="0"/>
                        </a:spcBef>
                        <a:spcAft>
                          <a:spcPts val="1000"/>
                        </a:spcAft>
                      </a:pPr>
                      <a:r>
                        <a:rPr lang="en-PH" sz="1800" dirty="0">
                          <a:effectLst/>
                        </a:rPr>
                        <a:t>Drug category</a:t>
                      </a:r>
                      <a:endParaRPr lang="en-US" sz="1800" dirty="0">
                        <a:effectLst/>
                        <a:latin typeface="Arial" panose="020B0604020202020204" pitchFamily="34" charset="0"/>
                        <a:ea typeface="Calibri" panose="020F0502020204030204" pitchFamily="34" charset="0"/>
                      </a:endParaRPr>
                    </a:p>
                  </a:txBody>
                  <a:tcPr marL="55398" marR="55398" marT="0" marB="0" anchor="ctr"/>
                </a:tc>
                <a:tc>
                  <a:txBody>
                    <a:bodyPr/>
                    <a:lstStyle/>
                    <a:p>
                      <a:pPr marL="342900" marR="0" algn="ctr">
                        <a:lnSpc>
                          <a:spcPct val="115000"/>
                        </a:lnSpc>
                        <a:spcBef>
                          <a:spcPts val="0"/>
                        </a:spcBef>
                        <a:spcAft>
                          <a:spcPts val="1000"/>
                        </a:spcAft>
                      </a:pPr>
                      <a:r>
                        <a:rPr lang="en-PH" sz="1800" dirty="0">
                          <a:effectLst/>
                        </a:rPr>
                        <a:t>Isoniazid interaction</a:t>
                      </a:r>
                      <a:endParaRPr lang="en-US" sz="1800" dirty="0">
                        <a:effectLst/>
                        <a:latin typeface="Arial" panose="020B0604020202020204" pitchFamily="34" charset="0"/>
                        <a:ea typeface="Calibri" panose="020F0502020204030204" pitchFamily="34" charset="0"/>
                      </a:endParaRPr>
                    </a:p>
                  </a:txBody>
                  <a:tcPr marL="55398" marR="55398" marT="0" marB="0" anchor="ctr"/>
                </a:tc>
                <a:extLst>
                  <a:ext uri="{0D108BD9-81ED-4DB2-BD59-A6C34878D82A}">
                    <a16:rowId xmlns:a16="http://schemas.microsoft.com/office/drawing/2014/main" val="10001"/>
                  </a:ext>
                </a:extLst>
              </a:tr>
              <a:tr h="999978">
                <a:tc>
                  <a:txBody>
                    <a:bodyPr/>
                    <a:lstStyle/>
                    <a:p>
                      <a:pPr marL="0" marR="0" algn="ctr">
                        <a:lnSpc>
                          <a:spcPct val="115000"/>
                        </a:lnSpc>
                        <a:spcBef>
                          <a:spcPts val="0"/>
                        </a:spcBef>
                        <a:spcAft>
                          <a:spcPts val="1000"/>
                        </a:spcAft>
                      </a:pPr>
                      <a:r>
                        <a:rPr lang="en-PH" sz="1800" dirty="0">
                          <a:effectLst/>
                          <a:latin typeface="Arial" panose="020B0604020202020204" pitchFamily="34" charset="0"/>
                          <a:ea typeface="Calibri" panose="020F0502020204030204" pitchFamily="34" charset="0"/>
                        </a:rPr>
                        <a:t>Antacids</a:t>
                      </a:r>
                      <a:endParaRPr lang="en-US"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nSpc>
                          <a:spcPct val="115000"/>
                        </a:lnSpc>
                        <a:spcBef>
                          <a:spcPts val="0"/>
                        </a:spcBef>
                        <a:spcAft>
                          <a:spcPts val="1000"/>
                        </a:spcAft>
                      </a:pPr>
                      <a:r>
                        <a:rPr lang="en-PH" sz="1800" dirty="0">
                          <a:effectLst/>
                          <a:latin typeface="Arial" panose="020B0604020202020204" pitchFamily="34" charset="0"/>
                          <a:ea typeface="Calibri" panose="020F0502020204030204" pitchFamily="34" charset="0"/>
                        </a:rPr>
                        <a:t>INH absorption is reduced with concurrent use of </a:t>
                      </a:r>
                      <a:r>
                        <a:rPr lang="en-PH" sz="1800" dirty="0" err="1">
                          <a:effectLst/>
                          <a:latin typeface="Arial" panose="020B0604020202020204" pitchFamily="34" charset="0"/>
                          <a:ea typeface="Calibri" panose="020F0502020204030204" pitchFamily="34" charset="0"/>
                        </a:rPr>
                        <a:t>luminium</a:t>
                      </a:r>
                      <a:r>
                        <a:rPr lang="en-PH" sz="1800" dirty="0">
                          <a:effectLst/>
                          <a:latin typeface="Arial" panose="020B0604020202020204" pitchFamily="34" charset="0"/>
                          <a:ea typeface="Calibri" panose="020F0502020204030204" pitchFamily="34" charset="0"/>
                        </a:rPr>
                        <a:t> hydroxide (give INH at least one hour before the antacid)</a:t>
                      </a:r>
                      <a:endParaRPr lang="en-US" sz="18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2"/>
                  </a:ext>
                </a:extLst>
              </a:tr>
              <a:tr h="755310">
                <a:tc>
                  <a:txBody>
                    <a:bodyPr/>
                    <a:lstStyle/>
                    <a:p>
                      <a:pPr marL="0" marR="0" algn="ctr">
                        <a:lnSpc>
                          <a:spcPct val="115000"/>
                        </a:lnSpc>
                        <a:spcBef>
                          <a:spcPts val="0"/>
                        </a:spcBef>
                        <a:spcAft>
                          <a:spcPts val="1000"/>
                        </a:spcAft>
                      </a:pPr>
                      <a:r>
                        <a:rPr lang="en-PH" sz="1800">
                          <a:effectLst/>
                          <a:latin typeface="Arial" panose="020B0604020202020204" pitchFamily="34" charset="0"/>
                          <a:ea typeface="Calibri" panose="020F0502020204030204" pitchFamily="34" charset="0"/>
                        </a:rPr>
                        <a:t>Carbamazepine</a:t>
                      </a:r>
                      <a:endParaRPr lang="en-US" sz="18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nSpc>
                          <a:spcPct val="115000"/>
                        </a:lnSpc>
                        <a:spcBef>
                          <a:spcPts val="0"/>
                        </a:spcBef>
                        <a:spcAft>
                          <a:spcPts val="1000"/>
                        </a:spcAft>
                      </a:pPr>
                      <a:r>
                        <a:rPr lang="en-PH" sz="1800" dirty="0">
                          <a:effectLst/>
                          <a:latin typeface="Arial" panose="020B0604020202020204" pitchFamily="34" charset="0"/>
                          <a:ea typeface="Calibri" panose="020F0502020204030204" pitchFamily="34" charset="0"/>
                        </a:rPr>
                        <a:t>Increases levels of carbamazepine markedly and rapidly </a:t>
                      </a:r>
                      <a:endParaRPr lang="en-US" sz="18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3"/>
                  </a:ext>
                </a:extLst>
              </a:tr>
              <a:tr h="666652">
                <a:tc>
                  <a:txBody>
                    <a:bodyPr/>
                    <a:lstStyle/>
                    <a:p>
                      <a:pPr marL="0" marR="0" algn="ctr">
                        <a:lnSpc>
                          <a:spcPct val="115000"/>
                        </a:lnSpc>
                        <a:spcBef>
                          <a:spcPts val="0"/>
                        </a:spcBef>
                        <a:spcAft>
                          <a:spcPts val="1000"/>
                        </a:spcAft>
                      </a:pPr>
                      <a:r>
                        <a:rPr lang="en-PH" sz="1800">
                          <a:effectLst/>
                          <a:latin typeface="Arial" panose="020B0604020202020204" pitchFamily="34" charset="0"/>
                          <a:ea typeface="Calibri" panose="020F0502020204030204" pitchFamily="34" charset="0"/>
                        </a:rPr>
                        <a:t>Oral contraceptives</a:t>
                      </a:r>
                      <a:endParaRPr lang="en-US" sz="18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nSpc>
                          <a:spcPct val="115000"/>
                        </a:lnSpc>
                        <a:spcBef>
                          <a:spcPts val="0"/>
                        </a:spcBef>
                        <a:spcAft>
                          <a:spcPts val="1000"/>
                        </a:spcAft>
                      </a:pPr>
                      <a:r>
                        <a:rPr lang="en-PH" sz="1800" dirty="0">
                          <a:effectLst/>
                          <a:latin typeface="Arial" panose="020B0604020202020204" pitchFamily="34" charset="0"/>
                          <a:ea typeface="Calibri" panose="020F0502020204030204" pitchFamily="34" charset="0"/>
                        </a:rPr>
                        <a:t>Few cases of failures reported; risk of contraceptive failure is low with concurrent use of INH. </a:t>
                      </a:r>
                      <a:endParaRPr lang="en-US" sz="18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4"/>
                  </a:ext>
                </a:extLst>
              </a:tr>
              <a:tr h="666652">
                <a:tc>
                  <a:txBody>
                    <a:bodyPr/>
                    <a:lstStyle/>
                    <a:p>
                      <a:pPr marL="0" marR="0" algn="ctr">
                        <a:lnSpc>
                          <a:spcPct val="115000"/>
                        </a:lnSpc>
                        <a:spcBef>
                          <a:spcPts val="0"/>
                        </a:spcBef>
                        <a:spcAft>
                          <a:spcPts val="1000"/>
                        </a:spcAft>
                      </a:pPr>
                      <a:r>
                        <a:rPr lang="en-PH" sz="1800">
                          <a:effectLst/>
                          <a:latin typeface="Arial" panose="020B0604020202020204" pitchFamily="34" charset="0"/>
                          <a:ea typeface="Calibri" panose="020F0502020204030204" pitchFamily="34" charset="0"/>
                        </a:rPr>
                        <a:t>Paracetamol</a:t>
                      </a:r>
                      <a:endParaRPr lang="en-US" sz="18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nSpc>
                          <a:spcPct val="115000"/>
                        </a:lnSpc>
                        <a:spcBef>
                          <a:spcPts val="0"/>
                        </a:spcBef>
                        <a:spcAft>
                          <a:spcPts val="1000"/>
                        </a:spcAft>
                      </a:pPr>
                      <a:r>
                        <a:rPr lang="en-PH" sz="1800" dirty="0">
                          <a:effectLst/>
                          <a:latin typeface="Arial" panose="020B0604020202020204" pitchFamily="34" charset="0"/>
                          <a:ea typeface="Calibri" panose="020F0502020204030204" pitchFamily="34" charset="0"/>
                        </a:rPr>
                        <a:t>Potential toxicity of </a:t>
                      </a:r>
                      <a:r>
                        <a:rPr lang="en-PH" sz="1800" dirty="0" err="1">
                          <a:effectLst/>
                          <a:latin typeface="Arial" panose="020B0604020202020204" pitchFamily="34" charset="0"/>
                          <a:ea typeface="Calibri" panose="020F0502020204030204" pitchFamily="34" charset="0"/>
                        </a:rPr>
                        <a:t>paracetamol</a:t>
                      </a:r>
                      <a:r>
                        <a:rPr lang="en-PH" sz="1800" dirty="0">
                          <a:effectLst/>
                          <a:latin typeface="Arial" panose="020B0604020202020204" pitchFamily="34" charset="0"/>
                          <a:ea typeface="Calibri" panose="020F0502020204030204" pitchFamily="34" charset="0"/>
                        </a:rPr>
                        <a:t> even at normal dose when used with INH; more studies are needed</a:t>
                      </a:r>
                      <a:endParaRPr lang="en-US" sz="18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5"/>
                  </a:ext>
                </a:extLst>
              </a:tr>
              <a:tr h="646912">
                <a:tc>
                  <a:txBody>
                    <a:bodyPr/>
                    <a:lstStyle/>
                    <a:p>
                      <a:pPr marL="0" marR="0" algn="ctr">
                        <a:lnSpc>
                          <a:spcPct val="115000"/>
                        </a:lnSpc>
                        <a:spcBef>
                          <a:spcPts val="0"/>
                        </a:spcBef>
                        <a:spcAft>
                          <a:spcPts val="1000"/>
                        </a:spcAft>
                      </a:pPr>
                      <a:r>
                        <a:rPr lang="en-PH" sz="1800">
                          <a:effectLst/>
                          <a:latin typeface="Arial" panose="020B0604020202020204" pitchFamily="34" charset="0"/>
                          <a:ea typeface="Calibri" panose="020F0502020204030204" pitchFamily="34" charset="0"/>
                        </a:rPr>
                        <a:t>Phenytoin</a:t>
                      </a:r>
                      <a:endParaRPr lang="en-US" sz="18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nSpc>
                          <a:spcPct val="115000"/>
                        </a:lnSpc>
                        <a:spcBef>
                          <a:spcPts val="0"/>
                        </a:spcBef>
                        <a:spcAft>
                          <a:spcPts val="1000"/>
                        </a:spcAft>
                      </a:pPr>
                      <a:r>
                        <a:rPr lang="en-PH" sz="1800" dirty="0">
                          <a:effectLst/>
                          <a:latin typeface="Arial" panose="020B0604020202020204" pitchFamily="34" charset="0"/>
                          <a:ea typeface="Calibri" panose="020F0502020204030204" pitchFamily="34" charset="0"/>
                        </a:rPr>
                        <a:t>Increased levels of phenytoin with concurrent use of INH</a:t>
                      </a:r>
                      <a:endParaRPr lang="en-US" sz="18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6"/>
                  </a:ext>
                </a:extLst>
              </a:tr>
              <a:tr h="646912">
                <a:tc>
                  <a:txBody>
                    <a:bodyPr/>
                    <a:lstStyle/>
                    <a:p>
                      <a:pPr marL="0" marR="0" algn="ctr">
                        <a:lnSpc>
                          <a:spcPct val="115000"/>
                        </a:lnSpc>
                        <a:spcBef>
                          <a:spcPts val="0"/>
                        </a:spcBef>
                        <a:spcAft>
                          <a:spcPts val="1000"/>
                        </a:spcAft>
                      </a:pPr>
                      <a:r>
                        <a:rPr lang="en-PH" sz="1800">
                          <a:effectLst/>
                          <a:latin typeface="Arial" panose="020B0604020202020204" pitchFamily="34" charset="0"/>
                          <a:ea typeface="Calibri" panose="020F0502020204030204" pitchFamily="34" charset="0"/>
                        </a:rPr>
                        <a:t>Theophylline</a:t>
                      </a:r>
                      <a:endParaRPr lang="en-US" sz="1800">
                        <a:effectLst/>
                        <a:latin typeface="Arial" panose="020B0604020202020204" pitchFamily="34" charset="0"/>
                        <a:ea typeface="Calibri" panose="020F0502020204030204" pitchFamily="34" charset="0"/>
                      </a:endParaRPr>
                    </a:p>
                  </a:txBody>
                  <a:tcPr marL="68580" marR="68580" marT="0" marB="0" anchor="ctr"/>
                </a:tc>
                <a:tc>
                  <a:txBody>
                    <a:bodyPr/>
                    <a:lstStyle/>
                    <a:p>
                      <a:pPr marL="0" marR="0">
                        <a:lnSpc>
                          <a:spcPct val="115000"/>
                        </a:lnSpc>
                        <a:spcBef>
                          <a:spcPts val="0"/>
                        </a:spcBef>
                        <a:spcAft>
                          <a:spcPts val="1000"/>
                        </a:spcAft>
                      </a:pPr>
                      <a:r>
                        <a:rPr lang="en-PH" sz="1800" dirty="0">
                          <a:effectLst/>
                          <a:latin typeface="Arial" panose="020B0604020202020204" pitchFamily="34" charset="0"/>
                          <a:ea typeface="Calibri" panose="020F0502020204030204" pitchFamily="34" charset="0"/>
                        </a:rPr>
                        <a:t>Plasma level of theophylline may be increased</a:t>
                      </a:r>
                      <a:endParaRPr lang="en-US" sz="18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04192254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36375" y="209603"/>
            <a:ext cx="8671249" cy="743717"/>
          </a:xfrm>
        </p:spPr>
        <p:txBody>
          <a:bodyPr>
            <a:normAutofit/>
          </a:bodyPr>
          <a:lstStyle/>
          <a:p>
            <a:r>
              <a:rPr lang="en-PH" b="1" dirty="0">
                <a:solidFill>
                  <a:schemeClr val="accent1">
                    <a:lumMod val="75000"/>
                  </a:schemeClr>
                </a:solidFill>
              </a:rPr>
              <a:t>Drug interactions during TB treatment</a:t>
            </a:r>
            <a:endParaRPr lang="en-US" b="1" dirty="0">
              <a:solidFill>
                <a:schemeClr val="accent1">
                  <a:lumMod val="75000"/>
                </a:scheme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900721960"/>
              </p:ext>
            </p:extLst>
          </p:nvPr>
        </p:nvGraphicFramePr>
        <p:xfrm>
          <a:off x="174171" y="1162923"/>
          <a:ext cx="8671249" cy="5229352"/>
        </p:xfrm>
        <a:graphic>
          <a:graphicData uri="http://schemas.openxmlformats.org/drawingml/2006/table">
            <a:tbl>
              <a:tblPr firstRow="1" firstCol="1" bandRow="1">
                <a:tableStyleId>{5C22544A-7EE6-4342-B048-85BDC9FD1C3A}</a:tableStyleId>
              </a:tblPr>
              <a:tblGrid>
                <a:gridCol w="1802113">
                  <a:extLst>
                    <a:ext uri="{9D8B030D-6E8A-4147-A177-3AD203B41FA5}">
                      <a16:colId xmlns:a16="http://schemas.microsoft.com/office/drawing/2014/main" val="20000"/>
                    </a:ext>
                  </a:extLst>
                </a:gridCol>
                <a:gridCol w="6869136">
                  <a:extLst>
                    <a:ext uri="{9D8B030D-6E8A-4147-A177-3AD203B41FA5}">
                      <a16:colId xmlns:a16="http://schemas.microsoft.com/office/drawing/2014/main" val="20001"/>
                    </a:ext>
                  </a:extLst>
                </a:gridCol>
              </a:tblGrid>
              <a:tr h="169888">
                <a:tc>
                  <a:txBody>
                    <a:bodyPr/>
                    <a:lstStyle/>
                    <a:p>
                      <a:pPr marL="0" marR="0" indent="0" algn="ctr">
                        <a:lnSpc>
                          <a:spcPct val="115000"/>
                        </a:lnSpc>
                        <a:spcBef>
                          <a:spcPts val="0"/>
                        </a:spcBef>
                        <a:spcAft>
                          <a:spcPts val="1000"/>
                        </a:spcAft>
                      </a:pPr>
                      <a:r>
                        <a:rPr lang="en-PH" sz="1800" dirty="0">
                          <a:effectLst/>
                        </a:rPr>
                        <a:t>Drug category</a:t>
                      </a:r>
                      <a:endParaRPr lang="en-US" sz="1800" dirty="0">
                        <a:effectLst/>
                        <a:latin typeface="Arial" panose="020B0604020202020204" pitchFamily="34" charset="0"/>
                        <a:ea typeface="Calibri" panose="020F0502020204030204" pitchFamily="34" charset="0"/>
                      </a:endParaRPr>
                    </a:p>
                  </a:txBody>
                  <a:tcPr marL="55398" marR="55398" marT="0" marB="0" anchor="ctr"/>
                </a:tc>
                <a:tc>
                  <a:txBody>
                    <a:bodyPr/>
                    <a:lstStyle/>
                    <a:p>
                      <a:pPr marL="342900" marR="0" algn="ctr">
                        <a:lnSpc>
                          <a:spcPct val="115000"/>
                        </a:lnSpc>
                        <a:spcBef>
                          <a:spcPts val="0"/>
                        </a:spcBef>
                        <a:spcAft>
                          <a:spcPts val="1000"/>
                        </a:spcAft>
                      </a:pPr>
                      <a:r>
                        <a:rPr lang="en-PH" sz="1800" dirty="0">
                          <a:effectLst/>
                        </a:rPr>
                        <a:t>Other Drug-Drug Interactions</a:t>
                      </a:r>
                      <a:endParaRPr lang="en-US" sz="1800" dirty="0">
                        <a:effectLst/>
                        <a:latin typeface="Arial" panose="020B0604020202020204" pitchFamily="34" charset="0"/>
                        <a:ea typeface="Calibri" panose="020F0502020204030204" pitchFamily="34" charset="0"/>
                      </a:endParaRPr>
                    </a:p>
                  </a:txBody>
                  <a:tcPr marL="55398" marR="55398" marT="0" marB="0" anchor="ctr"/>
                </a:tc>
                <a:extLst>
                  <a:ext uri="{0D108BD9-81ED-4DB2-BD59-A6C34878D82A}">
                    <a16:rowId xmlns:a16="http://schemas.microsoft.com/office/drawing/2014/main" val="10000"/>
                  </a:ext>
                </a:extLst>
              </a:tr>
              <a:tr h="579740">
                <a:tc>
                  <a:txBody>
                    <a:bodyPr/>
                    <a:lstStyle/>
                    <a:p>
                      <a:pPr marL="0" marR="0" algn="ctr">
                        <a:lnSpc>
                          <a:spcPct val="115000"/>
                        </a:lnSpc>
                        <a:spcBef>
                          <a:spcPts val="0"/>
                        </a:spcBef>
                        <a:spcAft>
                          <a:spcPts val="0"/>
                        </a:spcAft>
                      </a:pPr>
                      <a:r>
                        <a:rPr lang="en-PH" sz="1800" dirty="0">
                          <a:effectLst/>
                          <a:latin typeface="Arial" panose="020B0604020202020204" pitchFamily="34" charset="0"/>
                          <a:ea typeface="Calibri" panose="020F0502020204030204" pitchFamily="34" charset="0"/>
                        </a:rPr>
                        <a:t>ETH and PZA</a:t>
                      </a:r>
                      <a:endParaRPr lang="en-US"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marL="285750" marR="0" indent="-285750">
                        <a:lnSpc>
                          <a:spcPct val="115000"/>
                        </a:lnSpc>
                        <a:spcBef>
                          <a:spcPts val="0"/>
                        </a:spcBef>
                        <a:spcAft>
                          <a:spcPts val="0"/>
                        </a:spcAft>
                        <a:buFont typeface="Arial" panose="020B0604020202020204" pitchFamily="34" charset="0"/>
                        <a:buChar char="•"/>
                      </a:pPr>
                      <a:r>
                        <a:rPr lang="en-PH" sz="1800" dirty="0">
                          <a:effectLst/>
                          <a:latin typeface="Arial" panose="020B0604020202020204" pitchFamily="34" charset="0"/>
                          <a:ea typeface="Calibri" panose="020F0502020204030204" pitchFamily="34" charset="0"/>
                        </a:rPr>
                        <a:t>May interact with thiazide diuretics to cause elevated serum uric acid levels</a:t>
                      </a:r>
                      <a:endParaRPr lang="en-US" sz="18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1"/>
                  </a:ext>
                </a:extLst>
              </a:tr>
              <a:tr h="560439">
                <a:tc>
                  <a:txBody>
                    <a:bodyPr/>
                    <a:lstStyle/>
                    <a:p>
                      <a:pPr marL="0" marR="0" algn="ctr">
                        <a:lnSpc>
                          <a:spcPct val="115000"/>
                        </a:lnSpc>
                        <a:spcBef>
                          <a:spcPts val="0"/>
                        </a:spcBef>
                        <a:spcAft>
                          <a:spcPts val="0"/>
                        </a:spcAft>
                      </a:pPr>
                      <a:r>
                        <a:rPr lang="en-PH" sz="1800" dirty="0">
                          <a:effectLst/>
                          <a:latin typeface="Arial" panose="020B0604020202020204" pitchFamily="34" charset="0"/>
                          <a:ea typeface="Calibri" panose="020F0502020204030204" pitchFamily="34" charset="0"/>
                        </a:rPr>
                        <a:t>PZA</a:t>
                      </a:r>
                      <a:endParaRPr lang="en-US"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marL="285750" marR="0" indent="-285750">
                        <a:lnSpc>
                          <a:spcPct val="115000"/>
                        </a:lnSpc>
                        <a:spcBef>
                          <a:spcPts val="0"/>
                        </a:spcBef>
                        <a:spcAft>
                          <a:spcPts val="0"/>
                        </a:spcAft>
                        <a:buFont typeface="Arial" panose="020B0604020202020204" pitchFamily="34" charset="0"/>
                        <a:buChar char="•"/>
                      </a:pPr>
                      <a:r>
                        <a:rPr lang="en-PH" sz="1800" dirty="0">
                          <a:effectLst/>
                          <a:latin typeface="Arial" panose="020B0604020202020204" pitchFamily="34" charset="0"/>
                          <a:ea typeface="Calibri" panose="020F0502020204030204" pitchFamily="34" charset="0"/>
                        </a:rPr>
                        <a:t>May interact with allopurinol and </a:t>
                      </a:r>
                      <a:r>
                        <a:rPr lang="en-PH" sz="1800" dirty="0" err="1">
                          <a:effectLst/>
                          <a:latin typeface="Arial" panose="020B0604020202020204" pitchFamily="34" charset="0"/>
                          <a:ea typeface="Calibri" panose="020F0502020204030204" pitchFamily="34" charset="0"/>
                        </a:rPr>
                        <a:t>probenicid</a:t>
                      </a:r>
                      <a:r>
                        <a:rPr lang="en-PH" sz="1800" dirty="0">
                          <a:effectLst/>
                          <a:latin typeface="Arial" panose="020B0604020202020204" pitchFamily="34" charset="0"/>
                          <a:ea typeface="Calibri" panose="020F0502020204030204" pitchFamily="34" charset="0"/>
                        </a:rPr>
                        <a:t> and cause elevated uric acid levels</a:t>
                      </a:r>
                      <a:endParaRPr lang="en-US" sz="18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2"/>
                  </a:ext>
                </a:extLst>
              </a:tr>
              <a:tr h="612254">
                <a:tc>
                  <a:txBody>
                    <a:bodyPr/>
                    <a:lstStyle/>
                    <a:p>
                      <a:pPr marL="0" marR="0" algn="ctr">
                        <a:lnSpc>
                          <a:spcPct val="115000"/>
                        </a:lnSpc>
                        <a:spcBef>
                          <a:spcPts val="0"/>
                        </a:spcBef>
                        <a:spcAft>
                          <a:spcPts val="0"/>
                        </a:spcAft>
                      </a:pPr>
                      <a:r>
                        <a:rPr lang="en-PH" sz="1800" dirty="0">
                          <a:effectLst/>
                          <a:latin typeface="Arial" panose="020B0604020202020204" pitchFamily="34" charset="0"/>
                          <a:ea typeface="Calibri" panose="020F0502020204030204" pitchFamily="34" charset="0"/>
                        </a:rPr>
                        <a:t>Strep</a:t>
                      </a:r>
                      <a:endParaRPr lang="en-US"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marL="285750" marR="0" indent="-285750">
                        <a:lnSpc>
                          <a:spcPct val="115000"/>
                        </a:lnSpc>
                        <a:spcBef>
                          <a:spcPts val="0"/>
                        </a:spcBef>
                        <a:spcAft>
                          <a:spcPts val="0"/>
                        </a:spcAft>
                        <a:buFont typeface="Arial" panose="020B0604020202020204" pitchFamily="34" charset="0"/>
                        <a:buChar char="•"/>
                      </a:pPr>
                      <a:r>
                        <a:rPr lang="en-PH" sz="1800" dirty="0">
                          <a:effectLst/>
                          <a:latin typeface="Arial" panose="020B0604020202020204" pitchFamily="34" charset="0"/>
                          <a:ea typeface="Calibri" panose="020F0502020204030204" pitchFamily="34" charset="0"/>
                        </a:rPr>
                        <a:t>Increased risk of ototoxicity or nephrotoxicity when used with </a:t>
                      </a:r>
                      <a:r>
                        <a:rPr lang="en-PH" sz="1800" dirty="0" err="1">
                          <a:effectLst/>
                          <a:latin typeface="Arial" panose="020B0604020202020204" pitchFamily="34" charset="0"/>
                          <a:ea typeface="Calibri" panose="020F0502020204030204" pitchFamily="34" charset="0"/>
                        </a:rPr>
                        <a:t>oto</a:t>
                      </a:r>
                      <a:r>
                        <a:rPr lang="en-PH" sz="1800" dirty="0">
                          <a:effectLst/>
                          <a:latin typeface="Arial" panose="020B0604020202020204" pitchFamily="34" charset="0"/>
                          <a:ea typeface="Calibri" panose="020F0502020204030204" pitchFamily="34" charset="0"/>
                        </a:rPr>
                        <a:t> – or nephrotoxic drugs </a:t>
                      </a:r>
                      <a:endParaRPr lang="en-US" sz="1800" dirty="0">
                        <a:effectLst/>
                        <a:latin typeface="Arial" panose="020B0604020202020204" pitchFamily="34" charset="0"/>
                        <a:ea typeface="Calibri" panose="020F0502020204030204" pitchFamily="34" charset="0"/>
                      </a:endParaRPr>
                    </a:p>
                    <a:p>
                      <a:pPr marL="285750" marR="0" indent="-285750">
                        <a:lnSpc>
                          <a:spcPct val="115000"/>
                        </a:lnSpc>
                        <a:spcBef>
                          <a:spcPts val="0"/>
                        </a:spcBef>
                        <a:spcAft>
                          <a:spcPts val="0"/>
                        </a:spcAft>
                        <a:buFont typeface="Arial" panose="020B0604020202020204" pitchFamily="34" charset="0"/>
                        <a:buChar char="•"/>
                      </a:pPr>
                      <a:r>
                        <a:rPr lang="en-PH" sz="1800" dirty="0">
                          <a:effectLst/>
                          <a:latin typeface="Arial" panose="020B0604020202020204" pitchFamily="34" charset="0"/>
                          <a:ea typeface="Calibri" panose="020F0502020204030204" pitchFamily="34" charset="0"/>
                        </a:rPr>
                        <a:t>Exercise caution when used with </a:t>
                      </a:r>
                      <a:r>
                        <a:rPr lang="en-PH" sz="1800" dirty="0" err="1">
                          <a:effectLst/>
                          <a:latin typeface="Arial" panose="020B0604020202020204" pitchFamily="34" charset="0"/>
                          <a:ea typeface="Calibri" panose="020F0502020204030204" pitchFamily="34" charset="0"/>
                        </a:rPr>
                        <a:t>anesthetics</a:t>
                      </a:r>
                      <a:r>
                        <a:rPr lang="en-PH" sz="1800" dirty="0">
                          <a:effectLst/>
                          <a:latin typeface="Arial" panose="020B0604020202020204" pitchFamily="34" charset="0"/>
                          <a:ea typeface="Calibri" panose="020F0502020204030204" pitchFamily="34" charset="0"/>
                        </a:rPr>
                        <a:t> and neuromuscular blocking agents as streptomycin can prolong the neuromuscular blockade and potentially lead to respiratory depression</a:t>
                      </a:r>
                      <a:endParaRPr lang="en-US" sz="18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3"/>
                  </a:ext>
                </a:extLst>
              </a:tr>
              <a:tr h="612254">
                <a:tc>
                  <a:txBody>
                    <a:bodyPr/>
                    <a:lstStyle/>
                    <a:p>
                      <a:pPr marL="0" marR="0" algn="ctr">
                        <a:lnSpc>
                          <a:spcPct val="115000"/>
                        </a:lnSpc>
                        <a:spcBef>
                          <a:spcPts val="0"/>
                        </a:spcBef>
                        <a:spcAft>
                          <a:spcPts val="0"/>
                        </a:spcAft>
                      </a:pPr>
                      <a:r>
                        <a:rPr lang="en-PH" sz="1800" dirty="0">
                          <a:effectLst/>
                          <a:latin typeface="Arial" panose="020B0604020202020204" pitchFamily="34" charset="0"/>
                          <a:ea typeface="Calibri" panose="020F0502020204030204" pitchFamily="34" charset="0"/>
                        </a:rPr>
                        <a:t>FQs</a:t>
                      </a:r>
                    </a:p>
                    <a:p>
                      <a:pPr marL="0" marR="0" algn="ctr">
                        <a:lnSpc>
                          <a:spcPct val="115000"/>
                        </a:lnSpc>
                        <a:spcBef>
                          <a:spcPts val="0"/>
                        </a:spcBef>
                        <a:spcAft>
                          <a:spcPts val="0"/>
                        </a:spcAft>
                      </a:pPr>
                      <a:r>
                        <a:rPr lang="en-PH" sz="1800" dirty="0">
                          <a:effectLst/>
                          <a:latin typeface="Arial" panose="020B0604020202020204" pitchFamily="34" charset="0"/>
                          <a:ea typeface="Calibri" panose="020F0502020204030204" pitchFamily="34" charset="0"/>
                        </a:rPr>
                        <a:t>( 2nd line treatment)</a:t>
                      </a:r>
                      <a:endParaRPr lang="en-US"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marL="285750" marR="0" indent="-285750">
                        <a:lnSpc>
                          <a:spcPct val="115000"/>
                        </a:lnSpc>
                        <a:spcBef>
                          <a:spcPts val="0"/>
                        </a:spcBef>
                        <a:spcAft>
                          <a:spcPts val="0"/>
                        </a:spcAft>
                        <a:buFont typeface="Arial" panose="020B0604020202020204" pitchFamily="34" charset="0"/>
                        <a:buChar char="•"/>
                      </a:pPr>
                      <a:r>
                        <a:rPr lang="en-PH" sz="1800" dirty="0">
                          <a:effectLst/>
                          <a:latin typeface="Arial" panose="020B0604020202020204" pitchFamily="34" charset="0"/>
                          <a:ea typeface="Calibri" panose="020F0502020204030204" pitchFamily="34" charset="0"/>
                        </a:rPr>
                        <a:t>Increases serum theophylline level </a:t>
                      </a:r>
                      <a:endParaRPr lang="en-US" sz="1800" dirty="0">
                        <a:effectLst/>
                        <a:latin typeface="Arial" panose="020B0604020202020204" pitchFamily="34" charset="0"/>
                        <a:ea typeface="Calibri" panose="020F0502020204030204" pitchFamily="34" charset="0"/>
                      </a:endParaRPr>
                    </a:p>
                    <a:p>
                      <a:pPr marL="285750" marR="0" indent="-285750">
                        <a:lnSpc>
                          <a:spcPct val="115000"/>
                        </a:lnSpc>
                        <a:spcBef>
                          <a:spcPts val="0"/>
                        </a:spcBef>
                        <a:spcAft>
                          <a:spcPts val="0"/>
                        </a:spcAft>
                        <a:buFont typeface="Arial" panose="020B0604020202020204" pitchFamily="34" charset="0"/>
                        <a:buChar char="•"/>
                      </a:pPr>
                      <a:r>
                        <a:rPr lang="en-PH" sz="1800" dirty="0">
                          <a:effectLst/>
                          <a:latin typeface="Arial" panose="020B0604020202020204" pitchFamily="34" charset="0"/>
                          <a:ea typeface="Calibri" panose="020F0502020204030204" pitchFamily="34" charset="0"/>
                        </a:rPr>
                        <a:t>Increased anticoagulant effect of Warfarin </a:t>
                      </a:r>
                      <a:endParaRPr lang="en-US" sz="1800" dirty="0">
                        <a:effectLst/>
                        <a:latin typeface="Arial" panose="020B0604020202020204" pitchFamily="34" charset="0"/>
                        <a:ea typeface="Calibri" panose="020F0502020204030204" pitchFamily="34" charset="0"/>
                      </a:endParaRPr>
                    </a:p>
                    <a:p>
                      <a:pPr marL="285750" marR="0" indent="-285750">
                        <a:lnSpc>
                          <a:spcPct val="115000"/>
                        </a:lnSpc>
                        <a:spcBef>
                          <a:spcPts val="0"/>
                        </a:spcBef>
                        <a:spcAft>
                          <a:spcPts val="0"/>
                        </a:spcAft>
                        <a:buFont typeface="Arial" panose="020B0604020202020204" pitchFamily="34" charset="0"/>
                        <a:buChar char="•"/>
                      </a:pPr>
                      <a:r>
                        <a:rPr lang="en-PH" sz="1800" dirty="0">
                          <a:effectLst/>
                          <a:latin typeface="Arial" panose="020B0604020202020204" pitchFamily="34" charset="0"/>
                          <a:ea typeface="Calibri" panose="020F0502020204030204" pitchFamily="34" charset="0"/>
                        </a:rPr>
                        <a:t>Concurrent use with </a:t>
                      </a:r>
                      <a:r>
                        <a:rPr lang="en-PH" sz="1800" dirty="0" err="1">
                          <a:effectLst/>
                          <a:latin typeface="Arial" panose="020B0604020202020204" pitchFamily="34" charset="0"/>
                          <a:ea typeface="Calibri" panose="020F0502020204030204" pitchFamily="34" charset="0"/>
                        </a:rPr>
                        <a:t>sucralfate</a:t>
                      </a:r>
                      <a:r>
                        <a:rPr lang="en-PH" sz="1800" dirty="0">
                          <a:effectLst/>
                          <a:latin typeface="Arial" panose="020B0604020202020204" pitchFamily="34" charset="0"/>
                          <a:ea typeface="Calibri" panose="020F0502020204030204" pitchFamily="34" charset="0"/>
                        </a:rPr>
                        <a:t> and antacids (containing Al, Ca, or Mg) may reduce absorption of quinolones </a:t>
                      </a:r>
                      <a:endParaRPr lang="en-US" sz="1800" dirty="0">
                        <a:effectLst/>
                        <a:latin typeface="Arial" panose="020B0604020202020204" pitchFamily="34" charset="0"/>
                        <a:ea typeface="Calibri" panose="020F0502020204030204" pitchFamily="34" charset="0"/>
                      </a:endParaRPr>
                    </a:p>
                    <a:p>
                      <a:pPr marL="285750" marR="0" indent="-285750">
                        <a:lnSpc>
                          <a:spcPct val="115000"/>
                        </a:lnSpc>
                        <a:spcBef>
                          <a:spcPts val="0"/>
                        </a:spcBef>
                        <a:spcAft>
                          <a:spcPts val="0"/>
                        </a:spcAft>
                        <a:buFont typeface="Arial" panose="020B0604020202020204" pitchFamily="34" charset="0"/>
                        <a:buChar char="•"/>
                      </a:pPr>
                      <a:r>
                        <a:rPr lang="en-PH" sz="1800" dirty="0">
                          <a:effectLst/>
                          <a:latin typeface="Arial" panose="020B0604020202020204" pitchFamily="34" charset="0"/>
                          <a:ea typeface="Calibri" panose="020F0502020204030204" pitchFamily="34" charset="0"/>
                        </a:rPr>
                        <a:t>Serum level of ciprofloxacin is reduced with concurrent use of </a:t>
                      </a:r>
                      <a:r>
                        <a:rPr lang="en-PH" sz="1800" dirty="0" err="1">
                          <a:effectLst/>
                          <a:latin typeface="Arial" panose="020B0604020202020204" pitchFamily="34" charset="0"/>
                          <a:ea typeface="Calibri" panose="020F0502020204030204" pitchFamily="34" charset="0"/>
                        </a:rPr>
                        <a:t>didanosine</a:t>
                      </a:r>
                      <a:endParaRPr lang="en-US" sz="1800" dirty="0">
                        <a:effectLst/>
                        <a:latin typeface="Arial" panose="020B060402020202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4640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480" y="483901"/>
            <a:ext cx="7435997" cy="668818"/>
          </a:xfrm>
        </p:spPr>
        <p:txBody>
          <a:bodyPr>
            <a:noAutofit/>
          </a:bodyPr>
          <a:lstStyle/>
          <a:p>
            <a:r>
              <a:rPr lang="en-PH" sz="4400" b="1" dirty="0">
                <a:solidFill>
                  <a:schemeClr val="accent1">
                    <a:lumMod val="75000"/>
                  </a:schemeClr>
                </a:solidFill>
              </a:rPr>
              <a:t>Treatment outcomes</a:t>
            </a:r>
            <a:endParaRPr lang="en-US" sz="4400" b="1" dirty="0">
              <a:solidFill>
                <a:schemeClr val="accent1">
                  <a:lumMod val="75000"/>
                </a:schemeClr>
              </a:solidFill>
            </a:endParaRPr>
          </a:p>
        </p:txBody>
      </p:sp>
      <p:sp>
        <p:nvSpPr>
          <p:cNvPr id="3" name="Content Placeholder 2"/>
          <p:cNvSpPr>
            <a:spLocks noGrp="1"/>
          </p:cNvSpPr>
          <p:nvPr>
            <p:ph idx="1"/>
          </p:nvPr>
        </p:nvSpPr>
        <p:spPr>
          <a:xfrm>
            <a:off x="536480" y="1823688"/>
            <a:ext cx="7199086" cy="4853157"/>
          </a:xfrm>
        </p:spPr>
        <p:txBody>
          <a:bodyPr>
            <a:noAutofit/>
          </a:bodyPr>
          <a:lstStyle/>
          <a:p>
            <a:r>
              <a:rPr lang="en-PH" sz="2400" dirty="0"/>
              <a:t>Based on completion of treatment regimen, DSSM follow-up results and clinical improvement or lack of clinical deterioration</a:t>
            </a:r>
          </a:p>
          <a:p>
            <a:endParaRPr lang="en-PH" sz="2400" dirty="0"/>
          </a:p>
          <a:p>
            <a:r>
              <a:rPr lang="en-PH" sz="2400" dirty="0"/>
              <a:t>Record the treatment outcome in </a:t>
            </a:r>
            <a:r>
              <a:rPr lang="en-PH" sz="2400" b="1" dirty="0"/>
              <a:t>Form 4. TB treatment/IPT Card</a:t>
            </a:r>
            <a:r>
              <a:rPr lang="en-PH" sz="2400" dirty="0"/>
              <a:t> and </a:t>
            </a:r>
            <a:r>
              <a:rPr lang="en-PH" sz="2400" b="1" dirty="0"/>
              <a:t>Form 6a. TB Register</a:t>
            </a:r>
            <a:endParaRPr lang="en-PH" sz="2400" dirty="0"/>
          </a:p>
          <a:p>
            <a:endParaRPr lang="en-PH" sz="2400" dirty="0"/>
          </a:p>
          <a:p>
            <a:r>
              <a:rPr lang="en-PH" sz="2400" dirty="0"/>
              <a:t>Using the completely filled-out </a:t>
            </a:r>
            <a:r>
              <a:rPr lang="en-PH" sz="2400" b="1" dirty="0"/>
              <a:t>Form 5. NTP ID Card</a:t>
            </a:r>
            <a:r>
              <a:rPr lang="en-PH" sz="2400" dirty="0"/>
              <a:t>, issue a Certificate of Treatment Completion/Cure as a recognition of the patient’s achievement</a:t>
            </a:r>
            <a:endParaRPr lang="en-PH" sz="2200" b="1" dirty="0"/>
          </a:p>
        </p:txBody>
      </p:sp>
    </p:spTree>
    <p:extLst>
      <p:ext uri="{BB962C8B-B14F-4D97-AF65-F5344CB8AC3E}">
        <p14:creationId xmlns:p14="http://schemas.microsoft.com/office/powerpoint/2010/main" val="424015381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15711" y="136531"/>
            <a:ext cx="7435997" cy="668818"/>
          </a:xfrm>
        </p:spPr>
        <p:txBody>
          <a:bodyPr>
            <a:normAutofit/>
          </a:bodyPr>
          <a:lstStyle/>
          <a:p>
            <a:r>
              <a:rPr lang="en-PH" b="1" dirty="0">
                <a:solidFill>
                  <a:schemeClr val="accent1">
                    <a:lumMod val="75000"/>
                  </a:schemeClr>
                </a:solidFill>
              </a:rPr>
              <a:t>Treatment outcomes</a:t>
            </a:r>
            <a:endParaRPr lang="en-US" b="1" dirty="0">
              <a:solidFill>
                <a:schemeClr val="accent1">
                  <a:lumMod val="75000"/>
                </a:schemeClr>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383629033"/>
              </p:ext>
            </p:extLst>
          </p:nvPr>
        </p:nvGraphicFramePr>
        <p:xfrm>
          <a:off x="174170" y="805349"/>
          <a:ext cx="8531679" cy="5895357"/>
        </p:xfrm>
        <a:graphic>
          <a:graphicData uri="http://schemas.openxmlformats.org/drawingml/2006/table">
            <a:tbl>
              <a:tblPr firstRow="1" firstCol="1" bandRow="1">
                <a:tableStyleId>{5C22544A-7EE6-4342-B048-85BDC9FD1C3A}</a:tableStyleId>
              </a:tblPr>
              <a:tblGrid>
                <a:gridCol w="1603274">
                  <a:extLst>
                    <a:ext uri="{9D8B030D-6E8A-4147-A177-3AD203B41FA5}">
                      <a16:colId xmlns:a16="http://schemas.microsoft.com/office/drawing/2014/main" val="20000"/>
                    </a:ext>
                  </a:extLst>
                </a:gridCol>
                <a:gridCol w="6928405">
                  <a:extLst>
                    <a:ext uri="{9D8B030D-6E8A-4147-A177-3AD203B41FA5}">
                      <a16:colId xmlns:a16="http://schemas.microsoft.com/office/drawing/2014/main" val="20001"/>
                    </a:ext>
                  </a:extLst>
                </a:gridCol>
              </a:tblGrid>
              <a:tr h="274896">
                <a:tc>
                  <a:txBody>
                    <a:bodyPr/>
                    <a:lstStyle/>
                    <a:p>
                      <a:pPr marL="0" marR="0" algn="ctr">
                        <a:lnSpc>
                          <a:spcPct val="115000"/>
                        </a:lnSpc>
                        <a:spcBef>
                          <a:spcPts val="0"/>
                        </a:spcBef>
                        <a:spcAft>
                          <a:spcPts val="0"/>
                        </a:spcAft>
                      </a:pPr>
                      <a:r>
                        <a:rPr lang="en-PH" sz="1800" dirty="0">
                          <a:effectLst/>
                        </a:rPr>
                        <a:t>Outcome</a:t>
                      </a:r>
                      <a:endParaRPr lang="en-US" sz="1800" dirty="0">
                        <a:effectLst/>
                        <a:latin typeface="Arial" panose="020B0604020202020204" pitchFamily="34" charset="0"/>
                        <a:ea typeface="Calibri" panose="020F0502020204030204" pitchFamily="34" charset="0"/>
                      </a:endParaRPr>
                    </a:p>
                  </a:txBody>
                  <a:tcPr marL="52838" marR="52838" marT="0" marB="0"/>
                </a:tc>
                <a:tc>
                  <a:txBody>
                    <a:bodyPr/>
                    <a:lstStyle/>
                    <a:p>
                      <a:pPr marL="0" marR="0" algn="ctr">
                        <a:lnSpc>
                          <a:spcPct val="115000"/>
                        </a:lnSpc>
                        <a:spcBef>
                          <a:spcPts val="0"/>
                        </a:spcBef>
                        <a:spcAft>
                          <a:spcPts val="0"/>
                        </a:spcAft>
                      </a:pPr>
                      <a:r>
                        <a:rPr lang="en-PH" sz="1800">
                          <a:effectLst/>
                        </a:rPr>
                        <a:t>Definition</a:t>
                      </a:r>
                      <a:endParaRPr lang="en-US" sz="1800">
                        <a:effectLst/>
                        <a:latin typeface="Arial" panose="020B0604020202020204" pitchFamily="34" charset="0"/>
                        <a:ea typeface="Calibri" panose="020F0502020204030204" pitchFamily="34" charset="0"/>
                      </a:endParaRPr>
                    </a:p>
                  </a:txBody>
                  <a:tcPr marL="52838" marR="52838" marT="0" marB="0"/>
                </a:tc>
                <a:extLst>
                  <a:ext uri="{0D108BD9-81ED-4DB2-BD59-A6C34878D82A}">
                    <a16:rowId xmlns:a16="http://schemas.microsoft.com/office/drawing/2014/main" val="10000"/>
                  </a:ext>
                </a:extLst>
              </a:tr>
              <a:tr h="1878532">
                <a:tc>
                  <a:txBody>
                    <a:bodyPr/>
                    <a:lstStyle/>
                    <a:p>
                      <a:pPr marL="0" marR="0">
                        <a:spcBef>
                          <a:spcPts val="0"/>
                        </a:spcBef>
                        <a:spcAft>
                          <a:spcPts val="0"/>
                        </a:spcAft>
                      </a:pPr>
                      <a:r>
                        <a:rPr lang="en-PH" sz="2000" dirty="0">
                          <a:effectLst/>
                        </a:rPr>
                        <a:t>Cured</a:t>
                      </a:r>
                      <a:endParaRPr lang="en-US" sz="2000" dirty="0">
                        <a:effectLst/>
                        <a:latin typeface="Helvetica Condensed"/>
                        <a:ea typeface="Calibri" panose="020F0502020204030204" pitchFamily="34" charset="0"/>
                        <a:cs typeface="Arial" panose="020B0604020202020204" pitchFamily="34" charset="0"/>
                      </a:endParaRPr>
                    </a:p>
                  </a:txBody>
                  <a:tcPr marL="52838" marR="52838" marT="0" marB="0" anchor="ctr"/>
                </a:tc>
                <a:tc>
                  <a:txBody>
                    <a:bodyPr/>
                    <a:lstStyle/>
                    <a:p>
                      <a:pPr marL="285750" marR="0" indent="-285750">
                        <a:spcBef>
                          <a:spcPts val="0"/>
                        </a:spcBef>
                        <a:spcAft>
                          <a:spcPts val="0"/>
                        </a:spcAft>
                        <a:buFont typeface="Arial" panose="020B0604020202020204" pitchFamily="34" charset="0"/>
                        <a:buChar char="•"/>
                      </a:pPr>
                      <a:r>
                        <a:rPr lang="en-PH" sz="2200" b="0" dirty="0">
                          <a:solidFill>
                            <a:srgbClr val="FF0000"/>
                          </a:solidFill>
                          <a:effectLst/>
                        </a:rPr>
                        <a:t>bacteriologically-confirmed TB </a:t>
                      </a:r>
                      <a:r>
                        <a:rPr lang="en-PH" sz="2200" b="0" dirty="0">
                          <a:effectLst/>
                        </a:rPr>
                        <a:t>at the beginning of treatment</a:t>
                      </a:r>
                    </a:p>
                    <a:p>
                      <a:pPr marL="285750" marR="0" indent="-285750">
                        <a:spcBef>
                          <a:spcPts val="0"/>
                        </a:spcBef>
                        <a:spcAft>
                          <a:spcPts val="0"/>
                        </a:spcAft>
                        <a:buFont typeface="Arial" panose="020B0604020202020204" pitchFamily="34" charset="0"/>
                        <a:buChar char="•"/>
                      </a:pPr>
                      <a:r>
                        <a:rPr lang="en-PH" sz="2200" b="0" dirty="0">
                          <a:effectLst/>
                        </a:rPr>
                        <a:t>smear- or culture-negative in the last month of treatment and on at least one previous occasion in the continuation phase.</a:t>
                      </a:r>
                      <a:endParaRPr lang="en-US" sz="2200" b="0" dirty="0">
                        <a:effectLst/>
                        <a:latin typeface="Helvetica Condensed"/>
                        <a:ea typeface="Calibri" panose="020F0502020204030204" pitchFamily="34" charset="0"/>
                        <a:cs typeface="Arial" panose="020B0604020202020204" pitchFamily="34" charset="0"/>
                      </a:endParaRPr>
                    </a:p>
                  </a:txBody>
                  <a:tcPr marL="52838" marR="52838" marT="0" marB="0" anchor="ctr"/>
                </a:tc>
                <a:extLst>
                  <a:ext uri="{0D108BD9-81ED-4DB2-BD59-A6C34878D82A}">
                    <a16:rowId xmlns:a16="http://schemas.microsoft.com/office/drawing/2014/main" val="10001"/>
                  </a:ext>
                </a:extLst>
              </a:tr>
              <a:tr h="3727773">
                <a:tc>
                  <a:txBody>
                    <a:bodyPr/>
                    <a:lstStyle/>
                    <a:p>
                      <a:pPr marL="0" marR="0">
                        <a:spcBef>
                          <a:spcPts val="0"/>
                        </a:spcBef>
                        <a:spcAft>
                          <a:spcPts val="0"/>
                        </a:spcAft>
                      </a:pPr>
                      <a:r>
                        <a:rPr lang="en-PH" sz="2000" dirty="0">
                          <a:effectLst/>
                        </a:rPr>
                        <a:t>Treatment completed</a:t>
                      </a:r>
                      <a:endParaRPr lang="en-US" sz="2000" dirty="0">
                        <a:effectLst/>
                        <a:latin typeface="Helvetica Condensed"/>
                        <a:ea typeface="Calibri" panose="020F0502020204030204" pitchFamily="34" charset="0"/>
                        <a:cs typeface="Arial" panose="020B0604020202020204" pitchFamily="34" charset="0"/>
                      </a:endParaRPr>
                    </a:p>
                  </a:txBody>
                  <a:tcPr marL="52838" marR="52838" marT="0" marB="0" anchor="ctr"/>
                </a:tc>
                <a:tc>
                  <a:txBody>
                    <a:bodyPr/>
                    <a:lstStyle/>
                    <a:p>
                      <a:pPr marL="285750" marR="0" indent="-285750">
                        <a:lnSpc>
                          <a:spcPct val="115000"/>
                        </a:lnSpc>
                        <a:spcBef>
                          <a:spcPts val="0"/>
                        </a:spcBef>
                        <a:spcAft>
                          <a:spcPts val="0"/>
                        </a:spcAft>
                        <a:buFont typeface="Arial" panose="020B0604020202020204" pitchFamily="34" charset="0"/>
                        <a:buChar char="•"/>
                      </a:pPr>
                      <a:r>
                        <a:rPr lang="en-PH" sz="2200" b="0" dirty="0">
                          <a:effectLst/>
                        </a:rPr>
                        <a:t>A patient who completes treatment </a:t>
                      </a:r>
                    </a:p>
                    <a:p>
                      <a:pPr marL="285750" marR="0" indent="-285750">
                        <a:lnSpc>
                          <a:spcPct val="115000"/>
                        </a:lnSpc>
                        <a:spcBef>
                          <a:spcPts val="0"/>
                        </a:spcBef>
                        <a:spcAft>
                          <a:spcPts val="0"/>
                        </a:spcAft>
                        <a:buFont typeface="Arial" panose="020B0604020202020204" pitchFamily="34" charset="0"/>
                        <a:buChar char="•"/>
                      </a:pPr>
                      <a:endParaRPr lang="en-PH" sz="2200" b="0" dirty="0">
                        <a:effectLst/>
                      </a:endParaRPr>
                    </a:p>
                    <a:p>
                      <a:pPr marL="285750" marR="0" indent="-285750">
                        <a:lnSpc>
                          <a:spcPct val="115000"/>
                        </a:lnSpc>
                        <a:spcBef>
                          <a:spcPts val="0"/>
                        </a:spcBef>
                        <a:spcAft>
                          <a:spcPts val="0"/>
                        </a:spcAft>
                        <a:buFont typeface="Arial" panose="020B0604020202020204" pitchFamily="34" charset="0"/>
                        <a:buChar char="•"/>
                      </a:pPr>
                      <a:r>
                        <a:rPr lang="en-PH" sz="2200" b="0" dirty="0">
                          <a:effectLst/>
                        </a:rPr>
                        <a:t>without evidence of failure </a:t>
                      </a:r>
                    </a:p>
                    <a:p>
                      <a:pPr marL="285750" marR="0" indent="-285750">
                        <a:lnSpc>
                          <a:spcPct val="115000"/>
                        </a:lnSpc>
                        <a:spcBef>
                          <a:spcPts val="0"/>
                        </a:spcBef>
                        <a:spcAft>
                          <a:spcPts val="0"/>
                        </a:spcAft>
                        <a:buFont typeface="Arial" panose="020B0604020202020204" pitchFamily="34" charset="0"/>
                        <a:buChar char="•"/>
                      </a:pPr>
                      <a:endParaRPr lang="en-PH" sz="2200" b="0" dirty="0">
                        <a:effectLst/>
                      </a:endParaRPr>
                    </a:p>
                    <a:p>
                      <a:pPr marL="285750" marR="0" indent="-285750">
                        <a:lnSpc>
                          <a:spcPct val="115000"/>
                        </a:lnSpc>
                        <a:spcBef>
                          <a:spcPts val="0"/>
                        </a:spcBef>
                        <a:spcAft>
                          <a:spcPts val="0"/>
                        </a:spcAft>
                        <a:buFont typeface="Arial" panose="020B0604020202020204" pitchFamily="34" charset="0"/>
                        <a:buChar char="•"/>
                      </a:pPr>
                      <a:r>
                        <a:rPr lang="en-PH" sz="2200" b="0" dirty="0">
                          <a:effectLst/>
                        </a:rPr>
                        <a:t>but with no record to show that sputum smear or culture results in the last month of treatment and on at least one previous occasion were negative </a:t>
                      </a:r>
                    </a:p>
                    <a:p>
                      <a:pPr marL="0" marR="0" indent="0">
                        <a:lnSpc>
                          <a:spcPct val="115000"/>
                        </a:lnSpc>
                        <a:spcBef>
                          <a:spcPts val="0"/>
                        </a:spcBef>
                        <a:spcAft>
                          <a:spcPts val="0"/>
                        </a:spcAft>
                        <a:buFont typeface="Arial" panose="020B0604020202020204" pitchFamily="34" charset="0"/>
                        <a:buNone/>
                      </a:pPr>
                      <a:r>
                        <a:rPr lang="en-PH" sz="2200" b="0" dirty="0">
                          <a:effectLst/>
                        </a:rPr>
                        <a:t>   (either because tests were not done or because      </a:t>
                      </a:r>
                    </a:p>
                    <a:p>
                      <a:pPr marL="0" marR="0" indent="0">
                        <a:lnSpc>
                          <a:spcPct val="115000"/>
                        </a:lnSpc>
                        <a:spcBef>
                          <a:spcPts val="0"/>
                        </a:spcBef>
                        <a:spcAft>
                          <a:spcPts val="0"/>
                        </a:spcAft>
                        <a:buFont typeface="Arial" panose="020B0604020202020204" pitchFamily="34" charset="0"/>
                        <a:buNone/>
                      </a:pPr>
                      <a:r>
                        <a:rPr lang="en-PH" sz="2200" b="0" dirty="0">
                          <a:effectLst/>
                        </a:rPr>
                        <a:t>    results are unavailable)</a:t>
                      </a:r>
                      <a:r>
                        <a:rPr lang="en-US" sz="2200" b="0" baseline="0" dirty="0">
                          <a:effectLst/>
                        </a:rPr>
                        <a:t> </a:t>
                      </a:r>
                      <a:r>
                        <a:rPr lang="en-PH" sz="2200" b="0" dirty="0">
                          <a:effectLst/>
                        </a:rPr>
                        <a:t> </a:t>
                      </a:r>
                      <a:endParaRPr lang="en-US" sz="2200" b="0" dirty="0">
                        <a:effectLst/>
                        <a:latin typeface="Arial" panose="020B0604020202020204" pitchFamily="34" charset="0"/>
                        <a:ea typeface="Calibri" panose="020F0502020204030204" pitchFamily="34" charset="0"/>
                      </a:endParaRPr>
                    </a:p>
                  </a:txBody>
                  <a:tcPr marL="52838" marR="52838"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97234539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70986" y="433082"/>
            <a:ext cx="7435997" cy="668818"/>
          </a:xfrm>
        </p:spPr>
        <p:txBody>
          <a:bodyPr>
            <a:noAutofit/>
          </a:bodyPr>
          <a:lstStyle/>
          <a:p>
            <a:r>
              <a:rPr lang="en-PH" sz="4400" b="1" dirty="0">
                <a:solidFill>
                  <a:schemeClr val="accent1">
                    <a:lumMod val="75000"/>
                  </a:schemeClr>
                </a:solidFill>
              </a:rPr>
              <a:t>Treatment outcomes</a:t>
            </a:r>
            <a:endParaRPr lang="en-US" sz="4400" b="1" dirty="0">
              <a:solidFill>
                <a:schemeClr val="accent1">
                  <a:lumMod val="75000"/>
                </a:schemeClr>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565212287"/>
              </p:ext>
            </p:extLst>
          </p:nvPr>
        </p:nvGraphicFramePr>
        <p:xfrm>
          <a:off x="366475" y="1673003"/>
          <a:ext cx="8652589" cy="4962435"/>
        </p:xfrm>
        <a:graphic>
          <a:graphicData uri="http://schemas.openxmlformats.org/drawingml/2006/table">
            <a:tbl>
              <a:tblPr firstRow="1" firstCol="1" bandRow="1">
                <a:tableStyleId>{5C22544A-7EE6-4342-B048-85BDC9FD1C3A}</a:tableStyleId>
              </a:tblPr>
              <a:tblGrid>
                <a:gridCol w="1625996">
                  <a:extLst>
                    <a:ext uri="{9D8B030D-6E8A-4147-A177-3AD203B41FA5}">
                      <a16:colId xmlns:a16="http://schemas.microsoft.com/office/drawing/2014/main" val="20000"/>
                    </a:ext>
                  </a:extLst>
                </a:gridCol>
                <a:gridCol w="7026593">
                  <a:extLst>
                    <a:ext uri="{9D8B030D-6E8A-4147-A177-3AD203B41FA5}">
                      <a16:colId xmlns:a16="http://schemas.microsoft.com/office/drawing/2014/main" val="20001"/>
                    </a:ext>
                  </a:extLst>
                </a:gridCol>
              </a:tblGrid>
              <a:tr h="486083">
                <a:tc>
                  <a:txBody>
                    <a:bodyPr/>
                    <a:lstStyle/>
                    <a:p>
                      <a:pPr marL="0" marR="0" algn="ctr">
                        <a:lnSpc>
                          <a:spcPct val="115000"/>
                        </a:lnSpc>
                        <a:spcBef>
                          <a:spcPts val="0"/>
                        </a:spcBef>
                        <a:spcAft>
                          <a:spcPts val="0"/>
                        </a:spcAft>
                      </a:pPr>
                      <a:r>
                        <a:rPr lang="en-PH" sz="1800" dirty="0">
                          <a:effectLst/>
                        </a:rPr>
                        <a:t>Outcome</a:t>
                      </a:r>
                      <a:endParaRPr lang="en-US" sz="1800" dirty="0">
                        <a:effectLst/>
                        <a:latin typeface="Arial" panose="020B0604020202020204" pitchFamily="34" charset="0"/>
                        <a:ea typeface="Calibri" panose="020F0502020204030204" pitchFamily="34" charset="0"/>
                      </a:endParaRPr>
                    </a:p>
                  </a:txBody>
                  <a:tcPr marL="52838" marR="52838" marT="0" marB="0"/>
                </a:tc>
                <a:tc>
                  <a:txBody>
                    <a:bodyPr/>
                    <a:lstStyle/>
                    <a:p>
                      <a:pPr marL="0" marR="0" algn="ctr">
                        <a:lnSpc>
                          <a:spcPct val="115000"/>
                        </a:lnSpc>
                        <a:spcBef>
                          <a:spcPts val="0"/>
                        </a:spcBef>
                        <a:spcAft>
                          <a:spcPts val="0"/>
                        </a:spcAft>
                      </a:pPr>
                      <a:r>
                        <a:rPr lang="en-PH" sz="1800">
                          <a:effectLst/>
                        </a:rPr>
                        <a:t>Definition</a:t>
                      </a:r>
                      <a:endParaRPr lang="en-US" sz="1800">
                        <a:effectLst/>
                        <a:latin typeface="Arial" panose="020B0604020202020204" pitchFamily="34" charset="0"/>
                        <a:ea typeface="Calibri" panose="020F0502020204030204" pitchFamily="34" charset="0"/>
                      </a:endParaRPr>
                    </a:p>
                  </a:txBody>
                  <a:tcPr marL="52838" marR="52838" marT="0" marB="0"/>
                </a:tc>
                <a:extLst>
                  <a:ext uri="{0D108BD9-81ED-4DB2-BD59-A6C34878D82A}">
                    <a16:rowId xmlns:a16="http://schemas.microsoft.com/office/drawing/2014/main" val="10000"/>
                  </a:ext>
                </a:extLst>
              </a:tr>
              <a:tr h="3379072">
                <a:tc>
                  <a:txBody>
                    <a:bodyPr/>
                    <a:lstStyle/>
                    <a:p>
                      <a:pPr marL="0" marR="0">
                        <a:spcBef>
                          <a:spcPts val="0"/>
                        </a:spcBef>
                        <a:spcAft>
                          <a:spcPts val="0"/>
                        </a:spcAft>
                      </a:pPr>
                      <a:r>
                        <a:rPr lang="en-PH" sz="2000" dirty="0">
                          <a:effectLst/>
                        </a:rPr>
                        <a:t>Treatment failed</a:t>
                      </a:r>
                      <a:endParaRPr lang="en-US" sz="2000" dirty="0">
                        <a:effectLst/>
                        <a:latin typeface="Helvetica Condensed"/>
                        <a:ea typeface="Calibri" panose="020F0502020204030204" pitchFamily="34" charset="0"/>
                        <a:cs typeface="Arial" panose="020B0604020202020204" pitchFamily="34" charset="0"/>
                      </a:endParaRPr>
                    </a:p>
                  </a:txBody>
                  <a:tcPr marL="52838" marR="52838" marT="0" marB="0" anchor="ctr"/>
                </a:tc>
                <a:tc>
                  <a:txBody>
                    <a:bodyPr/>
                    <a:lstStyle/>
                    <a:p>
                      <a:pPr marL="285750" marR="0" indent="-285750">
                        <a:spcBef>
                          <a:spcPts val="0"/>
                        </a:spcBef>
                        <a:spcAft>
                          <a:spcPts val="0"/>
                        </a:spcAft>
                        <a:buFont typeface="Arial" panose="020B0604020202020204" pitchFamily="34" charset="0"/>
                        <a:buChar char="•"/>
                      </a:pPr>
                      <a:r>
                        <a:rPr lang="en-PH" sz="2400" dirty="0">
                          <a:effectLst/>
                        </a:rPr>
                        <a:t>A patient whose sputum smear or culture is positive at 5 months or later during treatment. </a:t>
                      </a:r>
                    </a:p>
                    <a:p>
                      <a:pPr marL="285750" marR="0" indent="-285750">
                        <a:spcBef>
                          <a:spcPts val="0"/>
                        </a:spcBef>
                        <a:spcAft>
                          <a:spcPts val="0"/>
                        </a:spcAft>
                        <a:buFont typeface="Arial" panose="020B0604020202020204" pitchFamily="34" charset="0"/>
                        <a:buChar char="•"/>
                      </a:pPr>
                      <a:endParaRPr lang="en-US" sz="2400" dirty="0">
                        <a:effectLst/>
                      </a:endParaRPr>
                    </a:p>
                    <a:p>
                      <a:pPr marL="285750" marR="0" indent="-285750">
                        <a:lnSpc>
                          <a:spcPct val="115000"/>
                        </a:lnSpc>
                        <a:spcBef>
                          <a:spcPts val="0"/>
                        </a:spcBef>
                        <a:spcAft>
                          <a:spcPts val="1000"/>
                        </a:spcAft>
                        <a:buFont typeface="Arial" panose="020B0604020202020204" pitchFamily="34" charset="0"/>
                        <a:buChar char="•"/>
                      </a:pPr>
                      <a:r>
                        <a:rPr lang="en-PH" sz="2400" dirty="0">
                          <a:effectLst/>
                        </a:rPr>
                        <a:t>A clinically diagnosed patient for whom sputum examination cannot be done and who </a:t>
                      </a:r>
                      <a:r>
                        <a:rPr lang="en-PH" sz="2400" dirty="0">
                          <a:solidFill>
                            <a:srgbClr val="FF0000"/>
                          </a:solidFill>
                          <a:effectLst/>
                        </a:rPr>
                        <a:t>does not show clinical improvement</a:t>
                      </a:r>
                      <a:r>
                        <a:rPr lang="en-PH" sz="2400" baseline="0" dirty="0">
                          <a:solidFill>
                            <a:srgbClr val="FF0000"/>
                          </a:solidFill>
                          <a:effectLst/>
                        </a:rPr>
                        <a:t> </a:t>
                      </a:r>
                      <a:r>
                        <a:rPr lang="en-PH" sz="2400" baseline="0" dirty="0">
                          <a:effectLst/>
                        </a:rPr>
                        <a:t>anytime during treatment.</a:t>
                      </a:r>
                      <a:endParaRPr lang="en-US" sz="2400" dirty="0">
                        <a:effectLst/>
                      </a:endParaRPr>
                    </a:p>
                  </a:txBody>
                  <a:tcPr marL="52838" marR="52838" marT="0" marB="0" anchor="ctr"/>
                </a:tc>
                <a:extLst>
                  <a:ext uri="{0D108BD9-81ED-4DB2-BD59-A6C34878D82A}">
                    <a16:rowId xmlns:a16="http://schemas.microsoft.com/office/drawing/2014/main" val="10001"/>
                  </a:ext>
                </a:extLst>
              </a:tr>
              <a:tr h="845361">
                <a:tc>
                  <a:txBody>
                    <a:bodyPr/>
                    <a:lstStyle/>
                    <a:p>
                      <a:pPr marL="0" marR="0">
                        <a:spcBef>
                          <a:spcPts val="0"/>
                        </a:spcBef>
                        <a:spcAft>
                          <a:spcPts val="0"/>
                        </a:spcAft>
                      </a:pPr>
                      <a:r>
                        <a:rPr lang="en-PH" sz="2000" dirty="0">
                          <a:effectLst/>
                        </a:rPr>
                        <a:t>Died</a:t>
                      </a:r>
                      <a:endParaRPr lang="en-US" sz="2000" dirty="0">
                        <a:effectLst/>
                        <a:latin typeface="Helvetica Condensed"/>
                        <a:ea typeface="Calibri" panose="020F0502020204030204" pitchFamily="34" charset="0"/>
                        <a:cs typeface="Arial" panose="020B0604020202020204" pitchFamily="34" charset="0"/>
                      </a:endParaRPr>
                    </a:p>
                  </a:txBody>
                  <a:tcPr marL="52838" marR="52838" marT="0" marB="0" anchor="ctr"/>
                </a:tc>
                <a:tc>
                  <a:txBody>
                    <a:bodyPr/>
                    <a:lstStyle/>
                    <a:p>
                      <a:pPr marL="285750" marR="0" indent="-285750">
                        <a:spcBef>
                          <a:spcPts val="0"/>
                        </a:spcBef>
                        <a:spcAft>
                          <a:spcPts val="0"/>
                        </a:spcAft>
                        <a:buFont typeface="Arial" panose="020B0604020202020204" pitchFamily="34" charset="0"/>
                        <a:buChar char="•"/>
                      </a:pPr>
                      <a:r>
                        <a:rPr lang="en-PH" sz="2400" dirty="0">
                          <a:effectLst/>
                        </a:rPr>
                        <a:t>A patient who dies for any reason during the course of treatment.</a:t>
                      </a:r>
                    </a:p>
                    <a:p>
                      <a:pPr marL="285750" marR="0" indent="-285750">
                        <a:spcBef>
                          <a:spcPts val="0"/>
                        </a:spcBef>
                        <a:spcAft>
                          <a:spcPts val="0"/>
                        </a:spcAft>
                        <a:buFont typeface="Arial" panose="020B0604020202020204" pitchFamily="34" charset="0"/>
                        <a:buChar char="•"/>
                      </a:pPr>
                      <a:endParaRPr lang="en-US" sz="2400" dirty="0">
                        <a:effectLst/>
                        <a:latin typeface="Helvetica Condensed"/>
                        <a:ea typeface="Calibri" panose="020F0502020204030204" pitchFamily="34" charset="0"/>
                        <a:cs typeface="Arial" panose="020B0604020202020204" pitchFamily="34" charset="0"/>
                      </a:endParaRPr>
                    </a:p>
                  </a:txBody>
                  <a:tcPr marL="52838" marR="52838"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5037608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55036" y="519346"/>
            <a:ext cx="7435997" cy="668818"/>
          </a:xfrm>
        </p:spPr>
        <p:txBody>
          <a:bodyPr>
            <a:noAutofit/>
          </a:bodyPr>
          <a:lstStyle/>
          <a:p>
            <a:r>
              <a:rPr lang="en-PH" sz="4400" b="1" dirty="0">
                <a:solidFill>
                  <a:schemeClr val="accent1">
                    <a:lumMod val="75000"/>
                  </a:schemeClr>
                </a:solidFill>
              </a:rPr>
              <a:t>Treatment outcomes</a:t>
            </a:r>
            <a:endParaRPr lang="en-US" sz="4400" b="1" dirty="0">
              <a:solidFill>
                <a:schemeClr val="accent1">
                  <a:lumMod val="75000"/>
                </a:schemeClr>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57534374"/>
              </p:ext>
            </p:extLst>
          </p:nvPr>
        </p:nvGraphicFramePr>
        <p:xfrm>
          <a:off x="255036" y="1707509"/>
          <a:ext cx="8633928" cy="4926962"/>
        </p:xfrm>
        <a:graphic>
          <a:graphicData uri="http://schemas.openxmlformats.org/drawingml/2006/table">
            <a:tbl>
              <a:tblPr firstRow="1" firstCol="1" bandRow="1">
                <a:tableStyleId>{5C22544A-7EE6-4342-B048-85BDC9FD1C3A}</a:tableStyleId>
              </a:tblPr>
              <a:tblGrid>
                <a:gridCol w="1814438">
                  <a:extLst>
                    <a:ext uri="{9D8B030D-6E8A-4147-A177-3AD203B41FA5}">
                      <a16:colId xmlns:a16="http://schemas.microsoft.com/office/drawing/2014/main" val="20000"/>
                    </a:ext>
                  </a:extLst>
                </a:gridCol>
                <a:gridCol w="6819490">
                  <a:extLst>
                    <a:ext uri="{9D8B030D-6E8A-4147-A177-3AD203B41FA5}">
                      <a16:colId xmlns:a16="http://schemas.microsoft.com/office/drawing/2014/main" val="20001"/>
                    </a:ext>
                  </a:extLst>
                </a:gridCol>
              </a:tblGrid>
              <a:tr h="590699">
                <a:tc>
                  <a:txBody>
                    <a:bodyPr/>
                    <a:lstStyle/>
                    <a:p>
                      <a:pPr marL="0" marR="0" algn="ctr">
                        <a:lnSpc>
                          <a:spcPct val="115000"/>
                        </a:lnSpc>
                        <a:spcBef>
                          <a:spcPts val="0"/>
                        </a:spcBef>
                        <a:spcAft>
                          <a:spcPts val="0"/>
                        </a:spcAft>
                      </a:pPr>
                      <a:r>
                        <a:rPr lang="en-PH" sz="1800" dirty="0">
                          <a:effectLst/>
                        </a:rPr>
                        <a:t>Outcome</a:t>
                      </a:r>
                      <a:endParaRPr lang="en-US" sz="1800" dirty="0">
                        <a:effectLst/>
                        <a:latin typeface="Arial" panose="020B0604020202020204" pitchFamily="34" charset="0"/>
                        <a:ea typeface="Calibri" panose="020F0502020204030204" pitchFamily="34" charset="0"/>
                      </a:endParaRPr>
                    </a:p>
                  </a:txBody>
                  <a:tcPr marL="52838" marR="52838" marT="0" marB="0"/>
                </a:tc>
                <a:tc>
                  <a:txBody>
                    <a:bodyPr/>
                    <a:lstStyle/>
                    <a:p>
                      <a:pPr marL="0" marR="0" algn="ctr">
                        <a:lnSpc>
                          <a:spcPct val="115000"/>
                        </a:lnSpc>
                        <a:spcBef>
                          <a:spcPts val="0"/>
                        </a:spcBef>
                        <a:spcAft>
                          <a:spcPts val="0"/>
                        </a:spcAft>
                      </a:pPr>
                      <a:r>
                        <a:rPr lang="en-PH" sz="1800">
                          <a:effectLst/>
                        </a:rPr>
                        <a:t>Definition</a:t>
                      </a:r>
                      <a:endParaRPr lang="en-US" sz="1800">
                        <a:effectLst/>
                        <a:latin typeface="Arial" panose="020B0604020202020204" pitchFamily="34" charset="0"/>
                        <a:ea typeface="Calibri" panose="020F0502020204030204" pitchFamily="34" charset="0"/>
                      </a:endParaRPr>
                    </a:p>
                  </a:txBody>
                  <a:tcPr marL="52838" marR="52838" marT="0" marB="0"/>
                </a:tc>
                <a:extLst>
                  <a:ext uri="{0D108BD9-81ED-4DB2-BD59-A6C34878D82A}">
                    <a16:rowId xmlns:a16="http://schemas.microsoft.com/office/drawing/2014/main" val="10000"/>
                  </a:ext>
                </a:extLst>
              </a:tr>
              <a:tr h="1290381">
                <a:tc>
                  <a:txBody>
                    <a:bodyPr/>
                    <a:lstStyle/>
                    <a:p>
                      <a:pPr marL="0" marR="0">
                        <a:spcBef>
                          <a:spcPts val="0"/>
                        </a:spcBef>
                        <a:spcAft>
                          <a:spcPts val="0"/>
                        </a:spcAft>
                      </a:pPr>
                      <a:r>
                        <a:rPr lang="en-PH" sz="2400" dirty="0">
                          <a:solidFill>
                            <a:srgbClr val="FF99FF"/>
                          </a:solidFill>
                          <a:effectLst/>
                        </a:rPr>
                        <a:t>Lost to follow-up</a:t>
                      </a:r>
                      <a:endParaRPr lang="en-US" sz="2400" dirty="0">
                        <a:solidFill>
                          <a:srgbClr val="FF99FF"/>
                        </a:solidFill>
                        <a:effectLst/>
                        <a:latin typeface="Helvetica Condensed"/>
                        <a:ea typeface="Calibri" panose="020F0502020204030204" pitchFamily="34" charset="0"/>
                        <a:cs typeface="Arial" panose="020B0604020202020204" pitchFamily="34" charset="0"/>
                      </a:endParaRPr>
                    </a:p>
                  </a:txBody>
                  <a:tcPr marL="52838" marR="52838" marT="0" marB="0" anchor="ctr"/>
                </a:tc>
                <a:tc>
                  <a:txBody>
                    <a:bodyPr/>
                    <a:lstStyle/>
                    <a:p>
                      <a:pPr marL="285750" marR="0" indent="-285750">
                        <a:spcBef>
                          <a:spcPts val="0"/>
                        </a:spcBef>
                        <a:spcAft>
                          <a:spcPts val="0"/>
                        </a:spcAft>
                        <a:buFont typeface="Arial" panose="020B0604020202020204" pitchFamily="34" charset="0"/>
                        <a:buChar char="•"/>
                      </a:pPr>
                      <a:r>
                        <a:rPr lang="en-PH" sz="2400" dirty="0">
                          <a:effectLst/>
                        </a:rPr>
                        <a:t>A patient whose treatment was interrupted for 2 consecutive months or more.</a:t>
                      </a:r>
                    </a:p>
                    <a:p>
                      <a:pPr marL="0" marR="0" indent="0">
                        <a:spcBef>
                          <a:spcPts val="0"/>
                        </a:spcBef>
                        <a:spcAft>
                          <a:spcPts val="0"/>
                        </a:spcAft>
                        <a:buFont typeface="Arial" panose="020B0604020202020204" pitchFamily="34" charset="0"/>
                        <a:buNone/>
                      </a:pPr>
                      <a:endParaRPr lang="en-US" sz="2400" dirty="0">
                        <a:effectLst/>
                        <a:latin typeface="Helvetica Condensed"/>
                        <a:ea typeface="Calibri" panose="020F0502020204030204" pitchFamily="34" charset="0"/>
                        <a:cs typeface="Arial" panose="020B0604020202020204" pitchFamily="34" charset="0"/>
                      </a:endParaRPr>
                    </a:p>
                  </a:txBody>
                  <a:tcPr marL="52838" marR="52838" marT="0" marB="0" anchor="ctr"/>
                </a:tc>
                <a:extLst>
                  <a:ext uri="{0D108BD9-81ED-4DB2-BD59-A6C34878D82A}">
                    <a16:rowId xmlns:a16="http://schemas.microsoft.com/office/drawing/2014/main" val="10001"/>
                  </a:ext>
                </a:extLst>
              </a:tr>
              <a:tr h="2018581">
                <a:tc>
                  <a:txBody>
                    <a:bodyPr/>
                    <a:lstStyle/>
                    <a:p>
                      <a:pPr marL="0" marR="0">
                        <a:spcBef>
                          <a:spcPts val="0"/>
                        </a:spcBef>
                        <a:spcAft>
                          <a:spcPts val="0"/>
                        </a:spcAft>
                      </a:pPr>
                      <a:r>
                        <a:rPr lang="en-PH" sz="2400" dirty="0">
                          <a:solidFill>
                            <a:srgbClr val="FF99FF"/>
                          </a:solidFill>
                          <a:effectLst/>
                        </a:rPr>
                        <a:t>Not Evaluated</a:t>
                      </a:r>
                      <a:endParaRPr lang="en-US" sz="2400" dirty="0">
                        <a:solidFill>
                          <a:srgbClr val="FF99FF"/>
                        </a:solidFill>
                        <a:effectLst/>
                        <a:latin typeface="Helvetica Condensed"/>
                        <a:ea typeface="Calibri" panose="020F0502020204030204" pitchFamily="34" charset="0"/>
                        <a:cs typeface="Arial" panose="020B0604020202020204" pitchFamily="34" charset="0"/>
                      </a:endParaRPr>
                    </a:p>
                  </a:txBody>
                  <a:tcPr marL="52838" marR="52838" marT="0" marB="0" anchor="ctr"/>
                </a:tc>
                <a:tc>
                  <a:txBody>
                    <a:bodyPr/>
                    <a:lstStyle/>
                    <a:p>
                      <a:pPr marL="285750" marR="0" indent="-285750">
                        <a:spcBef>
                          <a:spcPts val="0"/>
                        </a:spcBef>
                        <a:spcAft>
                          <a:spcPts val="0"/>
                        </a:spcAft>
                        <a:buFont typeface="Arial" panose="020B0604020202020204" pitchFamily="34" charset="0"/>
                        <a:buChar char="•"/>
                      </a:pPr>
                      <a:r>
                        <a:rPr lang="en-PH" sz="2400" dirty="0">
                          <a:effectLst/>
                        </a:rPr>
                        <a:t>A patient for whom no treatment outcome is assigned.  (This includes cases transferred to another DOTS facility and whose treatment outcome is unknown.)</a:t>
                      </a:r>
                    </a:p>
                    <a:p>
                      <a:pPr marL="0" marR="0" indent="0">
                        <a:spcBef>
                          <a:spcPts val="0"/>
                        </a:spcBef>
                        <a:spcAft>
                          <a:spcPts val="0"/>
                        </a:spcAft>
                        <a:buFont typeface="Arial" panose="020B0604020202020204" pitchFamily="34" charset="0"/>
                        <a:buNone/>
                      </a:pPr>
                      <a:endParaRPr lang="en-US" sz="2400" dirty="0">
                        <a:effectLst/>
                        <a:latin typeface="Helvetica Condensed"/>
                        <a:ea typeface="Calibri" panose="020F0502020204030204" pitchFamily="34" charset="0"/>
                        <a:cs typeface="Arial" panose="020B0604020202020204" pitchFamily="34" charset="0"/>
                      </a:endParaRPr>
                    </a:p>
                  </a:txBody>
                  <a:tcPr marL="52838" marR="52838" marT="0" marB="0" anchor="ctr"/>
                </a:tc>
                <a:extLst>
                  <a:ext uri="{0D108BD9-81ED-4DB2-BD59-A6C34878D82A}">
                    <a16:rowId xmlns:a16="http://schemas.microsoft.com/office/drawing/2014/main" val="10002"/>
                  </a:ext>
                </a:extLst>
              </a:tr>
              <a:tr h="1027301">
                <a:tc>
                  <a:txBody>
                    <a:bodyPr/>
                    <a:lstStyle/>
                    <a:p>
                      <a:pPr marL="0" marR="0">
                        <a:spcBef>
                          <a:spcPts val="0"/>
                        </a:spcBef>
                        <a:spcAft>
                          <a:spcPts val="0"/>
                        </a:spcAft>
                      </a:pPr>
                      <a:r>
                        <a:rPr lang="en-PH" sz="2400" dirty="0">
                          <a:effectLst/>
                        </a:rPr>
                        <a:t>Treatment Success</a:t>
                      </a:r>
                      <a:endParaRPr lang="en-US" sz="2400" dirty="0">
                        <a:effectLst/>
                        <a:latin typeface="Helvetica Condensed"/>
                        <a:ea typeface="Calibri" panose="020F0502020204030204" pitchFamily="34" charset="0"/>
                        <a:cs typeface="Arial" panose="020B0604020202020204" pitchFamily="34" charset="0"/>
                      </a:endParaRPr>
                    </a:p>
                  </a:txBody>
                  <a:tcPr marL="52838" marR="52838" marT="0" marB="0"/>
                </a:tc>
                <a:tc>
                  <a:txBody>
                    <a:bodyPr/>
                    <a:lstStyle/>
                    <a:p>
                      <a:pPr marL="285750" marR="0" indent="-285750">
                        <a:spcBef>
                          <a:spcPts val="0"/>
                        </a:spcBef>
                        <a:spcAft>
                          <a:spcPts val="0"/>
                        </a:spcAft>
                        <a:buFont typeface="Arial" panose="020B0604020202020204" pitchFamily="34" charset="0"/>
                        <a:buChar char="•"/>
                      </a:pPr>
                      <a:r>
                        <a:rPr lang="en-PH" sz="2400" dirty="0">
                          <a:effectLst/>
                        </a:rPr>
                        <a:t>The sum of cured and treatment completed </a:t>
                      </a:r>
                      <a:endParaRPr lang="en-US" sz="2400" dirty="0">
                        <a:effectLst/>
                      </a:endParaRPr>
                    </a:p>
                    <a:p>
                      <a:pPr marL="285750" marR="0" indent="-285750">
                        <a:spcBef>
                          <a:spcPts val="0"/>
                        </a:spcBef>
                        <a:spcAft>
                          <a:spcPts val="0"/>
                        </a:spcAft>
                        <a:buFont typeface="Arial" panose="020B0604020202020204" pitchFamily="34" charset="0"/>
                        <a:buChar char="•"/>
                      </a:pPr>
                      <a:endParaRPr lang="en-US" sz="2400" dirty="0">
                        <a:effectLst/>
                        <a:latin typeface="Helvetica Condensed"/>
                        <a:ea typeface="Calibri" panose="020F0502020204030204" pitchFamily="34" charset="0"/>
                        <a:cs typeface="Arial" panose="020B0604020202020204" pitchFamily="34" charset="0"/>
                      </a:endParaRPr>
                    </a:p>
                  </a:txBody>
                  <a:tcPr marL="52838" marR="52838"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757430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447" y="541957"/>
            <a:ext cx="7199086" cy="751237"/>
          </a:xfrm>
        </p:spPr>
        <p:txBody>
          <a:bodyPr>
            <a:noAutofit/>
          </a:bodyPr>
          <a:lstStyle/>
          <a:p>
            <a:r>
              <a:rPr lang="en-PH" sz="4400" b="1" dirty="0">
                <a:solidFill>
                  <a:schemeClr val="accent1">
                    <a:lumMod val="75000"/>
                  </a:schemeClr>
                </a:solidFill>
              </a:rPr>
              <a:t>Treatment outcomes</a:t>
            </a:r>
            <a:endParaRPr lang="en-US" sz="4400" dirty="0">
              <a:solidFill>
                <a:schemeClr val="accent1">
                  <a:lumMod val="75000"/>
                </a:schemeClr>
              </a:solidFill>
            </a:endParaRPr>
          </a:p>
        </p:txBody>
      </p:sp>
      <p:sp>
        <p:nvSpPr>
          <p:cNvPr id="3" name="Content Placeholder 2"/>
          <p:cNvSpPr>
            <a:spLocks noGrp="1"/>
          </p:cNvSpPr>
          <p:nvPr>
            <p:ph idx="1"/>
          </p:nvPr>
        </p:nvSpPr>
        <p:spPr>
          <a:xfrm>
            <a:off x="174171" y="1858156"/>
            <a:ext cx="7775512" cy="4999844"/>
          </a:xfrm>
        </p:spPr>
        <p:txBody>
          <a:bodyPr>
            <a:normAutofit/>
          </a:bodyPr>
          <a:lstStyle/>
          <a:p>
            <a:r>
              <a:rPr lang="en-PH" sz="2800" i="1" dirty="0">
                <a:solidFill>
                  <a:schemeClr val="tx1"/>
                </a:solidFill>
              </a:rPr>
              <a:t>A patient who is diagnosed to have </a:t>
            </a:r>
            <a:r>
              <a:rPr lang="en-PH" sz="2800" b="1" i="1" dirty="0">
                <a:solidFill>
                  <a:srgbClr val="FF0000"/>
                </a:solidFill>
              </a:rPr>
              <a:t>DR-TB anytime </a:t>
            </a:r>
            <a:r>
              <a:rPr lang="en-PH" sz="2800" i="1" dirty="0">
                <a:solidFill>
                  <a:schemeClr val="tx1"/>
                </a:solidFill>
              </a:rPr>
              <a:t>during the course of treatment shall be </a:t>
            </a:r>
            <a:r>
              <a:rPr lang="en-PH" sz="2800" b="1" i="1" dirty="0">
                <a:solidFill>
                  <a:srgbClr val="FF0000"/>
                </a:solidFill>
              </a:rPr>
              <a:t>excluded from the cohort </a:t>
            </a:r>
            <a:r>
              <a:rPr lang="en-PH" sz="2800" i="1" dirty="0">
                <a:solidFill>
                  <a:schemeClr val="tx1"/>
                </a:solidFill>
              </a:rPr>
              <a:t>and is </a:t>
            </a:r>
            <a:r>
              <a:rPr lang="en-PH" sz="2800" i="1" dirty="0">
                <a:solidFill>
                  <a:srgbClr val="FF0000"/>
                </a:solidFill>
              </a:rPr>
              <a:t>not assigned an outcome </a:t>
            </a:r>
            <a:r>
              <a:rPr lang="en-PH" sz="2800" i="1" dirty="0">
                <a:solidFill>
                  <a:schemeClr val="tx1"/>
                </a:solidFill>
              </a:rPr>
              <a:t>if they are started on second line drug regimen. </a:t>
            </a:r>
          </a:p>
          <a:p>
            <a:endParaRPr lang="en-PH" sz="2800" i="1" dirty="0"/>
          </a:p>
          <a:p>
            <a:r>
              <a:rPr lang="en-PH" sz="2800" i="1" dirty="0">
                <a:solidFill>
                  <a:schemeClr val="tx1"/>
                </a:solidFill>
              </a:rPr>
              <a:t>However, if </a:t>
            </a:r>
            <a:r>
              <a:rPr lang="en-US" sz="2800" i="1" dirty="0">
                <a:solidFill>
                  <a:schemeClr val="tx1"/>
                </a:solidFill>
              </a:rPr>
              <a:t>treatment with a </a:t>
            </a:r>
            <a:r>
              <a:rPr lang="en-US" sz="2800" b="1" i="1" dirty="0">
                <a:solidFill>
                  <a:srgbClr val="FF0000"/>
                </a:solidFill>
              </a:rPr>
              <a:t>second-line drug regimen is not possible</a:t>
            </a:r>
            <a:r>
              <a:rPr lang="en-US" sz="2800" i="1" dirty="0">
                <a:solidFill>
                  <a:schemeClr val="tx1"/>
                </a:solidFill>
              </a:rPr>
              <a:t>, the patient is kept in the main TB cohort and </a:t>
            </a:r>
            <a:r>
              <a:rPr lang="en-US" sz="2800" b="1" i="1" dirty="0">
                <a:solidFill>
                  <a:srgbClr val="FF0000"/>
                </a:solidFill>
              </a:rPr>
              <a:t>assigned an outcome </a:t>
            </a:r>
            <a:r>
              <a:rPr lang="en-US" sz="2800" i="1" dirty="0">
                <a:solidFill>
                  <a:schemeClr val="tx1"/>
                </a:solidFill>
              </a:rPr>
              <a:t>from among those listed above.</a:t>
            </a:r>
          </a:p>
          <a:p>
            <a:endParaRPr lang="en-US" sz="2800" dirty="0"/>
          </a:p>
        </p:txBody>
      </p:sp>
    </p:spTree>
    <p:extLst>
      <p:ext uri="{BB962C8B-B14F-4D97-AF65-F5344CB8AC3E}">
        <p14:creationId xmlns:p14="http://schemas.microsoft.com/office/powerpoint/2010/main" val="331265287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p:cNvSpPr>
            <a:spLocks noGrp="1"/>
          </p:cNvSpPr>
          <p:nvPr>
            <p:ph type="title"/>
          </p:nvPr>
        </p:nvSpPr>
        <p:spPr>
          <a:xfrm>
            <a:off x="174170" y="145142"/>
            <a:ext cx="8711037" cy="1239397"/>
          </a:xfrm>
        </p:spPr>
        <p:txBody>
          <a:bodyPr>
            <a:noAutofit/>
          </a:bodyPr>
          <a:lstStyle/>
          <a:p>
            <a:r>
              <a:rPr lang="en-PH" sz="3400" b="1" dirty="0">
                <a:solidFill>
                  <a:schemeClr val="accent1">
                    <a:lumMod val="75000"/>
                  </a:schemeClr>
                </a:solidFill>
              </a:rPr>
              <a:t>Treatment outcomes for RR-TB, MDR-TB, and XDR-TB</a:t>
            </a:r>
            <a:endParaRPr lang="en-US" sz="3400" b="1" dirty="0">
              <a:solidFill>
                <a:schemeClr val="accent1">
                  <a:lumMod val="75000"/>
                </a:schemeClr>
              </a:solidFill>
            </a:endParaRP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080477238"/>
              </p:ext>
            </p:extLst>
          </p:nvPr>
        </p:nvGraphicFramePr>
        <p:xfrm>
          <a:off x="174171" y="1600200"/>
          <a:ext cx="8855529" cy="5042139"/>
        </p:xfrm>
        <a:graphic>
          <a:graphicData uri="http://schemas.openxmlformats.org/drawingml/2006/table">
            <a:tbl>
              <a:tblPr firstRow="1" firstCol="1" bandRow="1">
                <a:tableStyleId>{5C22544A-7EE6-4342-B048-85BDC9FD1C3A}</a:tableStyleId>
              </a:tblPr>
              <a:tblGrid>
                <a:gridCol w="1759284">
                  <a:extLst>
                    <a:ext uri="{9D8B030D-6E8A-4147-A177-3AD203B41FA5}">
                      <a16:colId xmlns:a16="http://schemas.microsoft.com/office/drawing/2014/main" val="20000"/>
                    </a:ext>
                  </a:extLst>
                </a:gridCol>
                <a:gridCol w="7096245">
                  <a:extLst>
                    <a:ext uri="{9D8B030D-6E8A-4147-A177-3AD203B41FA5}">
                      <a16:colId xmlns:a16="http://schemas.microsoft.com/office/drawing/2014/main" val="20001"/>
                    </a:ext>
                  </a:extLst>
                </a:gridCol>
              </a:tblGrid>
              <a:tr h="366604">
                <a:tc>
                  <a:txBody>
                    <a:bodyPr/>
                    <a:lstStyle/>
                    <a:p>
                      <a:pPr marL="0" marR="0" algn="ctr">
                        <a:lnSpc>
                          <a:spcPct val="115000"/>
                        </a:lnSpc>
                        <a:spcBef>
                          <a:spcPts val="0"/>
                        </a:spcBef>
                        <a:spcAft>
                          <a:spcPts val="0"/>
                        </a:spcAft>
                      </a:pPr>
                      <a:r>
                        <a:rPr lang="en-PH" sz="1800" dirty="0">
                          <a:effectLst/>
                        </a:rPr>
                        <a:t>OUTCOME</a:t>
                      </a:r>
                      <a:endParaRPr lang="en-US" sz="1800" dirty="0">
                        <a:effectLst/>
                        <a:latin typeface="Arial" panose="020B0604020202020204" pitchFamily="34" charset="0"/>
                        <a:ea typeface="Calibri" panose="020F0502020204030204" pitchFamily="34" charset="0"/>
                      </a:endParaRPr>
                    </a:p>
                  </a:txBody>
                  <a:tcPr marL="36442" marR="36442" marT="0" marB="0" anchor="ctr"/>
                </a:tc>
                <a:tc>
                  <a:txBody>
                    <a:bodyPr/>
                    <a:lstStyle/>
                    <a:p>
                      <a:pPr marL="0" marR="0" algn="ctr">
                        <a:lnSpc>
                          <a:spcPct val="115000"/>
                        </a:lnSpc>
                        <a:spcBef>
                          <a:spcPts val="0"/>
                        </a:spcBef>
                        <a:spcAft>
                          <a:spcPts val="0"/>
                        </a:spcAft>
                      </a:pPr>
                      <a:r>
                        <a:rPr lang="en-PH" sz="1800">
                          <a:effectLst/>
                        </a:rPr>
                        <a:t>DEFINITION</a:t>
                      </a:r>
                      <a:endParaRPr lang="en-US" sz="1800">
                        <a:effectLst/>
                        <a:latin typeface="Arial" panose="020B0604020202020204" pitchFamily="34" charset="0"/>
                        <a:ea typeface="Calibri" panose="020F0502020204030204" pitchFamily="34" charset="0"/>
                      </a:endParaRPr>
                    </a:p>
                  </a:txBody>
                  <a:tcPr marL="36442" marR="36442" marT="0" marB="0" anchor="ctr"/>
                </a:tc>
                <a:extLst>
                  <a:ext uri="{0D108BD9-81ED-4DB2-BD59-A6C34878D82A}">
                    <a16:rowId xmlns:a16="http://schemas.microsoft.com/office/drawing/2014/main" val="10000"/>
                  </a:ext>
                </a:extLst>
              </a:tr>
              <a:tr h="2550292">
                <a:tc>
                  <a:txBody>
                    <a:bodyPr/>
                    <a:lstStyle/>
                    <a:p>
                      <a:pPr marL="0" marR="0">
                        <a:lnSpc>
                          <a:spcPct val="115000"/>
                        </a:lnSpc>
                        <a:spcBef>
                          <a:spcPts val="0"/>
                        </a:spcBef>
                        <a:spcAft>
                          <a:spcPts val="0"/>
                        </a:spcAft>
                      </a:pPr>
                      <a:r>
                        <a:rPr lang="en-PH" sz="2400" dirty="0">
                          <a:effectLst/>
                        </a:rPr>
                        <a:t>Cured</a:t>
                      </a:r>
                      <a:endParaRPr lang="en-US" sz="2400" dirty="0">
                        <a:effectLst/>
                        <a:latin typeface="Arial" panose="020B0604020202020204" pitchFamily="34" charset="0"/>
                        <a:ea typeface="Calibri" panose="020F0502020204030204" pitchFamily="34" charset="0"/>
                      </a:endParaRPr>
                    </a:p>
                  </a:txBody>
                  <a:tcPr marL="36442" marR="36442" marT="0" marB="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200" kern="1200" dirty="0">
                          <a:solidFill>
                            <a:schemeClr val="dk1"/>
                          </a:solidFill>
                          <a:effectLst/>
                          <a:latin typeface="+mn-lt"/>
                          <a:ea typeface="+mn-ea"/>
                          <a:cs typeface="+mn-cs"/>
                        </a:rPr>
                        <a:t>A patient with bacteriologically confirmed RR-TB/MDR-TB/XDR-TB who has completed at least 18 months of treatment without evidence of failure AND three or more consecutive cultures taken at least 30 days apart are negative after the intensive phase</a:t>
                      </a:r>
                      <a:endParaRPr lang="en-US" sz="2200" dirty="0">
                        <a:effectLst/>
                        <a:latin typeface="Arial" panose="020B0604020202020204" pitchFamily="34" charset="0"/>
                        <a:ea typeface="Calibri" panose="020F0502020204030204" pitchFamily="34" charset="0"/>
                      </a:endParaRPr>
                    </a:p>
                  </a:txBody>
                  <a:tcPr marL="36442" marR="36442" marT="0" marB="0" anchor="ctr"/>
                </a:tc>
                <a:extLst>
                  <a:ext uri="{0D108BD9-81ED-4DB2-BD59-A6C34878D82A}">
                    <a16:rowId xmlns:a16="http://schemas.microsoft.com/office/drawing/2014/main" val="10001"/>
                  </a:ext>
                </a:extLst>
              </a:tr>
              <a:tr h="2125243">
                <a:tc>
                  <a:txBody>
                    <a:bodyPr/>
                    <a:lstStyle/>
                    <a:p>
                      <a:pPr marL="0" marR="0">
                        <a:lnSpc>
                          <a:spcPct val="115000"/>
                        </a:lnSpc>
                        <a:spcBef>
                          <a:spcPts val="0"/>
                        </a:spcBef>
                        <a:spcAft>
                          <a:spcPts val="0"/>
                        </a:spcAft>
                      </a:pPr>
                      <a:r>
                        <a:rPr lang="en-PH" sz="2400" dirty="0">
                          <a:effectLst/>
                        </a:rPr>
                        <a:t>Treatment Completed</a:t>
                      </a:r>
                      <a:endParaRPr lang="en-US" sz="2400" dirty="0">
                        <a:effectLst/>
                        <a:latin typeface="Arial" panose="020B0604020202020204" pitchFamily="34" charset="0"/>
                        <a:ea typeface="Calibri" panose="020F0502020204030204" pitchFamily="34" charset="0"/>
                      </a:endParaRPr>
                    </a:p>
                  </a:txBody>
                  <a:tcPr marL="36442" marR="36442" marT="0" marB="0" anchor="ctr"/>
                </a:tc>
                <a:tc>
                  <a:txBody>
                    <a:bodyPr/>
                    <a:lstStyle/>
                    <a:p>
                      <a:pPr marL="0" marR="0">
                        <a:spcBef>
                          <a:spcPts val="0"/>
                        </a:spcBef>
                        <a:spcAft>
                          <a:spcPts val="0"/>
                        </a:spcAft>
                      </a:pPr>
                      <a:r>
                        <a:rPr lang="en-PH" sz="2200" kern="1200" dirty="0">
                          <a:solidFill>
                            <a:schemeClr val="dk1"/>
                          </a:solidFill>
                          <a:effectLst/>
                          <a:latin typeface="+mn-lt"/>
                          <a:ea typeface="+mn-ea"/>
                          <a:cs typeface="+mn-cs"/>
                        </a:rPr>
                        <a:t>A patient who completes at least 18 months worth of treatment without evidence of failure BUT no record that three or more consecutive cultures taken at least 30 days apart are negative after the intensive phase</a:t>
                      </a:r>
                      <a:endParaRPr lang="en-US" sz="2200" dirty="0">
                        <a:effectLst/>
                      </a:endParaRPr>
                    </a:p>
                  </a:txBody>
                  <a:tcPr marL="36442" marR="36442"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382143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63819" y="263509"/>
            <a:ext cx="7924176" cy="668818"/>
          </a:xfrm>
        </p:spPr>
        <p:txBody>
          <a:bodyPr/>
          <a:lstStyle/>
          <a:p>
            <a:r>
              <a:rPr lang="en-US" b="1" dirty="0">
                <a:solidFill>
                  <a:schemeClr val="accent1">
                    <a:lumMod val="75000"/>
                  </a:schemeClr>
                </a:solidFill>
              </a:rPr>
              <a:t>TB disease registration group</a:t>
            </a:r>
          </a:p>
        </p:txBody>
      </p:sp>
      <p:graphicFrame>
        <p:nvGraphicFramePr>
          <p:cNvPr id="3" name="Table 2"/>
          <p:cNvGraphicFramePr>
            <a:graphicFrameLocks noGrp="1"/>
          </p:cNvGraphicFramePr>
          <p:nvPr>
            <p:extLst>
              <p:ext uri="{D42A27DB-BD31-4B8C-83A1-F6EECF244321}">
                <p14:modId xmlns:p14="http://schemas.microsoft.com/office/powerpoint/2010/main" val="3665153706"/>
              </p:ext>
            </p:extLst>
          </p:nvPr>
        </p:nvGraphicFramePr>
        <p:xfrm>
          <a:off x="263819" y="967496"/>
          <a:ext cx="8719104" cy="5634230"/>
        </p:xfrm>
        <a:graphic>
          <a:graphicData uri="http://schemas.openxmlformats.org/drawingml/2006/table">
            <a:tbl>
              <a:tblPr firstRow="1" firstCol="1" bandRow="1">
                <a:tableStyleId>{5C22544A-7EE6-4342-B048-85BDC9FD1C3A}</a:tableStyleId>
              </a:tblPr>
              <a:tblGrid>
                <a:gridCol w="1475907">
                  <a:extLst>
                    <a:ext uri="{9D8B030D-6E8A-4147-A177-3AD203B41FA5}">
                      <a16:colId xmlns:a16="http://schemas.microsoft.com/office/drawing/2014/main" val="20000"/>
                    </a:ext>
                  </a:extLst>
                </a:gridCol>
                <a:gridCol w="5320131">
                  <a:extLst>
                    <a:ext uri="{9D8B030D-6E8A-4147-A177-3AD203B41FA5}">
                      <a16:colId xmlns:a16="http://schemas.microsoft.com/office/drawing/2014/main" val="20001"/>
                    </a:ext>
                  </a:extLst>
                </a:gridCol>
                <a:gridCol w="1923066">
                  <a:extLst>
                    <a:ext uri="{9D8B030D-6E8A-4147-A177-3AD203B41FA5}">
                      <a16:colId xmlns:a16="http://schemas.microsoft.com/office/drawing/2014/main" val="20002"/>
                    </a:ext>
                  </a:extLst>
                </a:gridCol>
              </a:tblGrid>
              <a:tr h="759320">
                <a:tc>
                  <a:txBody>
                    <a:bodyPr/>
                    <a:lstStyle/>
                    <a:p>
                      <a:pPr marL="0" marR="0" algn="ctr">
                        <a:lnSpc>
                          <a:spcPct val="100000"/>
                        </a:lnSpc>
                        <a:spcBef>
                          <a:spcPts val="0"/>
                        </a:spcBef>
                        <a:spcAft>
                          <a:spcPts val="0"/>
                        </a:spcAft>
                      </a:pPr>
                      <a:r>
                        <a:rPr lang="en-PH" sz="1800" dirty="0">
                          <a:effectLst/>
                          <a:latin typeface="Arial" panose="020B0604020202020204" pitchFamily="34" charset="0"/>
                          <a:cs typeface="Arial" panose="020B0604020202020204" pitchFamily="34" charset="0"/>
                        </a:rPr>
                        <a:t>Category of Treatment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48837" marR="48837" marT="0" marB="0"/>
                </a:tc>
                <a:tc>
                  <a:txBody>
                    <a:bodyPr/>
                    <a:lstStyle/>
                    <a:p>
                      <a:pPr marL="0" marR="0" algn="ctr">
                        <a:lnSpc>
                          <a:spcPct val="100000"/>
                        </a:lnSpc>
                        <a:spcBef>
                          <a:spcPts val="0"/>
                        </a:spcBef>
                        <a:spcAft>
                          <a:spcPts val="0"/>
                        </a:spcAft>
                      </a:pPr>
                      <a:r>
                        <a:rPr lang="en-PH" sz="1800" dirty="0">
                          <a:effectLst/>
                          <a:latin typeface="Arial" panose="020B0604020202020204" pitchFamily="34" charset="0"/>
                          <a:cs typeface="Arial" panose="020B0604020202020204" pitchFamily="34" charset="0"/>
                        </a:rPr>
                        <a:t>Type of TB Patient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48837" marR="48837" marT="0" marB="0"/>
                </a:tc>
                <a:tc>
                  <a:txBody>
                    <a:bodyPr/>
                    <a:lstStyle/>
                    <a:p>
                      <a:pPr marL="0" marR="0" algn="ctr">
                        <a:lnSpc>
                          <a:spcPct val="100000"/>
                        </a:lnSpc>
                        <a:spcBef>
                          <a:spcPts val="0"/>
                        </a:spcBef>
                        <a:spcAft>
                          <a:spcPts val="0"/>
                        </a:spcAft>
                      </a:pPr>
                      <a:r>
                        <a:rPr lang="en-PH" sz="1800" dirty="0">
                          <a:effectLst/>
                          <a:latin typeface="Arial" panose="020B0604020202020204" pitchFamily="34" charset="0"/>
                          <a:cs typeface="Arial" panose="020B0604020202020204" pitchFamily="34" charset="0"/>
                        </a:rPr>
                        <a:t>Treatment Regimen</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48837" marR="48837" marT="0" marB="0"/>
                </a:tc>
                <a:extLst>
                  <a:ext uri="{0D108BD9-81ED-4DB2-BD59-A6C34878D82A}">
                    <a16:rowId xmlns:a16="http://schemas.microsoft.com/office/drawing/2014/main" val="10000"/>
                  </a:ext>
                </a:extLst>
              </a:tr>
              <a:tr h="1398271">
                <a:tc>
                  <a:txBody>
                    <a:bodyPr/>
                    <a:lstStyle/>
                    <a:p>
                      <a:pPr marL="0" marR="0" algn="ctr">
                        <a:lnSpc>
                          <a:spcPct val="100000"/>
                        </a:lnSpc>
                        <a:spcBef>
                          <a:spcPts val="0"/>
                        </a:spcBef>
                        <a:spcAft>
                          <a:spcPts val="0"/>
                        </a:spcAft>
                      </a:pPr>
                      <a:r>
                        <a:rPr lang="en-PH" sz="1800">
                          <a:effectLst/>
                          <a:latin typeface="Arial" panose="020B0604020202020204" pitchFamily="34" charset="0"/>
                          <a:cs typeface="Arial" panose="020B0604020202020204" pitchFamily="34" charset="0"/>
                        </a:rPr>
                        <a:t>Category I</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48837" marR="48837" marT="0" marB="0" anchor="ctr"/>
                </a:tc>
                <a:tc>
                  <a:txBody>
                    <a:bodyPr/>
                    <a:lstStyle/>
                    <a:p>
                      <a:pPr marL="0" marR="0" algn="l">
                        <a:lnSpc>
                          <a:spcPct val="100000"/>
                        </a:lnSpc>
                        <a:spcBef>
                          <a:spcPts val="0"/>
                        </a:spcBef>
                        <a:spcAft>
                          <a:spcPts val="0"/>
                        </a:spcAft>
                      </a:pPr>
                      <a:r>
                        <a:rPr lang="en-PH" sz="1800" dirty="0">
                          <a:effectLst/>
                          <a:latin typeface="Arial" panose="020B0604020202020204" pitchFamily="34" charset="0"/>
                          <a:cs typeface="Arial" panose="020B0604020202020204" pitchFamily="34" charset="0"/>
                        </a:rPr>
                        <a:t>Pulmonary TB, new</a:t>
                      </a:r>
                    </a:p>
                    <a:p>
                      <a:pPr marL="0" marR="0" algn="l">
                        <a:lnSpc>
                          <a:spcPct val="100000"/>
                        </a:lnSpc>
                        <a:spcBef>
                          <a:spcPts val="0"/>
                        </a:spcBef>
                        <a:spcAft>
                          <a:spcPts val="0"/>
                        </a:spcAft>
                      </a:pPr>
                      <a:endParaRPr lang="en-PH" sz="1800" dirty="0">
                        <a:effectLst/>
                        <a:latin typeface="Arial" panose="020B0604020202020204" pitchFamily="34" charset="0"/>
                        <a:cs typeface="Arial" panose="020B0604020202020204" pitchFamily="34" charset="0"/>
                      </a:endParaRPr>
                    </a:p>
                    <a:p>
                      <a:pPr marL="0" marR="0" algn="l">
                        <a:lnSpc>
                          <a:spcPct val="100000"/>
                        </a:lnSpc>
                        <a:spcBef>
                          <a:spcPts val="0"/>
                        </a:spcBef>
                        <a:spcAft>
                          <a:spcPts val="0"/>
                        </a:spcAft>
                      </a:pPr>
                      <a:r>
                        <a:rPr lang="en-PH" sz="1800" dirty="0">
                          <a:effectLst/>
                          <a:latin typeface="Arial" panose="020B0604020202020204" pitchFamily="34" charset="0"/>
                          <a:cs typeface="Arial" panose="020B0604020202020204" pitchFamily="34" charset="0"/>
                        </a:rPr>
                        <a:t>Extra-pulmonary TB, new (except CNS/ bones or joints)</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48837" marR="48837" marT="0" marB="0" anchor="ctr"/>
                </a:tc>
                <a:tc>
                  <a:txBody>
                    <a:bodyPr/>
                    <a:lstStyle/>
                    <a:p>
                      <a:pPr marL="0" marR="0" algn="ctr">
                        <a:lnSpc>
                          <a:spcPct val="100000"/>
                        </a:lnSpc>
                        <a:spcBef>
                          <a:spcPts val="0"/>
                        </a:spcBef>
                        <a:spcAft>
                          <a:spcPts val="0"/>
                        </a:spcAft>
                      </a:pPr>
                      <a:r>
                        <a:rPr lang="en-PH" sz="1800" dirty="0">
                          <a:effectLst/>
                          <a:latin typeface="Arial" panose="020B0604020202020204" pitchFamily="34" charset="0"/>
                          <a:cs typeface="Arial" panose="020B0604020202020204" pitchFamily="34" charset="0"/>
                        </a:rPr>
                        <a:t>2HRZE/4HR</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48837" marR="48837" marT="0" marB="0" anchor="ctr"/>
                </a:tc>
                <a:extLst>
                  <a:ext uri="{0D108BD9-81ED-4DB2-BD59-A6C34878D82A}">
                    <a16:rowId xmlns:a16="http://schemas.microsoft.com/office/drawing/2014/main" val="10001"/>
                  </a:ext>
                </a:extLst>
              </a:tr>
              <a:tr h="445157">
                <a:tc>
                  <a:txBody>
                    <a:bodyPr/>
                    <a:lstStyle/>
                    <a:p>
                      <a:pPr marL="0" marR="0">
                        <a:lnSpc>
                          <a:spcPct val="100000"/>
                        </a:lnSpc>
                        <a:spcBef>
                          <a:spcPts val="0"/>
                        </a:spcBef>
                        <a:spcAft>
                          <a:spcPts val="0"/>
                        </a:spcAft>
                      </a:pPr>
                      <a:r>
                        <a:rPr lang="en-PH" sz="1800" baseline="0" dirty="0">
                          <a:solidFill>
                            <a:srgbClr val="FE331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Category </a:t>
                      </a:r>
                      <a:r>
                        <a:rPr lang="en-PH" sz="1800" baseline="0" dirty="0" err="1">
                          <a:solidFill>
                            <a:srgbClr val="FE331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Ia</a:t>
                      </a:r>
                      <a:endParaRPr lang="en-US" sz="1800" baseline="0" dirty="0">
                        <a:solidFill>
                          <a:srgbClr val="FE331E"/>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48837" marR="48837" marT="0" marB="0" anchor="ctr"/>
                </a:tc>
                <a:tc>
                  <a:txBody>
                    <a:bodyPr/>
                    <a:lstStyle/>
                    <a:p>
                      <a:pPr marL="0" marR="0" algn="l">
                        <a:lnSpc>
                          <a:spcPct val="100000"/>
                        </a:lnSpc>
                        <a:spcBef>
                          <a:spcPts val="0"/>
                        </a:spcBef>
                        <a:spcAft>
                          <a:spcPts val="0"/>
                        </a:spcAft>
                      </a:pPr>
                      <a:r>
                        <a:rPr lang="en-PH" sz="1800" dirty="0">
                          <a:effectLst/>
                          <a:latin typeface="Arial" panose="020B0604020202020204" pitchFamily="34" charset="0"/>
                          <a:cs typeface="Arial" panose="020B0604020202020204" pitchFamily="34" charset="0"/>
                        </a:rPr>
                        <a:t>Extra-pulmonary TB, new </a:t>
                      </a:r>
                      <a:r>
                        <a:rPr lang="en-PH" sz="1800" b="1" dirty="0">
                          <a:solidFill>
                            <a:srgbClr val="FF0000"/>
                          </a:solidFill>
                          <a:effectLst/>
                          <a:latin typeface="Arial" panose="020B0604020202020204" pitchFamily="34" charset="0"/>
                          <a:cs typeface="Arial" panose="020B0604020202020204" pitchFamily="34" charset="0"/>
                        </a:rPr>
                        <a:t>(CNS/ bones or joints)</a:t>
                      </a:r>
                      <a:endParaRPr lang="en-US" sz="1800"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48837" marR="48837" marT="0" marB="0" anchor="ctr"/>
                </a:tc>
                <a:tc>
                  <a:txBody>
                    <a:bodyPr/>
                    <a:lstStyle/>
                    <a:p>
                      <a:pPr marL="0" marR="0">
                        <a:lnSpc>
                          <a:spcPct val="100000"/>
                        </a:lnSpc>
                        <a:spcBef>
                          <a:spcPts val="0"/>
                        </a:spcBef>
                        <a:spcAft>
                          <a:spcPts val="0"/>
                        </a:spcAft>
                      </a:pPr>
                      <a:r>
                        <a:rPr lang="en-PH" sz="1800" dirty="0">
                          <a:effectLst/>
                          <a:latin typeface="Arial" panose="020B0604020202020204" pitchFamily="34" charset="0"/>
                          <a:cs typeface="Arial" panose="020B0604020202020204" pitchFamily="34" charset="0"/>
                        </a:rPr>
                        <a:t>2HRZE/</a:t>
                      </a:r>
                      <a:r>
                        <a:rPr lang="en-PH" sz="1800" b="1" dirty="0">
                          <a:solidFill>
                            <a:srgbClr val="FF0000"/>
                          </a:solidFill>
                          <a:effectLst/>
                          <a:latin typeface="Arial" panose="020B0604020202020204" pitchFamily="34" charset="0"/>
                          <a:cs typeface="Arial" panose="020B0604020202020204" pitchFamily="34" charset="0"/>
                        </a:rPr>
                        <a:t>10HR</a:t>
                      </a:r>
                      <a:r>
                        <a:rPr lang="en-PH" sz="1800" dirty="0">
                          <a:effectLst/>
                          <a:latin typeface="Arial" panose="020B0604020202020204" pitchFamily="34" charset="0"/>
                          <a:cs typeface="Arial" panose="020B0604020202020204" pitchFamily="34" charset="0"/>
                        </a:rPr>
                        <a:t>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48837" marR="48837" marT="0" marB="0" anchor="ctr"/>
                </a:tc>
                <a:extLst>
                  <a:ext uri="{0D108BD9-81ED-4DB2-BD59-A6C34878D82A}">
                    <a16:rowId xmlns:a16="http://schemas.microsoft.com/office/drawing/2014/main" val="10002"/>
                  </a:ext>
                </a:extLst>
              </a:tr>
              <a:tr h="2272162">
                <a:tc>
                  <a:txBody>
                    <a:bodyPr/>
                    <a:lstStyle/>
                    <a:p>
                      <a:pPr marL="0" marR="0" algn="ctr">
                        <a:lnSpc>
                          <a:spcPct val="100000"/>
                        </a:lnSpc>
                        <a:spcBef>
                          <a:spcPts val="0"/>
                        </a:spcBef>
                        <a:spcAft>
                          <a:spcPts val="0"/>
                        </a:spcAft>
                      </a:pPr>
                      <a:r>
                        <a:rPr lang="en-PH" sz="1800" dirty="0">
                          <a:effectLst/>
                          <a:latin typeface="Arial" panose="020B0604020202020204" pitchFamily="34" charset="0"/>
                          <a:cs typeface="Arial" panose="020B0604020202020204" pitchFamily="34" charset="0"/>
                        </a:rPr>
                        <a:t>Category II</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48837" marR="48837" marT="0" marB="0" anchor="ctr"/>
                </a:tc>
                <a:tc>
                  <a:txBody>
                    <a:bodyPr/>
                    <a:lstStyle/>
                    <a:p>
                      <a:pPr marL="0" marR="0" algn="l">
                        <a:lnSpc>
                          <a:spcPct val="100000"/>
                        </a:lnSpc>
                        <a:spcBef>
                          <a:spcPts val="0"/>
                        </a:spcBef>
                        <a:spcAft>
                          <a:spcPts val="0"/>
                        </a:spcAft>
                      </a:pPr>
                      <a:r>
                        <a:rPr lang="en-PH" sz="1800" dirty="0">
                          <a:effectLst/>
                          <a:latin typeface="Arial" panose="020B0604020202020204" pitchFamily="34" charset="0"/>
                          <a:cs typeface="Arial" panose="020B0604020202020204" pitchFamily="34" charset="0"/>
                        </a:rPr>
                        <a:t>Previously treated </a:t>
                      </a:r>
                      <a:r>
                        <a:rPr lang="en-PH" sz="1800" b="1" dirty="0">
                          <a:solidFill>
                            <a:srgbClr val="FF0000"/>
                          </a:solidFill>
                          <a:effectLst/>
                          <a:latin typeface="Arial" panose="020B0604020202020204" pitchFamily="34" charset="0"/>
                          <a:cs typeface="Arial" panose="020B0604020202020204" pitchFamily="34" charset="0"/>
                        </a:rPr>
                        <a:t>drug susceptible</a:t>
                      </a:r>
                      <a:r>
                        <a:rPr lang="en-PH" sz="1800" dirty="0">
                          <a:effectLst/>
                          <a:latin typeface="Arial" panose="020B0604020202020204" pitchFamily="34" charset="0"/>
                          <a:cs typeface="Arial" panose="020B0604020202020204" pitchFamily="34" charset="0"/>
                        </a:rPr>
                        <a:t> TB (pulmonary or extra-pulmonary)</a:t>
                      </a:r>
                      <a:endParaRPr lang="en-US" sz="1800" dirty="0">
                        <a:effectLst/>
                        <a:latin typeface="Arial" panose="020B0604020202020204" pitchFamily="34" charset="0"/>
                        <a:cs typeface="Arial" panose="020B0604020202020204" pitchFamily="34" charset="0"/>
                      </a:endParaRPr>
                    </a:p>
                    <a:p>
                      <a:pPr marL="342900" marR="0" lvl="0" indent="-342900" algn="l">
                        <a:lnSpc>
                          <a:spcPct val="100000"/>
                        </a:lnSpc>
                        <a:spcBef>
                          <a:spcPts val="0"/>
                        </a:spcBef>
                        <a:spcAft>
                          <a:spcPts val="0"/>
                        </a:spcAft>
                        <a:buFont typeface="Symbol" panose="05050102010706020507" pitchFamily="18" charset="2"/>
                        <a:buChar char=""/>
                      </a:pPr>
                      <a:r>
                        <a:rPr lang="en-PH" sz="1800" dirty="0">
                          <a:effectLst/>
                          <a:latin typeface="Arial" panose="020B0604020202020204" pitchFamily="34" charset="0"/>
                          <a:cs typeface="Arial" panose="020B0604020202020204" pitchFamily="34" charset="0"/>
                        </a:rPr>
                        <a:t>Relapse</a:t>
                      </a:r>
                      <a:endParaRPr lang="en-US" sz="1800" dirty="0">
                        <a:effectLst/>
                        <a:latin typeface="Arial" panose="020B0604020202020204" pitchFamily="34" charset="0"/>
                        <a:cs typeface="Arial" panose="020B0604020202020204" pitchFamily="34" charset="0"/>
                      </a:endParaRPr>
                    </a:p>
                    <a:p>
                      <a:pPr marL="342900" marR="0" lvl="0" indent="-342900" algn="l">
                        <a:lnSpc>
                          <a:spcPct val="100000"/>
                        </a:lnSpc>
                        <a:spcBef>
                          <a:spcPts val="0"/>
                        </a:spcBef>
                        <a:spcAft>
                          <a:spcPts val="0"/>
                        </a:spcAft>
                        <a:buFont typeface="Symbol" panose="05050102010706020507" pitchFamily="18" charset="2"/>
                        <a:buChar char=""/>
                      </a:pPr>
                      <a:r>
                        <a:rPr lang="en-PH" sz="1800" dirty="0">
                          <a:effectLst/>
                          <a:latin typeface="Arial" panose="020B0604020202020204" pitchFamily="34" charset="0"/>
                          <a:cs typeface="Arial" panose="020B0604020202020204" pitchFamily="34" charset="0"/>
                        </a:rPr>
                        <a:t>Treatment After Failure</a:t>
                      </a:r>
                      <a:endParaRPr lang="en-US" sz="1800" dirty="0">
                        <a:effectLst/>
                        <a:latin typeface="Arial" panose="020B0604020202020204" pitchFamily="34" charset="0"/>
                        <a:cs typeface="Arial" panose="020B0604020202020204" pitchFamily="34" charset="0"/>
                      </a:endParaRPr>
                    </a:p>
                    <a:p>
                      <a:pPr marL="342900" marR="0" lvl="0" indent="-342900" algn="l">
                        <a:lnSpc>
                          <a:spcPct val="100000"/>
                        </a:lnSpc>
                        <a:spcBef>
                          <a:spcPts val="0"/>
                        </a:spcBef>
                        <a:spcAft>
                          <a:spcPts val="0"/>
                        </a:spcAft>
                        <a:buFont typeface="Symbol" panose="05050102010706020507" pitchFamily="18" charset="2"/>
                        <a:buChar char=""/>
                      </a:pPr>
                      <a:r>
                        <a:rPr lang="en-PH" sz="1800" dirty="0">
                          <a:effectLst/>
                          <a:latin typeface="Arial" panose="020B0604020202020204" pitchFamily="34" charset="0"/>
                          <a:cs typeface="Arial" panose="020B0604020202020204" pitchFamily="34" charset="0"/>
                        </a:rPr>
                        <a:t>Treatment After Lost to Follow-up (TALF)</a:t>
                      </a:r>
                      <a:endParaRPr lang="en-US" sz="1800" dirty="0">
                        <a:effectLst/>
                        <a:latin typeface="Arial" panose="020B0604020202020204" pitchFamily="34" charset="0"/>
                        <a:cs typeface="Arial" panose="020B0604020202020204" pitchFamily="34" charset="0"/>
                      </a:endParaRPr>
                    </a:p>
                    <a:p>
                      <a:pPr marL="342900" marR="0" lvl="0" indent="-342900" algn="l">
                        <a:lnSpc>
                          <a:spcPct val="100000"/>
                        </a:lnSpc>
                        <a:spcBef>
                          <a:spcPts val="0"/>
                        </a:spcBef>
                        <a:spcAft>
                          <a:spcPts val="0"/>
                        </a:spcAft>
                        <a:buFont typeface="Symbol" panose="05050102010706020507" pitchFamily="18" charset="2"/>
                        <a:buChar char=""/>
                      </a:pPr>
                      <a:r>
                        <a:rPr lang="en-PH" sz="1800" dirty="0">
                          <a:effectLst/>
                          <a:latin typeface="Arial" panose="020B0604020202020204" pitchFamily="34" charset="0"/>
                          <a:cs typeface="Arial" panose="020B0604020202020204" pitchFamily="34" charset="0"/>
                        </a:rPr>
                        <a:t>Previous Treatment Outcome Unknown </a:t>
                      </a:r>
                      <a:endParaRPr lang="en-US" sz="1800" dirty="0">
                        <a:effectLst/>
                        <a:latin typeface="Arial" panose="020B0604020202020204" pitchFamily="34" charset="0"/>
                        <a:cs typeface="Arial" panose="020B0604020202020204" pitchFamily="34" charset="0"/>
                      </a:endParaRPr>
                    </a:p>
                    <a:p>
                      <a:pPr marL="342900" marR="0" lvl="0" indent="-342900" algn="l">
                        <a:lnSpc>
                          <a:spcPct val="100000"/>
                        </a:lnSpc>
                        <a:spcBef>
                          <a:spcPts val="0"/>
                        </a:spcBef>
                        <a:spcAft>
                          <a:spcPts val="0"/>
                        </a:spcAft>
                        <a:buFont typeface="Symbol" panose="05050102010706020507" pitchFamily="18" charset="2"/>
                        <a:buChar char=""/>
                      </a:pPr>
                      <a:r>
                        <a:rPr lang="en-PH" sz="1800" dirty="0">
                          <a:effectLst/>
                          <a:latin typeface="Arial" panose="020B0604020202020204" pitchFamily="34" charset="0"/>
                          <a:cs typeface="Arial" panose="020B0604020202020204" pitchFamily="34" charset="0"/>
                        </a:rPr>
                        <a:t>Other </a:t>
                      </a:r>
                      <a:endParaRPr lang="en-US" sz="1800" dirty="0">
                        <a:effectLst/>
                        <a:latin typeface="Arial" panose="020B0604020202020204" pitchFamily="34" charset="0"/>
                        <a:cs typeface="Arial" panose="020B0604020202020204" pitchFamily="34" charset="0"/>
                      </a:endParaRPr>
                    </a:p>
                  </a:txBody>
                  <a:tcPr marL="48837" marR="48837" marT="0" marB="0" anchor="ctr"/>
                </a:tc>
                <a:tc>
                  <a:txBody>
                    <a:bodyPr/>
                    <a:lstStyle/>
                    <a:p>
                      <a:pPr marL="0" marR="0" algn="ctr">
                        <a:lnSpc>
                          <a:spcPct val="100000"/>
                        </a:lnSpc>
                        <a:spcBef>
                          <a:spcPts val="0"/>
                        </a:spcBef>
                        <a:spcAft>
                          <a:spcPts val="0"/>
                        </a:spcAft>
                      </a:pPr>
                      <a:r>
                        <a:rPr lang="en-PH" sz="1800" dirty="0">
                          <a:effectLst/>
                          <a:latin typeface="Arial" panose="020B0604020202020204" pitchFamily="34" charset="0"/>
                          <a:cs typeface="Arial" panose="020B0604020202020204" pitchFamily="34" charset="0"/>
                        </a:rPr>
                        <a:t>2HRZES/1HRZE</a:t>
                      </a:r>
                      <a:endParaRPr lang="en-US" sz="1800" dirty="0">
                        <a:effectLst/>
                        <a:latin typeface="Arial" panose="020B0604020202020204" pitchFamily="34" charset="0"/>
                        <a:cs typeface="Arial" panose="020B0604020202020204" pitchFamily="34" charset="0"/>
                      </a:endParaRPr>
                    </a:p>
                    <a:p>
                      <a:pPr marL="0" marR="0" algn="ctr">
                        <a:lnSpc>
                          <a:spcPct val="100000"/>
                        </a:lnSpc>
                        <a:spcBef>
                          <a:spcPts val="0"/>
                        </a:spcBef>
                        <a:spcAft>
                          <a:spcPts val="0"/>
                        </a:spcAft>
                      </a:pPr>
                      <a:r>
                        <a:rPr lang="en-PH" sz="1800" dirty="0">
                          <a:effectLst/>
                          <a:latin typeface="Arial" panose="020B0604020202020204" pitchFamily="34" charset="0"/>
                          <a:cs typeface="Arial" panose="020B0604020202020204" pitchFamily="34" charset="0"/>
                        </a:rPr>
                        <a:t>/5HRE</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48837" marR="48837" marT="0" marB="0" anchor="ctr"/>
                </a:tc>
                <a:extLst>
                  <a:ext uri="{0D108BD9-81ED-4DB2-BD59-A6C34878D82A}">
                    <a16:rowId xmlns:a16="http://schemas.microsoft.com/office/drawing/2014/main" val="10003"/>
                  </a:ext>
                </a:extLst>
              </a:tr>
              <a:tr h="759320">
                <a:tc>
                  <a:txBody>
                    <a:bodyPr/>
                    <a:lstStyle/>
                    <a:p>
                      <a:pPr marL="0" marR="0">
                        <a:lnSpc>
                          <a:spcPct val="100000"/>
                        </a:lnSpc>
                        <a:spcBef>
                          <a:spcPts val="0"/>
                        </a:spcBef>
                        <a:spcAft>
                          <a:spcPts val="0"/>
                        </a:spcAft>
                      </a:pPr>
                      <a:r>
                        <a:rPr lang="en-PH" sz="1800" dirty="0">
                          <a:solidFill>
                            <a:srgbClr val="FE331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Category </a:t>
                      </a:r>
                      <a:r>
                        <a:rPr lang="en-PH" sz="1800" dirty="0" err="1">
                          <a:solidFill>
                            <a:srgbClr val="FE331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IIa</a:t>
                      </a:r>
                      <a:endParaRPr lang="en-US" sz="1800" dirty="0">
                        <a:solidFill>
                          <a:srgbClr val="FE331E"/>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48837" marR="48837" marT="0" marB="0" anchor="ctr"/>
                </a:tc>
                <a:tc>
                  <a:txBody>
                    <a:bodyPr/>
                    <a:lstStyle/>
                    <a:p>
                      <a:pPr marL="0" marR="0" algn="l">
                        <a:lnSpc>
                          <a:spcPct val="100000"/>
                        </a:lnSpc>
                        <a:spcBef>
                          <a:spcPts val="0"/>
                        </a:spcBef>
                        <a:spcAft>
                          <a:spcPts val="0"/>
                        </a:spcAft>
                      </a:pPr>
                      <a:r>
                        <a:rPr lang="en-PH" sz="1800" dirty="0">
                          <a:effectLst/>
                          <a:latin typeface="Arial" panose="020B0604020202020204" pitchFamily="34" charset="0"/>
                          <a:cs typeface="Arial" panose="020B0604020202020204" pitchFamily="34" charset="0"/>
                        </a:rPr>
                        <a:t>Previously treated drug susceptible EPTB </a:t>
                      </a:r>
                      <a:r>
                        <a:rPr lang="en-PH" sz="1800" b="1" dirty="0">
                          <a:solidFill>
                            <a:srgbClr val="FF0000"/>
                          </a:solidFill>
                          <a:effectLst/>
                          <a:latin typeface="Arial" panose="020B0604020202020204" pitchFamily="34" charset="0"/>
                          <a:cs typeface="Arial" panose="020B0604020202020204" pitchFamily="34" charset="0"/>
                        </a:rPr>
                        <a:t>(CNS/ bones or joints)</a:t>
                      </a:r>
                      <a:endParaRPr lang="en-US" sz="1800"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48837" marR="48837" marT="0" marB="0" anchor="ctr"/>
                </a:tc>
                <a:tc>
                  <a:txBody>
                    <a:bodyPr/>
                    <a:lstStyle/>
                    <a:p>
                      <a:pPr marL="0" marR="0">
                        <a:lnSpc>
                          <a:spcPct val="100000"/>
                        </a:lnSpc>
                        <a:spcBef>
                          <a:spcPts val="0"/>
                        </a:spcBef>
                        <a:spcAft>
                          <a:spcPts val="0"/>
                        </a:spcAft>
                      </a:pPr>
                      <a:r>
                        <a:rPr lang="en-PH" sz="1800" dirty="0">
                          <a:effectLst/>
                          <a:latin typeface="Arial" panose="020B0604020202020204" pitchFamily="34" charset="0"/>
                          <a:cs typeface="Arial" panose="020B0604020202020204" pitchFamily="34" charset="0"/>
                        </a:rPr>
                        <a:t>2HRZES/1HRZE</a:t>
                      </a:r>
                      <a:endParaRPr lang="en-US" sz="1800" dirty="0">
                        <a:effectLst/>
                        <a:latin typeface="Arial" panose="020B0604020202020204" pitchFamily="34" charset="0"/>
                        <a:cs typeface="Arial" panose="020B0604020202020204" pitchFamily="34" charset="0"/>
                      </a:endParaRPr>
                    </a:p>
                    <a:p>
                      <a:pPr marL="0" marR="0">
                        <a:lnSpc>
                          <a:spcPct val="100000"/>
                        </a:lnSpc>
                        <a:spcBef>
                          <a:spcPts val="0"/>
                        </a:spcBef>
                        <a:spcAft>
                          <a:spcPts val="0"/>
                        </a:spcAft>
                      </a:pPr>
                      <a:r>
                        <a:rPr lang="en-PH" sz="1800" dirty="0">
                          <a:effectLst/>
                          <a:latin typeface="Arial" panose="020B0604020202020204" pitchFamily="34" charset="0"/>
                          <a:cs typeface="Arial" panose="020B0604020202020204" pitchFamily="34" charset="0"/>
                        </a:rPr>
                        <a:t>/</a:t>
                      </a:r>
                      <a:r>
                        <a:rPr lang="en-PH" sz="1800" b="1" dirty="0">
                          <a:solidFill>
                            <a:srgbClr val="FF0000"/>
                          </a:solidFill>
                          <a:effectLst/>
                          <a:latin typeface="Arial" panose="020B0604020202020204" pitchFamily="34" charset="0"/>
                          <a:cs typeface="Arial" panose="020B0604020202020204" pitchFamily="34" charset="0"/>
                        </a:rPr>
                        <a:t>9HRE</a:t>
                      </a:r>
                      <a:endParaRPr lang="en-US" sz="1800"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48837" marR="48837"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1240468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18774785"/>
              </p:ext>
            </p:extLst>
          </p:nvPr>
        </p:nvGraphicFramePr>
        <p:xfrm>
          <a:off x="457200" y="1600200"/>
          <a:ext cx="8550729" cy="4408678"/>
        </p:xfrm>
        <a:graphic>
          <a:graphicData uri="http://schemas.openxmlformats.org/drawingml/2006/table">
            <a:tbl>
              <a:tblPr firstRow="1" firstCol="1" bandRow="1">
                <a:tableStyleId>{5C22544A-7EE6-4342-B048-85BDC9FD1C3A}</a:tableStyleId>
              </a:tblPr>
              <a:tblGrid>
                <a:gridCol w="1655011">
                  <a:extLst>
                    <a:ext uri="{9D8B030D-6E8A-4147-A177-3AD203B41FA5}">
                      <a16:colId xmlns:a16="http://schemas.microsoft.com/office/drawing/2014/main" val="20000"/>
                    </a:ext>
                  </a:extLst>
                </a:gridCol>
                <a:gridCol w="6895718">
                  <a:extLst>
                    <a:ext uri="{9D8B030D-6E8A-4147-A177-3AD203B41FA5}">
                      <a16:colId xmlns:a16="http://schemas.microsoft.com/office/drawing/2014/main" val="20001"/>
                    </a:ext>
                  </a:extLst>
                </a:gridCol>
              </a:tblGrid>
              <a:tr h="96990">
                <a:tc>
                  <a:txBody>
                    <a:bodyPr/>
                    <a:lstStyle/>
                    <a:p>
                      <a:pPr marL="0" marR="0" algn="ctr">
                        <a:lnSpc>
                          <a:spcPct val="115000"/>
                        </a:lnSpc>
                        <a:spcBef>
                          <a:spcPts val="0"/>
                        </a:spcBef>
                        <a:spcAft>
                          <a:spcPts val="0"/>
                        </a:spcAft>
                      </a:pPr>
                      <a:r>
                        <a:rPr lang="en-PH" sz="2400" dirty="0">
                          <a:effectLst/>
                        </a:rPr>
                        <a:t>OUTCOME</a:t>
                      </a:r>
                      <a:endParaRPr lang="en-US" sz="2400" dirty="0">
                        <a:effectLst/>
                        <a:latin typeface="Arial" panose="020B0604020202020204" pitchFamily="34" charset="0"/>
                        <a:ea typeface="Calibri" panose="020F0502020204030204" pitchFamily="34" charset="0"/>
                      </a:endParaRPr>
                    </a:p>
                  </a:txBody>
                  <a:tcPr marL="36442" marR="36442" marT="0" marB="0" anchor="ctr"/>
                </a:tc>
                <a:tc>
                  <a:txBody>
                    <a:bodyPr/>
                    <a:lstStyle/>
                    <a:p>
                      <a:pPr marL="0" marR="0" algn="ctr">
                        <a:lnSpc>
                          <a:spcPct val="115000"/>
                        </a:lnSpc>
                        <a:spcBef>
                          <a:spcPts val="0"/>
                        </a:spcBef>
                        <a:spcAft>
                          <a:spcPts val="0"/>
                        </a:spcAft>
                      </a:pPr>
                      <a:r>
                        <a:rPr lang="en-PH" sz="2400">
                          <a:effectLst/>
                        </a:rPr>
                        <a:t>DEFINITION</a:t>
                      </a:r>
                      <a:endParaRPr lang="en-US" sz="2400">
                        <a:effectLst/>
                        <a:latin typeface="Arial" panose="020B0604020202020204" pitchFamily="34" charset="0"/>
                        <a:ea typeface="Calibri" panose="020F0502020204030204" pitchFamily="34" charset="0"/>
                      </a:endParaRPr>
                    </a:p>
                  </a:txBody>
                  <a:tcPr marL="36442" marR="36442" marT="0" marB="0" anchor="ctr"/>
                </a:tc>
                <a:extLst>
                  <a:ext uri="{0D108BD9-81ED-4DB2-BD59-A6C34878D82A}">
                    <a16:rowId xmlns:a16="http://schemas.microsoft.com/office/drawing/2014/main" val="10000"/>
                  </a:ext>
                </a:extLst>
              </a:tr>
              <a:tr h="1552129">
                <a:tc>
                  <a:txBody>
                    <a:bodyPr/>
                    <a:lstStyle/>
                    <a:p>
                      <a:pPr marL="0" marR="0">
                        <a:lnSpc>
                          <a:spcPct val="115000"/>
                        </a:lnSpc>
                        <a:spcBef>
                          <a:spcPts val="0"/>
                        </a:spcBef>
                        <a:spcAft>
                          <a:spcPts val="0"/>
                        </a:spcAft>
                      </a:pPr>
                      <a:r>
                        <a:rPr lang="en-PH" sz="2400" dirty="0">
                          <a:effectLst/>
                        </a:rPr>
                        <a:t>Treatment Failed</a:t>
                      </a:r>
                      <a:endParaRPr lang="en-US" sz="2400" dirty="0">
                        <a:effectLst/>
                        <a:latin typeface="Arial" panose="020B0604020202020204" pitchFamily="34" charset="0"/>
                        <a:ea typeface="Calibri" panose="020F0502020204030204" pitchFamily="34" charset="0"/>
                      </a:endParaRPr>
                    </a:p>
                  </a:txBody>
                  <a:tcPr marL="36442" marR="36442" marT="0" marB="0" anchor="ctr"/>
                </a:tc>
                <a:tc>
                  <a:txBody>
                    <a:bodyPr/>
                    <a:lstStyle/>
                    <a:p>
                      <a:r>
                        <a:rPr lang="en-PH" sz="2400" kern="1200" dirty="0">
                          <a:solidFill>
                            <a:schemeClr val="dk1"/>
                          </a:solidFill>
                          <a:effectLst/>
                          <a:latin typeface="+mn-lt"/>
                          <a:ea typeface="+mn-ea"/>
                          <a:cs typeface="+mn-cs"/>
                        </a:rPr>
                        <a:t>Treatment terminated or need for permanent regimen change of at least two anti-TB drugs because of: </a:t>
                      </a:r>
                      <a:endParaRPr lang="en-US" sz="2400" kern="1200" dirty="0">
                        <a:solidFill>
                          <a:schemeClr val="dk1"/>
                        </a:solidFill>
                        <a:effectLst/>
                        <a:latin typeface="+mn-lt"/>
                        <a:ea typeface="+mn-ea"/>
                        <a:cs typeface="+mn-cs"/>
                      </a:endParaRPr>
                    </a:p>
                    <a:p>
                      <a:pPr marL="342900" lvl="0" indent="-342900">
                        <a:buFont typeface="Arial" panose="020B0604020202020204" pitchFamily="34" charset="0"/>
                        <a:buChar char="•"/>
                      </a:pPr>
                      <a:r>
                        <a:rPr lang="en-PH" sz="2400" kern="1200" dirty="0">
                          <a:solidFill>
                            <a:schemeClr val="dk1"/>
                          </a:solidFill>
                          <a:effectLst/>
                          <a:latin typeface="+mn-lt"/>
                          <a:ea typeface="+mn-ea"/>
                          <a:cs typeface="+mn-cs"/>
                        </a:rPr>
                        <a:t>lack of conversion** by the end of the intensive phase*, </a:t>
                      </a:r>
                      <a:r>
                        <a:rPr lang="en-PH" sz="2400" i="1" kern="1200" dirty="0">
                          <a:solidFill>
                            <a:schemeClr val="dk1"/>
                          </a:solidFill>
                          <a:effectLst/>
                          <a:latin typeface="+mn-lt"/>
                          <a:ea typeface="+mn-ea"/>
                          <a:cs typeface="+mn-cs"/>
                        </a:rPr>
                        <a:t>or </a:t>
                      </a:r>
                      <a:endParaRPr lang="en-US" sz="2400" kern="1200" dirty="0">
                        <a:solidFill>
                          <a:schemeClr val="dk1"/>
                        </a:solidFill>
                        <a:effectLst/>
                        <a:latin typeface="+mn-lt"/>
                        <a:ea typeface="+mn-ea"/>
                        <a:cs typeface="+mn-cs"/>
                      </a:endParaRPr>
                    </a:p>
                    <a:p>
                      <a:pPr marL="342900" lvl="0" indent="-342900">
                        <a:buFont typeface="Arial" panose="020B0604020202020204" pitchFamily="34" charset="0"/>
                        <a:buChar char="•"/>
                      </a:pPr>
                      <a:r>
                        <a:rPr lang="en-PH" sz="2400" kern="1200" dirty="0">
                          <a:solidFill>
                            <a:schemeClr val="dk1"/>
                          </a:solidFill>
                          <a:effectLst/>
                          <a:latin typeface="+mn-lt"/>
                          <a:ea typeface="+mn-ea"/>
                          <a:cs typeface="+mn-cs"/>
                        </a:rPr>
                        <a:t>bacteriological reversion** in the continuation phase after conversion** to negative, </a:t>
                      </a:r>
                      <a:r>
                        <a:rPr lang="en-PH" sz="2400" i="1" kern="1200" dirty="0">
                          <a:solidFill>
                            <a:schemeClr val="dk1"/>
                          </a:solidFill>
                          <a:effectLst/>
                          <a:latin typeface="+mn-lt"/>
                          <a:ea typeface="+mn-ea"/>
                          <a:cs typeface="+mn-cs"/>
                        </a:rPr>
                        <a:t>or </a:t>
                      </a:r>
                      <a:endParaRPr lang="en-US" sz="2400" kern="1200" dirty="0">
                        <a:solidFill>
                          <a:schemeClr val="dk1"/>
                        </a:solidFill>
                        <a:effectLst/>
                        <a:latin typeface="+mn-lt"/>
                        <a:ea typeface="+mn-ea"/>
                        <a:cs typeface="+mn-cs"/>
                      </a:endParaRPr>
                    </a:p>
                    <a:p>
                      <a:pPr marL="342900" lvl="0" indent="-342900">
                        <a:buFont typeface="Arial" panose="020B0604020202020204" pitchFamily="34" charset="0"/>
                        <a:buChar char="•"/>
                      </a:pPr>
                      <a:r>
                        <a:rPr lang="en-PH" sz="2400" kern="1200" dirty="0">
                          <a:solidFill>
                            <a:schemeClr val="dk1"/>
                          </a:solidFill>
                          <a:effectLst/>
                          <a:latin typeface="+mn-lt"/>
                          <a:ea typeface="+mn-ea"/>
                          <a:cs typeface="+mn-cs"/>
                        </a:rPr>
                        <a:t>evidence of additional acquired resistance to </a:t>
                      </a:r>
                      <a:r>
                        <a:rPr lang="en-PH" sz="2400" kern="1200" dirty="0" err="1">
                          <a:solidFill>
                            <a:schemeClr val="dk1"/>
                          </a:solidFill>
                          <a:effectLst/>
                          <a:latin typeface="+mn-lt"/>
                          <a:ea typeface="+mn-ea"/>
                          <a:cs typeface="+mn-cs"/>
                        </a:rPr>
                        <a:t>fluoroquinolones</a:t>
                      </a:r>
                      <a:r>
                        <a:rPr lang="en-PH" sz="2400" kern="1200" dirty="0">
                          <a:solidFill>
                            <a:schemeClr val="dk1"/>
                          </a:solidFill>
                          <a:effectLst/>
                          <a:latin typeface="+mn-lt"/>
                          <a:ea typeface="+mn-ea"/>
                          <a:cs typeface="+mn-cs"/>
                        </a:rPr>
                        <a:t> or second-line injectable drugs, </a:t>
                      </a:r>
                      <a:r>
                        <a:rPr lang="en-PH" sz="2400" i="1" kern="1200" dirty="0">
                          <a:solidFill>
                            <a:schemeClr val="dk1"/>
                          </a:solidFill>
                          <a:effectLst/>
                          <a:latin typeface="+mn-lt"/>
                          <a:ea typeface="+mn-ea"/>
                          <a:cs typeface="+mn-cs"/>
                        </a:rPr>
                        <a:t>or </a:t>
                      </a:r>
                      <a:endParaRPr lang="en-US" sz="2400" kern="1200" dirty="0">
                        <a:solidFill>
                          <a:schemeClr val="dk1"/>
                        </a:solidFill>
                        <a:effectLst/>
                        <a:latin typeface="+mn-lt"/>
                        <a:ea typeface="+mn-ea"/>
                        <a:cs typeface="+mn-cs"/>
                      </a:endParaRPr>
                    </a:p>
                    <a:p>
                      <a:pPr marL="342900" indent="-342900">
                        <a:buFont typeface="Arial" panose="020B0604020202020204" pitchFamily="34" charset="0"/>
                        <a:buChar char="•"/>
                      </a:pPr>
                      <a:r>
                        <a:rPr lang="en-PH" sz="2400" kern="1200" dirty="0">
                          <a:solidFill>
                            <a:schemeClr val="dk1"/>
                          </a:solidFill>
                          <a:effectLst/>
                          <a:latin typeface="+mn-lt"/>
                          <a:ea typeface="+mn-ea"/>
                          <a:cs typeface="+mn-cs"/>
                        </a:rPr>
                        <a:t>major adverse drug reactions (ADRs)</a:t>
                      </a:r>
                      <a:r>
                        <a:rPr lang="en-PH" sz="2400" dirty="0">
                          <a:effectLst/>
                        </a:rPr>
                        <a:t> </a:t>
                      </a:r>
                      <a:endParaRPr lang="en-US" sz="2400" dirty="0">
                        <a:effectLst/>
                      </a:endParaRPr>
                    </a:p>
                  </a:txBody>
                  <a:tcPr marL="36442" marR="36442" marT="0" marB="0" anchor="ctr"/>
                </a:tc>
                <a:extLst>
                  <a:ext uri="{0D108BD9-81ED-4DB2-BD59-A6C34878D82A}">
                    <a16:rowId xmlns:a16="http://schemas.microsoft.com/office/drawing/2014/main" val="10001"/>
                  </a:ext>
                </a:extLst>
              </a:tr>
            </a:tbl>
          </a:graphicData>
        </a:graphic>
      </p:graphicFrame>
      <p:sp>
        <p:nvSpPr>
          <p:cNvPr id="6" name="Title 1"/>
          <p:cNvSpPr txBox="1">
            <a:spLocks/>
          </p:cNvSpPr>
          <p:nvPr/>
        </p:nvSpPr>
        <p:spPr>
          <a:xfrm>
            <a:off x="326570" y="297542"/>
            <a:ext cx="8711037" cy="1239397"/>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PH" sz="3400" b="1" dirty="0">
                <a:solidFill>
                  <a:schemeClr val="accent1">
                    <a:lumMod val="75000"/>
                  </a:schemeClr>
                </a:solidFill>
              </a:rPr>
              <a:t>Treatment outcomes for RR-TB, MDR-TB, and XDR-TB</a:t>
            </a:r>
            <a:endParaRPr lang="en-US" sz="3400" b="1" dirty="0">
              <a:solidFill>
                <a:schemeClr val="accent1">
                  <a:lumMod val="75000"/>
                </a:schemeClr>
              </a:solidFill>
            </a:endParaRPr>
          </a:p>
        </p:txBody>
      </p:sp>
    </p:spTree>
    <p:extLst>
      <p:ext uri="{BB962C8B-B14F-4D97-AF65-F5344CB8AC3E}">
        <p14:creationId xmlns:p14="http://schemas.microsoft.com/office/powerpoint/2010/main" val="73873789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730194625"/>
              </p:ext>
            </p:extLst>
          </p:nvPr>
        </p:nvGraphicFramePr>
        <p:xfrm>
          <a:off x="381000" y="2231888"/>
          <a:ext cx="8381999" cy="4082646"/>
        </p:xfrm>
        <a:graphic>
          <a:graphicData uri="http://schemas.openxmlformats.org/drawingml/2006/table">
            <a:tbl>
              <a:tblPr firstRow="1" firstCol="1" lastRow="1" bandRow="1">
                <a:tableStyleId>{5C22544A-7EE6-4342-B048-85BDC9FD1C3A}</a:tableStyleId>
              </a:tblPr>
              <a:tblGrid>
                <a:gridCol w="2003214">
                  <a:extLst>
                    <a:ext uri="{9D8B030D-6E8A-4147-A177-3AD203B41FA5}">
                      <a16:colId xmlns:a16="http://schemas.microsoft.com/office/drawing/2014/main" val="20000"/>
                    </a:ext>
                  </a:extLst>
                </a:gridCol>
                <a:gridCol w="6378785">
                  <a:extLst>
                    <a:ext uri="{9D8B030D-6E8A-4147-A177-3AD203B41FA5}">
                      <a16:colId xmlns:a16="http://schemas.microsoft.com/office/drawing/2014/main" val="20001"/>
                    </a:ext>
                  </a:extLst>
                </a:gridCol>
              </a:tblGrid>
              <a:tr h="327624">
                <a:tc>
                  <a:txBody>
                    <a:bodyPr/>
                    <a:lstStyle/>
                    <a:p>
                      <a:pPr marL="0" marR="0" algn="ctr">
                        <a:lnSpc>
                          <a:spcPct val="115000"/>
                        </a:lnSpc>
                        <a:spcBef>
                          <a:spcPts val="0"/>
                        </a:spcBef>
                        <a:spcAft>
                          <a:spcPts val="0"/>
                        </a:spcAft>
                      </a:pPr>
                      <a:r>
                        <a:rPr lang="en-PH" sz="1800" dirty="0">
                          <a:effectLst/>
                        </a:rPr>
                        <a:t>OUTCOME</a:t>
                      </a:r>
                      <a:endParaRPr lang="en-US" sz="1800" dirty="0">
                        <a:effectLst/>
                        <a:latin typeface="Arial" panose="020B0604020202020204" pitchFamily="34" charset="0"/>
                        <a:ea typeface="Calibri" panose="020F0502020204030204" pitchFamily="34" charset="0"/>
                      </a:endParaRPr>
                    </a:p>
                  </a:txBody>
                  <a:tcPr marL="36442" marR="36442" marT="0" marB="0" anchor="ctr"/>
                </a:tc>
                <a:tc>
                  <a:txBody>
                    <a:bodyPr/>
                    <a:lstStyle/>
                    <a:p>
                      <a:pPr marL="0" marR="0" algn="ctr">
                        <a:lnSpc>
                          <a:spcPct val="115000"/>
                        </a:lnSpc>
                        <a:spcBef>
                          <a:spcPts val="0"/>
                        </a:spcBef>
                        <a:spcAft>
                          <a:spcPts val="0"/>
                        </a:spcAft>
                      </a:pPr>
                      <a:r>
                        <a:rPr lang="en-PH" sz="1800">
                          <a:effectLst/>
                        </a:rPr>
                        <a:t>DEFINITION</a:t>
                      </a:r>
                      <a:endParaRPr lang="en-US" sz="1800">
                        <a:effectLst/>
                        <a:latin typeface="Arial" panose="020B0604020202020204" pitchFamily="34" charset="0"/>
                        <a:ea typeface="Calibri" panose="020F0502020204030204" pitchFamily="34" charset="0"/>
                      </a:endParaRPr>
                    </a:p>
                  </a:txBody>
                  <a:tcPr marL="36442" marR="36442" marT="0" marB="0" anchor="ctr"/>
                </a:tc>
                <a:extLst>
                  <a:ext uri="{0D108BD9-81ED-4DB2-BD59-A6C34878D82A}">
                    <a16:rowId xmlns:a16="http://schemas.microsoft.com/office/drawing/2014/main" val="10000"/>
                  </a:ext>
                </a:extLst>
              </a:tr>
              <a:tr h="891868">
                <a:tc>
                  <a:txBody>
                    <a:bodyPr/>
                    <a:lstStyle/>
                    <a:p>
                      <a:pPr marL="0" marR="0">
                        <a:lnSpc>
                          <a:spcPct val="115000"/>
                        </a:lnSpc>
                        <a:spcBef>
                          <a:spcPts val="0"/>
                        </a:spcBef>
                        <a:spcAft>
                          <a:spcPts val="0"/>
                        </a:spcAft>
                      </a:pPr>
                      <a:r>
                        <a:rPr lang="en-PH" sz="2400" dirty="0">
                          <a:effectLst/>
                        </a:rPr>
                        <a:t>Died</a:t>
                      </a:r>
                      <a:endParaRPr lang="en-US" sz="2400" dirty="0">
                        <a:effectLst/>
                        <a:latin typeface="Arial" panose="020B0604020202020204" pitchFamily="34" charset="0"/>
                        <a:ea typeface="Calibri" panose="020F0502020204030204" pitchFamily="34" charset="0"/>
                      </a:endParaRPr>
                    </a:p>
                  </a:txBody>
                  <a:tcPr marL="36442" marR="36442" marT="0" marB="0" anchor="ctr"/>
                </a:tc>
                <a:tc>
                  <a:txBody>
                    <a:bodyPr/>
                    <a:lstStyle/>
                    <a:p>
                      <a:pPr marL="0" marR="0">
                        <a:spcBef>
                          <a:spcPts val="0"/>
                        </a:spcBef>
                        <a:spcAft>
                          <a:spcPts val="0"/>
                        </a:spcAft>
                      </a:pPr>
                      <a:r>
                        <a:rPr lang="en-PH" sz="2400" dirty="0">
                          <a:effectLst/>
                        </a:rPr>
                        <a:t>A patient who dies for any reason during the course of treatment </a:t>
                      </a:r>
                    </a:p>
                  </a:txBody>
                  <a:tcPr marL="36442" marR="36442" marT="0" marB="0" anchor="ctr"/>
                </a:tc>
                <a:extLst>
                  <a:ext uri="{0D108BD9-81ED-4DB2-BD59-A6C34878D82A}">
                    <a16:rowId xmlns:a16="http://schemas.microsoft.com/office/drawing/2014/main" val="10001"/>
                  </a:ext>
                </a:extLst>
              </a:tr>
              <a:tr h="836998">
                <a:tc>
                  <a:txBody>
                    <a:bodyPr/>
                    <a:lstStyle/>
                    <a:p>
                      <a:pPr marL="0" marR="0">
                        <a:lnSpc>
                          <a:spcPct val="115000"/>
                        </a:lnSpc>
                        <a:spcBef>
                          <a:spcPts val="0"/>
                        </a:spcBef>
                        <a:spcAft>
                          <a:spcPts val="0"/>
                        </a:spcAft>
                      </a:pPr>
                      <a:r>
                        <a:rPr lang="en-PH" sz="2400" dirty="0">
                          <a:effectLst/>
                        </a:rPr>
                        <a:t>Lost to follow-up</a:t>
                      </a:r>
                      <a:endParaRPr lang="en-US" sz="2400" dirty="0">
                        <a:effectLst/>
                        <a:latin typeface="Arial" panose="020B0604020202020204" pitchFamily="34" charset="0"/>
                        <a:ea typeface="Calibri" panose="020F0502020204030204" pitchFamily="34" charset="0"/>
                      </a:endParaRPr>
                    </a:p>
                  </a:txBody>
                  <a:tcPr marL="36442" marR="36442" marT="0" marB="0" anchor="ctr"/>
                </a:tc>
                <a:tc>
                  <a:txBody>
                    <a:bodyPr/>
                    <a:lstStyle/>
                    <a:p>
                      <a:pPr marL="0" marR="0">
                        <a:spcBef>
                          <a:spcPts val="0"/>
                        </a:spcBef>
                        <a:spcAft>
                          <a:spcPts val="0"/>
                        </a:spcAft>
                      </a:pPr>
                      <a:r>
                        <a:rPr lang="en-PH" sz="2400" dirty="0">
                          <a:effectLst/>
                        </a:rPr>
                        <a:t>A patient whose treatment was interrupted for 2 consecutive months or more</a:t>
                      </a:r>
                      <a:endParaRPr lang="en-US" sz="2400" dirty="0">
                        <a:effectLst/>
                        <a:latin typeface="Arial" panose="020B0604020202020204" pitchFamily="34" charset="0"/>
                        <a:ea typeface="Calibri" panose="020F0502020204030204" pitchFamily="34" charset="0"/>
                      </a:endParaRPr>
                    </a:p>
                  </a:txBody>
                  <a:tcPr marL="36442" marR="36442" marT="0" marB="0" anchor="ctr"/>
                </a:tc>
                <a:extLst>
                  <a:ext uri="{0D108BD9-81ED-4DB2-BD59-A6C34878D82A}">
                    <a16:rowId xmlns:a16="http://schemas.microsoft.com/office/drawing/2014/main" val="10002"/>
                  </a:ext>
                </a:extLst>
              </a:tr>
              <a:tr h="1189158">
                <a:tc>
                  <a:txBody>
                    <a:bodyPr/>
                    <a:lstStyle/>
                    <a:p>
                      <a:pPr marL="0" marR="0">
                        <a:lnSpc>
                          <a:spcPct val="115000"/>
                        </a:lnSpc>
                        <a:spcBef>
                          <a:spcPts val="0"/>
                        </a:spcBef>
                        <a:spcAft>
                          <a:spcPts val="0"/>
                        </a:spcAft>
                      </a:pPr>
                      <a:r>
                        <a:rPr lang="en-PH" sz="2400" dirty="0">
                          <a:effectLst/>
                        </a:rPr>
                        <a:t>Not evaluated</a:t>
                      </a:r>
                      <a:endParaRPr lang="en-US" sz="2400" dirty="0">
                        <a:effectLst/>
                        <a:latin typeface="Arial" panose="020B0604020202020204" pitchFamily="34" charset="0"/>
                        <a:ea typeface="Calibri" panose="020F0502020204030204" pitchFamily="34" charset="0"/>
                      </a:endParaRPr>
                    </a:p>
                  </a:txBody>
                  <a:tcPr marL="36442" marR="36442" marT="0" marB="0" anchor="ctr"/>
                </a:tc>
                <a:tc>
                  <a:txBody>
                    <a:bodyPr/>
                    <a:lstStyle/>
                    <a:p>
                      <a:pPr marL="0" marR="0">
                        <a:spcBef>
                          <a:spcPts val="0"/>
                        </a:spcBef>
                        <a:spcAft>
                          <a:spcPts val="0"/>
                        </a:spcAft>
                      </a:pPr>
                      <a:r>
                        <a:rPr lang="en-PH" sz="2400" dirty="0">
                          <a:effectLst/>
                        </a:rPr>
                        <a:t>A patient for whom no treatment outcome is assigned</a:t>
                      </a:r>
                    </a:p>
                  </a:txBody>
                  <a:tcPr marL="36442" marR="36442" marT="0" marB="0" anchor="ctr"/>
                </a:tc>
                <a:extLst>
                  <a:ext uri="{0D108BD9-81ED-4DB2-BD59-A6C34878D82A}">
                    <a16:rowId xmlns:a16="http://schemas.microsoft.com/office/drawing/2014/main" val="10003"/>
                  </a:ext>
                </a:extLst>
              </a:tr>
              <a:tr h="836998">
                <a:tc>
                  <a:txBody>
                    <a:bodyPr/>
                    <a:lstStyle/>
                    <a:p>
                      <a:pPr marL="0" marR="0">
                        <a:lnSpc>
                          <a:spcPct val="115000"/>
                        </a:lnSpc>
                        <a:spcBef>
                          <a:spcPts val="0"/>
                        </a:spcBef>
                        <a:spcAft>
                          <a:spcPts val="0"/>
                        </a:spcAft>
                      </a:pPr>
                      <a:r>
                        <a:rPr lang="en-PH" sz="2400" dirty="0">
                          <a:effectLst/>
                        </a:rPr>
                        <a:t>Treatment Success</a:t>
                      </a:r>
                      <a:endParaRPr lang="en-US" sz="2400" dirty="0">
                        <a:effectLst/>
                        <a:latin typeface="Arial" panose="020B0604020202020204" pitchFamily="34" charset="0"/>
                        <a:ea typeface="Calibri" panose="020F0502020204030204" pitchFamily="34" charset="0"/>
                      </a:endParaRPr>
                    </a:p>
                  </a:txBody>
                  <a:tcPr marL="36442" marR="36442" marT="0" marB="0" anchor="ctr"/>
                </a:tc>
                <a:tc>
                  <a:txBody>
                    <a:bodyPr/>
                    <a:lstStyle/>
                    <a:p>
                      <a:pPr marL="0" marR="0">
                        <a:spcBef>
                          <a:spcPts val="0"/>
                        </a:spcBef>
                        <a:spcAft>
                          <a:spcPts val="0"/>
                        </a:spcAft>
                      </a:pPr>
                      <a:r>
                        <a:rPr lang="en-PH" sz="2400" dirty="0">
                          <a:effectLst/>
                        </a:rPr>
                        <a:t>The sum of cured and treatment completed</a:t>
                      </a:r>
                      <a:endParaRPr lang="en-US" sz="2400" dirty="0">
                        <a:effectLst/>
                      </a:endParaRPr>
                    </a:p>
                  </a:txBody>
                  <a:tcPr marL="36442" marR="36442" marT="0" marB="0" anchor="ctr"/>
                </a:tc>
                <a:extLst>
                  <a:ext uri="{0D108BD9-81ED-4DB2-BD59-A6C34878D82A}">
                    <a16:rowId xmlns:a16="http://schemas.microsoft.com/office/drawing/2014/main" val="10004"/>
                  </a:ext>
                </a:extLst>
              </a:tr>
            </a:tbl>
          </a:graphicData>
        </a:graphic>
      </p:graphicFrame>
      <p:sp>
        <p:nvSpPr>
          <p:cNvPr id="6" name="Title 1"/>
          <p:cNvSpPr txBox="1">
            <a:spLocks/>
          </p:cNvSpPr>
          <p:nvPr/>
        </p:nvSpPr>
        <p:spPr>
          <a:xfrm>
            <a:off x="326570" y="297542"/>
            <a:ext cx="8711037" cy="1239397"/>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PH" sz="3400" b="1">
                <a:solidFill>
                  <a:schemeClr val="accent1">
                    <a:lumMod val="75000"/>
                  </a:schemeClr>
                </a:solidFill>
              </a:rPr>
              <a:t>Treatment outcomes for RR-TB, MDR-TB, and XDR-TB</a:t>
            </a:r>
            <a:endParaRPr lang="en-US" sz="3400" b="1" dirty="0">
              <a:solidFill>
                <a:schemeClr val="accent1">
                  <a:lumMod val="75000"/>
                </a:schemeClr>
              </a:solidFill>
            </a:endParaRPr>
          </a:p>
        </p:txBody>
      </p:sp>
    </p:spTree>
    <p:extLst>
      <p:ext uri="{BB962C8B-B14F-4D97-AF65-F5344CB8AC3E}">
        <p14:creationId xmlns:p14="http://schemas.microsoft.com/office/powerpoint/2010/main" val="357857154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851" y="3097683"/>
            <a:ext cx="6347715" cy="1826581"/>
          </a:xfrm>
        </p:spPr>
        <p:txBody>
          <a:bodyPr/>
          <a:lstStyle/>
          <a:p>
            <a:r>
              <a:rPr lang="en-US" sz="4800" dirty="0">
                <a:solidFill>
                  <a:schemeClr val="accent1">
                    <a:lumMod val="75000"/>
                  </a:schemeClr>
                </a:solidFill>
              </a:rPr>
              <a:t>Thank</a:t>
            </a:r>
            <a:r>
              <a:rPr lang="en-US" sz="4400" dirty="0">
                <a:solidFill>
                  <a:schemeClr val="accent1">
                    <a:lumMod val="75000"/>
                  </a:schemeClr>
                </a:solidFill>
              </a:rPr>
              <a:t> </a:t>
            </a:r>
            <a:r>
              <a:rPr lang="en-US" sz="4800" dirty="0">
                <a:solidFill>
                  <a:schemeClr val="accent1">
                    <a:lumMod val="75000"/>
                  </a:schemeClr>
                </a:solidFill>
              </a:rPr>
              <a:t>you</a:t>
            </a:r>
            <a:r>
              <a:rPr lang="en-US" dirty="0">
                <a:solidFill>
                  <a:schemeClr val="accent1">
                    <a:lumMod val="75000"/>
                  </a:schemeClr>
                </a:solidFill>
              </a:rPr>
              <a:t>.</a:t>
            </a:r>
          </a:p>
        </p:txBody>
      </p:sp>
    </p:spTree>
    <p:extLst>
      <p:ext uri="{BB962C8B-B14F-4D97-AF65-F5344CB8AC3E}">
        <p14:creationId xmlns:p14="http://schemas.microsoft.com/office/powerpoint/2010/main" val="3167796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70972" y="281756"/>
            <a:ext cx="7924176" cy="668818"/>
          </a:xfrm>
        </p:spPr>
        <p:txBody>
          <a:bodyPr/>
          <a:lstStyle/>
          <a:p>
            <a:r>
              <a:rPr lang="en-US" b="1" dirty="0">
                <a:solidFill>
                  <a:schemeClr val="accent1">
                    <a:lumMod val="75000"/>
                  </a:schemeClr>
                </a:solidFill>
              </a:rPr>
              <a:t>TB disease registration group</a:t>
            </a:r>
          </a:p>
        </p:txBody>
      </p:sp>
      <p:graphicFrame>
        <p:nvGraphicFramePr>
          <p:cNvPr id="4" name="Table 3"/>
          <p:cNvGraphicFramePr>
            <a:graphicFrameLocks noGrp="1"/>
          </p:cNvGraphicFramePr>
          <p:nvPr>
            <p:extLst>
              <p:ext uri="{D42A27DB-BD31-4B8C-83A1-F6EECF244321}">
                <p14:modId xmlns:p14="http://schemas.microsoft.com/office/powerpoint/2010/main" val="949688628"/>
              </p:ext>
            </p:extLst>
          </p:nvPr>
        </p:nvGraphicFramePr>
        <p:xfrm>
          <a:off x="270972" y="1038497"/>
          <a:ext cx="8574203" cy="5360670"/>
        </p:xfrm>
        <a:graphic>
          <a:graphicData uri="http://schemas.openxmlformats.org/drawingml/2006/table">
            <a:tbl>
              <a:tblPr firstRow="1" firstCol="1" bandRow="1">
                <a:tableStyleId>{5C22544A-7EE6-4342-B048-85BDC9FD1C3A}</a:tableStyleId>
              </a:tblPr>
              <a:tblGrid>
                <a:gridCol w="2119494">
                  <a:extLst>
                    <a:ext uri="{9D8B030D-6E8A-4147-A177-3AD203B41FA5}">
                      <a16:colId xmlns:a16="http://schemas.microsoft.com/office/drawing/2014/main" val="20000"/>
                    </a:ext>
                  </a:extLst>
                </a:gridCol>
                <a:gridCol w="2902936">
                  <a:extLst>
                    <a:ext uri="{9D8B030D-6E8A-4147-A177-3AD203B41FA5}">
                      <a16:colId xmlns:a16="http://schemas.microsoft.com/office/drawing/2014/main" val="20001"/>
                    </a:ext>
                  </a:extLst>
                </a:gridCol>
                <a:gridCol w="3551773">
                  <a:extLst>
                    <a:ext uri="{9D8B030D-6E8A-4147-A177-3AD203B41FA5}">
                      <a16:colId xmlns:a16="http://schemas.microsoft.com/office/drawing/2014/main" val="20002"/>
                    </a:ext>
                  </a:extLst>
                </a:gridCol>
              </a:tblGrid>
              <a:tr h="299533">
                <a:tc>
                  <a:txBody>
                    <a:bodyPr/>
                    <a:lstStyle/>
                    <a:p>
                      <a:pPr marL="0" marR="0" algn="ctr">
                        <a:lnSpc>
                          <a:spcPct val="115000"/>
                        </a:lnSpc>
                        <a:spcBef>
                          <a:spcPts val="0"/>
                        </a:spcBef>
                        <a:spcAft>
                          <a:spcPts val="0"/>
                        </a:spcAft>
                      </a:pPr>
                      <a:r>
                        <a:rPr lang="en-PH" sz="2400" dirty="0">
                          <a:effectLst/>
                          <a:latin typeface="Arial" panose="020B0604020202020204" pitchFamily="34" charset="0"/>
                          <a:cs typeface="Arial" panose="020B0604020202020204" pitchFamily="34" charset="0"/>
                        </a:rPr>
                        <a:t>Category of Treatment</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48837" marR="48837" marT="0" marB="0"/>
                </a:tc>
                <a:tc>
                  <a:txBody>
                    <a:bodyPr/>
                    <a:lstStyle/>
                    <a:p>
                      <a:pPr marL="0" marR="0" algn="ctr">
                        <a:lnSpc>
                          <a:spcPct val="115000"/>
                        </a:lnSpc>
                        <a:spcBef>
                          <a:spcPts val="0"/>
                        </a:spcBef>
                        <a:spcAft>
                          <a:spcPts val="0"/>
                        </a:spcAft>
                      </a:pPr>
                      <a:r>
                        <a:rPr lang="en-PH" sz="2400">
                          <a:effectLst/>
                          <a:latin typeface="Arial" panose="020B0604020202020204" pitchFamily="34" charset="0"/>
                          <a:cs typeface="Arial" panose="020B0604020202020204" pitchFamily="34" charset="0"/>
                        </a:rPr>
                        <a:t>Type of TB Patient</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48837" marR="48837" marT="0" marB="0"/>
                </a:tc>
                <a:tc>
                  <a:txBody>
                    <a:bodyPr/>
                    <a:lstStyle/>
                    <a:p>
                      <a:pPr marL="0" marR="0" algn="ctr">
                        <a:lnSpc>
                          <a:spcPct val="115000"/>
                        </a:lnSpc>
                        <a:spcBef>
                          <a:spcPts val="0"/>
                        </a:spcBef>
                        <a:spcAft>
                          <a:spcPts val="0"/>
                        </a:spcAft>
                      </a:pPr>
                      <a:r>
                        <a:rPr lang="en-PH" sz="2400">
                          <a:effectLst/>
                          <a:latin typeface="Arial" panose="020B0604020202020204" pitchFamily="34" charset="0"/>
                          <a:cs typeface="Arial" panose="020B0604020202020204" pitchFamily="34" charset="0"/>
                        </a:rPr>
                        <a:t>Treatment Regimen</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48837" marR="48837" marT="0" marB="0"/>
                </a:tc>
                <a:extLst>
                  <a:ext uri="{0D108BD9-81ED-4DB2-BD59-A6C34878D82A}">
                    <a16:rowId xmlns:a16="http://schemas.microsoft.com/office/drawing/2014/main" val="10000"/>
                  </a:ext>
                </a:extLst>
              </a:tr>
              <a:tr h="1630954">
                <a:tc>
                  <a:txBody>
                    <a:bodyPr/>
                    <a:lstStyle/>
                    <a:p>
                      <a:pPr marL="0" marR="0" algn="ctr">
                        <a:lnSpc>
                          <a:spcPct val="115000"/>
                        </a:lnSpc>
                        <a:spcBef>
                          <a:spcPts val="0"/>
                        </a:spcBef>
                        <a:spcAft>
                          <a:spcPts val="0"/>
                        </a:spcAft>
                      </a:pPr>
                      <a:r>
                        <a:rPr lang="en-PH" sz="2400" dirty="0">
                          <a:solidFill>
                            <a:srgbClr val="FE331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Standard Regimen Drug Resistant (SRDR)</a:t>
                      </a:r>
                      <a:endParaRPr lang="en-US" sz="2400" dirty="0">
                        <a:solidFill>
                          <a:srgbClr val="FE331E"/>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48837" marR="48837" marT="0" marB="0" anchor="ctr"/>
                </a:tc>
                <a:tc>
                  <a:txBody>
                    <a:bodyPr/>
                    <a:lstStyle/>
                    <a:p>
                      <a:pPr marL="0" marR="0">
                        <a:lnSpc>
                          <a:spcPct val="115000"/>
                        </a:lnSpc>
                        <a:spcBef>
                          <a:spcPts val="0"/>
                        </a:spcBef>
                        <a:spcAft>
                          <a:spcPts val="0"/>
                        </a:spcAft>
                      </a:pPr>
                      <a:r>
                        <a:rPr lang="en-PH" sz="2400" dirty="0">
                          <a:effectLst/>
                          <a:latin typeface="Arial" panose="020B0604020202020204" pitchFamily="34" charset="0"/>
                          <a:cs typeface="Arial" panose="020B0604020202020204" pitchFamily="34" charset="0"/>
                        </a:rPr>
                        <a:t>RR-TB or MDRTB </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48837" marR="48837" marT="0" marB="0" anchor="ctr"/>
                </a:tc>
                <a:tc>
                  <a:txBody>
                    <a:bodyPr/>
                    <a:lstStyle/>
                    <a:p>
                      <a:pPr marL="0" marR="0" algn="ctr">
                        <a:lnSpc>
                          <a:spcPct val="115000"/>
                        </a:lnSpc>
                        <a:spcBef>
                          <a:spcPts val="0"/>
                        </a:spcBef>
                        <a:spcAft>
                          <a:spcPts val="0"/>
                        </a:spcAft>
                      </a:pPr>
                      <a:r>
                        <a:rPr lang="en-PH" sz="2400" dirty="0">
                          <a:effectLst/>
                          <a:latin typeface="Arial" panose="020B0604020202020204" pitchFamily="34" charset="0"/>
                          <a:cs typeface="Arial" panose="020B0604020202020204" pitchFamily="34" charset="0"/>
                        </a:rPr>
                        <a:t>ZKmLfxPtoCs</a:t>
                      </a:r>
                    </a:p>
                    <a:p>
                      <a:pPr marL="0" marR="0" algn="ctr">
                        <a:lnSpc>
                          <a:spcPct val="115000"/>
                        </a:lnSpc>
                        <a:spcBef>
                          <a:spcPts val="0"/>
                        </a:spcBef>
                        <a:spcAft>
                          <a:spcPts val="0"/>
                        </a:spcAft>
                      </a:pPr>
                      <a:endParaRPr lang="en-US" sz="2400" dirty="0">
                        <a:effectLst/>
                        <a:latin typeface="Arial" panose="020B0604020202020204" pitchFamily="34" charset="0"/>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PH" sz="2400" b="1" dirty="0">
                          <a:solidFill>
                            <a:srgbClr val="FF0000"/>
                          </a:solidFill>
                          <a:effectLst/>
                          <a:latin typeface="Arial" panose="020B0604020202020204" pitchFamily="34" charset="0"/>
                          <a:cs typeface="Arial" panose="020B0604020202020204" pitchFamily="34" charset="0"/>
                        </a:rPr>
                        <a:t>Individualized</a:t>
                      </a:r>
                      <a:r>
                        <a:rPr lang="en-PH" sz="2400" dirty="0">
                          <a:solidFill>
                            <a:srgbClr val="FF0000"/>
                          </a:solidFill>
                          <a:effectLst/>
                          <a:latin typeface="Arial" panose="020B0604020202020204" pitchFamily="34" charset="0"/>
                          <a:cs typeface="Arial" panose="020B0604020202020204" pitchFamily="34" charset="0"/>
                        </a:rPr>
                        <a:t> </a:t>
                      </a:r>
                      <a:r>
                        <a:rPr lang="en-PH" sz="2400" dirty="0">
                          <a:effectLst/>
                          <a:latin typeface="Arial" panose="020B0604020202020204" pitchFamily="34" charset="0"/>
                          <a:cs typeface="Arial" panose="020B0604020202020204" pitchFamily="34" charset="0"/>
                        </a:rPr>
                        <a:t>once DST result is available</a:t>
                      </a:r>
                      <a:endParaRPr lang="en-US" sz="2400" dirty="0">
                        <a:effectLst/>
                        <a:latin typeface="Arial" panose="020B0604020202020204" pitchFamily="34" charset="0"/>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PH" sz="2400" dirty="0">
                          <a:effectLst/>
                          <a:latin typeface="Arial" panose="020B0604020202020204" pitchFamily="34" charset="0"/>
                          <a:cs typeface="Arial" panose="020B0604020202020204" pitchFamily="34" charset="0"/>
                        </a:rPr>
                        <a:t>Treatment duration for </a:t>
                      </a:r>
                      <a:r>
                        <a:rPr lang="en-PH" sz="2400" b="1" dirty="0">
                          <a:solidFill>
                            <a:srgbClr val="FF0000"/>
                          </a:solidFill>
                          <a:effectLst/>
                          <a:latin typeface="Arial" panose="020B0604020202020204" pitchFamily="34" charset="0"/>
                          <a:cs typeface="Arial" panose="020B0604020202020204" pitchFamily="34" charset="0"/>
                        </a:rPr>
                        <a:t>at least 18 months</a:t>
                      </a:r>
                    </a:p>
                  </a:txBody>
                  <a:tcPr marL="48837" marR="48837" marT="0" marB="0" anchor="ctr"/>
                </a:tc>
                <a:extLst>
                  <a:ext uri="{0D108BD9-81ED-4DB2-BD59-A6C34878D82A}">
                    <a16:rowId xmlns:a16="http://schemas.microsoft.com/office/drawing/2014/main" val="10001"/>
                  </a:ext>
                </a:extLst>
              </a:tr>
              <a:tr h="686429">
                <a:tc>
                  <a:txBody>
                    <a:bodyPr/>
                    <a:lstStyle/>
                    <a:p>
                      <a:pPr marL="0" marR="0" algn="ctr">
                        <a:lnSpc>
                          <a:spcPct val="115000"/>
                        </a:lnSpc>
                        <a:spcBef>
                          <a:spcPts val="0"/>
                        </a:spcBef>
                        <a:spcAft>
                          <a:spcPts val="0"/>
                        </a:spcAft>
                      </a:pPr>
                      <a:r>
                        <a:rPr lang="en-PH" sz="2400" dirty="0">
                          <a:solidFill>
                            <a:srgbClr val="FE331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Regimen for XDR</a:t>
                      </a:r>
                      <a:endParaRPr lang="en-US" sz="2400" dirty="0">
                        <a:solidFill>
                          <a:srgbClr val="FE331E"/>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48837" marR="48837" marT="0" marB="0" anchor="ctr"/>
                </a:tc>
                <a:tc>
                  <a:txBody>
                    <a:bodyPr/>
                    <a:lstStyle/>
                    <a:p>
                      <a:pPr marL="0" marR="0">
                        <a:lnSpc>
                          <a:spcPct val="115000"/>
                        </a:lnSpc>
                        <a:spcBef>
                          <a:spcPts val="0"/>
                        </a:spcBef>
                        <a:spcAft>
                          <a:spcPts val="0"/>
                        </a:spcAft>
                      </a:pPr>
                      <a:r>
                        <a:rPr lang="en-PH" sz="2400" dirty="0">
                          <a:effectLst/>
                          <a:latin typeface="Arial" panose="020B0604020202020204" pitchFamily="34" charset="0"/>
                          <a:cs typeface="Arial" panose="020B0604020202020204" pitchFamily="34" charset="0"/>
                        </a:rPr>
                        <a:t>XDR-TB</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48837" marR="48837" marT="0" marB="0" anchor="ctr"/>
                </a:tc>
                <a:tc>
                  <a:txBody>
                    <a:bodyPr/>
                    <a:lstStyle/>
                    <a:p>
                      <a:pPr marL="0" marR="0" algn="l">
                        <a:lnSpc>
                          <a:spcPct val="115000"/>
                        </a:lnSpc>
                        <a:spcBef>
                          <a:spcPts val="0"/>
                        </a:spcBef>
                        <a:spcAft>
                          <a:spcPts val="0"/>
                        </a:spcAft>
                      </a:pPr>
                      <a:endParaRPr lang="en-PH" sz="2400" dirty="0">
                        <a:effectLst/>
                        <a:latin typeface="Arial" panose="020B0604020202020204" pitchFamily="34" charset="0"/>
                        <a:cs typeface="Arial" panose="020B0604020202020204" pitchFamily="34" charset="0"/>
                      </a:endParaRPr>
                    </a:p>
                    <a:p>
                      <a:pPr marL="0" marR="0" algn="l">
                        <a:lnSpc>
                          <a:spcPct val="115000"/>
                        </a:lnSpc>
                        <a:spcBef>
                          <a:spcPts val="0"/>
                        </a:spcBef>
                        <a:spcAft>
                          <a:spcPts val="0"/>
                        </a:spcAft>
                      </a:pPr>
                      <a:r>
                        <a:rPr lang="en-PH" sz="2400" b="1" dirty="0">
                          <a:solidFill>
                            <a:srgbClr val="FF0000"/>
                          </a:solidFill>
                          <a:effectLst/>
                          <a:latin typeface="Arial" panose="020B0604020202020204" pitchFamily="34" charset="0"/>
                          <a:cs typeface="Arial" panose="020B0604020202020204" pitchFamily="34" charset="0"/>
                        </a:rPr>
                        <a:t>Individualized</a:t>
                      </a:r>
                      <a:r>
                        <a:rPr lang="en-PH" sz="2400" dirty="0">
                          <a:effectLst/>
                          <a:latin typeface="Arial" panose="020B0604020202020204" pitchFamily="34" charset="0"/>
                          <a:cs typeface="Arial" panose="020B0604020202020204" pitchFamily="34" charset="0"/>
                        </a:rPr>
                        <a:t> based on DST result and history of previous treatment</a:t>
                      </a:r>
                    </a:p>
                    <a:p>
                      <a:pPr marL="0" marR="0" algn="l">
                        <a:lnSpc>
                          <a:spcPct val="115000"/>
                        </a:lnSpc>
                        <a:spcBef>
                          <a:spcPts val="0"/>
                        </a:spcBef>
                        <a:spcAft>
                          <a:spcPts val="0"/>
                        </a:spcAft>
                      </a:pP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48837" marR="48837"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89852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737" y="561870"/>
            <a:ext cx="7924176" cy="668818"/>
          </a:xfrm>
        </p:spPr>
        <p:txBody>
          <a:bodyPr>
            <a:noAutofit/>
          </a:bodyPr>
          <a:lstStyle/>
          <a:p>
            <a:r>
              <a:rPr lang="en-US" sz="4400" b="1" dirty="0">
                <a:solidFill>
                  <a:schemeClr val="accent1">
                    <a:lumMod val="75000"/>
                  </a:schemeClr>
                </a:solidFill>
              </a:rPr>
              <a:t>Policies</a:t>
            </a:r>
          </a:p>
        </p:txBody>
      </p:sp>
      <p:sp>
        <p:nvSpPr>
          <p:cNvPr id="3" name="Content Placeholder 2"/>
          <p:cNvSpPr>
            <a:spLocks noGrp="1"/>
          </p:cNvSpPr>
          <p:nvPr>
            <p:ph idx="1"/>
          </p:nvPr>
        </p:nvSpPr>
        <p:spPr>
          <a:xfrm>
            <a:off x="658737" y="1881018"/>
            <a:ext cx="7439609" cy="4625290"/>
          </a:xfrm>
        </p:spPr>
        <p:txBody>
          <a:bodyPr>
            <a:noAutofit/>
          </a:bodyPr>
          <a:lstStyle/>
          <a:p>
            <a:r>
              <a:rPr lang="en-PH" sz="2800" b="1" dirty="0">
                <a:solidFill>
                  <a:schemeClr val="tx1"/>
                </a:solidFill>
              </a:rPr>
              <a:t>All retreatment patients </a:t>
            </a:r>
            <a:r>
              <a:rPr lang="en-PH" sz="2800" dirty="0">
                <a:solidFill>
                  <a:schemeClr val="tx1"/>
                </a:solidFill>
              </a:rPr>
              <a:t>should be </a:t>
            </a:r>
            <a:r>
              <a:rPr lang="en-PH" sz="2800" b="1" dirty="0">
                <a:solidFill>
                  <a:schemeClr val="tx1"/>
                </a:solidFill>
              </a:rPr>
              <a:t>screened for MDR-TB </a:t>
            </a:r>
            <a:r>
              <a:rPr lang="en-PH" sz="2800" dirty="0">
                <a:solidFill>
                  <a:schemeClr val="tx1"/>
                </a:solidFill>
              </a:rPr>
              <a:t>before initiating Category II treatment regimen.</a:t>
            </a:r>
          </a:p>
          <a:p>
            <a:r>
              <a:rPr lang="en-PH" sz="2800" dirty="0">
                <a:solidFill>
                  <a:schemeClr val="tx1"/>
                </a:solidFill>
              </a:rPr>
              <a:t>Fixed-dose combination </a:t>
            </a:r>
            <a:r>
              <a:rPr lang="en-PH" sz="2800" b="1" dirty="0">
                <a:solidFill>
                  <a:schemeClr val="tx1"/>
                </a:solidFill>
              </a:rPr>
              <a:t>(FDC) </a:t>
            </a:r>
            <a:r>
              <a:rPr lang="en-PH" sz="2800" dirty="0">
                <a:solidFill>
                  <a:schemeClr val="tx1"/>
                </a:solidFill>
              </a:rPr>
              <a:t>should be used – except in children unable to take tablet formulations.</a:t>
            </a:r>
          </a:p>
          <a:p>
            <a:r>
              <a:rPr lang="en-PH" sz="2800" dirty="0">
                <a:solidFill>
                  <a:schemeClr val="tx1"/>
                </a:solidFill>
              </a:rPr>
              <a:t>The </a:t>
            </a:r>
            <a:r>
              <a:rPr lang="en-PH" sz="2800" dirty="0">
                <a:solidFill>
                  <a:srgbClr val="FF0000"/>
                </a:solidFill>
              </a:rPr>
              <a:t>national and local government units </a:t>
            </a:r>
            <a:r>
              <a:rPr lang="en-PH" sz="2800" dirty="0">
                <a:solidFill>
                  <a:schemeClr val="tx1"/>
                </a:solidFill>
              </a:rPr>
              <a:t>(LGUs) shall ensure provision of drugs to all TB cases. </a:t>
            </a:r>
          </a:p>
        </p:txBody>
      </p:sp>
    </p:spTree>
    <p:extLst>
      <p:ext uri="{BB962C8B-B14F-4D97-AF65-F5344CB8AC3E}">
        <p14:creationId xmlns:p14="http://schemas.microsoft.com/office/powerpoint/2010/main" val="627675563"/>
      </p:ext>
    </p:extLst>
  </p:cSld>
  <p:clrMapOvr>
    <a:masterClrMapping/>
  </p:clrMapOvr>
</p:sld>
</file>

<file path=ppt/theme/theme1.xml><?xml version="1.0" encoding="utf-8"?>
<a:theme xmlns:a="http://schemas.openxmlformats.org/drawingml/2006/main" name="Face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3055</TotalTime>
  <Words>7991</Words>
  <Application>Microsoft Office PowerPoint</Application>
  <PresentationFormat>On-screen Show (4:3)</PresentationFormat>
  <Paragraphs>1115</Paragraphs>
  <Slides>72</Slides>
  <Notes>72</Notes>
  <HiddenSlides>10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72</vt:i4>
      </vt:variant>
    </vt:vector>
  </HeadingPairs>
  <TitlesOfParts>
    <vt:vector size="82" baseType="lpstr">
      <vt:lpstr>MS Mincho</vt:lpstr>
      <vt:lpstr>Arial</vt:lpstr>
      <vt:lpstr>Calibri</vt:lpstr>
      <vt:lpstr>Garamond</vt:lpstr>
      <vt:lpstr>Helvetica Condensed</vt:lpstr>
      <vt:lpstr>Symbol</vt:lpstr>
      <vt:lpstr>Times New Roman</vt:lpstr>
      <vt:lpstr>Trebuchet MS</vt:lpstr>
      <vt:lpstr>Wingdings 3</vt:lpstr>
      <vt:lpstr>Facet</vt:lpstr>
      <vt:lpstr>     5th edition  NTP MANUAL OF  PROCEDURES Case Holding</vt:lpstr>
      <vt:lpstr>Case Holding</vt:lpstr>
      <vt:lpstr>Definition of terms (TB Disease Registration Group)</vt:lpstr>
      <vt:lpstr>Definition of terms (TB Disease Registration Group)</vt:lpstr>
      <vt:lpstr>Drug formulations</vt:lpstr>
      <vt:lpstr>Policies</vt:lpstr>
      <vt:lpstr>TB disease registration group</vt:lpstr>
      <vt:lpstr>TB disease registration group</vt:lpstr>
      <vt:lpstr>Policies</vt:lpstr>
      <vt:lpstr>Policies</vt:lpstr>
      <vt:lpstr>Policies</vt:lpstr>
      <vt:lpstr>Policies</vt:lpstr>
      <vt:lpstr>PowerPoint Presentation</vt:lpstr>
      <vt:lpstr>Procedures (Treatment and registration)</vt:lpstr>
      <vt:lpstr>Treatment and registration</vt:lpstr>
      <vt:lpstr>Treatment and registration</vt:lpstr>
      <vt:lpstr>Form 4. TB Treatment-IPT Card</vt:lpstr>
      <vt:lpstr>Form 4. TB Treatment-IPT Card</vt:lpstr>
      <vt:lpstr>Form 5. NTP ID Card</vt:lpstr>
      <vt:lpstr>Form 5. NTP ID Card</vt:lpstr>
      <vt:lpstr>Revised contents of the                    treatment card</vt:lpstr>
      <vt:lpstr>Treatment and registration</vt:lpstr>
      <vt:lpstr>Treatment and registration</vt:lpstr>
      <vt:lpstr>Treatment and registration</vt:lpstr>
      <vt:lpstr>Treatment and registration</vt:lpstr>
      <vt:lpstr>Form 6a. Drug-Susceptible TB Register</vt:lpstr>
      <vt:lpstr>Form 6a. Drug-Susceptible TB Register</vt:lpstr>
      <vt:lpstr>Treatment category and dosages</vt:lpstr>
      <vt:lpstr>Treatment Category and Dosages</vt:lpstr>
      <vt:lpstr>Treatment category and dosages</vt:lpstr>
      <vt:lpstr>Treatment and registration</vt:lpstr>
      <vt:lpstr>PowerPoint Presentation</vt:lpstr>
      <vt:lpstr>Form 2b. NTP Laboratory Result Form for HIV Screening of TB Patients</vt:lpstr>
      <vt:lpstr>Follow-up clinic visits</vt:lpstr>
      <vt:lpstr>Procedures (Follow-up clinic visits)</vt:lpstr>
      <vt:lpstr>Follow-up clinic visits</vt:lpstr>
      <vt:lpstr>Follow-up clinic visits</vt:lpstr>
      <vt:lpstr>Follow-up clinic visits</vt:lpstr>
      <vt:lpstr>Monitor response to treatment</vt:lpstr>
      <vt:lpstr>Monitor response to treatment</vt:lpstr>
      <vt:lpstr>Monitor response to treatment</vt:lpstr>
      <vt:lpstr>     5th edition  NTP MANUAL OF  PROCEDURES Case Holding II</vt:lpstr>
      <vt:lpstr>Manage adverse drug reactions</vt:lpstr>
      <vt:lpstr>Manage adverse drug reactions</vt:lpstr>
      <vt:lpstr>Manage adverse drug reactions</vt:lpstr>
      <vt:lpstr>Manage adverse drug reactions</vt:lpstr>
      <vt:lpstr>Manage adverse drug reactions</vt:lpstr>
      <vt:lpstr>Deciding when a PTB patient is no longer infectious during treatment</vt:lpstr>
      <vt:lpstr>Deciding when a PTB patient is no longer infectious during treatment</vt:lpstr>
      <vt:lpstr>Management of cases who interrupted treatment</vt:lpstr>
      <vt:lpstr>Management of cases who interrupted treatment</vt:lpstr>
      <vt:lpstr>Treatment modifications for special situations</vt:lpstr>
      <vt:lpstr>Treatment modifications for special situations</vt:lpstr>
      <vt:lpstr>Treatment modifications for special situations</vt:lpstr>
      <vt:lpstr>Treatment modifications for special situations</vt:lpstr>
      <vt:lpstr>Treatment modifications for special situations</vt:lpstr>
      <vt:lpstr>Treatment modifications for special situations</vt:lpstr>
      <vt:lpstr>Treatment modifications for special situations</vt:lpstr>
      <vt:lpstr>Drug interactions during            TB treatment</vt:lpstr>
      <vt:lpstr>Drug interactions during TB treatment</vt:lpstr>
      <vt:lpstr>Drug interactions during TB treatment</vt:lpstr>
      <vt:lpstr>Drug interactions during TB treatment</vt:lpstr>
      <vt:lpstr>Drug interactions during TB treatment</vt:lpstr>
      <vt:lpstr>Treatment outcomes</vt:lpstr>
      <vt:lpstr>Treatment outcomes</vt:lpstr>
      <vt:lpstr>Treatment outcomes</vt:lpstr>
      <vt:lpstr>Treatment outcomes</vt:lpstr>
      <vt:lpstr>Treatment outcomes</vt:lpstr>
      <vt:lpstr>Treatment outcomes for RR-TB, MDR-TB, and XDR-TB</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NTP  MANUAL OF PROCEDURES Case Holding</dc:title>
  <dc:creator>Jose Hesron Morfe,MD</dc:creator>
  <cp:lastModifiedBy>alio</cp:lastModifiedBy>
  <cp:revision>249</cp:revision>
  <dcterms:created xsi:type="dcterms:W3CDTF">2014-03-25T00:59:12Z</dcterms:created>
  <dcterms:modified xsi:type="dcterms:W3CDTF">2018-04-23T09:46:00Z</dcterms:modified>
</cp:coreProperties>
</file>