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8"/>
  </p:notesMasterIdLst>
  <p:sldIdLst>
    <p:sldId id="346" r:id="rId2"/>
    <p:sldId id="300" r:id="rId3"/>
    <p:sldId id="336" r:id="rId4"/>
    <p:sldId id="345" r:id="rId5"/>
    <p:sldId id="304" r:id="rId6"/>
    <p:sldId id="32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4E5962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701" autoAdjust="0"/>
    <p:restoredTop sz="76744" autoAdjust="0"/>
  </p:normalViewPr>
  <p:slideViewPr>
    <p:cSldViewPr snapToGrid="0">
      <p:cViewPr varScale="1">
        <p:scale>
          <a:sx n="52" d="100"/>
          <a:sy n="52" d="100"/>
        </p:scale>
        <p:origin x="18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35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1BD9-E4B4-4EFD-B6E9-3FD4C80BA15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4784-CE4B-445E-B580-7D1A566EE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32DF-1D5C-40C1-B1AD-E46D1B590769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9538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For asymptomatic &lt;5 </a:t>
            </a:r>
            <a:r>
              <a:rPr lang="en-US" b="0" u="none" baseline="0" dirty="0" err="1"/>
              <a:t>yo</a:t>
            </a:r>
            <a:r>
              <a:rPr lang="en-US" b="0" u="none" baseline="0" dirty="0"/>
              <a:t>, procedure varies depending on whether index case is bacteriologically confirmed or clinically diagnosed. </a:t>
            </a:r>
            <a:r>
              <a:rPr lang="en-US" b="1" u="none" baseline="0" dirty="0"/>
              <a:t>BUT both should undergo TST.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with clinically-diagnosed index case,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positive, give IPT. 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u="none" baseline="0" dirty="0"/>
              <a:t>If TST is negative, no intervention except to educate and advise consult if signs/symptoms develop.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with bacteriologically-confirmed index case,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positive, there is </a:t>
            </a:r>
            <a:r>
              <a:rPr lang="en-US" b="1" u="sng" baseline="0" dirty="0"/>
              <a:t>a need to rule out TB disease through Chest </a:t>
            </a:r>
            <a:r>
              <a:rPr lang="en-US" b="1" u="sng" baseline="0" dirty="0" err="1"/>
              <a:t>Xray</a:t>
            </a:r>
            <a:r>
              <a:rPr lang="en-US" b="1" u="sng" baseline="0" dirty="0"/>
              <a:t> before starting IPT</a:t>
            </a:r>
            <a:r>
              <a:rPr lang="en-US" b="0" u="none" baseline="0" dirty="0"/>
              <a:t>. If chest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 becomes positive, 3 out of 5 criteria (exposure, TST,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) is fulfilled and physician can decide to treat as TB disease.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This is applied </a:t>
            </a:r>
            <a:r>
              <a:rPr lang="en-US" b="1" u="sng" baseline="0" dirty="0"/>
              <a:t>only to bacteriologically confirmed TB index case</a:t>
            </a:r>
            <a:r>
              <a:rPr lang="en-US" b="0" u="none" baseline="0" dirty="0"/>
              <a:t>, because of higher chances of infection and disease development.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negative (or positive but with negative </a:t>
            </a:r>
            <a:r>
              <a:rPr lang="en-US" b="0" u="none" baseline="0" dirty="0" err="1"/>
              <a:t>CxR</a:t>
            </a:r>
            <a:r>
              <a:rPr lang="en-US" b="0" u="none" baseline="0" dirty="0"/>
              <a:t>), </a:t>
            </a:r>
            <a:r>
              <a:rPr lang="en-US" b="1" u="sng" baseline="0" dirty="0"/>
              <a:t>give IPT</a:t>
            </a:r>
            <a:r>
              <a:rPr lang="en-US" b="0" u="none" baseline="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u="none" baseline="0" dirty="0"/>
              <a:t>EMPHASIZE: Do not withhold giving IPT if there is no access to </a:t>
            </a:r>
            <a:r>
              <a:rPr lang="en-US" b="1" u="none" baseline="0" dirty="0" err="1"/>
              <a:t>ChestXray</a:t>
            </a:r>
            <a:r>
              <a:rPr lang="en-US" b="1" u="none" baseline="0" dirty="0"/>
              <a:t>.  If asymptomatic contact less than 5yo (with bacteriologically confirmed index case) cannot undergo (</a:t>
            </a:r>
            <a:r>
              <a:rPr lang="en-US" b="1" u="none" baseline="0" dirty="0" err="1"/>
              <a:t>CxR</a:t>
            </a:r>
            <a:r>
              <a:rPr lang="en-US" b="1" u="none" baseline="0" dirty="0"/>
              <a:t>), IPT may be given. </a:t>
            </a:r>
            <a:r>
              <a:rPr lang="en-US" b="0" u="none" baseline="0" dirty="0"/>
              <a:t>(Hence, </a:t>
            </a:r>
            <a:r>
              <a:rPr lang="en-US" b="0" u="none" baseline="0" dirty="0" err="1"/>
              <a:t>CxR</a:t>
            </a:r>
            <a:r>
              <a:rPr lang="en-US" b="0" u="none" baseline="0" dirty="0"/>
              <a:t> is recommended but not mandatory).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u="non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u="non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53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For asymptomatic &lt;5 </a:t>
            </a:r>
            <a:r>
              <a:rPr lang="en-US" b="0" u="none" baseline="0" dirty="0" err="1"/>
              <a:t>yo</a:t>
            </a:r>
            <a:r>
              <a:rPr lang="en-US" b="0" u="none" baseline="0" dirty="0"/>
              <a:t>, procedure varies depending on whether index case is bacteriologically confirmed or clinically diagnosed. </a:t>
            </a:r>
            <a:r>
              <a:rPr lang="en-US" b="1" u="none" baseline="0" dirty="0"/>
              <a:t>BUT both should undergo TST.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with clinically-diagnosed index case,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positive, give IPT. 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u="none" baseline="0" dirty="0"/>
              <a:t>If TST is negative, no intervention except to educate and advise consult if signs/symptoms develop.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with bacteriologically-confirmed index case,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positive, there is </a:t>
            </a:r>
            <a:r>
              <a:rPr lang="en-US" b="1" u="sng" baseline="0" dirty="0"/>
              <a:t>a need to rule out TB disease through Chest </a:t>
            </a:r>
            <a:r>
              <a:rPr lang="en-US" b="1" u="sng" baseline="0" dirty="0" err="1"/>
              <a:t>Xray</a:t>
            </a:r>
            <a:r>
              <a:rPr lang="en-US" b="1" u="sng" baseline="0" dirty="0"/>
              <a:t> before starting IPT</a:t>
            </a:r>
            <a:r>
              <a:rPr lang="en-US" b="0" u="none" baseline="0" dirty="0"/>
              <a:t>. If chest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 becomes positive, 3 out of 5 criteria (exposure, TST,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) is fulfilled and physician can decide to treat as TB disease.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This is applied </a:t>
            </a:r>
            <a:r>
              <a:rPr lang="en-US" b="1" u="sng" baseline="0" dirty="0"/>
              <a:t>only to bacteriologically confirmed TB index case</a:t>
            </a:r>
            <a:r>
              <a:rPr lang="en-US" b="0" u="none" baseline="0" dirty="0"/>
              <a:t>, because of higher chances of infection and disease development.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TST is negative (or positive but with negative </a:t>
            </a:r>
            <a:r>
              <a:rPr lang="en-US" b="0" u="none" baseline="0" dirty="0" err="1"/>
              <a:t>CxR</a:t>
            </a:r>
            <a:r>
              <a:rPr lang="en-US" b="0" u="none" baseline="0" dirty="0"/>
              <a:t>), </a:t>
            </a:r>
            <a:r>
              <a:rPr lang="en-US" b="1" u="sng" baseline="0" dirty="0"/>
              <a:t>give IPT</a:t>
            </a:r>
            <a:r>
              <a:rPr lang="en-US" b="0" u="none" baseline="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u="none" baseline="0" dirty="0"/>
              <a:t>EMPHASIZE: Do not withhold giving IPT if there is no access to </a:t>
            </a:r>
            <a:r>
              <a:rPr lang="en-US" b="1" u="none" baseline="0" dirty="0" err="1"/>
              <a:t>ChestXray</a:t>
            </a:r>
            <a:r>
              <a:rPr lang="en-US" b="1" u="none" baseline="0" dirty="0"/>
              <a:t>.  If asymptomatic contact less than 5yo (with bacteriologically confirmed index case) cannot undergo (</a:t>
            </a:r>
            <a:r>
              <a:rPr lang="en-US" b="1" u="none" baseline="0" dirty="0" err="1"/>
              <a:t>CxR</a:t>
            </a:r>
            <a:r>
              <a:rPr lang="en-US" b="1" u="none" baseline="0" dirty="0"/>
              <a:t>), IPT may be given. </a:t>
            </a:r>
            <a:r>
              <a:rPr lang="en-US" b="0" u="none" baseline="0" dirty="0"/>
              <a:t>(Hence, </a:t>
            </a:r>
            <a:r>
              <a:rPr lang="en-US" b="0" u="none" baseline="0" dirty="0" err="1"/>
              <a:t>CxR</a:t>
            </a:r>
            <a:r>
              <a:rPr lang="en-US" b="0" u="none" baseline="0" dirty="0"/>
              <a:t> is recommended but not mandatory).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u="non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u="non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2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1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Screening of PLHIV shall be by symptoms </a:t>
            </a:r>
            <a:r>
              <a:rPr lang="en-US" b="1" u="sng" baseline="0" dirty="0"/>
              <a:t>AND</a:t>
            </a:r>
            <a:r>
              <a:rPr lang="en-US" b="0" u="none" baseline="0" dirty="0"/>
              <a:t> chest </a:t>
            </a:r>
            <a:r>
              <a:rPr lang="en-US" b="0" u="none" baseline="0" dirty="0" err="1"/>
              <a:t>Xray</a:t>
            </a:r>
            <a:endParaRPr lang="en-US" b="0" u="non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symptomatic and/or with Chest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 findings, refer for </a:t>
            </a:r>
            <a:r>
              <a:rPr lang="en-US" b="0" u="none" baseline="0" dirty="0" err="1"/>
              <a:t>Xpert</a:t>
            </a:r>
            <a:r>
              <a:rPr lang="en-US" b="0" u="none" baseline="0" dirty="0"/>
              <a:t> testing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Screening shall be done yearly.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TB treatment based on results of diagnostic tests.  </a:t>
            </a:r>
            <a:r>
              <a:rPr lang="en-US" b="1" u="sng" baseline="0" dirty="0"/>
              <a:t>HOWEVER</a:t>
            </a:r>
            <a:r>
              <a:rPr lang="en-US" b="0" u="none" baseline="0" dirty="0"/>
              <a:t>, in some cases the physician may decide to still treat despite negative results on </a:t>
            </a:r>
            <a:r>
              <a:rPr lang="en-US" b="0" u="none" baseline="0" dirty="0" err="1"/>
              <a:t>Xpert</a:t>
            </a:r>
            <a:r>
              <a:rPr lang="en-US" b="0" u="none" baseline="0" dirty="0"/>
              <a:t> and chest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 (</a:t>
            </a:r>
            <a:r>
              <a:rPr lang="en-US" b="0" u="none" baseline="0" dirty="0" err="1"/>
              <a:t>eg</a:t>
            </a:r>
            <a:r>
              <a:rPr lang="en-US" b="0" u="none" baseline="0" dirty="0"/>
              <a:t>, if with unexplained cough).  Lower threshold of treatment due to </a:t>
            </a:r>
            <a:r>
              <a:rPr lang="en-US" b="0" u="none" baseline="0" dirty="0" err="1"/>
              <a:t>paucibacillary</a:t>
            </a:r>
            <a:r>
              <a:rPr lang="en-US" b="0" u="none" baseline="0" dirty="0"/>
              <a:t> nature and lack of immune response that leads to negative </a:t>
            </a:r>
            <a:r>
              <a:rPr lang="en-US" b="0" u="none" baseline="0" dirty="0" err="1"/>
              <a:t>Xray</a:t>
            </a:r>
            <a:r>
              <a:rPr lang="en-US" b="0" u="none" baseline="0" dirty="0"/>
              <a:t> findings among PLHIV.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3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u="none" baseline="0" dirty="0"/>
              <a:t>If screened and assessed as having no TB, PLHIV are eligible for 6 months IPT.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4784-CE4B-445E-B580-7D1A566EE22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6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43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3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3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5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7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0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7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4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4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0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171" y="145142"/>
            <a:ext cx="7199086" cy="751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71" y="1041520"/>
            <a:ext cx="7199086" cy="4999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867" y="2081838"/>
            <a:ext cx="6804227" cy="3657600"/>
          </a:xfrm>
        </p:spPr>
        <p:txBody>
          <a:bodyPr/>
          <a:lstStyle/>
          <a:p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NTP MANUAL OF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br>
              <a:rPr lang="en-US" dirty="0"/>
            </a:br>
            <a:r>
              <a:rPr lang="en-PH" sz="4800" dirty="0">
                <a:solidFill>
                  <a:schemeClr val="tx1"/>
                </a:solidFill>
              </a:rPr>
              <a:t>Case Finding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C3B40-66F7-49F1-BC07-C94071F44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20" y="536962"/>
            <a:ext cx="2487910" cy="884328"/>
          </a:xfrm>
          <a:prstGeom prst="rect">
            <a:avLst/>
          </a:prstGeom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02C8D457-AFA1-4D90-B84F-E510A6D3A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4043954" y="565890"/>
            <a:ext cx="2719981" cy="77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BSPlogo-transparent.png">
            <a:extLst>
              <a:ext uri="{FF2B5EF4-FFF2-40B4-BE49-F238E27FC236}">
                <a16:creationId xmlns:a16="http://schemas.microsoft.com/office/drawing/2014/main" id="{7B04A8CB-024E-4D76-AE33-1F3AD324457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4180" y="457793"/>
            <a:ext cx="1099521" cy="96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5AF89371-5D25-408A-BD2E-F74A8E7C5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0167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914" y="410174"/>
            <a:ext cx="7924176" cy="140033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Procedures (Household contacts of drug-susceptible TB)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14" y="2099102"/>
            <a:ext cx="7300056" cy="3935938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All asymptomatic household contacts &lt;5 years old of a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bacteriologically confirmed index case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Undergo TST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TST is negative, these contacts should be given IPT.  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TST is positive, rule out TB disease with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CxR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before giving IPT. </a:t>
            </a:r>
          </a:p>
          <a:p>
            <a:pPr marL="571500" lvl="1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7150" algn="l"/>
              </a:tabLst>
            </a:pPr>
            <a:endParaRPr lang="en-US" sz="2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1430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7150" algn="l"/>
              </a:tabLst>
            </a:pPr>
            <a:endParaRPr lang="en-US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8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90" y="538190"/>
            <a:ext cx="7924176" cy="141862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Procedures (Household contacts of drug-susceptible TB)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90" y="2464862"/>
            <a:ext cx="7300056" cy="3277570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All asymptomatic household contacts         &lt;5 years old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of a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clinically diagnosed index case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57250" lvl="1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Undergo TST</a:t>
            </a:r>
          </a:p>
          <a:p>
            <a:pPr marL="857250" lvl="1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TST is positive, give IPT.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TST is negative, do not give IPT and advise to seek consult immediately if signs and symptoms of TB develop.  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0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8986" y="-20685"/>
            <a:ext cx="9258300" cy="76061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0328" y="153744"/>
            <a:ext cx="7924176" cy="11814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Procedures (Household contacts of drug-susceptible TB)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8352" y="1473985"/>
            <a:ext cx="1351291" cy="32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Asymptomatic household contacts</a:t>
            </a:r>
          </a:p>
        </p:txBody>
      </p:sp>
      <p:sp>
        <p:nvSpPr>
          <p:cNvPr id="6" name="Hexagon 5"/>
          <p:cNvSpPr/>
          <p:nvPr/>
        </p:nvSpPr>
        <p:spPr>
          <a:xfrm>
            <a:off x="2727572" y="2479708"/>
            <a:ext cx="1302474" cy="32752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Classification of Index Case?</a:t>
            </a:r>
          </a:p>
        </p:txBody>
      </p:sp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1125981" y="2475513"/>
            <a:ext cx="1140963" cy="320131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Bacteriologically confirmed PTB 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5"/>
          <p:cNvSpPr>
            <a:spLocks noChangeArrowheads="1"/>
          </p:cNvSpPr>
          <p:nvPr/>
        </p:nvSpPr>
        <p:spPr bwMode="auto">
          <a:xfrm>
            <a:off x="4565497" y="2487980"/>
            <a:ext cx="973155" cy="32515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Clinically diagnosed PTB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147629" y="3053993"/>
            <a:ext cx="1065975" cy="489531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Tuberculin Skin Test positive?</a:t>
            </a:r>
          </a:p>
        </p:txBody>
      </p:sp>
      <p:sp>
        <p:nvSpPr>
          <p:cNvPr id="12" name="Hexagon 11"/>
          <p:cNvSpPr/>
          <p:nvPr/>
        </p:nvSpPr>
        <p:spPr>
          <a:xfrm>
            <a:off x="1118711" y="3916143"/>
            <a:ext cx="1174207" cy="754395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With access to CXR and findings are suggestive of TB?</a:t>
            </a:r>
          </a:p>
        </p:txBody>
      </p:sp>
      <p:sp>
        <p:nvSpPr>
          <p:cNvPr id="13" name="Hexagon 12"/>
          <p:cNvSpPr/>
          <p:nvPr/>
        </p:nvSpPr>
        <p:spPr>
          <a:xfrm>
            <a:off x="4580922" y="3066641"/>
            <a:ext cx="990888" cy="467112"/>
          </a:xfrm>
          <a:prstGeom prst="hexagon">
            <a:avLst/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Tuberculin Skin Test positive?</a:t>
            </a: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2916779" y="3040028"/>
            <a:ext cx="900278" cy="524297"/>
          </a:xfrm>
          <a:prstGeom prst="rect">
            <a:avLst/>
          </a:prstGeom>
          <a:solidFill>
            <a:srgbClr val="03E7ED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</a:rPr>
              <a:t>Give Isoniazid Preventive Therapy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446549" y="3956233"/>
            <a:ext cx="1300135" cy="671138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PH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 child be  re-evaluated once with signs or symptoms</a:t>
            </a:r>
          </a:p>
        </p:txBody>
      </p:sp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1244781" y="5060982"/>
            <a:ext cx="981237" cy="42877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PH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Clinically diagnosed PTB</a:t>
            </a:r>
            <a:endParaRPr lang="en-US" sz="10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001327" y="5663080"/>
            <a:ext cx="1473218" cy="352171"/>
          </a:xfrm>
          <a:prstGeom prst="rect">
            <a:avLst/>
          </a:prstGeom>
          <a:solidFill>
            <a:srgbClr val="FF8F8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previous  Figure XX  (previous algorithm)</a:t>
            </a:r>
          </a:p>
        </p:txBody>
      </p:sp>
      <p:cxnSp>
        <p:nvCxnSpPr>
          <p:cNvPr id="25" name="Straight Arrow Connector 24"/>
          <p:cNvCxnSpPr>
            <a:stCxn id="4" idx="2"/>
            <a:endCxn id="65" idx="0"/>
          </p:cNvCxnSpPr>
          <p:nvPr/>
        </p:nvCxnSpPr>
        <p:spPr>
          <a:xfrm flipH="1">
            <a:off x="3790834" y="1802822"/>
            <a:ext cx="1243164" cy="272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  <a:endCxn id="7" idx="3"/>
          </p:cNvCxnSpPr>
          <p:nvPr/>
        </p:nvCxnSpPr>
        <p:spPr>
          <a:xfrm flipH="1" flipV="1">
            <a:off x="2266944" y="2635579"/>
            <a:ext cx="460628" cy="78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0"/>
            <a:endCxn id="8" idx="1"/>
          </p:cNvCxnSpPr>
          <p:nvPr/>
        </p:nvCxnSpPr>
        <p:spPr>
          <a:xfrm>
            <a:off x="4030046" y="2643471"/>
            <a:ext cx="535451" cy="70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3"/>
            <a:endCxn id="14" idx="3"/>
          </p:cNvCxnSpPr>
          <p:nvPr/>
        </p:nvCxnSpPr>
        <p:spPr>
          <a:xfrm flipH="1">
            <a:off x="3817057" y="3300197"/>
            <a:ext cx="763865" cy="1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674949" y="3503694"/>
            <a:ext cx="0" cy="4139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734862" y="4686867"/>
            <a:ext cx="538" cy="374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7" idx="2"/>
            <a:endCxn id="23" idx="0"/>
          </p:cNvCxnSpPr>
          <p:nvPr/>
        </p:nvCxnSpPr>
        <p:spPr>
          <a:xfrm>
            <a:off x="1735400" y="5489760"/>
            <a:ext cx="2536" cy="173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4" idx="2"/>
          </p:cNvCxnSpPr>
          <p:nvPr/>
        </p:nvCxnSpPr>
        <p:spPr>
          <a:xfrm flipH="1" flipV="1">
            <a:off x="3366918" y="3564325"/>
            <a:ext cx="14911" cy="421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0"/>
            <a:endCxn id="14" idx="1"/>
          </p:cNvCxnSpPr>
          <p:nvPr/>
        </p:nvCxnSpPr>
        <p:spPr>
          <a:xfrm>
            <a:off x="2213604" y="3298759"/>
            <a:ext cx="703175" cy="34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395"/>
          <p:cNvSpPr txBox="1">
            <a:spLocks noChangeArrowheads="1"/>
          </p:cNvSpPr>
          <p:nvPr/>
        </p:nvSpPr>
        <p:spPr bwMode="auto">
          <a:xfrm>
            <a:off x="2324883" y="3091401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7" name="TextBox 395"/>
          <p:cNvSpPr txBox="1">
            <a:spLocks noChangeArrowheads="1"/>
          </p:cNvSpPr>
          <p:nvPr/>
        </p:nvSpPr>
        <p:spPr bwMode="auto">
          <a:xfrm>
            <a:off x="5007646" y="3620322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8" name="TextBox 395"/>
          <p:cNvSpPr txBox="1">
            <a:spLocks noChangeArrowheads="1"/>
          </p:cNvSpPr>
          <p:nvPr/>
        </p:nvSpPr>
        <p:spPr bwMode="auto">
          <a:xfrm>
            <a:off x="3041165" y="3663997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9" name="TextBox 395"/>
          <p:cNvSpPr txBox="1">
            <a:spLocks noChangeArrowheads="1"/>
          </p:cNvSpPr>
          <p:nvPr/>
        </p:nvSpPr>
        <p:spPr bwMode="auto">
          <a:xfrm>
            <a:off x="4001614" y="3086623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0" name="TextBox 395"/>
          <p:cNvSpPr txBox="1">
            <a:spLocks noChangeArrowheads="1"/>
          </p:cNvSpPr>
          <p:nvPr/>
        </p:nvSpPr>
        <p:spPr bwMode="auto">
          <a:xfrm>
            <a:off x="1315393" y="4773598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sp>
        <p:nvSpPr>
          <p:cNvPr id="71" name="TextBox 395"/>
          <p:cNvSpPr txBox="1">
            <a:spLocks noChangeArrowheads="1"/>
          </p:cNvSpPr>
          <p:nvPr/>
        </p:nvSpPr>
        <p:spPr bwMode="auto">
          <a:xfrm>
            <a:off x="1290499" y="3617873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4879761" y="5306917"/>
            <a:ext cx="2532841" cy="672889"/>
            <a:chOff x="4046403" y="5425584"/>
            <a:chExt cx="2532841" cy="672889"/>
          </a:xfrm>
        </p:grpSpPr>
        <p:grpSp>
          <p:nvGrpSpPr>
            <p:cNvPr id="75" name="Group 74"/>
            <p:cNvGrpSpPr/>
            <p:nvPr/>
          </p:nvGrpSpPr>
          <p:grpSpPr>
            <a:xfrm>
              <a:off x="4247720" y="5495793"/>
              <a:ext cx="2331524" cy="602680"/>
              <a:chOff x="2065445" y="5887976"/>
              <a:chExt cx="2331524" cy="590204"/>
            </a:xfrm>
          </p:grpSpPr>
          <p:sp>
            <p:nvSpPr>
              <p:cNvPr id="76" name="Rectangle 189"/>
              <p:cNvSpPr>
                <a:spLocks noChangeArrowheads="1"/>
              </p:cNvSpPr>
              <p:nvPr/>
            </p:nvSpPr>
            <p:spPr bwMode="auto">
              <a:xfrm>
                <a:off x="3318898" y="6115231"/>
                <a:ext cx="1069144" cy="134153"/>
              </a:xfrm>
              <a:prstGeom prst="rect">
                <a:avLst/>
              </a:prstGeom>
              <a:solidFill>
                <a:srgbClr val="99FF99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Classification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7" name="Rectangle 189"/>
              <p:cNvSpPr>
                <a:spLocks noChangeArrowheads="1"/>
              </p:cNvSpPr>
              <p:nvPr/>
            </p:nvSpPr>
            <p:spPr bwMode="auto">
              <a:xfrm>
                <a:off x="3321387" y="6344027"/>
                <a:ext cx="1069144" cy="134153"/>
              </a:xfrm>
              <a:prstGeom prst="rect">
                <a:avLst/>
              </a:prstGeom>
              <a:solidFill>
                <a:srgbClr val="FF8F8F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Disposition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8" name="Rectangle 189"/>
              <p:cNvSpPr>
                <a:spLocks noChangeArrowheads="1"/>
              </p:cNvSpPr>
              <p:nvPr/>
            </p:nvSpPr>
            <p:spPr bwMode="auto">
              <a:xfrm>
                <a:off x="2069708" y="6344025"/>
                <a:ext cx="1069144" cy="134153"/>
              </a:xfrm>
              <a:prstGeom prst="rect">
                <a:avLst/>
              </a:prstGeom>
              <a:solidFill>
                <a:srgbClr val="03E7ED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Treatment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Rectangle 189"/>
              <p:cNvSpPr>
                <a:spLocks noChangeArrowheads="1"/>
              </p:cNvSpPr>
              <p:nvPr/>
            </p:nvSpPr>
            <p:spPr bwMode="auto">
              <a:xfrm>
                <a:off x="3327825" y="5887976"/>
                <a:ext cx="1069144" cy="13415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Question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2" name="Rectangle 189"/>
              <p:cNvSpPr>
                <a:spLocks noChangeArrowheads="1"/>
              </p:cNvSpPr>
              <p:nvPr/>
            </p:nvSpPr>
            <p:spPr bwMode="auto">
              <a:xfrm>
                <a:off x="2065445" y="6115798"/>
                <a:ext cx="1069144" cy="134153"/>
              </a:xfrm>
              <a:prstGeom prst="rect">
                <a:avLst/>
              </a:prstGeom>
              <a:solidFill>
                <a:srgbClr val="BDD7EE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3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1pPr>
                <a:lvl2pPr marL="742950" indent="-285750">
                  <a:lnSpc>
                    <a:spcPct val="93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2pPr>
                <a:lvl3pPr marL="1143000" indent="-228600">
                  <a:lnSpc>
                    <a:spcPct val="93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3pPr>
                <a:lvl4pPr marL="16002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4pPr>
                <a:lvl5pPr marL="2057400" indent="-228600">
                  <a:lnSpc>
                    <a:spcPct val="93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PH" sz="1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Diagnostic Test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4046403" y="5425584"/>
              <a:ext cx="15413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</a:rPr>
                <a:t>COLOR LEGEND</a:t>
              </a:r>
            </a:p>
          </p:txBody>
        </p:sp>
      </p:grpSp>
      <p:sp>
        <p:nvSpPr>
          <p:cNvPr id="41" name="Hexagon 40"/>
          <p:cNvSpPr/>
          <p:nvPr/>
        </p:nvSpPr>
        <p:spPr>
          <a:xfrm>
            <a:off x="2862344" y="3985783"/>
            <a:ext cx="1004729" cy="636179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Other lab findings suggestive of TB?</a:t>
            </a:r>
          </a:p>
        </p:txBody>
      </p:sp>
      <p:cxnSp>
        <p:nvCxnSpPr>
          <p:cNvPr id="46" name="Straight Arrow Connector 45"/>
          <p:cNvCxnSpPr>
            <a:stCxn id="12" idx="0"/>
            <a:endCxn id="41" idx="3"/>
          </p:cNvCxnSpPr>
          <p:nvPr/>
        </p:nvCxnSpPr>
        <p:spPr>
          <a:xfrm>
            <a:off x="2292918" y="4293341"/>
            <a:ext cx="569426" cy="105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2"/>
            <a:endCxn id="17" idx="3"/>
          </p:cNvCxnSpPr>
          <p:nvPr/>
        </p:nvCxnSpPr>
        <p:spPr>
          <a:xfrm flipH="1">
            <a:off x="2226018" y="4621962"/>
            <a:ext cx="795371" cy="6534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395"/>
          <p:cNvSpPr txBox="1">
            <a:spLocks noChangeArrowheads="1"/>
          </p:cNvSpPr>
          <p:nvPr/>
        </p:nvSpPr>
        <p:spPr bwMode="auto">
          <a:xfrm>
            <a:off x="2371741" y="4056806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</a:p>
        </p:txBody>
      </p:sp>
      <p:sp>
        <p:nvSpPr>
          <p:cNvPr id="65" name="Hexagon 64"/>
          <p:cNvSpPr/>
          <p:nvPr/>
        </p:nvSpPr>
        <p:spPr>
          <a:xfrm>
            <a:off x="2960392" y="1913646"/>
            <a:ext cx="830442" cy="324104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Age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&lt;5 y/o?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3381829" y="223775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1674949" y="279401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>
            <a:off x="5065849" y="2809250"/>
            <a:ext cx="363" cy="254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6" idx="0"/>
          </p:cNvCxnSpPr>
          <p:nvPr/>
        </p:nvCxnSpPr>
        <p:spPr>
          <a:xfrm>
            <a:off x="5095167" y="3526239"/>
            <a:ext cx="1450" cy="429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Hexagon 173"/>
          <p:cNvSpPr/>
          <p:nvPr/>
        </p:nvSpPr>
        <p:spPr>
          <a:xfrm>
            <a:off x="6343672" y="1913646"/>
            <a:ext cx="830442" cy="324104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Age </a:t>
            </a:r>
            <a:r>
              <a:rPr lang="en-US" sz="1000" u="sng" dirty="0">
                <a:solidFill>
                  <a:schemeClr val="tx1"/>
                </a:solidFill>
                <a:latin typeface="Calibri" panose="020F0502020204030204" pitchFamily="34" charset="0"/>
              </a:rPr>
              <a:t>&gt;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5,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</a:rPr>
              <a:t>&lt;15 y/o?</a:t>
            </a:r>
          </a:p>
        </p:txBody>
      </p:sp>
      <p:cxnSp>
        <p:nvCxnSpPr>
          <p:cNvPr id="175" name="Straight Arrow Connector 174"/>
          <p:cNvCxnSpPr>
            <a:stCxn id="4" idx="2"/>
            <a:endCxn id="174" idx="3"/>
          </p:cNvCxnSpPr>
          <p:nvPr/>
        </p:nvCxnSpPr>
        <p:spPr>
          <a:xfrm>
            <a:off x="5033998" y="1802822"/>
            <a:ext cx="1309674" cy="272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16" idx="3"/>
          </p:cNvCxnSpPr>
          <p:nvPr/>
        </p:nvCxnSpPr>
        <p:spPr>
          <a:xfrm flipH="1">
            <a:off x="5746684" y="2252990"/>
            <a:ext cx="1034029" cy="2038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395"/>
          <p:cNvSpPr txBox="1">
            <a:spLocks noChangeArrowheads="1"/>
          </p:cNvSpPr>
          <p:nvPr/>
        </p:nvSpPr>
        <p:spPr bwMode="auto">
          <a:xfrm>
            <a:off x="2382195" y="4707340"/>
            <a:ext cx="403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solidFill>
                  <a:srgbClr val="FF0000"/>
                </a:solidFill>
                <a:latin typeface="Calibri" panose="020F050202020403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9038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099" y="410174"/>
            <a:ext cx="7924176" cy="119917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Procedures (Persons living </a:t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with HIV)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831" y="2009561"/>
            <a:ext cx="7731579" cy="4592407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All PLHIV (Social Hygiene Clinic or Treatment Hub) shall undergo TB screening </a:t>
            </a:r>
          </a:p>
          <a:p>
            <a:pPr marL="857250" lvl="1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Symptomatic screening </a:t>
            </a:r>
          </a:p>
          <a:p>
            <a:pPr marL="857250" lvl="1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Chest X-ray</a:t>
            </a:r>
          </a:p>
          <a:p>
            <a:pPr marL="857250" lvl="1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If symptomatic, sputum for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Xpert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MTB/RIF</a:t>
            </a:r>
          </a:p>
          <a:p>
            <a:pPr marL="571500" lvl="1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7150" algn="l"/>
              </a:tabLst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TB screening for PLHIV shall be done upon HIV diagnosis and annually during follow-up visit.</a:t>
            </a:r>
          </a:p>
          <a:p>
            <a:pPr marL="11430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7150" algn="l"/>
              </a:tabLst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TB treatment shall start once the patient is found to have active TB (referral to PMDT if RR-TB).</a:t>
            </a:r>
          </a:p>
          <a:p>
            <a:pPr marL="457200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4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98" y="373598"/>
            <a:ext cx="7924176" cy="123574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Procedures (Persons living </a:t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with HIV)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414" y="2375321"/>
            <a:ext cx="7265721" cy="1702903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PLHIV with no active TB shall be given Isoniazid Preventive Treatment (IPT) for  6 months</a:t>
            </a:r>
          </a:p>
          <a:p>
            <a:pPr marL="457200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tabLst>
                <a:tab pos="57150" algn="l"/>
              </a:tabLst>
            </a:pPr>
            <a:endParaRPr lang="en-US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810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2945</TotalTime>
  <Words>818</Words>
  <Application>Microsoft Office PowerPoint</Application>
  <PresentationFormat>On-screen Show (4:3)</PresentationFormat>
  <Paragraphs>94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Trebuchet MS</vt:lpstr>
      <vt:lpstr>Wingdings 3</vt:lpstr>
      <vt:lpstr>Facet</vt:lpstr>
      <vt:lpstr>     5th edition  NTP MANUAL OF  PROCEDURES Case Finding</vt:lpstr>
      <vt:lpstr>Procedures (Household contacts of drug-susceptible TB) </vt:lpstr>
      <vt:lpstr>Procedures (Household contacts of drug-susceptible TB) </vt:lpstr>
      <vt:lpstr>PowerPoint Presentation</vt:lpstr>
      <vt:lpstr>Procedures (Persons living  with HIV) </vt:lpstr>
      <vt:lpstr>Procedures (Persons living  with HIV)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NTP  MANUAL OF PROCEDURES Case Holding</dc:title>
  <dc:creator>Jose Hesron Morfe,MD</dc:creator>
  <cp:lastModifiedBy>alio</cp:lastModifiedBy>
  <cp:revision>233</cp:revision>
  <dcterms:created xsi:type="dcterms:W3CDTF">2014-02-05T03:51:19Z</dcterms:created>
  <dcterms:modified xsi:type="dcterms:W3CDTF">2018-04-23T10:25:03Z</dcterms:modified>
</cp:coreProperties>
</file>