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8"/>
  </p:notesMasterIdLst>
  <p:sldIdLst>
    <p:sldId id="346" r:id="rId2"/>
    <p:sldId id="300" r:id="rId3"/>
    <p:sldId id="336" r:id="rId4"/>
    <p:sldId id="345" r:id="rId5"/>
    <p:sldId id="304" r:id="rId6"/>
    <p:sldId id="32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7EE"/>
    <a:srgbClr val="4E5962"/>
    <a:srgbClr val="90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4701" autoAdjust="0"/>
    <p:restoredTop sz="76744" autoAdjust="0"/>
  </p:normalViewPr>
  <p:slideViewPr>
    <p:cSldViewPr snapToGrid="0">
      <p:cViewPr varScale="1">
        <p:scale>
          <a:sx n="52" d="100"/>
          <a:sy n="52" d="100"/>
        </p:scale>
        <p:origin x="187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35"/>
    </p:cViewPr>
  </p:sorter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F1BD9-E4B4-4EFD-B6E9-3FD4C80BA156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F4784-CE4B-445E-B580-7D1A566EE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22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032DF-1D5C-40C1-B1AD-E46D1B590769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95384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For asymptomatic &lt;5 </a:t>
            </a:r>
            <a:r>
              <a:rPr lang="en-US" b="0" u="none" baseline="0" dirty="0" err="1"/>
              <a:t>yo</a:t>
            </a:r>
            <a:r>
              <a:rPr lang="en-US" b="0" u="none" baseline="0" dirty="0"/>
              <a:t>, procedure varies depending on whether index case is bacteriologically confirmed or clinically diagnosed. </a:t>
            </a:r>
            <a:r>
              <a:rPr lang="en-US" b="1" u="none" baseline="0" dirty="0"/>
              <a:t>BUT both should undergo TST.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="0" u="none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IF with clinically-diagnosed index case,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if TST is positive, give IPT. 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u="none" baseline="0" dirty="0"/>
              <a:t>If TST is negative, no intervention except to educate and advise consult if signs/symptoms develop.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b="0" u="none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IF with bacteriologically-confirmed index case,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if TST is positive, there is </a:t>
            </a:r>
            <a:r>
              <a:rPr lang="en-US" b="1" u="sng" baseline="0" dirty="0"/>
              <a:t>a need to rule out TB disease through Chest </a:t>
            </a:r>
            <a:r>
              <a:rPr lang="en-US" b="1" u="sng" baseline="0" dirty="0" err="1"/>
              <a:t>Xray</a:t>
            </a:r>
            <a:r>
              <a:rPr lang="en-US" b="1" u="sng" baseline="0" dirty="0"/>
              <a:t> before starting IPT</a:t>
            </a:r>
            <a:r>
              <a:rPr lang="en-US" b="0" u="none" baseline="0" dirty="0"/>
              <a:t>. If chest </a:t>
            </a:r>
            <a:r>
              <a:rPr lang="en-US" b="0" u="none" baseline="0" dirty="0" err="1"/>
              <a:t>Xray</a:t>
            </a:r>
            <a:r>
              <a:rPr lang="en-US" b="0" u="none" baseline="0" dirty="0"/>
              <a:t> becomes positive, 3 out of 5 criteria (exposure, TST, </a:t>
            </a:r>
            <a:r>
              <a:rPr lang="en-US" b="0" u="none" baseline="0" dirty="0" err="1"/>
              <a:t>Xray</a:t>
            </a:r>
            <a:r>
              <a:rPr lang="en-US" b="0" u="none" baseline="0" dirty="0"/>
              <a:t>) is fulfilled and physician can decide to treat as TB disease.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This is applied </a:t>
            </a:r>
            <a:r>
              <a:rPr lang="en-US" b="1" u="sng" baseline="0" dirty="0"/>
              <a:t>only to bacteriologically confirmed TB index case</a:t>
            </a:r>
            <a:r>
              <a:rPr lang="en-US" b="0" u="none" baseline="0" dirty="0"/>
              <a:t>, because of higher chances of infection and disease development.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If TST is negative (or positive but with negative </a:t>
            </a:r>
            <a:r>
              <a:rPr lang="en-US" b="0" u="none" baseline="0" dirty="0" err="1"/>
              <a:t>CxR</a:t>
            </a:r>
            <a:r>
              <a:rPr lang="en-US" b="0" u="none" baseline="0" dirty="0"/>
              <a:t>), </a:t>
            </a:r>
            <a:r>
              <a:rPr lang="en-US" b="1" u="sng" baseline="0" dirty="0"/>
              <a:t>give IPT</a:t>
            </a:r>
            <a:r>
              <a:rPr lang="en-US" b="0" u="none" baseline="0" dirty="0"/>
              <a:t>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b="0" u="none" baseline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1" u="none" baseline="0" dirty="0"/>
              <a:t>EMPHASIZE: Do not withhold giving IPT if there is no access to </a:t>
            </a:r>
            <a:r>
              <a:rPr lang="en-US" b="1" u="none" baseline="0" dirty="0" err="1"/>
              <a:t>ChestXray</a:t>
            </a:r>
            <a:r>
              <a:rPr lang="en-US" b="1" u="none" baseline="0" dirty="0"/>
              <a:t>.  If asymptomatic contact less than 5yo (with bacteriologically confirmed index case) cannot undergo (</a:t>
            </a:r>
            <a:r>
              <a:rPr lang="en-US" b="1" u="none" baseline="0" dirty="0" err="1"/>
              <a:t>CxR</a:t>
            </a:r>
            <a:r>
              <a:rPr lang="en-US" b="1" u="none" baseline="0" dirty="0"/>
              <a:t>), IPT may be given. </a:t>
            </a:r>
            <a:r>
              <a:rPr lang="en-US" b="0" u="none" baseline="0" dirty="0"/>
              <a:t>(Hence, </a:t>
            </a:r>
            <a:r>
              <a:rPr lang="en-US" b="0" u="none" baseline="0" dirty="0" err="1"/>
              <a:t>CxR</a:t>
            </a:r>
            <a:r>
              <a:rPr lang="en-US" b="0" u="none" baseline="0" dirty="0"/>
              <a:t> is recommended but not mandatory).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="1" u="none" baseline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="1" u="none" baseline="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b="0" u="none" baseline="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b="0" u="none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BF4784-CE4B-445E-B580-7D1A566EE223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253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For asymptomatic &lt;5 </a:t>
            </a:r>
            <a:r>
              <a:rPr lang="en-US" b="0" u="none" baseline="0" dirty="0" err="1"/>
              <a:t>yo</a:t>
            </a:r>
            <a:r>
              <a:rPr lang="en-US" b="0" u="none" baseline="0" dirty="0"/>
              <a:t>, procedure varies depending on whether index case is bacteriologically confirmed or clinically diagnosed. </a:t>
            </a:r>
            <a:r>
              <a:rPr lang="en-US" b="1" u="none" baseline="0" dirty="0"/>
              <a:t>BUT both should undergo TST.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="0" u="none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IF with clinically-diagnosed index case,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if TST is positive, give IPT. 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u="none" baseline="0" dirty="0"/>
              <a:t>If TST is negative, no intervention except to educate and advise consult if signs/symptoms develop.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b="0" u="none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IF with bacteriologically-confirmed index case,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if TST is positive, there is </a:t>
            </a:r>
            <a:r>
              <a:rPr lang="en-US" b="1" u="sng" baseline="0" dirty="0"/>
              <a:t>a need to rule out TB disease through Chest </a:t>
            </a:r>
            <a:r>
              <a:rPr lang="en-US" b="1" u="sng" baseline="0" dirty="0" err="1"/>
              <a:t>Xray</a:t>
            </a:r>
            <a:r>
              <a:rPr lang="en-US" b="1" u="sng" baseline="0" dirty="0"/>
              <a:t> before starting IPT</a:t>
            </a:r>
            <a:r>
              <a:rPr lang="en-US" b="0" u="none" baseline="0" dirty="0"/>
              <a:t>. If chest </a:t>
            </a:r>
            <a:r>
              <a:rPr lang="en-US" b="0" u="none" baseline="0" dirty="0" err="1"/>
              <a:t>Xray</a:t>
            </a:r>
            <a:r>
              <a:rPr lang="en-US" b="0" u="none" baseline="0" dirty="0"/>
              <a:t> becomes positive, 3 out of 5 criteria (exposure, TST, </a:t>
            </a:r>
            <a:r>
              <a:rPr lang="en-US" b="0" u="none" baseline="0" dirty="0" err="1"/>
              <a:t>Xray</a:t>
            </a:r>
            <a:r>
              <a:rPr lang="en-US" b="0" u="none" baseline="0" dirty="0"/>
              <a:t>) is fulfilled and physician can decide to treat as TB disease.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This is applied </a:t>
            </a:r>
            <a:r>
              <a:rPr lang="en-US" b="1" u="sng" baseline="0" dirty="0"/>
              <a:t>only to bacteriologically confirmed TB index case</a:t>
            </a:r>
            <a:r>
              <a:rPr lang="en-US" b="0" u="none" baseline="0" dirty="0"/>
              <a:t>, because of higher chances of infection and disease development.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If TST is negative (or positive but with negative </a:t>
            </a:r>
            <a:r>
              <a:rPr lang="en-US" b="0" u="none" baseline="0" dirty="0" err="1"/>
              <a:t>CxR</a:t>
            </a:r>
            <a:r>
              <a:rPr lang="en-US" b="0" u="none" baseline="0" dirty="0"/>
              <a:t>), </a:t>
            </a:r>
            <a:r>
              <a:rPr lang="en-US" b="1" u="sng" baseline="0" dirty="0"/>
              <a:t>give IPT</a:t>
            </a:r>
            <a:r>
              <a:rPr lang="en-US" b="0" u="none" baseline="0" dirty="0"/>
              <a:t>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b="0" u="none" baseline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1" u="none" baseline="0" dirty="0"/>
              <a:t>EMPHASIZE: Do not withhold giving IPT if there is no access to </a:t>
            </a:r>
            <a:r>
              <a:rPr lang="en-US" b="1" u="none" baseline="0" dirty="0" err="1"/>
              <a:t>ChestXray</a:t>
            </a:r>
            <a:r>
              <a:rPr lang="en-US" b="1" u="none" baseline="0" dirty="0"/>
              <a:t>.  If asymptomatic contact less than 5yo (with bacteriologically confirmed index case) cannot undergo (</a:t>
            </a:r>
            <a:r>
              <a:rPr lang="en-US" b="1" u="none" baseline="0" dirty="0" err="1"/>
              <a:t>CxR</a:t>
            </a:r>
            <a:r>
              <a:rPr lang="en-US" b="1" u="none" baseline="0" dirty="0"/>
              <a:t>), IPT may be given. </a:t>
            </a:r>
            <a:r>
              <a:rPr lang="en-US" b="0" u="none" baseline="0" dirty="0"/>
              <a:t>(Hence, </a:t>
            </a:r>
            <a:r>
              <a:rPr lang="en-US" b="0" u="none" baseline="0" dirty="0" err="1"/>
              <a:t>CxR</a:t>
            </a:r>
            <a:r>
              <a:rPr lang="en-US" b="0" u="none" baseline="0" dirty="0"/>
              <a:t> is recommended but not mandatory).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="1" u="none" baseline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="1" u="none" baseline="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b="0" u="none" baseline="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b="0" u="none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BF4784-CE4B-445E-B580-7D1A566EE223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027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BF4784-CE4B-445E-B580-7D1A566EE22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31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Screening of PLHIV shall be by symptoms </a:t>
            </a:r>
            <a:r>
              <a:rPr lang="en-US" b="1" u="sng" baseline="0" dirty="0"/>
              <a:t>AND</a:t>
            </a:r>
            <a:r>
              <a:rPr lang="en-US" b="0" u="none" baseline="0" dirty="0"/>
              <a:t> chest </a:t>
            </a:r>
            <a:r>
              <a:rPr lang="en-US" b="0" u="none" baseline="0" dirty="0" err="1"/>
              <a:t>Xray</a:t>
            </a:r>
            <a:endParaRPr lang="en-US" b="0" u="none" baseline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If symptomatic and/or with Chest </a:t>
            </a:r>
            <a:r>
              <a:rPr lang="en-US" b="0" u="none" baseline="0" dirty="0" err="1"/>
              <a:t>Xray</a:t>
            </a:r>
            <a:r>
              <a:rPr lang="en-US" b="0" u="none" baseline="0" dirty="0"/>
              <a:t> findings, refer for </a:t>
            </a:r>
            <a:r>
              <a:rPr lang="en-US" b="0" u="none" baseline="0" dirty="0" err="1"/>
              <a:t>Xpert</a:t>
            </a:r>
            <a:r>
              <a:rPr lang="en-US" b="0" u="none" baseline="0" dirty="0"/>
              <a:t> testing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Screening shall be done yearly.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TB treatment based on results of diagnostic tests.  </a:t>
            </a:r>
            <a:r>
              <a:rPr lang="en-US" b="1" u="sng" baseline="0" dirty="0"/>
              <a:t>HOWEVER</a:t>
            </a:r>
            <a:r>
              <a:rPr lang="en-US" b="0" u="none" baseline="0" dirty="0"/>
              <a:t>, in some cases the physician may decide to still treat despite negative results on </a:t>
            </a:r>
            <a:r>
              <a:rPr lang="en-US" b="0" u="none" baseline="0" dirty="0" err="1"/>
              <a:t>Xpert</a:t>
            </a:r>
            <a:r>
              <a:rPr lang="en-US" b="0" u="none" baseline="0" dirty="0"/>
              <a:t> and chest </a:t>
            </a:r>
            <a:r>
              <a:rPr lang="en-US" b="0" u="none" baseline="0" dirty="0" err="1"/>
              <a:t>Xray</a:t>
            </a:r>
            <a:r>
              <a:rPr lang="en-US" b="0" u="none" baseline="0" dirty="0"/>
              <a:t> (</a:t>
            </a:r>
            <a:r>
              <a:rPr lang="en-US" b="0" u="none" baseline="0" dirty="0" err="1"/>
              <a:t>eg</a:t>
            </a:r>
            <a:r>
              <a:rPr lang="en-US" b="0" u="none" baseline="0" dirty="0"/>
              <a:t>, if with unexplained cough).  Lower threshold of treatment due to </a:t>
            </a:r>
            <a:r>
              <a:rPr lang="en-US" b="0" u="none" baseline="0" dirty="0" err="1"/>
              <a:t>paucibacillary</a:t>
            </a:r>
            <a:r>
              <a:rPr lang="en-US" b="0" u="none" baseline="0" dirty="0"/>
              <a:t> nature and lack of immune response that leads to negative </a:t>
            </a:r>
            <a:r>
              <a:rPr lang="en-US" b="0" u="none" baseline="0" dirty="0" err="1"/>
              <a:t>Xray</a:t>
            </a:r>
            <a:r>
              <a:rPr lang="en-US" b="0" u="none" baseline="0" dirty="0"/>
              <a:t> findings among PLHIV.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BF4784-CE4B-445E-B580-7D1A566EE22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831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u="none" baseline="0" dirty="0"/>
              <a:t>If screened and assessed as having no TB, PLHIV are eligible for 6 months IPT.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BF4784-CE4B-445E-B580-7D1A566EE22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179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965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82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7432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630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233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19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657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873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901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778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521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94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77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42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457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60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4171" y="145142"/>
            <a:ext cx="7199086" cy="7512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171" y="1041520"/>
            <a:ext cx="7199086" cy="4999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42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7867" y="2081838"/>
            <a:ext cx="6804227" cy="3657600"/>
          </a:xfrm>
        </p:spPr>
        <p:txBody>
          <a:bodyPr/>
          <a:lstStyle/>
          <a:p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edition</a:t>
            </a:r>
            <a:b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NTP MANUAL OF </a:t>
            </a:r>
            <a:b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PROCEDURES</a:t>
            </a:r>
            <a:br>
              <a:rPr lang="en-US" dirty="0"/>
            </a:br>
            <a:r>
              <a:rPr lang="en-PH" sz="4800" dirty="0">
                <a:solidFill>
                  <a:schemeClr val="tx1"/>
                </a:solidFill>
              </a:rPr>
              <a:t>Case Finding</a:t>
            </a:r>
            <a:endParaRPr lang="en-US" sz="4800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7C3B40-66F7-49F1-BC07-C94071F447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20" y="536962"/>
            <a:ext cx="2487910" cy="884328"/>
          </a:xfrm>
          <a:prstGeom prst="rect">
            <a:avLst/>
          </a:prstGeom>
        </p:spPr>
      </p:pic>
      <p:pic>
        <p:nvPicPr>
          <p:cNvPr id="6" name="Picture 11">
            <a:extLst>
              <a:ext uri="{FF2B5EF4-FFF2-40B4-BE49-F238E27FC236}">
                <a16:creationId xmlns:a16="http://schemas.microsoft.com/office/drawing/2014/main" id="{02C8D457-AFA1-4D90-B84F-E510A6D3A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64"/>
          <a:stretch>
            <a:fillRect/>
          </a:stretch>
        </p:blipFill>
        <p:spPr bwMode="auto">
          <a:xfrm>
            <a:off x="4043954" y="565890"/>
            <a:ext cx="2719981" cy="776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BSPlogo-transparent.png">
            <a:extLst>
              <a:ext uri="{FF2B5EF4-FFF2-40B4-BE49-F238E27FC236}">
                <a16:creationId xmlns:a16="http://schemas.microsoft.com/office/drawing/2014/main" id="{7B04A8CB-024E-4D76-AE33-1F3AD3244576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24180" y="457793"/>
            <a:ext cx="1099521" cy="963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ubtitle 7">
            <a:extLst>
              <a:ext uri="{FF2B5EF4-FFF2-40B4-BE49-F238E27FC236}">
                <a16:creationId xmlns:a16="http://schemas.microsoft.com/office/drawing/2014/main" id="{5AF89371-5D25-408A-BD2E-F74A8E7C51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01673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914" y="410174"/>
            <a:ext cx="7924176" cy="1400338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Procedures (Household contacts of drug-susceptible TB)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914" y="2099102"/>
            <a:ext cx="7300056" cy="3935938"/>
          </a:xfrm>
        </p:spPr>
        <p:txBody>
          <a:bodyPr>
            <a:noAutofit/>
          </a:bodyPr>
          <a:lstStyle/>
          <a:p>
            <a:pPr marL="457200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All asymptomatic household contacts &lt;5 years old of a 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bacteriologically confirmed index case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: </a:t>
            </a:r>
          </a:p>
          <a:p>
            <a:pPr marL="857250" lvl="1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Undergo TST</a:t>
            </a:r>
          </a:p>
          <a:p>
            <a:pPr marL="857250" lvl="1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If TST is negative, these contacts should be given IPT.  </a:t>
            </a:r>
          </a:p>
          <a:p>
            <a:pPr marL="857250" lvl="1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If TST is positive, rule out TB disease with </a:t>
            </a:r>
            <a:r>
              <a:rPr lang="en-US" sz="22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CxR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before giving IPT. </a:t>
            </a:r>
          </a:p>
          <a:p>
            <a:pPr marL="571500" lvl="1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57150" algn="l"/>
              </a:tabLst>
            </a:pPr>
            <a:endParaRPr lang="en-US" sz="22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1430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57150" algn="l"/>
              </a:tabLst>
            </a:pPr>
            <a:endParaRPr lang="en-US" sz="24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08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490" y="538190"/>
            <a:ext cx="7924176" cy="1418626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Procedures (Household contacts of drug-susceptible TB)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490" y="2464862"/>
            <a:ext cx="7300056" cy="3277570"/>
          </a:xfrm>
        </p:spPr>
        <p:txBody>
          <a:bodyPr>
            <a:noAutofit/>
          </a:bodyPr>
          <a:lstStyle/>
          <a:p>
            <a:pPr marL="457200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All asymptomatic household contacts         &lt;5 years old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of a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clinically diagnosed index case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57250" lvl="1" algn="just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Undergo TST</a:t>
            </a:r>
          </a:p>
          <a:p>
            <a:pPr marL="857250" lvl="1" algn="just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If TST is positive, give IPT.</a:t>
            </a:r>
          </a:p>
          <a:p>
            <a:pPr marL="857250" lvl="1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If TST is negative, do not give IPT and advise to seek consult immediately if signs and symptoms of TB develop.  </a:t>
            </a:r>
          </a:p>
          <a:p>
            <a:pPr marL="457200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900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48986" y="-20685"/>
            <a:ext cx="9258300" cy="76061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Calibri" panose="020F0502020204030204" pitchFamily="34" charset="0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450328" y="153744"/>
            <a:ext cx="7924176" cy="1181479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Procedures (Household contacts of drug-susceptible TB)</a:t>
            </a:r>
          </a:p>
        </p:txBody>
      </p:sp>
      <p:sp>
        <p:nvSpPr>
          <p:cNvPr id="4" name="Rectangle 3"/>
          <p:cNvSpPr/>
          <p:nvPr/>
        </p:nvSpPr>
        <p:spPr>
          <a:xfrm>
            <a:off x="4358352" y="1473985"/>
            <a:ext cx="1351291" cy="3288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Asymptomatic household contacts</a:t>
            </a:r>
          </a:p>
        </p:txBody>
      </p:sp>
      <p:sp>
        <p:nvSpPr>
          <p:cNvPr id="6" name="Hexagon 5"/>
          <p:cNvSpPr/>
          <p:nvPr/>
        </p:nvSpPr>
        <p:spPr>
          <a:xfrm>
            <a:off x="2727572" y="2479708"/>
            <a:ext cx="1302474" cy="327526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Classification of Index Case?</a:t>
            </a:r>
          </a:p>
        </p:txBody>
      </p:sp>
      <p:sp>
        <p:nvSpPr>
          <p:cNvPr id="7" name="Rectangle 75"/>
          <p:cNvSpPr>
            <a:spLocks noChangeArrowheads="1"/>
          </p:cNvSpPr>
          <p:nvPr/>
        </p:nvSpPr>
        <p:spPr bwMode="auto">
          <a:xfrm>
            <a:off x="1125981" y="2475513"/>
            <a:ext cx="1140963" cy="320131"/>
          </a:xfrm>
          <a:prstGeom prst="rect">
            <a:avLst/>
          </a:prstGeom>
          <a:solidFill>
            <a:srgbClr val="99FF99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None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Bacteriologically confirmed PTB </a:t>
            </a:r>
            <a:endParaRPr lang="en-US" sz="1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5"/>
          <p:cNvSpPr>
            <a:spLocks noChangeArrowheads="1"/>
          </p:cNvSpPr>
          <p:nvPr/>
        </p:nvSpPr>
        <p:spPr bwMode="auto">
          <a:xfrm>
            <a:off x="4565497" y="2487980"/>
            <a:ext cx="973155" cy="325155"/>
          </a:xfrm>
          <a:prstGeom prst="rect">
            <a:avLst/>
          </a:prstGeom>
          <a:solidFill>
            <a:srgbClr val="99FF99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None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Clinically diagnosed PTB</a:t>
            </a:r>
            <a:endParaRPr lang="en-US" sz="1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Hexagon 9"/>
          <p:cNvSpPr/>
          <p:nvPr/>
        </p:nvSpPr>
        <p:spPr>
          <a:xfrm>
            <a:off x="1147629" y="3053993"/>
            <a:ext cx="1065975" cy="489531"/>
          </a:xfrm>
          <a:prstGeom prst="hexagon">
            <a:avLst/>
          </a:prstGeom>
          <a:solidFill>
            <a:srgbClr val="BDD7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Tuberculin Skin Test positive?</a:t>
            </a:r>
          </a:p>
        </p:txBody>
      </p:sp>
      <p:sp>
        <p:nvSpPr>
          <p:cNvPr id="12" name="Hexagon 11"/>
          <p:cNvSpPr/>
          <p:nvPr/>
        </p:nvSpPr>
        <p:spPr>
          <a:xfrm>
            <a:off x="1118711" y="3916143"/>
            <a:ext cx="1174207" cy="754395"/>
          </a:xfrm>
          <a:prstGeom prst="hexagon">
            <a:avLst/>
          </a:prstGeom>
          <a:solidFill>
            <a:srgbClr val="BDD7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With access to CXR and findings are suggestive of TB?</a:t>
            </a:r>
          </a:p>
        </p:txBody>
      </p:sp>
      <p:sp>
        <p:nvSpPr>
          <p:cNvPr id="13" name="Hexagon 12"/>
          <p:cNvSpPr/>
          <p:nvPr/>
        </p:nvSpPr>
        <p:spPr>
          <a:xfrm>
            <a:off x="4580922" y="3066641"/>
            <a:ext cx="990888" cy="467112"/>
          </a:xfrm>
          <a:prstGeom prst="hexagon">
            <a:avLst/>
          </a:prstGeom>
          <a:solidFill>
            <a:srgbClr val="BDD7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Tuberculin Skin Test positive?</a:t>
            </a:r>
          </a:p>
        </p:txBody>
      </p:sp>
      <p:sp>
        <p:nvSpPr>
          <p:cNvPr id="14" name="Rectangle 189"/>
          <p:cNvSpPr>
            <a:spLocks noChangeArrowheads="1"/>
          </p:cNvSpPr>
          <p:nvPr/>
        </p:nvSpPr>
        <p:spPr bwMode="auto">
          <a:xfrm>
            <a:off x="2916779" y="3040028"/>
            <a:ext cx="900278" cy="524297"/>
          </a:xfrm>
          <a:prstGeom prst="rect">
            <a:avLst/>
          </a:prstGeom>
          <a:solidFill>
            <a:srgbClr val="03E7ED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</a:rPr>
              <a:t>Give Isoniazid Preventive Therapy</a:t>
            </a:r>
            <a:endParaRPr lang="en-US" sz="1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4446549" y="3956233"/>
            <a:ext cx="1300135" cy="671138"/>
          </a:xfrm>
          <a:prstGeom prst="rect">
            <a:avLst/>
          </a:prstGeom>
          <a:solidFill>
            <a:srgbClr val="FF8F8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PH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</a:t>
            </a: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the child be  re-evaluated once with signs or symptoms</a:t>
            </a:r>
          </a:p>
        </p:txBody>
      </p:sp>
      <p:sp>
        <p:nvSpPr>
          <p:cNvPr id="17" name="Rectangle 75"/>
          <p:cNvSpPr>
            <a:spLocks noChangeArrowheads="1"/>
          </p:cNvSpPr>
          <p:nvPr/>
        </p:nvSpPr>
        <p:spPr bwMode="auto">
          <a:xfrm>
            <a:off x="1244781" y="5060982"/>
            <a:ext cx="981237" cy="428778"/>
          </a:xfrm>
          <a:prstGeom prst="rect">
            <a:avLst/>
          </a:prstGeom>
          <a:solidFill>
            <a:srgbClr val="99FF99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None/>
            </a:pPr>
            <a:r>
              <a:rPr lang="en-PH" sz="1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Clinically diagnosed PTB</a:t>
            </a:r>
            <a:endParaRPr lang="en-US" sz="10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1001327" y="5663080"/>
            <a:ext cx="1473218" cy="352171"/>
          </a:xfrm>
          <a:prstGeom prst="rect">
            <a:avLst/>
          </a:prstGeom>
          <a:solidFill>
            <a:srgbClr val="FF8F8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 to previous  Figure XX  (previous algorithm)</a:t>
            </a:r>
          </a:p>
        </p:txBody>
      </p:sp>
      <p:cxnSp>
        <p:nvCxnSpPr>
          <p:cNvPr id="25" name="Straight Arrow Connector 24"/>
          <p:cNvCxnSpPr>
            <a:stCxn id="4" idx="2"/>
            <a:endCxn id="65" idx="0"/>
          </p:cNvCxnSpPr>
          <p:nvPr/>
        </p:nvCxnSpPr>
        <p:spPr>
          <a:xfrm flipH="1">
            <a:off x="3790834" y="1802822"/>
            <a:ext cx="1243164" cy="27287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6" idx="3"/>
            <a:endCxn id="7" idx="3"/>
          </p:cNvCxnSpPr>
          <p:nvPr/>
        </p:nvCxnSpPr>
        <p:spPr>
          <a:xfrm flipH="1" flipV="1">
            <a:off x="2266944" y="2635579"/>
            <a:ext cx="460628" cy="78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0"/>
            <a:endCxn id="8" idx="1"/>
          </p:cNvCxnSpPr>
          <p:nvPr/>
        </p:nvCxnSpPr>
        <p:spPr>
          <a:xfrm>
            <a:off x="4030046" y="2643471"/>
            <a:ext cx="535451" cy="708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3" idx="3"/>
            <a:endCxn id="14" idx="3"/>
          </p:cNvCxnSpPr>
          <p:nvPr/>
        </p:nvCxnSpPr>
        <p:spPr>
          <a:xfrm flipH="1">
            <a:off x="3817057" y="3300197"/>
            <a:ext cx="763865" cy="19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1674949" y="3503694"/>
            <a:ext cx="0" cy="41394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1734862" y="4686867"/>
            <a:ext cx="538" cy="3741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7" idx="2"/>
            <a:endCxn id="23" idx="0"/>
          </p:cNvCxnSpPr>
          <p:nvPr/>
        </p:nvCxnSpPr>
        <p:spPr>
          <a:xfrm>
            <a:off x="1735400" y="5489760"/>
            <a:ext cx="2536" cy="17332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14" idx="2"/>
          </p:cNvCxnSpPr>
          <p:nvPr/>
        </p:nvCxnSpPr>
        <p:spPr>
          <a:xfrm flipH="1" flipV="1">
            <a:off x="3366918" y="3564325"/>
            <a:ext cx="14911" cy="42145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0" idx="0"/>
            <a:endCxn id="14" idx="1"/>
          </p:cNvCxnSpPr>
          <p:nvPr/>
        </p:nvCxnSpPr>
        <p:spPr>
          <a:xfrm>
            <a:off x="2213604" y="3298759"/>
            <a:ext cx="703175" cy="34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395"/>
          <p:cNvSpPr txBox="1">
            <a:spLocks noChangeArrowheads="1"/>
          </p:cNvSpPr>
          <p:nvPr/>
        </p:nvSpPr>
        <p:spPr bwMode="auto">
          <a:xfrm>
            <a:off x="2324883" y="3091401"/>
            <a:ext cx="40386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No</a:t>
            </a:r>
          </a:p>
        </p:txBody>
      </p:sp>
      <p:sp>
        <p:nvSpPr>
          <p:cNvPr id="67" name="TextBox 395"/>
          <p:cNvSpPr txBox="1">
            <a:spLocks noChangeArrowheads="1"/>
          </p:cNvSpPr>
          <p:nvPr/>
        </p:nvSpPr>
        <p:spPr bwMode="auto">
          <a:xfrm>
            <a:off x="5007646" y="3620322"/>
            <a:ext cx="40386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No</a:t>
            </a:r>
          </a:p>
        </p:txBody>
      </p:sp>
      <p:sp>
        <p:nvSpPr>
          <p:cNvPr id="68" name="TextBox 395"/>
          <p:cNvSpPr txBox="1">
            <a:spLocks noChangeArrowheads="1"/>
          </p:cNvSpPr>
          <p:nvPr/>
        </p:nvSpPr>
        <p:spPr bwMode="auto">
          <a:xfrm>
            <a:off x="3041165" y="3663997"/>
            <a:ext cx="40386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No</a:t>
            </a:r>
          </a:p>
        </p:txBody>
      </p:sp>
      <p:sp>
        <p:nvSpPr>
          <p:cNvPr id="69" name="TextBox 395"/>
          <p:cNvSpPr txBox="1">
            <a:spLocks noChangeArrowheads="1"/>
          </p:cNvSpPr>
          <p:nvPr/>
        </p:nvSpPr>
        <p:spPr bwMode="auto">
          <a:xfrm>
            <a:off x="4001614" y="3086623"/>
            <a:ext cx="40386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rgbClr val="FF0000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70" name="TextBox 395"/>
          <p:cNvSpPr txBox="1">
            <a:spLocks noChangeArrowheads="1"/>
          </p:cNvSpPr>
          <p:nvPr/>
        </p:nvSpPr>
        <p:spPr bwMode="auto">
          <a:xfrm>
            <a:off x="1315393" y="4773598"/>
            <a:ext cx="40386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rgbClr val="FF0000"/>
                </a:solidFill>
                <a:latin typeface="Calibri" panose="020F0502020204030204" pitchFamily="34" charset="0"/>
              </a:rPr>
              <a:t>Yes</a:t>
            </a:r>
          </a:p>
        </p:txBody>
      </p:sp>
      <p:sp>
        <p:nvSpPr>
          <p:cNvPr id="71" name="TextBox 395"/>
          <p:cNvSpPr txBox="1">
            <a:spLocks noChangeArrowheads="1"/>
          </p:cNvSpPr>
          <p:nvPr/>
        </p:nvSpPr>
        <p:spPr bwMode="auto">
          <a:xfrm>
            <a:off x="1290499" y="3617873"/>
            <a:ext cx="40386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rgbClr val="FF0000"/>
                </a:solidFill>
                <a:latin typeface="Calibri" panose="020F0502020204030204" pitchFamily="34" charset="0"/>
              </a:rPr>
              <a:t>Yes</a:t>
            </a:r>
          </a:p>
        </p:txBody>
      </p:sp>
      <p:grpSp>
        <p:nvGrpSpPr>
          <p:cNvPr id="166" name="Group 165"/>
          <p:cNvGrpSpPr/>
          <p:nvPr/>
        </p:nvGrpSpPr>
        <p:grpSpPr>
          <a:xfrm>
            <a:off x="4879761" y="5306917"/>
            <a:ext cx="2532841" cy="672889"/>
            <a:chOff x="4046403" y="5425584"/>
            <a:chExt cx="2532841" cy="672889"/>
          </a:xfrm>
        </p:grpSpPr>
        <p:grpSp>
          <p:nvGrpSpPr>
            <p:cNvPr id="75" name="Group 74"/>
            <p:cNvGrpSpPr/>
            <p:nvPr/>
          </p:nvGrpSpPr>
          <p:grpSpPr>
            <a:xfrm>
              <a:off x="4247720" y="5495793"/>
              <a:ext cx="2331524" cy="602680"/>
              <a:chOff x="2065445" y="5887976"/>
              <a:chExt cx="2331524" cy="590204"/>
            </a:xfrm>
          </p:grpSpPr>
          <p:sp>
            <p:nvSpPr>
              <p:cNvPr id="76" name="Rectangle 189"/>
              <p:cNvSpPr>
                <a:spLocks noChangeArrowheads="1"/>
              </p:cNvSpPr>
              <p:nvPr/>
            </p:nvSpPr>
            <p:spPr bwMode="auto">
              <a:xfrm>
                <a:off x="3318898" y="6115231"/>
                <a:ext cx="1069144" cy="134153"/>
              </a:xfrm>
              <a:prstGeom prst="rect">
                <a:avLst/>
              </a:prstGeom>
              <a:solidFill>
                <a:srgbClr val="99FF99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lnSpc>
                    <a:spcPct val="93000"/>
                  </a:lnSpc>
                  <a:spcBef>
                    <a:spcPts val="8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32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1pPr>
                <a:lvl2pPr marL="742950" indent="-285750">
                  <a:lnSpc>
                    <a:spcPct val="93000"/>
                  </a:lnSpc>
                  <a:spcBef>
                    <a:spcPts val="7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8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2pPr>
                <a:lvl3pPr marL="1143000" indent="-228600">
                  <a:lnSpc>
                    <a:spcPct val="93000"/>
                  </a:lnSpc>
                  <a:spcBef>
                    <a:spcPts val="6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3pPr>
                <a:lvl4pPr marL="16002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4pPr>
                <a:lvl5pPr marL="20574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5pPr>
                <a:lvl6pPr marL="25146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6pPr>
                <a:lvl7pPr marL="29718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7pPr>
                <a:lvl8pPr marL="34290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8pPr>
                <a:lvl9pPr marL="38862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PH" sz="10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Classification</a:t>
                </a:r>
                <a:endParaRPr lang="en-US" sz="1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7" name="Rectangle 189"/>
              <p:cNvSpPr>
                <a:spLocks noChangeArrowheads="1"/>
              </p:cNvSpPr>
              <p:nvPr/>
            </p:nvSpPr>
            <p:spPr bwMode="auto">
              <a:xfrm>
                <a:off x="3321387" y="6344027"/>
                <a:ext cx="1069144" cy="134153"/>
              </a:xfrm>
              <a:prstGeom prst="rect">
                <a:avLst/>
              </a:prstGeom>
              <a:solidFill>
                <a:srgbClr val="FF8F8F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lnSpc>
                    <a:spcPct val="93000"/>
                  </a:lnSpc>
                  <a:spcBef>
                    <a:spcPts val="8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32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1pPr>
                <a:lvl2pPr marL="742950" indent="-285750">
                  <a:lnSpc>
                    <a:spcPct val="93000"/>
                  </a:lnSpc>
                  <a:spcBef>
                    <a:spcPts val="7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8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2pPr>
                <a:lvl3pPr marL="1143000" indent="-228600">
                  <a:lnSpc>
                    <a:spcPct val="93000"/>
                  </a:lnSpc>
                  <a:spcBef>
                    <a:spcPts val="6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3pPr>
                <a:lvl4pPr marL="16002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4pPr>
                <a:lvl5pPr marL="20574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5pPr>
                <a:lvl6pPr marL="25146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6pPr>
                <a:lvl7pPr marL="29718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7pPr>
                <a:lvl8pPr marL="34290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8pPr>
                <a:lvl9pPr marL="38862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PH" sz="10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Disposition</a:t>
                </a:r>
                <a:endParaRPr lang="en-US" sz="1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8" name="Rectangle 189"/>
              <p:cNvSpPr>
                <a:spLocks noChangeArrowheads="1"/>
              </p:cNvSpPr>
              <p:nvPr/>
            </p:nvSpPr>
            <p:spPr bwMode="auto">
              <a:xfrm>
                <a:off x="2069708" y="6344025"/>
                <a:ext cx="1069144" cy="134153"/>
              </a:xfrm>
              <a:prstGeom prst="rect">
                <a:avLst/>
              </a:prstGeom>
              <a:solidFill>
                <a:srgbClr val="03E7ED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lnSpc>
                    <a:spcPct val="93000"/>
                  </a:lnSpc>
                  <a:spcBef>
                    <a:spcPts val="8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32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1pPr>
                <a:lvl2pPr marL="742950" indent="-285750">
                  <a:lnSpc>
                    <a:spcPct val="93000"/>
                  </a:lnSpc>
                  <a:spcBef>
                    <a:spcPts val="7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8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2pPr>
                <a:lvl3pPr marL="1143000" indent="-228600">
                  <a:lnSpc>
                    <a:spcPct val="93000"/>
                  </a:lnSpc>
                  <a:spcBef>
                    <a:spcPts val="6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3pPr>
                <a:lvl4pPr marL="16002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4pPr>
                <a:lvl5pPr marL="20574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5pPr>
                <a:lvl6pPr marL="25146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6pPr>
                <a:lvl7pPr marL="29718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7pPr>
                <a:lvl8pPr marL="34290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8pPr>
                <a:lvl9pPr marL="38862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PH" sz="10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Treatment</a:t>
                </a:r>
                <a:endParaRPr lang="en-US" sz="1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81" name="Rectangle 189"/>
              <p:cNvSpPr>
                <a:spLocks noChangeArrowheads="1"/>
              </p:cNvSpPr>
              <p:nvPr/>
            </p:nvSpPr>
            <p:spPr bwMode="auto">
              <a:xfrm>
                <a:off x="3327825" y="5887976"/>
                <a:ext cx="1069144" cy="134153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lnSpc>
                    <a:spcPct val="93000"/>
                  </a:lnSpc>
                  <a:spcBef>
                    <a:spcPts val="8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32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1pPr>
                <a:lvl2pPr marL="742950" indent="-285750">
                  <a:lnSpc>
                    <a:spcPct val="93000"/>
                  </a:lnSpc>
                  <a:spcBef>
                    <a:spcPts val="7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8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2pPr>
                <a:lvl3pPr marL="1143000" indent="-228600">
                  <a:lnSpc>
                    <a:spcPct val="93000"/>
                  </a:lnSpc>
                  <a:spcBef>
                    <a:spcPts val="6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3pPr>
                <a:lvl4pPr marL="16002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4pPr>
                <a:lvl5pPr marL="20574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5pPr>
                <a:lvl6pPr marL="25146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6pPr>
                <a:lvl7pPr marL="29718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7pPr>
                <a:lvl8pPr marL="34290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8pPr>
                <a:lvl9pPr marL="38862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PH" sz="10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Question</a:t>
                </a:r>
                <a:endParaRPr lang="en-US" sz="1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82" name="Rectangle 189"/>
              <p:cNvSpPr>
                <a:spLocks noChangeArrowheads="1"/>
              </p:cNvSpPr>
              <p:nvPr/>
            </p:nvSpPr>
            <p:spPr bwMode="auto">
              <a:xfrm>
                <a:off x="2065445" y="6115798"/>
                <a:ext cx="1069144" cy="134153"/>
              </a:xfrm>
              <a:prstGeom prst="rect">
                <a:avLst/>
              </a:prstGeom>
              <a:solidFill>
                <a:srgbClr val="BDD7EE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lnSpc>
                    <a:spcPct val="93000"/>
                  </a:lnSpc>
                  <a:spcBef>
                    <a:spcPts val="8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32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1pPr>
                <a:lvl2pPr marL="742950" indent="-285750">
                  <a:lnSpc>
                    <a:spcPct val="93000"/>
                  </a:lnSpc>
                  <a:spcBef>
                    <a:spcPts val="7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8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2pPr>
                <a:lvl3pPr marL="1143000" indent="-228600">
                  <a:lnSpc>
                    <a:spcPct val="93000"/>
                  </a:lnSpc>
                  <a:spcBef>
                    <a:spcPts val="6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3pPr>
                <a:lvl4pPr marL="16002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–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4pPr>
                <a:lvl5pPr marL="2057400" indent="-228600">
                  <a:lnSpc>
                    <a:spcPct val="93000"/>
                  </a:lnSpc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5pPr>
                <a:lvl6pPr marL="25146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6pPr>
                <a:lvl7pPr marL="29718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7pPr>
                <a:lvl8pPr marL="34290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8pPr>
                <a:lvl9pPr marL="3886200" indent="-228600" defTabSz="457200" eaLnBrk="0" fontAlgn="base" hangingPunct="0">
                  <a:lnSpc>
                    <a:spcPct val="93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  <a:cs typeface="Lucida Sans Unicode" panose="020B0602030504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PH" sz="10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Diagnostic Test</a:t>
                </a:r>
                <a:endParaRPr lang="en-US" sz="1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83" name="TextBox 82"/>
            <p:cNvSpPr txBox="1"/>
            <p:nvPr/>
          </p:nvSpPr>
          <p:spPr>
            <a:xfrm>
              <a:off x="4046403" y="5425584"/>
              <a:ext cx="15413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</a:rPr>
                <a:t>COLOR LEGEND</a:t>
              </a:r>
            </a:p>
          </p:txBody>
        </p:sp>
      </p:grpSp>
      <p:sp>
        <p:nvSpPr>
          <p:cNvPr id="41" name="Hexagon 40"/>
          <p:cNvSpPr/>
          <p:nvPr/>
        </p:nvSpPr>
        <p:spPr>
          <a:xfrm>
            <a:off x="2862344" y="3985783"/>
            <a:ext cx="1004729" cy="636179"/>
          </a:xfrm>
          <a:prstGeom prst="hex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Other lab findings suggestive of TB?</a:t>
            </a:r>
          </a:p>
        </p:txBody>
      </p:sp>
      <p:cxnSp>
        <p:nvCxnSpPr>
          <p:cNvPr id="46" name="Straight Arrow Connector 45"/>
          <p:cNvCxnSpPr>
            <a:stCxn id="12" idx="0"/>
            <a:endCxn id="41" idx="3"/>
          </p:cNvCxnSpPr>
          <p:nvPr/>
        </p:nvCxnSpPr>
        <p:spPr>
          <a:xfrm>
            <a:off x="2292918" y="4293341"/>
            <a:ext cx="569426" cy="1053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1" idx="2"/>
            <a:endCxn id="17" idx="3"/>
          </p:cNvCxnSpPr>
          <p:nvPr/>
        </p:nvCxnSpPr>
        <p:spPr>
          <a:xfrm flipH="1">
            <a:off x="2226018" y="4621962"/>
            <a:ext cx="795371" cy="65340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395"/>
          <p:cNvSpPr txBox="1">
            <a:spLocks noChangeArrowheads="1"/>
          </p:cNvSpPr>
          <p:nvPr/>
        </p:nvSpPr>
        <p:spPr bwMode="auto">
          <a:xfrm>
            <a:off x="2371741" y="4056806"/>
            <a:ext cx="40386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No</a:t>
            </a:r>
          </a:p>
        </p:txBody>
      </p:sp>
      <p:sp>
        <p:nvSpPr>
          <p:cNvPr id="65" name="Hexagon 64"/>
          <p:cNvSpPr/>
          <p:nvPr/>
        </p:nvSpPr>
        <p:spPr>
          <a:xfrm>
            <a:off x="2960392" y="1913646"/>
            <a:ext cx="830442" cy="324104"/>
          </a:xfrm>
          <a:prstGeom prst="hex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Age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&lt;5 y/o?</a:t>
            </a:r>
          </a:p>
        </p:txBody>
      </p:sp>
      <p:cxnSp>
        <p:nvCxnSpPr>
          <p:cNvPr id="129" name="Straight Arrow Connector 128"/>
          <p:cNvCxnSpPr/>
          <p:nvPr/>
        </p:nvCxnSpPr>
        <p:spPr>
          <a:xfrm flipH="1">
            <a:off x="3381829" y="2237750"/>
            <a:ext cx="363" cy="25492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 flipH="1">
            <a:off x="1674949" y="2794010"/>
            <a:ext cx="363" cy="25492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/>
          <p:nvPr/>
        </p:nvCxnSpPr>
        <p:spPr>
          <a:xfrm flipH="1">
            <a:off x="5065849" y="2809250"/>
            <a:ext cx="363" cy="25492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endCxn id="16" idx="0"/>
          </p:cNvCxnSpPr>
          <p:nvPr/>
        </p:nvCxnSpPr>
        <p:spPr>
          <a:xfrm>
            <a:off x="5095167" y="3526239"/>
            <a:ext cx="1450" cy="42999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Hexagon 173"/>
          <p:cNvSpPr/>
          <p:nvPr/>
        </p:nvSpPr>
        <p:spPr>
          <a:xfrm>
            <a:off x="6343672" y="1913646"/>
            <a:ext cx="830442" cy="324104"/>
          </a:xfrm>
          <a:prstGeom prst="hex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Age </a:t>
            </a:r>
            <a:r>
              <a:rPr lang="en-US" sz="1000" u="sng" dirty="0">
                <a:solidFill>
                  <a:schemeClr val="tx1"/>
                </a:solidFill>
                <a:latin typeface="Calibri" panose="020F0502020204030204" pitchFamily="34" charset="0"/>
              </a:rPr>
              <a:t>&gt;</a:t>
            </a: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5,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</a:rPr>
              <a:t>&lt;15 y/o?</a:t>
            </a:r>
          </a:p>
        </p:txBody>
      </p:sp>
      <p:cxnSp>
        <p:nvCxnSpPr>
          <p:cNvPr id="175" name="Straight Arrow Connector 174"/>
          <p:cNvCxnSpPr>
            <a:stCxn id="4" idx="2"/>
            <a:endCxn id="174" idx="3"/>
          </p:cNvCxnSpPr>
          <p:nvPr/>
        </p:nvCxnSpPr>
        <p:spPr>
          <a:xfrm>
            <a:off x="5033998" y="1802822"/>
            <a:ext cx="1309674" cy="27287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>
            <a:endCxn id="16" idx="3"/>
          </p:cNvCxnSpPr>
          <p:nvPr/>
        </p:nvCxnSpPr>
        <p:spPr>
          <a:xfrm flipH="1">
            <a:off x="5746684" y="2252990"/>
            <a:ext cx="1034029" cy="20388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395"/>
          <p:cNvSpPr txBox="1">
            <a:spLocks noChangeArrowheads="1"/>
          </p:cNvSpPr>
          <p:nvPr/>
        </p:nvSpPr>
        <p:spPr bwMode="auto">
          <a:xfrm>
            <a:off x="2382195" y="4707340"/>
            <a:ext cx="40386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solidFill>
                  <a:srgbClr val="FF0000"/>
                </a:solidFill>
                <a:latin typeface="Calibri" panose="020F0502020204030204" pitchFamily="34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903810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099" y="410174"/>
            <a:ext cx="7924176" cy="119917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Procedures (Persons living </a:t>
            </a:r>
            <a:b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with HIV)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831" y="2009561"/>
            <a:ext cx="7731579" cy="4592407"/>
          </a:xfrm>
        </p:spPr>
        <p:txBody>
          <a:bodyPr>
            <a:noAutofit/>
          </a:bodyPr>
          <a:lstStyle/>
          <a:p>
            <a:pPr marL="457200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All PLHIV (Social Hygiene Clinic or Treatment Hub) shall undergo TB screening </a:t>
            </a:r>
          </a:p>
          <a:p>
            <a:pPr marL="857250" lvl="1" algn="just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Symptomatic screening </a:t>
            </a:r>
          </a:p>
          <a:p>
            <a:pPr marL="857250" lvl="1" algn="just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Chest X-ray</a:t>
            </a:r>
          </a:p>
          <a:p>
            <a:pPr marL="857250" lvl="1" algn="just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If symptomatic, sputum for </a:t>
            </a:r>
            <a:r>
              <a:rPr lang="en-US" sz="20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Xpert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MTB/RIF</a:t>
            </a:r>
          </a:p>
          <a:p>
            <a:pPr marL="571500" lvl="1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57150" algn="l"/>
              </a:tabLst>
            </a:pP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TB screening for PLHIV shall be done upon HIV diagnosis and annually during follow-up visit.</a:t>
            </a:r>
          </a:p>
          <a:p>
            <a:pPr marL="11430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57150" algn="l"/>
              </a:tabLst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TB treatment shall start once the patient is found to have active TB (referral to PMDT if RR-TB).</a:t>
            </a:r>
          </a:p>
          <a:p>
            <a:pPr marL="457200" algn="just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algn="just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algn="just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endParaRPr lang="en-US" sz="24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94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398" y="373598"/>
            <a:ext cx="7924176" cy="1235746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Procedures (Persons living </a:t>
            </a:r>
            <a:b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with HIV)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414" y="2375321"/>
            <a:ext cx="7265721" cy="1702903"/>
          </a:xfrm>
        </p:spPr>
        <p:txBody>
          <a:bodyPr>
            <a:noAutofit/>
          </a:bodyPr>
          <a:lstStyle/>
          <a:p>
            <a:pPr marL="457200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PLHIV with no active TB shall be given Isoniazid Preventive Treatment (IPT) for  6 months</a:t>
            </a:r>
          </a:p>
          <a:p>
            <a:pPr marL="457200" algn="just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algn="just">
              <a:lnSpc>
                <a:spcPct val="115000"/>
              </a:lnSpc>
              <a:spcBef>
                <a:spcPts val="0"/>
              </a:spcBef>
              <a:tabLst>
                <a:tab pos="57150" algn="l"/>
              </a:tabLst>
            </a:pPr>
            <a:endParaRPr lang="en-US" sz="28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7810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2945</TotalTime>
  <Words>818</Words>
  <Application>Microsoft Office PowerPoint</Application>
  <PresentationFormat>On-screen Show (4:3)</PresentationFormat>
  <Paragraphs>94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Lucida Sans Unicode</vt:lpstr>
      <vt:lpstr>Times New Roman</vt:lpstr>
      <vt:lpstr>Trebuchet MS</vt:lpstr>
      <vt:lpstr>Wingdings 3</vt:lpstr>
      <vt:lpstr>Facet</vt:lpstr>
      <vt:lpstr>     5th edition  NTP MANUAL OF  PROCEDURES Case Finding</vt:lpstr>
      <vt:lpstr>Procedures (Household contacts of drug-susceptible TB) </vt:lpstr>
      <vt:lpstr>Procedures (Household contacts of drug-susceptible TB) </vt:lpstr>
      <vt:lpstr>PowerPoint Presentation</vt:lpstr>
      <vt:lpstr>Procedures (Persons living  with HIV) </vt:lpstr>
      <vt:lpstr>Procedures (Persons living  with HIV)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NTP  MANUAL OF PROCEDURES Case Holding</dc:title>
  <dc:creator>Jose Hesron Morfe,MD</dc:creator>
  <cp:lastModifiedBy>alio</cp:lastModifiedBy>
  <cp:revision>233</cp:revision>
  <dcterms:created xsi:type="dcterms:W3CDTF">2014-02-05T03:51:19Z</dcterms:created>
  <dcterms:modified xsi:type="dcterms:W3CDTF">2018-04-23T10:25:03Z</dcterms:modified>
</cp:coreProperties>
</file>