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35"/>
  </p:notesMasterIdLst>
  <p:sldIdLst>
    <p:sldId id="294" r:id="rId2"/>
    <p:sldId id="257" r:id="rId3"/>
    <p:sldId id="288" r:id="rId4"/>
    <p:sldId id="260" r:id="rId5"/>
    <p:sldId id="261" r:id="rId6"/>
    <p:sldId id="262" r:id="rId7"/>
    <p:sldId id="287" r:id="rId8"/>
    <p:sldId id="263" r:id="rId9"/>
    <p:sldId id="264" r:id="rId10"/>
    <p:sldId id="265" r:id="rId11"/>
    <p:sldId id="289" r:id="rId12"/>
    <p:sldId id="266" r:id="rId13"/>
    <p:sldId id="281" r:id="rId14"/>
    <p:sldId id="282" r:id="rId15"/>
    <p:sldId id="280" r:id="rId16"/>
    <p:sldId id="267" r:id="rId17"/>
    <p:sldId id="268" r:id="rId18"/>
    <p:sldId id="283" r:id="rId19"/>
    <p:sldId id="269" r:id="rId20"/>
    <p:sldId id="270" r:id="rId21"/>
    <p:sldId id="279" r:id="rId22"/>
    <p:sldId id="271" r:id="rId23"/>
    <p:sldId id="272" r:id="rId24"/>
    <p:sldId id="274" r:id="rId25"/>
    <p:sldId id="293" r:id="rId26"/>
    <p:sldId id="275" r:id="rId27"/>
    <p:sldId id="284" r:id="rId28"/>
    <p:sldId id="285" r:id="rId29"/>
    <p:sldId id="286" r:id="rId30"/>
    <p:sldId id="292" r:id="rId31"/>
    <p:sldId id="276" r:id="rId32"/>
    <p:sldId id="277" r:id="rId33"/>
    <p:sldId id="278"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o" initials="a" lastIdx="1" clrIdx="0">
    <p:extLst>
      <p:ext uri="{19B8F6BF-5375-455C-9EA6-DF929625EA0E}">
        <p15:presenceInfo xmlns:p15="http://schemas.microsoft.com/office/powerpoint/2012/main" userId="al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7EE"/>
    <a:srgbClr val="EEF4E8"/>
    <a:srgbClr val="DBE9CD"/>
    <a:srgbClr val="90C226"/>
    <a:srgbClr val="FE33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2206" autoAdjust="0"/>
    <p:restoredTop sz="83721" autoAdjust="0"/>
  </p:normalViewPr>
  <p:slideViewPr>
    <p:cSldViewPr snapToGrid="0">
      <p:cViewPr varScale="1">
        <p:scale>
          <a:sx n="57" d="100"/>
          <a:sy n="57" d="100"/>
        </p:scale>
        <p:origin x="780" y="72"/>
      </p:cViewPr>
      <p:guideLst>
        <p:guide orient="horz" pos="2160"/>
        <p:guide pos="2880"/>
      </p:guideLst>
    </p:cSldViewPr>
  </p:slideViewPr>
  <p:notesTextViewPr>
    <p:cViewPr>
      <p:scale>
        <a:sx n="1" d="1"/>
        <a:sy n="1" d="1"/>
      </p:scale>
      <p:origin x="0" y="0"/>
    </p:cViewPr>
  </p:notesTextViewPr>
  <p:sorterViewPr>
    <p:cViewPr>
      <p:scale>
        <a:sx n="100" d="100"/>
        <a:sy n="100" d="100"/>
      </p:scale>
      <p:origin x="0" y="-10176"/>
    </p:cViewPr>
  </p:sorterViewPr>
  <p:notesViewPr>
    <p:cSldViewPr snapToGrid="0">
      <p:cViewPr varScale="1">
        <p:scale>
          <a:sx n="53" d="100"/>
          <a:sy n="53" d="100"/>
        </p:scale>
        <p:origin x="2844"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3-29T22:52:22.226" idx="1">
    <p:pos x="10" y="10"/>
    <p:text>are these supposed to serve as the discussion points for this session?</p:text>
    <p:extLst>
      <p:ext uri="{C676402C-5697-4E1C-873F-D02D1690AC5C}">
        <p15:threadingInfo xmlns:p15="http://schemas.microsoft.com/office/powerpoint/2012/main" timeZoneBias="-480"/>
      </p:ext>
    </p:extLst>
  </p:cm>
</p:cmLst>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D25651-E076-4E47-91EA-4DC8ABA8A640}" type="doc">
      <dgm:prSet loTypeId="urn:microsoft.com/office/officeart/2005/8/layout/cycle2" loCatId="cycle" qsTypeId="urn:microsoft.com/office/officeart/2005/8/quickstyle/simple5" qsCatId="simple" csTypeId="urn:microsoft.com/office/officeart/2005/8/colors/colorful1#1" csCatId="colorful" phldr="1"/>
      <dgm:spPr/>
      <dgm:t>
        <a:bodyPr/>
        <a:lstStyle/>
        <a:p>
          <a:endParaRPr lang="en-PH"/>
        </a:p>
      </dgm:t>
    </dgm:pt>
    <dgm:pt modelId="{CFC13BD6-EFEA-4EB2-8C60-45469620A149}">
      <dgm:prSet phldrT="[Text]" custT="1"/>
      <dgm:spPr/>
      <dgm:t>
        <a:bodyPr/>
        <a:lstStyle/>
        <a:p>
          <a:r>
            <a:rPr lang="en-PH" sz="1000" b="1" dirty="0">
              <a:solidFill>
                <a:schemeClr val="bg1"/>
              </a:solidFill>
            </a:rPr>
            <a:t>Assess</a:t>
          </a:r>
        </a:p>
      </dgm:t>
    </dgm:pt>
    <dgm:pt modelId="{E240EAF8-7D94-48A3-BAA1-748C86CB0EF2}" type="parTrans" cxnId="{D6FDA641-5D35-4DB2-B475-173F9F51582D}">
      <dgm:prSet/>
      <dgm:spPr/>
      <dgm:t>
        <a:bodyPr/>
        <a:lstStyle/>
        <a:p>
          <a:endParaRPr lang="en-PH" sz="1050"/>
        </a:p>
      </dgm:t>
    </dgm:pt>
    <dgm:pt modelId="{3AE368A7-ADFA-4326-880E-8DFDF7119C01}" type="sibTrans" cxnId="{D6FDA641-5D35-4DB2-B475-173F9F51582D}">
      <dgm:prSet custT="1"/>
      <dgm:spPr/>
      <dgm:t>
        <a:bodyPr/>
        <a:lstStyle/>
        <a:p>
          <a:endParaRPr lang="en-PH" sz="1050"/>
        </a:p>
      </dgm:t>
    </dgm:pt>
    <dgm:pt modelId="{4185D160-B2C1-4732-9FA2-9B0FAC0297A7}">
      <dgm:prSet phldrT="[Text]" custT="1"/>
      <dgm:spPr/>
      <dgm:t>
        <a:bodyPr/>
        <a:lstStyle/>
        <a:p>
          <a:r>
            <a:rPr lang="en-PH" sz="1000" b="1" dirty="0">
              <a:solidFill>
                <a:schemeClr val="bg1"/>
              </a:solidFill>
            </a:rPr>
            <a:t>Plan</a:t>
          </a:r>
        </a:p>
      </dgm:t>
    </dgm:pt>
    <dgm:pt modelId="{F75A694A-3F9D-4A42-ADC6-020BAC686042}" type="parTrans" cxnId="{958C9B3C-2825-4BC5-B347-0D7F550260BA}">
      <dgm:prSet/>
      <dgm:spPr/>
      <dgm:t>
        <a:bodyPr/>
        <a:lstStyle/>
        <a:p>
          <a:endParaRPr lang="en-PH" sz="1050"/>
        </a:p>
      </dgm:t>
    </dgm:pt>
    <dgm:pt modelId="{93492A14-9918-425A-AF9F-821C63C9466A}" type="sibTrans" cxnId="{958C9B3C-2825-4BC5-B347-0D7F550260BA}">
      <dgm:prSet custT="1"/>
      <dgm:spPr/>
      <dgm:t>
        <a:bodyPr/>
        <a:lstStyle/>
        <a:p>
          <a:endParaRPr lang="en-PH" sz="1050"/>
        </a:p>
      </dgm:t>
    </dgm:pt>
    <dgm:pt modelId="{AA244594-8E33-491F-BDFC-066C9F20E84C}">
      <dgm:prSet phldrT="[Text]" custT="1"/>
      <dgm:spPr/>
      <dgm:t>
        <a:bodyPr/>
        <a:lstStyle/>
        <a:p>
          <a:r>
            <a:rPr lang="en-PH" sz="800" b="1" dirty="0">
              <a:solidFill>
                <a:schemeClr val="bg1"/>
              </a:solidFill>
            </a:rPr>
            <a:t>Implement</a:t>
          </a:r>
        </a:p>
      </dgm:t>
    </dgm:pt>
    <dgm:pt modelId="{836F145D-5D2F-45C1-B5D7-1D0333D6A9DB}" type="parTrans" cxnId="{A8A4FC49-C0F8-45C8-A308-0B2C26546018}">
      <dgm:prSet/>
      <dgm:spPr/>
      <dgm:t>
        <a:bodyPr/>
        <a:lstStyle/>
        <a:p>
          <a:endParaRPr lang="en-PH" sz="1050"/>
        </a:p>
      </dgm:t>
    </dgm:pt>
    <dgm:pt modelId="{2761938A-5F78-4C92-86F5-B946F00B8774}" type="sibTrans" cxnId="{A8A4FC49-C0F8-45C8-A308-0B2C26546018}">
      <dgm:prSet custT="1"/>
      <dgm:spPr/>
      <dgm:t>
        <a:bodyPr/>
        <a:lstStyle/>
        <a:p>
          <a:endParaRPr lang="en-PH" sz="1050"/>
        </a:p>
      </dgm:t>
    </dgm:pt>
    <dgm:pt modelId="{F2E6736C-1827-4EAD-809F-29F46EB037CD}">
      <dgm:prSet phldrT="[Text]" custT="1"/>
      <dgm:spPr/>
      <dgm:t>
        <a:bodyPr/>
        <a:lstStyle/>
        <a:p>
          <a:r>
            <a:rPr lang="en-PH" sz="1000" b="1" dirty="0">
              <a:solidFill>
                <a:schemeClr val="bg1"/>
              </a:solidFill>
            </a:rPr>
            <a:t>Evaluate</a:t>
          </a:r>
        </a:p>
      </dgm:t>
    </dgm:pt>
    <dgm:pt modelId="{0F0E238D-31B2-4212-A20C-8F97763829B5}" type="parTrans" cxnId="{D66107D1-552B-4063-811E-C493120EAD78}">
      <dgm:prSet/>
      <dgm:spPr/>
      <dgm:t>
        <a:bodyPr/>
        <a:lstStyle/>
        <a:p>
          <a:endParaRPr lang="en-PH" sz="1050"/>
        </a:p>
      </dgm:t>
    </dgm:pt>
    <dgm:pt modelId="{0B0DF9ED-58A9-45DE-B567-288353677E7F}" type="sibTrans" cxnId="{D66107D1-552B-4063-811E-C493120EAD78}">
      <dgm:prSet custT="1"/>
      <dgm:spPr/>
      <dgm:t>
        <a:bodyPr/>
        <a:lstStyle/>
        <a:p>
          <a:endParaRPr lang="en-PH" sz="1050"/>
        </a:p>
      </dgm:t>
    </dgm:pt>
    <dgm:pt modelId="{875EA4A1-4AB7-4802-952F-61E19E1D31A6}" type="pres">
      <dgm:prSet presAssocID="{F7D25651-E076-4E47-91EA-4DC8ABA8A640}" presName="cycle" presStyleCnt="0">
        <dgm:presLayoutVars>
          <dgm:dir/>
          <dgm:resizeHandles val="exact"/>
        </dgm:presLayoutVars>
      </dgm:prSet>
      <dgm:spPr/>
    </dgm:pt>
    <dgm:pt modelId="{88812BD1-43C8-4CA2-99E7-C1F10A5FBEE3}" type="pres">
      <dgm:prSet presAssocID="{CFC13BD6-EFEA-4EB2-8C60-45469620A149}" presName="node" presStyleLbl="node1" presStyleIdx="0" presStyleCnt="4" custScaleX="104210" custRadScaleRad="120508" custRadScaleInc="-19758">
        <dgm:presLayoutVars>
          <dgm:bulletEnabled val="1"/>
        </dgm:presLayoutVars>
      </dgm:prSet>
      <dgm:spPr/>
    </dgm:pt>
    <dgm:pt modelId="{C215CA95-C65F-44D2-B6F9-27226A779604}" type="pres">
      <dgm:prSet presAssocID="{3AE368A7-ADFA-4326-880E-8DFDF7119C01}" presName="sibTrans" presStyleLbl="sibTrans2D1" presStyleIdx="0" presStyleCnt="4" custScaleX="180663"/>
      <dgm:spPr/>
    </dgm:pt>
    <dgm:pt modelId="{9810CA6D-9EE0-484A-9ADA-1F1E34404AFB}" type="pres">
      <dgm:prSet presAssocID="{3AE368A7-ADFA-4326-880E-8DFDF7119C01}" presName="connectorText" presStyleLbl="sibTrans2D1" presStyleIdx="0" presStyleCnt="4"/>
      <dgm:spPr/>
    </dgm:pt>
    <dgm:pt modelId="{D4C97440-0008-4872-B85A-73E8D672FB7E}" type="pres">
      <dgm:prSet presAssocID="{4185D160-B2C1-4732-9FA2-9B0FAC0297A7}" presName="node" presStyleLbl="node1" presStyleIdx="1" presStyleCnt="4" custRadScaleRad="35140" custRadScaleInc="-1511">
        <dgm:presLayoutVars>
          <dgm:bulletEnabled val="1"/>
        </dgm:presLayoutVars>
      </dgm:prSet>
      <dgm:spPr/>
    </dgm:pt>
    <dgm:pt modelId="{45DE3A75-00B8-4A60-A468-AE79C22F249A}" type="pres">
      <dgm:prSet presAssocID="{93492A14-9918-425A-AF9F-821C63C9466A}" presName="sibTrans" presStyleLbl="sibTrans2D1" presStyleIdx="1" presStyleCnt="4" custScaleX="170205"/>
      <dgm:spPr/>
    </dgm:pt>
    <dgm:pt modelId="{A9E8FE24-3117-4800-B523-753A236B0786}" type="pres">
      <dgm:prSet presAssocID="{93492A14-9918-425A-AF9F-821C63C9466A}" presName="connectorText" presStyleLbl="sibTrans2D1" presStyleIdx="1" presStyleCnt="4"/>
      <dgm:spPr/>
    </dgm:pt>
    <dgm:pt modelId="{AC4877CC-9906-4CDD-BFF4-2C100CFE3126}" type="pres">
      <dgm:prSet presAssocID="{AA244594-8E33-491F-BDFC-066C9F20E84C}" presName="node" presStyleLbl="node1" presStyleIdx="2" presStyleCnt="4" custScaleX="103450" custRadScaleRad="105707" custRadScaleInc="22989">
        <dgm:presLayoutVars>
          <dgm:bulletEnabled val="1"/>
        </dgm:presLayoutVars>
      </dgm:prSet>
      <dgm:spPr/>
    </dgm:pt>
    <dgm:pt modelId="{F4CA0AC0-A019-49D1-A2E0-13155A54A2E6}" type="pres">
      <dgm:prSet presAssocID="{2761938A-5F78-4C92-86F5-B946F00B8774}" presName="sibTrans" presStyleLbl="sibTrans2D1" presStyleIdx="2" presStyleCnt="4" custScaleX="130347"/>
      <dgm:spPr/>
    </dgm:pt>
    <dgm:pt modelId="{DA00CFAA-6D5D-4148-988C-42223EDAD239}" type="pres">
      <dgm:prSet presAssocID="{2761938A-5F78-4C92-86F5-B946F00B8774}" presName="connectorText" presStyleLbl="sibTrans2D1" presStyleIdx="2" presStyleCnt="4"/>
      <dgm:spPr/>
    </dgm:pt>
    <dgm:pt modelId="{99C990B5-F0E8-499B-92B8-2F09AD4E00DF}" type="pres">
      <dgm:prSet presAssocID="{F2E6736C-1827-4EAD-809F-29F46EB037CD}" presName="node" presStyleLbl="node1" presStyleIdx="3" presStyleCnt="4" custScaleX="105126" custRadScaleRad="83588" custRadScaleInc="7869">
        <dgm:presLayoutVars>
          <dgm:bulletEnabled val="1"/>
        </dgm:presLayoutVars>
      </dgm:prSet>
      <dgm:spPr/>
    </dgm:pt>
    <dgm:pt modelId="{C366FBB6-2EE8-4FFC-A8EF-6FCE610AF6C7}" type="pres">
      <dgm:prSet presAssocID="{0B0DF9ED-58A9-45DE-B567-288353677E7F}" presName="sibTrans" presStyleLbl="sibTrans2D1" presStyleIdx="3" presStyleCnt="4" custScaleX="175146"/>
      <dgm:spPr/>
    </dgm:pt>
    <dgm:pt modelId="{B1454EF9-AD52-47ED-B1A9-23D70C530F8C}" type="pres">
      <dgm:prSet presAssocID="{0B0DF9ED-58A9-45DE-B567-288353677E7F}" presName="connectorText" presStyleLbl="sibTrans2D1" presStyleIdx="3" presStyleCnt="4"/>
      <dgm:spPr/>
    </dgm:pt>
  </dgm:ptLst>
  <dgm:cxnLst>
    <dgm:cxn modelId="{8947F706-1A5D-465F-8559-98516A632C39}" type="presOf" srcId="{F7D25651-E076-4E47-91EA-4DC8ABA8A640}" destId="{875EA4A1-4AB7-4802-952F-61E19E1D31A6}" srcOrd="0" destOrd="0" presId="urn:microsoft.com/office/officeart/2005/8/layout/cycle2"/>
    <dgm:cxn modelId="{D25A620F-57B4-4BC2-A3CE-04C3ABE55389}" type="presOf" srcId="{2761938A-5F78-4C92-86F5-B946F00B8774}" destId="{F4CA0AC0-A019-49D1-A2E0-13155A54A2E6}" srcOrd="0" destOrd="0" presId="urn:microsoft.com/office/officeart/2005/8/layout/cycle2"/>
    <dgm:cxn modelId="{04AA3C1B-E668-4CE7-B35F-B78EDEA6D652}" type="presOf" srcId="{4185D160-B2C1-4732-9FA2-9B0FAC0297A7}" destId="{D4C97440-0008-4872-B85A-73E8D672FB7E}" srcOrd="0" destOrd="0" presId="urn:microsoft.com/office/officeart/2005/8/layout/cycle2"/>
    <dgm:cxn modelId="{63317D27-EB9B-4915-A08F-CD9B82CCB548}" type="presOf" srcId="{0B0DF9ED-58A9-45DE-B567-288353677E7F}" destId="{C366FBB6-2EE8-4FFC-A8EF-6FCE610AF6C7}" srcOrd="0" destOrd="0" presId="urn:microsoft.com/office/officeart/2005/8/layout/cycle2"/>
    <dgm:cxn modelId="{1A518F37-5E6D-43B9-AF89-9AB2E9D8C163}" type="presOf" srcId="{3AE368A7-ADFA-4326-880E-8DFDF7119C01}" destId="{C215CA95-C65F-44D2-B6F9-27226A779604}" srcOrd="0" destOrd="0" presId="urn:microsoft.com/office/officeart/2005/8/layout/cycle2"/>
    <dgm:cxn modelId="{958C9B3C-2825-4BC5-B347-0D7F550260BA}" srcId="{F7D25651-E076-4E47-91EA-4DC8ABA8A640}" destId="{4185D160-B2C1-4732-9FA2-9B0FAC0297A7}" srcOrd="1" destOrd="0" parTransId="{F75A694A-3F9D-4A42-ADC6-020BAC686042}" sibTransId="{93492A14-9918-425A-AF9F-821C63C9466A}"/>
    <dgm:cxn modelId="{90374640-893A-4A71-9383-6DE186AE76AE}" type="presOf" srcId="{93492A14-9918-425A-AF9F-821C63C9466A}" destId="{A9E8FE24-3117-4800-B523-753A236B0786}" srcOrd="1" destOrd="0" presId="urn:microsoft.com/office/officeart/2005/8/layout/cycle2"/>
    <dgm:cxn modelId="{D6FDA641-5D35-4DB2-B475-173F9F51582D}" srcId="{F7D25651-E076-4E47-91EA-4DC8ABA8A640}" destId="{CFC13BD6-EFEA-4EB2-8C60-45469620A149}" srcOrd="0" destOrd="0" parTransId="{E240EAF8-7D94-48A3-BAA1-748C86CB0EF2}" sibTransId="{3AE368A7-ADFA-4326-880E-8DFDF7119C01}"/>
    <dgm:cxn modelId="{A8A4FC49-C0F8-45C8-A308-0B2C26546018}" srcId="{F7D25651-E076-4E47-91EA-4DC8ABA8A640}" destId="{AA244594-8E33-491F-BDFC-066C9F20E84C}" srcOrd="2" destOrd="0" parTransId="{836F145D-5D2F-45C1-B5D7-1D0333D6A9DB}" sibTransId="{2761938A-5F78-4C92-86F5-B946F00B8774}"/>
    <dgm:cxn modelId="{BF0F624A-6717-42FC-A3C8-0374F84B417C}" type="presOf" srcId="{2761938A-5F78-4C92-86F5-B946F00B8774}" destId="{DA00CFAA-6D5D-4148-988C-42223EDAD239}" srcOrd="1" destOrd="0" presId="urn:microsoft.com/office/officeart/2005/8/layout/cycle2"/>
    <dgm:cxn modelId="{AEDF9D6D-5F42-4679-A376-776041D37569}" type="presOf" srcId="{AA244594-8E33-491F-BDFC-066C9F20E84C}" destId="{AC4877CC-9906-4CDD-BFF4-2C100CFE3126}" srcOrd="0" destOrd="0" presId="urn:microsoft.com/office/officeart/2005/8/layout/cycle2"/>
    <dgm:cxn modelId="{D6318B71-B06B-45D7-9722-1EF94EDA5377}" type="presOf" srcId="{CFC13BD6-EFEA-4EB2-8C60-45469620A149}" destId="{88812BD1-43C8-4CA2-99E7-C1F10A5FBEE3}" srcOrd="0" destOrd="0" presId="urn:microsoft.com/office/officeart/2005/8/layout/cycle2"/>
    <dgm:cxn modelId="{AC6D2455-51BE-4FD3-954D-711E757411E7}" type="presOf" srcId="{3AE368A7-ADFA-4326-880E-8DFDF7119C01}" destId="{9810CA6D-9EE0-484A-9ADA-1F1E34404AFB}" srcOrd="1" destOrd="0" presId="urn:microsoft.com/office/officeart/2005/8/layout/cycle2"/>
    <dgm:cxn modelId="{D570F48E-FA1E-4B54-A903-4F45A4F928F1}" type="presOf" srcId="{F2E6736C-1827-4EAD-809F-29F46EB037CD}" destId="{99C990B5-F0E8-499B-92B8-2F09AD4E00DF}" srcOrd="0" destOrd="0" presId="urn:microsoft.com/office/officeart/2005/8/layout/cycle2"/>
    <dgm:cxn modelId="{4ACB7EA2-CBA7-4979-9EBC-27464193060A}" type="presOf" srcId="{93492A14-9918-425A-AF9F-821C63C9466A}" destId="{45DE3A75-00B8-4A60-A468-AE79C22F249A}" srcOrd="0" destOrd="0" presId="urn:microsoft.com/office/officeart/2005/8/layout/cycle2"/>
    <dgm:cxn modelId="{889574A9-7B12-42CE-9B67-B3B095E86E43}" type="presOf" srcId="{0B0DF9ED-58A9-45DE-B567-288353677E7F}" destId="{B1454EF9-AD52-47ED-B1A9-23D70C530F8C}" srcOrd="1" destOrd="0" presId="urn:microsoft.com/office/officeart/2005/8/layout/cycle2"/>
    <dgm:cxn modelId="{D66107D1-552B-4063-811E-C493120EAD78}" srcId="{F7D25651-E076-4E47-91EA-4DC8ABA8A640}" destId="{F2E6736C-1827-4EAD-809F-29F46EB037CD}" srcOrd="3" destOrd="0" parTransId="{0F0E238D-31B2-4212-A20C-8F97763829B5}" sibTransId="{0B0DF9ED-58A9-45DE-B567-288353677E7F}"/>
    <dgm:cxn modelId="{F3FC3429-F656-4C11-A315-4AF7BDF8C154}" type="presParOf" srcId="{875EA4A1-4AB7-4802-952F-61E19E1D31A6}" destId="{88812BD1-43C8-4CA2-99E7-C1F10A5FBEE3}" srcOrd="0" destOrd="0" presId="urn:microsoft.com/office/officeart/2005/8/layout/cycle2"/>
    <dgm:cxn modelId="{D9F4A04B-4F2F-4EF8-A17E-071FD3FBEA14}" type="presParOf" srcId="{875EA4A1-4AB7-4802-952F-61E19E1D31A6}" destId="{C215CA95-C65F-44D2-B6F9-27226A779604}" srcOrd="1" destOrd="0" presId="urn:microsoft.com/office/officeart/2005/8/layout/cycle2"/>
    <dgm:cxn modelId="{097F8BE3-5FEF-4CDD-AE59-CF1B358E1221}" type="presParOf" srcId="{C215CA95-C65F-44D2-B6F9-27226A779604}" destId="{9810CA6D-9EE0-484A-9ADA-1F1E34404AFB}" srcOrd="0" destOrd="0" presId="urn:microsoft.com/office/officeart/2005/8/layout/cycle2"/>
    <dgm:cxn modelId="{6485D514-D47D-4DDF-B8A9-027F60FEF3B2}" type="presParOf" srcId="{875EA4A1-4AB7-4802-952F-61E19E1D31A6}" destId="{D4C97440-0008-4872-B85A-73E8D672FB7E}" srcOrd="2" destOrd="0" presId="urn:microsoft.com/office/officeart/2005/8/layout/cycle2"/>
    <dgm:cxn modelId="{7146D411-6357-4A4F-8264-3389A178927C}" type="presParOf" srcId="{875EA4A1-4AB7-4802-952F-61E19E1D31A6}" destId="{45DE3A75-00B8-4A60-A468-AE79C22F249A}" srcOrd="3" destOrd="0" presId="urn:microsoft.com/office/officeart/2005/8/layout/cycle2"/>
    <dgm:cxn modelId="{FE03175E-9C0A-41A3-9B4A-B39791A06EA3}" type="presParOf" srcId="{45DE3A75-00B8-4A60-A468-AE79C22F249A}" destId="{A9E8FE24-3117-4800-B523-753A236B0786}" srcOrd="0" destOrd="0" presId="urn:microsoft.com/office/officeart/2005/8/layout/cycle2"/>
    <dgm:cxn modelId="{3496E21E-3CA9-4EEC-B99A-DE70E455C71D}" type="presParOf" srcId="{875EA4A1-4AB7-4802-952F-61E19E1D31A6}" destId="{AC4877CC-9906-4CDD-BFF4-2C100CFE3126}" srcOrd="4" destOrd="0" presId="urn:microsoft.com/office/officeart/2005/8/layout/cycle2"/>
    <dgm:cxn modelId="{935F57DE-AA5F-49EE-A0B1-177B9DF2F22D}" type="presParOf" srcId="{875EA4A1-4AB7-4802-952F-61E19E1D31A6}" destId="{F4CA0AC0-A019-49D1-A2E0-13155A54A2E6}" srcOrd="5" destOrd="0" presId="urn:microsoft.com/office/officeart/2005/8/layout/cycle2"/>
    <dgm:cxn modelId="{4FD6680D-6FF8-4302-84D3-B1A3BB3E6BC7}" type="presParOf" srcId="{F4CA0AC0-A019-49D1-A2E0-13155A54A2E6}" destId="{DA00CFAA-6D5D-4148-988C-42223EDAD239}" srcOrd="0" destOrd="0" presId="urn:microsoft.com/office/officeart/2005/8/layout/cycle2"/>
    <dgm:cxn modelId="{A3B53240-B493-44FA-A008-1EFF1C924841}" type="presParOf" srcId="{875EA4A1-4AB7-4802-952F-61E19E1D31A6}" destId="{99C990B5-F0E8-499B-92B8-2F09AD4E00DF}" srcOrd="6" destOrd="0" presId="urn:microsoft.com/office/officeart/2005/8/layout/cycle2"/>
    <dgm:cxn modelId="{6EFEA517-6566-4EC1-A29C-5C880CEC733A}" type="presParOf" srcId="{875EA4A1-4AB7-4802-952F-61E19E1D31A6}" destId="{C366FBB6-2EE8-4FFC-A8EF-6FCE610AF6C7}" srcOrd="7" destOrd="0" presId="urn:microsoft.com/office/officeart/2005/8/layout/cycle2"/>
    <dgm:cxn modelId="{86286AA9-805C-4434-82AE-524FC33DF250}" type="presParOf" srcId="{C366FBB6-2EE8-4FFC-A8EF-6FCE610AF6C7}" destId="{B1454EF9-AD52-47ED-B1A9-23D70C530F8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D25651-E076-4E47-91EA-4DC8ABA8A640}" type="doc">
      <dgm:prSet loTypeId="urn:microsoft.com/office/officeart/2005/8/layout/cycle2" loCatId="cycle" qsTypeId="urn:microsoft.com/office/officeart/2005/8/quickstyle/simple5" qsCatId="simple" csTypeId="urn:microsoft.com/office/officeart/2005/8/colors/colorful1#1" csCatId="colorful" phldr="1"/>
      <dgm:spPr/>
      <dgm:t>
        <a:bodyPr/>
        <a:lstStyle/>
        <a:p>
          <a:endParaRPr lang="en-PH"/>
        </a:p>
      </dgm:t>
    </dgm:pt>
    <dgm:pt modelId="{CFC13BD6-EFEA-4EB2-8C60-45469620A149}">
      <dgm:prSet phldrT="[Text]" custT="1"/>
      <dgm:spPr/>
      <dgm:t>
        <a:bodyPr/>
        <a:lstStyle/>
        <a:p>
          <a:r>
            <a:rPr lang="en-PH" sz="1200" b="1" dirty="0">
              <a:solidFill>
                <a:schemeClr val="bg1"/>
              </a:solidFill>
            </a:rPr>
            <a:t>Assess</a:t>
          </a:r>
        </a:p>
      </dgm:t>
    </dgm:pt>
    <dgm:pt modelId="{E240EAF8-7D94-48A3-BAA1-748C86CB0EF2}" type="parTrans" cxnId="{D6FDA641-5D35-4DB2-B475-173F9F51582D}">
      <dgm:prSet/>
      <dgm:spPr/>
      <dgm:t>
        <a:bodyPr/>
        <a:lstStyle/>
        <a:p>
          <a:endParaRPr lang="en-PH" sz="1200"/>
        </a:p>
      </dgm:t>
    </dgm:pt>
    <dgm:pt modelId="{3AE368A7-ADFA-4326-880E-8DFDF7119C01}" type="sibTrans" cxnId="{D6FDA641-5D35-4DB2-B475-173F9F51582D}">
      <dgm:prSet custT="1"/>
      <dgm:spPr/>
      <dgm:t>
        <a:bodyPr/>
        <a:lstStyle/>
        <a:p>
          <a:endParaRPr lang="en-PH" sz="1200"/>
        </a:p>
      </dgm:t>
    </dgm:pt>
    <dgm:pt modelId="{4185D160-B2C1-4732-9FA2-9B0FAC0297A7}">
      <dgm:prSet phldrT="[Text]" custT="1"/>
      <dgm:spPr/>
      <dgm:t>
        <a:bodyPr/>
        <a:lstStyle/>
        <a:p>
          <a:r>
            <a:rPr lang="en-PH" sz="1200" b="1" dirty="0">
              <a:solidFill>
                <a:schemeClr val="bg1"/>
              </a:solidFill>
            </a:rPr>
            <a:t>Plan</a:t>
          </a:r>
        </a:p>
      </dgm:t>
    </dgm:pt>
    <dgm:pt modelId="{F75A694A-3F9D-4A42-ADC6-020BAC686042}" type="parTrans" cxnId="{958C9B3C-2825-4BC5-B347-0D7F550260BA}">
      <dgm:prSet/>
      <dgm:spPr/>
      <dgm:t>
        <a:bodyPr/>
        <a:lstStyle/>
        <a:p>
          <a:endParaRPr lang="en-PH" sz="1200"/>
        </a:p>
      </dgm:t>
    </dgm:pt>
    <dgm:pt modelId="{93492A14-9918-425A-AF9F-821C63C9466A}" type="sibTrans" cxnId="{958C9B3C-2825-4BC5-B347-0D7F550260BA}">
      <dgm:prSet custT="1"/>
      <dgm:spPr/>
      <dgm:t>
        <a:bodyPr/>
        <a:lstStyle/>
        <a:p>
          <a:endParaRPr lang="en-PH" sz="1200"/>
        </a:p>
      </dgm:t>
    </dgm:pt>
    <dgm:pt modelId="{AA244594-8E33-491F-BDFC-066C9F20E84C}">
      <dgm:prSet phldrT="[Text]" custT="1"/>
      <dgm:spPr/>
      <dgm:t>
        <a:bodyPr/>
        <a:lstStyle/>
        <a:p>
          <a:r>
            <a:rPr lang="en-PH" sz="1000" b="1" dirty="0">
              <a:solidFill>
                <a:schemeClr val="bg1"/>
              </a:solidFill>
            </a:rPr>
            <a:t>Implement</a:t>
          </a:r>
        </a:p>
      </dgm:t>
    </dgm:pt>
    <dgm:pt modelId="{836F145D-5D2F-45C1-B5D7-1D0333D6A9DB}" type="parTrans" cxnId="{A8A4FC49-C0F8-45C8-A308-0B2C26546018}">
      <dgm:prSet/>
      <dgm:spPr/>
      <dgm:t>
        <a:bodyPr/>
        <a:lstStyle/>
        <a:p>
          <a:endParaRPr lang="en-PH" sz="1200"/>
        </a:p>
      </dgm:t>
    </dgm:pt>
    <dgm:pt modelId="{2761938A-5F78-4C92-86F5-B946F00B8774}" type="sibTrans" cxnId="{A8A4FC49-C0F8-45C8-A308-0B2C26546018}">
      <dgm:prSet custT="1"/>
      <dgm:spPr/>
      <dgm:t>
        <a:bodyPr/>
        <a:lstStyle/>
        <a:p>
          <a:endParaRPr lang="en-PH" sz="1200"/>
        </a:p>
      </dgm:t>
    </dgm:pt>
    <dgm:pt modelId="{F2E6736C-1827-4EAD-809F-29F46EB037CD}">
      <dgm:prSet phldrT="[Text]" custT="1"/>
      <dgm:spPr/>
      <dgm:t>
        <a:bodyPr/>
        <a:lstStyle/>
        <a:p>
          <a:r>
            <a:rPr lang="en-PH" sz="1200" b="1" dirty="0">
              <a:solidFill>
                <a:schemeClr val="bg1"/>
              </a:solidFill>
            </a:rPr>
            <a:t>Evaluate</a:t>
          </a:r>
        </a:p>
      </dgm:t>
    </dgm:pt>
    <dgm:pt modelId="{0F0E238D-31B2-4212-A20C-8F97763829B5}" type="parTrans" cxnId="{D66107D1-552B-4063-811E-C493120EAD78}">
      <dgm:prSet/>
      <dgm:spPr/>
      <dgm:t>
        <a:bodyPr/>
        <a:lstStyle/>
        <a:p>
          <a:endParaRPr lang="en-PH" sz="1200"/>
        </a:p>
      </dgm:t>
    </dgm:pt>
    <dgm:pt modelId="{0B0DF9ED-58A9-45DE-B567-288353677E7F}" type="sibTrans" cxnId="{D66107D1-552B-4063-811E-C493120EAD78}">
      <dgm:prSet custT="1"/>
      <dgm:spPr/>
      <dgm:t>
        <a:bodyPr/>
        <a:lstStyle/>
        <a:p>
          <a:endParaRPr lang="en-PH" sz="1200"/>
        </a:p>
      </dgm:t>
    </dgm:pt>
    <dgm:pt modelId="{875EA4A1-4AB7-4802-952F-61E19E1D31A6}" type="pres">
      <dgm:prSet presAssocID="{F7D25651-E076-4E47-91EA-4DC8ABA8A640}" presName="cycle" presStyleCnt="0">
        <dgm:presLayoutVars>
          <dgm:dir/>
          <dgm:resizeHandles val="exact"/>
        </dgm:presLayoutVars>
      </dgm:prSet>
      <dgm:spPr/>
    </dgm:pt>
    <dgm:pt modelId="{88812BD1-43C8-4CA2-99E7-C1F10A5FBEE3}" type="pres">
      <dgm:prSet presAssocID="{CFC13BD6-EFEA-4EB2-8C60-45469620A149}" presName="node" presStyleLbl="node1" presStyleIdx="0" presStyleCnt="4" custScaleX="104210" custRadScaleRad="120508" custRadScaleInc="-19758">
        <dgm:presLayoutVars>
          <dgm:bulletEnabled val="1"/>
        </dgm:presLayoutVars>
      </dgm:prSet>
      <dgm:spPr/>
    </dgm:pt>
    <dgm:pt modelId="{C215CA95-C65F-44D2-B6F9-27226A779604}" type="pres">
      <dgm:prSet presAssocID="{3AE368A7-ADFA-4326-880E-8DFDF7119C01}" presName="sibTrans" presStyleLbl="sibTrans2D1" presStyleIdx="0" presStyleCnt="4" custScaleX="180663"/>
      <dgm:spPr/>
    </dgm:pt>
    <dgm:pt modelId="{9810CA6D-9EE0-484A-9ADA-1F1E34404AFB}" type="pres">
      <dgm:prSet presAssocID="{3AE368A7-ADFA-4326-880E-8DFDF7119C01}" presName="connectorText" presStyleLbl="sibTrans2D1" presStyleIdx="0" presStyleCnt="4"/>
      <dgm:spPr/>
    </dgm:pt>
    <dgm:pt modelId="{D4C97440-0008-4872-B85A-73E8D672FB7E}" type="pres">
      <dgm:prSet presAssocID="{4185D160-B2C1-4732-9FA2-9B0FAC0297A7}" presName="node" presStyleLbl="node1" presStyleIdx="1" presStyleCnt="4" custRadScaleRad="35140" custRadScaleInc="-1511">
        <dgm:presLayoutVars>
          <dgm:bulletEnabled val="1"/>
        </dgm:presLayoutVars>
      </dgm:prSet>
      <dgm:spPr/>
    </dgm:pt>
    <dgm:pt modelId="{45DE3A75-00B8-4A60-A468-AE79C22F249A}" type="pres">
      <dgm:prSet presAssocID="{93492A14-9918-425A-AF9F-821C63C9466A}" presName="sibTrans" presStyleLbl="sibTrans2D1" presStyleIdx="1" presStyleCnt="4" custScaleX="170205"/>
      <dgm:spPr/>
    </dgm:pt>
    <dgm:pt modelId="{A9E8FE24-3117-4800-B523-753A236B0786}" type="pres">
      <dgm:prSet presAssocID="{93492A14-9918-425A-AF9F-821C63C9466A}" presName="connectorText" presStyleLbl="sibTrans2D1" presStyleIdx="1" presStyleCnt="4"/>
      <dgm:spPr/>
    </dgm:pt>
    <dgm:pt modelId="{AC4877CC-9906-4CDD-BFF4-2C100CFE3126}" type="pres">
      <dgm:prSet presAssocID="{AA244594-8E33-491F-BDFC-066C9F20E84C}" presName="node" presStyleLbl="node1" presStyleIdx="2" presStyleCnt="4" custScaleX="103450" custRadScaleRad="105707" custRadScaleInc="22989">
        <dgm:presLayoutVars>
          <dgm:bulletEnabled val="1"/>
        </dgm:presLayoutVars>
      </dgm:prSet>
      <dgm:spPr/>
    </dgm:pt>
    <dgm:pt modelId="{F4CA0AC0-A019-49D1-A2E0-13155A54A2E6}" type="pres">
      <dgm:prSet presAssocID="{2761938A-5F78-4C92-86F5-B946F00B8774}" presName="sibTrans" presStyleLbl="sibTrans2D1" presStyleIdx="2" presStyleCnt="4" custScaleX="130347"/>
      <dgm:spPr/>
    </dgm:pt>
    <dgm:pt modelId="{DA00CFAA-6D5D-4148-988C-42223EDAD239}" type="pres">
      <dgm:prSet presAssocID="{2761938A-5F78-4C92-86F5-B946F00B8774}" presName="connectorText" presStyleLbl="sibTrans2D1" presStyleIdx="2" presStyleCnt="4"/>
      <dgm:spPr/>
    </dgm:pt>
    <dgm:pt modelId="{99C990B5-F0E8-499B-92B8-2F09AD4E00DF}" type="pres">
      <dgm:prSet presAssocID="{F2E6736C-1827-4EAD-809F-29F46EB037CD}" presName="node" presStyleLbl="node1" presStyleIdx="3" presStyleCnt="4" custScaleX="105126" custRadScaleRad="83588" custRadScaleInc="7869">
        <dgm:presLayoutVars>
          <dgm:bulletEnabled val="1"/>
        </dgm:presLayoutVars>
      </dgm:prSet>
      <dgm:spPr/>
    </dgm:pt>
    <dgm:pt modelId="{C366FBB6-2EE8-4FFC-A8EF-6FCE610AF6C7}" type="pres">
      <dgm:prSet presAssocID="{0B0DF9ED-58A9-45DE-B567-288353677E7F}" presName="sibTrans" presStyleLbl="sibTrans2D1" presStyleIdx="3" presStyleCnt="4" custScaleX="175146"/>
      <dgm:spPr/>
    </dgm:pt>
    <dgm:pt modelId="{B1454EF9-AD52-47ED-B1A9-23D70C530F8C}" type="pres">
      <dgm:prSet presAssocID="{0B0DF9ED-58A9-45DE-B567-288353677E7F}" presName="connectorText" presStyleLbl="sibTrans2D1" presStyleIdx="3" presStyleCnt="4"/>
      <dgm:spPr/>
    </dgm:pt>
  </dgm:ptLst>
  <dgm:cxnLst>
    <dgm:cxn modelId="{A3C1CA1D-E247-46EF-AAFC-F69197C2A6E4}" type="presOf" srcId="{2761938A-5F78-4C92-86F5-B946F00B8774}" destId="{DA00CFAA-6D5D-4148-988C-42223EDAD239}" srcOrd="1" destOrd="0" presId="urn:microsoft.com/office/officeart/2005/8/layout/cycle2"/>
    <dgm:cxn modelId="{958C9B3C-2825-4BC5-B347-0D7F550260BA}" srcId="{F7D25651-E076-4E47-91EA-4DC8ABA8A640}" destId="{4185D160-B2C1-4732-9FA2-9B0FAC0297A7}" srcOrd="1" destOrd="0" parTransId="{F75A694A-3F9D-4A42-ADC6-020BAC686042}" sibTransId="{93492A14-9918-425A-AF9F-821C63C9466A}"/>
    <dgm:cxn modelId="{7233ED5C-9507-4981-A79F-63B81F368567}" type="presOf" srcId="{4185D160-B2C1-4732-9FA2-9B0FAC0297A7}" destId="{D4C97440-0008-4872-B85A-73E8D672FB7E}" srcOrd="0" destOrd="0" presId="urn:microsoft.com/office/officeart/2005/8/layout/cycle2"/>
    <dgm:cxn modelId="{5F6D5360-5BD3-429A-9A3D-A3E56C23C2E6}" type="presOf" srcId="{F2E6736C-1827-4EAD-809F-29F46EB037CD}" destId="{99C990B5-F0E8-499B-92B8-2F09AD4E00DF}" srcOrd="0" destOrd="0" presId="urn:microsoft.com/office/officeart/2005/8/layout/cycle2"/>
    <dgm:cxn modelId="{D6FDA641-5D35-4DB2-B475-173F9F51582D}" srcId="{F7D25651-E076-4E47-91EA-4DC8ABA8A640}" destId="{CFC13BD6-EFEA-4EB2-8C60-45469620A149}" srcOrd="0" destOrd="0" parTransId="{E240EAF8-7D94-48A3-BAA1-748C86CB0EF2}" sibTransId="{3AE368A7-ADFA-4326-880E-8DFDF7119C01}"/>
    <dgm:cxn modelId="{6F60C162-F013-472E-98F9-91C6AD34B2A9}" type="presOf" srcId="{0B0DF9ED-58A9-45DE-B567-288353677E7F}" destId="{C366FBB6-2EE8-4FFC-A8EF-6FCE610AF6C7}" srcOrd="0" destOrd="0" presId="urn:microsoft.com/office/officeart/2005/8/layout/cycle2"/>
    <dgm:cxn modelId="{A8A4FC49-C0F8-45C8-A308-0B2C26546018}" srcId="{F7D25651-E076-4E47-91EA-4DC8ABA8A640}" destId="{AA244594-8E33-491F-BDFC-066C9F20E84C}" srcOrd="2" destOrd="0" parTransId="{836F145D-5D2F-45C1-B5D7-1D0333D6A9DB}" sibTransId="{2761938A-5F78-4C92-86F5-B946F00B8774}"/>
    <dgm:cxn modelId="{901ACB75-BC5A-46E5-8B86-6A6CEA18A6A9}" type="presOf" srcId="{3AE368A7-ADFA-4326-880E-8DFDF7119C01}" destId="{C215CA95-C65F-44D2-B6F9-27226A779604}" srcOrd="0" destOrd="0" presId="urn:microsoft.com/office/officeart/2005/8/layout/cycle2"/>
    <dgm:cxn modelId="{88DE9959-F6C6-4D71-A0D0-3E54FFDC3B54}" type="presOf" srcId="{93492A14-9918-425A-AF9F-821C63C9466A}" destId="{45DE3A75-00B8-4A60-A468-AE79C22F249A}" srcOrd="0" destOrd="0" presId="urn:microsoft.com/office/officeart/2005/8/layout/cycle2"/>
    <dgm:cxn modelId="{A99E369A-F0B7-48AA-B875-A820D681BA13}" type="presOf" srcId="{AA244594-8E33-491F-BDFC-066C9F20E84C}" destId="{AC4877CC-9906-4CDD-BFF4-2C100CFE3126}" srcOrd="0" destOrd="0" presId="urn:microsoft.com/office/officeart/2005/8/layout/cycle2"/>
    <dgm:cxn modelId="{3ED7D8A8-AB85-47A4-A8E7-35AD573F7CCA}" type="presOf" srcId="{CFC13BD6-EFEA-4EB2-8C60-45469620A149}" destId="{88812BD1-43C8-4CA2-99E7-C1F10A5FBEE3}" srcOrd="0" destOrd="0" presId="urn:microsoft.com/office/officeart/2005/8/layout/cycle2"/>
    <dgm:cxn modelId="{E26A95A9-141F-467A-A0D1-DD0B43C4C0D2}" type="presOf" srcId="{2761938A-5F78-4C92-86F5-B946F00B8774}" destId="{F4CA0AC0-A019-49D1-A2E0-13155A54A2E6}" srcOrd="0" destOrd="0" presId="urn:microsoft.com/office/officeart/2005/8/layout/cycle2"/>
    <dgm:cxn modelId="{D66107D1-552B-4063-811E-C493120EAD78}" srcId="{F7D25651-E076-4E47-91EA-4DC8ABA8A640}" destId="{F2E6736C-1827-4EAD-809F-29F46EB037CD}" srcOrd="3" destOrd="0" parTransId="{0F0E238D-31B2-4212-A20C-8F97763829B5}" sibTransId="{0B0DF9ED-58A9-45DE-B567-288353677E7F}"/>
    <dgm:cxn modelId="{19A9F9D4-6206-4246-9935-94348C5B3574}" type="presOf" srcId="{F7D25651-E076-4E47-91EA-4DC8ABA8A640}" destId="{875EA4A1-4AB7-4802-952F-61E19E1D31A6}" srcOrd="0" destOrd="0" presId="urn:microsoft.com/office/officeart/2005/8/layout/cycle2"/>
    <dgm:cxn modelId="{050F82DD-F0D5-4E3D-A031-57C664BE25C9}" type="presOf" srcId="{0B0DF9ED-58A9-45DE-B567-288353677E7F}" destId="{B1454EF9-AD52-47ED-B1A9-23D70C530F8C}" srcOrd="1" destOrd="0" presId="urn:microsoft.com/office/officeart/2005/8/layout/cycle2"/>
    <dgm:cxn modelId="{DE59F2F4-8860-491C-905A-62D0BD92EBC4}" type="presOf" srcId="{3AE368A7-ADFA-4326-880E-8DFDF7119C01}" destId="{9810CA6D-9EE0-484A-9ADA-1F1E34404AFB}" srcOrd="1" destOrd="0" presId="urn:microsoft.com/office/officeart/2005/8/layout/cycle2"/>
    <dgm:cxn modelId="{F31BBCFB-C7A7-444B-A15B-AC9508FCB89A}" type="presOf" srcId="{93492A14-9918-425A-AF9F-821C63C9466A}" destId="{A9E8FE24-3117-4800-B523-753A236B0786}" srcOrd="1" destOrd="0" presId="urn:microsoft.com/office/officeart/2005/8/layout/cycle2"/>
    <dgm:cxn modelId="{5FF32C35-62FA-4F22-AD41-9F14924DF550}" type="presParOf" srcId="{875EA4A1-4AB7-4802-952F-61E19E1D31A6}" destId="{88812BD1-43C8-4CA2-99E7-C1F10A5FBEE3}" srcOrd="0" destOrd="0" presId="urn:microsoft.com/office/officeart/2005/8/layout/cycle2"/>
    <dgm:cxn modelId="{6B707E70-D0C3-4686-9A43-96A5B1A3D6B5}" type="presParOf" srcId="{875EA4A1-4AB7-4802-952F-61E19E1D31A6}" destId="{C215CA95-C65F-44D2-B6F9-27226A779604}" srcOrd="1" destOrd="0" presId="urn:microsoft.com/office/officeart/2005/8/layout/cycle2"/>
    <dgm:cxn modelId="{C93C3D88-1C36-4691-97C8-D5CF06AEBDE0}" type="presParOf" srcId="{C215CA95-C65F-44D2-B6F9-27226A779604}" destId="{9810CA6D-9EE0-484A-9ADA-1F1E34404AFB}" srcOrd="0" destOrd="0" presId="urn:microsoft.com/office/officeart/2005/8/layout/cycle2"/>
    <dgm:cxn modelId="{EC51E309-DD4F-4BDC-8F5F-AB30BF71734D}" type="presParOf" srcId="{875EA4A1-4AB7-4802-952F-61E19E1D31A6}" destId="{D4C97440-0008-4872-B85A-73E8D672FB7E}" srcOrd="2" destOrd="0" presId="urn:microsoft.com/office/officeart/2005/8/layout/cycle2"/>
    <dgm:cxn modelId="{03AC1C81-AE51-44AF-AD04-D09F79A48337}" type="presParOf" srcId="{875EA4A1-4AB7-4802-952F-61E19E1D31A6}" destId="{45DE3A75-00B8-4A60-A468-AE79C22F249A}" srcOrd="3" destOrd="0" presId="urn:microsoft.com/office/officeart/2005/8/layout/cycle2"/>
    <dgm:cxn modelId="{C705B8DE-0174-47E4-90DC-B513F5BE2C83}" type="presParOf" srcId="{45DE3A75-00B8-4A60-A468-AE79C22F249A}" destId="{A9E8FE24-3117-4800-B523-753A236B0786}" srcOrd="0" destOrd="0" presId="urn:microsoft.com/office/officeart/2005/8/layout/cycle2"/>
    <dgm:cxn modelId="{247EEEC7-2185-4BFF-813D-BEF52EF4DACC}" type="presParOf" srcId="{875EA4A1-4AB7-4802-952F-61E19E1D31A6}" destId="{AC4877CC-9906-4CDD-BFF4-2C100CFE3126}" srcOrd="4" destOrd="0" presId="urn:microsoft.com/office/officeart/2005/8/layout/cycle2"/>
    <dgm:cxn modelId="{7A5D6042-0CC7-46D8-858F-A0955FBBFA59}" type="presParOf" srcId="{875EA4A1-4AB7-4802-952F-61E19E1D31A6}" destId="{F4CA0AC0-A019-49D1-A2E0-13155A54A2E6}" srcOrd="5" destOrd="0" presId="urn:microsoft.com/office/officeart/2005/8/layout/cycle2"/>
    <dgm:cxn modelId="{E834817C-44BB-445D-807B-69AA2D343468}" type="presParOf" srcId="{F4CA0AC0-A019-49D1-A2E0-13155A54A2E6}" destId="{DA00CFAA-6D5D-4148-988C-42223EDAD239}" srcOrd="0" destOrd="0" presId="urn:microsoft.com/office/officeart/2005/8/layout/cycle2"/>
    <dgm:cxn modelId="{477ABB0E-B1A8-465A-83B7-973D11EA004D}" type="presParOf" srcId="{875EA4A1-4AB7-4802-952F-61E19E1D31A6}" destId="{99C990B5-F0E8-499B-92B8-2F09AD4E00DF}" srcOrd="6" destOrd="0" presId="urn:microsoft.com/office/officeart/2005/8/layout/cycle2"/>
    <dgm:cxn modelId="{CD949B05-4FCC-4628-A0A7-6BC73DCF82CF}" type="presParOf" srcId="{875EA4A1-4AB7-4802-952F-61E19E1D31A6}" destId="{C366FBB6-2EE8-4FFC-A8EF-6FCE610AF6C7}" srcOrd="7" destOrd="0" presId="urn:microsoft.com/office/officeart/2005/8/layout/cycle2"/>
    <dgm:cxn modelId="{784839B5-7B5F-4DD3-99C2-23FD5D7B68A4}" type="presParOf" srcId="{C366FBB6-2EE8-4FFC-A8EF-6FCE610AF6C7}" destId="{B1454EF9-AD52-47ED-B1A9-23D70C530F8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D25651-E076-4E47-91EA-4DC8ABA8A640}" type="doc">
      <dgm:prSet loTypeId="urn:microsoft.com/office/officeart/2005/8/layout/cycle2" loCatId="cycle" qsTypeId="urn:microsoft.com/office/officeart/2005/8/quickstyle/simple5" qsCatId="simple" csTypeId="urn:microsoft.com/office/officeart/2005/8/colors/colorful1#1" csCatId="colorful" phldr="1"/>
      <dgm:spPr/>
      <dgm:t>
        <a:bodyPr/>
        <a:lstStyle/>
        <a:p>
          <a:endParaRPr lang="en-PH"/>
        </a:p>
      </dgm:t>
    </dgm:pt>
    <dgm:pt modelId="{CFC13BD6-EFEA-4EB2-8C60-45469620A149}">
      <dgm:prSet phldrT="[Text]" custT="1"/>
      <dgm:spPr/>
      <dgm:t>
        <a:bodyPr/>
        <a:lstStyle/>
        <a:p>
          <a:r>
            <a:rPr lang="en-PH" sz="1200" b="1" dirty="0">
              <a:solidFill>
                <a:schemeClr val="bg1"/>
              </a:solidFill>
            </a:rPr>
            <a:t>Assess</a:t>
          </a:r>
        </a:p>
      </dgm:t>
    </dgm:pt>
    <dgm:pt modelId="{E240EAF8-7D94-48A3-BAA1-748C86CB0EF2}" type="parTrans" cxnId="{D6FDA641-5D35-4DB2-B475-173F9F51582D}">
      <dgm:prSet/>
      <dgm:spPr/>
      <dgm:t>
        <a:bodyPr/>
        <a:lstStyle/>
        <a:p>
          <a:endParaRPr lang="en-PH" sz="1200"/>
        </a:p>
      </dgm:t>
    </dgm:pt>
    <dgm:pt modelId="{3AE368A7-ADFA-4326-880E-8DFDF7119C01}" type="sibTrans" cxnId="{D6FDA641-5D35-4DB2-B475-173F9F51582D}">
      <dgm:prSet custT="1"/>
      <dgm:spPr/>
      <dgm:t>
        <a:bodyPr/>
        <a:lstStyle/>
        <a:p>
          <a:endParaRPr lang="en-PH" sz="1200"/>
        </a:p>
      </dgm:t>
    </dgm:pt>
    <dgm:pt modelId="{4185D160-B2C1-4732-9FA2-9B0FAC0297A7}">
      <dgm:prSet phldrT="[Text]" custT="1"/>
      <dgm:spPr/>
      <dgm:t>
        <a:bodyPr/>
        <a:lstStyle/>
        <a:p>
          <a:r>
            <a:rPr lang="en-PH" sz="1200" b="1" dirty="0">
              <a:solidFill>
                <a:schemeClr val="bg1"/>
              </a:solidFill>
            </a:rPr>
            <a:t>Plan</a:t>
          </a:r>
        </a:p>
      </dgm:t>
    </dgm:pt>
    <dgm:pt modelId="{F75A694A-3F9D-4A42-ADC6-020BAC686042}" type="parTrans" cxnId="{958C9B3C-2825-4BC5-B347-0D7F550260BA}">
      <dgm:prSet/>
      <dgm:spPr/>
      <dgm:t>
        <a:bodyPr/>
        <a:lstStyle/>
        <a:p>
          <a:endParaRPr lang="en-PH" sz="1200"/>
        </a:p>
      </dgm:t>
    </dgm:pt>
    <dgm:pt modelId="{93492A14-9918-425A-AF9F-821C63C9466A}" type="sibTrans" cxnId="{958C9B3C-2825-4BC5-B347-0D7F550260BA}">
      <dgm:prSet custT="1"/>
      <dgm:spPr/>
      <dgm:t>
        <a:bodyPr/>
        <a:lstStyle/>
        <a:p>
          <a:endParaRPr lang="en-PH" sz="1200"/>
        </a:p>
      </dgm:t>
    </dgm:pt>
    <dgm:pt modelId="{AA244594-8E33-491F-BDFC-066C9F20E84C}">
      <dgm:prSet phldrT="[Text]" custT="1"/>
      <dgm:spPr/>
      <dgm:t>
        <a:bodyPr/>
        <a:lstStyle/>
        <a:p>
          <a:r>
            <a:rPr lang="en-PH" sz="1000" b="1" dirty="0">
              <a:solidFill>
                <a:schemeClr val="bg1"/>
              </a:solidFill>
            </a:rPr>
            <a:t>Implement</a:t>
          </a:r>
        </a:p>
      </dgm:t>
    </dgm:pt>
    <dgm:pt modelId="{836F145D-5D2F-45C1-B5D7-1D0333D6A9DB}" type="parTrans" cxnId="{A8A4FC49-C0F8-45C8-A308-0B2C26546018}">
      <dgm:prSet/>
      <dgm:spPr/>
      <dgm:t>
        <a:bodyPr/>
        <a:lstStyle/>
        <a:p>
          <a:endParaRPr lang="en-PH" sz="1200"/>
        </a:p>
      </dgm:t>
    </dgm:pt>
    <dgm:pt modelId="{2761938A-5F78-4C92-86F5-B946F00B8774}" type="sibTrans" cxnId="{A8A4FC49-C0F8-45C8-A308-0B2C26546018}">
      <dgm:prSet custT="1"/>
      <dgm:spPr/>
      <dgm:t>
        <a:bodyPr/>
        <a:lstStyle/>
        <a:p>
          <a:endParaRPr lang="en-PH" sz="1200"/>
        </a:p>
      </dgm:t>
    </dgm:pt>
    <dgm:pt modelId="{F2E6736C-1827-4EAD-809F-29F46EB037CD}">
      <dgm:prSet phldrT="[Text]" custT="1"/>
      <dgm:spPr/>
      <dgm:t>
        <a:bodyPr/>
        <a:lstStyle/>
        <a:p>
          <a:r>
            <a:rPr lang="en-PH" sz="1200" b="1" dirty="0">
              <a:solidFill>
                <a:schemeClr val="bg1"/>
              </a:solidFill>
            </a:rPr>
            <a:t>Evaluate</a:t>
          </a:r>
        </a:p>
      </dgm:t>
    </dgm:pt>
    <dgm:pt modelId="{0F0E238D-31B2-4212-A20C-8F97763829B5}" type="parTrans" cxnId="{D66107D1-552B-4063-811E-C493120EAD78}">
      <dgm:prSet/>
      <dgm:spPr/>
      <dgm:t>
        <a:bodyPr/>
        <a:lstStyle/>
        <a:p>
          <a:endParaRPr lang="en-PH" sz="1200"/>
        </a:p>
      </dgm:t>
    </dgm:pt>
    <dgm:pt modelId="{0B0DF9ED-58A9-45DE-B567-288353677E7F}" type="sibTrans" cxnId="{D66107D1-552B-4063-811E-C493120EAD78}">
      <dgm:prSet custT="1"/>
      <dgm:spPr/>
      <dgm:t>
        <a:bodyPr/>
        <a:lstStyle/>
        <a:p>
          <a:endParaRPr lang="en-PH" sz="1200"/>
        </a:p>
      </dgm:t>
    </dgm:pt>
    <dgm:pt modelId="{875EA4A1-4AB7-4802-952F-61E19E1D31A6}" type="pres">
      <dgm:prSet presAssocID="{F7D25651-E076-4E47-91EA-4DC8ABA8A640}" presName="cycle" presStyleCnt="0">
        <dgm:presLayoutVars>
          <dgm:dir/>
          <dgm:resizeHandles val="exact"/>
        </dgm:presLayoutVars>
      </dgm:prSet>
      <dgm:spPr/>
    </dgm:pt>
    <dgm:pt modelId="{88812BD1-43C8-4CA2-99E7-C1F10A5FBEE3}" type="pres">
      <dgm:prSet presAssocID="{CFC13BD6-EFEA-4EB2-8C60-45469620A149}" presName="node" presStyleLbl="node1" presStyleIdx="0" presStyleCnt="4" custScaleX="104210" custRadScaleRad="120508" custRadScaleInc="-19758">
        <dgm:presLayoutVars>
          <dgm:bulletEnabled val="1"/>
        </dgm:presLayoutVars>
      </dgm:prSet>
      <dgm:spPr/>
    </dgm:pt>
    <dgm:pt modelId="{C215CA95-C65F-44D2-B6F9-27226A779604}" type="pres">
      <dgm:prSet presAssocID="{3AE368A7-ADFA-4326-880E-8DFDF7119C01}" presName="sibTrans" presStyleLbl="sibTrans2D1" presStyleIdx="0" presStyleCnt="4" custScaleX="180663"/>
      <dgm:spPr/>
    </dgm:pt>
    <dgm:pt modelId="{9810CA6D-9EE0-484A-9ADA-1F1E34404AFB}" type="pres">
      <dgm:prSet presAssocID="{3AE368A7-ADFA-4326-880E-8DFDF7119C01}" presName="connectorText" presStyleLbl="sibTrans2D1" presStyleIdx="0" presStyleCnt="4"/>
      <dgm:spPr/>
    </dgm:pt>
    <dgm:pt modelId="{D4C97440-0008-4872-B85A-73E8D672FB7E}" type="pres">
      <dgm:prSet presAssocID="{4185D160-B2C1-4732-9FA2-9B0FAC0297A7}" presName="node" presStyleLbl="node1" presStyleIdx="1" presStyleCnt="4" custRadScaleRad="35140" custRadScaleInc="-1511">
        <dgm:presLayoutVars>
          <dgm:bulletEnabled val="1"/>
        </dgm:presLayoutVars>
      </dgm:prSet>
      <dgm:spPr/>
    </dgm:pt>
    <dgm:pt modelId="{45DE3A75-00B8-4A60-A468-AE79C22F249A}" type="pres">
      <dgm:prSet presAssocID="{93492A14-9918-425A-AF9F-821C63C9466A}" presName="sibTrans" presStyleLbl="sibTrans2D1" presStyleIdx="1" presStyleCnt="4" custScaleX="170205"/>
      <dgm:spPr/>
    </dgm:pt>
    <dgm:pt modelId="{A9E8FE24-3117-4800-B523-753A236B0786}" type="pres">
      <dgm:prSet presAssocID="{93492A14-9918-425A-AF9F-821C63C9466A}" presName="connectorText" presStyleLbl="sibTrans2D1" presStyleIdx="1" presStyleCnt="4"/>
      <dgm:spPr/>
    </dgm:pt>
    <dgm:pt modelId="{AC4877CC-9906-4CDD-BFF4-2C100CFE3126}" type="pres">
      <dgm:prSet presAssocID="{AA244594-8E33-491F-BDFC-066C9F20E84C}" presName="node" presStyleLbl="node1" presStyleIdx="2" presStyleCnt="4" custScaleX="103450" custRadScaleRad="105707" custRadScaleInc="22989">
        <dgm:presLayoutVars>
          <dgm:bulletEnabled val="1"/>
        </dgm:presLayoutVars>
      </dgm:prSet>
      <dgm:spPr/>
    </dgm:pt>
    <dgm:pt modelId="{F4CA0AC0-A019-49D1-A2E0-13155A54A2E6}" type="pres">
      <dgm:prSet presAssocID="{2761938A-5F78-4C92-86F5-B946F00B8774}" presName="sibTrans" presStyleLbl="sibTrans2D1" presStyleIdx="2" presStyleCnt="4" custScaleX="130347"/>
      <dgm:spPr/>
    </dgm:pt>
    <dgm:pt modelId="{DA00CFAA-6D5D-4148-988C-42223EDAD239}" type="pres">
      <dgm:prSet presAssocID="{2761938A-5F78-4C92-86F5-B946F00B8774}" presName="connectorText" presStyleLbl="sibTrans2D1" presStyleIdx="2" presStyleCnt="4"/>
      <dgm:spPr/>
    </dgm:pt>
    <dgm:pt modelId="{99C990B5-F0E8-499B-92B8-2F09AD4E00DF}" type="pres">
      <dgm:prSet presAssocID="{F2E6736C-1827-4EAD-809F-29F46EB037CD}" presName="node" presStyleLbl="node1" presStyleIdx="3" presStyleCnt="4" custScaleX="105126" custRadScaleRad="83588" custRadScaleInc="7869">
        <dgm:presLayoutVars>
          <dgm:bulletEnabled val="1"/>
        </dgm:presLayoutVars>
      </dgm:prSet>
      <dgm:spPr/>
    </dgm:pt>
    <dgm:pt modelId="{C366FBB6-2EE8-4FFC-A8EF-6FCE610AF6C7}" type="pres">
      <dgm:prSet presAssocID="{0B0DF9ED-58A9-45DE-B567-288353677E7F}" presName="sibTrans" presStyleLbl="sibTrans2D1" presStyleIdx="3" presStyleCnt="4" custScaleX="175146"/>
      <dgm:spPr/>
    </dgm:pt>
    <dgm:pt modelId="{B1454EF9-AD52-47ED-B1A9-23D70C530F8C}" type="pres">
      <dgm:prSet presAssocID="{0B0DF9ED-58A9-45DE-B567-288353677E7F}" presName="connectorText" presStyleLbl="sibTrans2D1" presStyleIdx="3" presStyleCnt="4"/>
      <dgm:spPr/>
    </dgm:pt>
  </dgm:ptLst>
  <dgm:cxnLst>
    <dgm:cxn modelId="{07FDC80A-8633-4DEF-BA89-EB7890DA6350}" type="presOf" srcId="{2761938A-5F78-4C92-86F5-B946F00B8774}" destId="{F4CA0AC0-A019-49D1-A2E0-13155A54A2E6}" srcOrd="0" destOrd="0" presId="urn:microsoft.com/office/officeart/2005/8/layout/cycle2"/>
    <dgm:cxn modelId="{8D85743A-FC48-43EE-A688-EA86A2699E2A}" type="presOf" srcId="{3AE368A7-ADFA-4326-880E-8DFDF7119C01}" destId="{9810CA6D-9EE0-484A-9ADA-1F1E34404AFB}" srcOrd="1" destOrd="0" presId="urn:microsoft.com/office/officeart/2005/8/layout/cycle2"/>
    <dgm:cxn modelId="{958C9B3C-2825-4BC5-B347-0D7F550260BA}" srcId="{F7D25651-E076-4E47-91EA-4DC8ABA8A640}" destId="{4185D160-B2C1-4732-9FA2-9B0FAC0297A7}" srcOrd="1" destOrd="0" parTransId="{F75A694A-3F9D-4A42-ADC6-020BAC686042}" sibTransId="{93492A14-9918-425A-AF9F-821C63C9466A}"/>
    <dgm:cxn modelId="{D6FDA641-5D35-4DB2-B475-173F9F51582D}" srcId="{F7D25651-E076-4E47-91EA-4DC8ABA8A640}" destId="{CFC13BD6-EFEA-4EB2-8C60-45469620A149}" srcOrd="0" destOrd="0" parTransId="{E240EAF8-7D94-48A3-BAA1-748C86CB0EF2}" sibTransId="{3AE368A7-ADFA-4326-880E-8DFDF7119C01}"/>
    <dgm:cxn modelId="{A8A4FC49-C0F8-45C8-A308-0B2C26546018}" srcId="{F7D25651-E076-4E47-91EA-4DC8ABA8A640}" destId="{AA244594-8E33-491F-BDFC-066C9F20E84C}" srcOrd="2" destOrd="0" parTransId="{836F145D-5D2F-45C1-B5D7-1D0333D6A9DB}" sibTransId="{2761938A-5F78-4C92-86F5-B946F00B8774}"/>
    <dgm:cxn modelId="{E7C2AD6E-8DBC-46F7-986D-9E9E3C57B4EB}" type="presOf" srcId="{CFC13BD6-EFEA-4EB2-8C60-45469620A149}" destId="{88812BD1-43C8-4CA2-99E7-C1F10A5FBEE3}" srcOrd="0" destOrd="0" presId="urn:microsoft.com/office/officeart/2005/8/layout/cycle2"/>
    <dgm:cxn modelId="{42ED4178-E245-4921-94F3-01EF2F53B4FC}" type="presOf" srcId="{4185D160-B2C1-4732-9FA2-9B0FAC0297A7}" destId="{D4C97440-0008-4872-B85A-73E8D672FB7E}" srcOrd="0" destOrd="0" presId="urn:microsoft.com/office/officeart/2005/8/layout/cycle2"/>
    <dgm:cxn modelId="{BC57947F-6A95-4707-A99F-443444CB9A6F}" type="presOf" srcId="{AA244594-8E33-491F-BDFC-066C9F20E84C}" destId="{AC4877CC-9906-4CDD-BFF4-2C100CFE3126}" srcOrd="0" destOrd="0" presId="urn:microsoft.com/office/officeart/2005/8/layout/cycle2"/>
    <dgm:cxn modelId="{A9CFB780-0F91-4610-B073-6AFAC5D17A6E}" type="presOf" srcId="{F7D25651-E076-4E47-91EA-4DC8ABA8A640}" destId="{875EA4A1-4AB7-4802-952F-61E19E1D31A6}" srcOrd="0" destOrd="0" presId="urn:microsoft.com/office/officeart/2005/8/layout/cycle2"/>
    <dgm:cxn modelId="{502F1782-3BAB-45C5-9CB2-B5CC5341896D}" type="presOf" srcId="{F2E6736C-1827-4EAD-809F-29F46EB037CD}" destId="{99C990B5-F0E8-499B-92B8-2F09AD4E00DF}" srcOrd="0" destOrd="0" presId="urn:microsoft.com/office/officeart/2005/8/layout/cycle2"/>
    <dgm:cxn modelId="{C1F93598-3CFC-4BF4-849C-DD46FBC402A3}" type="presOf" srcId="{0B0DF9ED-58A9-45DE-B567-288353677E7F}" destId="{C366FBB6-2EE8-4FFC-A8EF-6FCE610AF6C7}" srcOrd="0" destOrd="0" presId="urn:microsoft.com/office/officeart/2005/8/layout/cycle2"/>
    <dgm:cxn modelId="{1C4BF499-98A6-4886-9A42-9D269DD45ED1}" type="presOf" srcId="{0B0DF9ED-58A9-45DE-B567-288353677E7F}" destId="{B1454EF9-AD52-47ED-B1A9-23D70C530F8C}" srcOrd="1" destOrd="0" presId="urn:microsoft.com/office/officeart/2005/8/layout/cycle2"/>
    <dgm:cxn modelId="{F3928FA0-4890-43FC-988E-27FCC1BEC1E3}" type="presOf" srcId="{93492A14-9918-425A-AF9F-821C63C9466A}" destId="{45DE3A75-00B8-4A60-A468-AE79C22F249A}" srcOrd="0" destOrd="0" presId="urn:microsoft.com/office/officeart/2005/8/layout/cycle2"/>
    <dgm:cxn modelId="{D66107D1-552B-4063-811E-C493120EAD78}" srcId="{F7D25651-E076-4E47-91EA-4DC8ABA8A640}" destId="{F2E6736C-1827-4EAD-809F-29F46EB037CD}" srcOrd="3" destOrd="0" parTransId="{0F0E238D-31B2-4212-A20C-8F97763829B5}" sibTransId="{0B0DF9ED-58A9-45DE-B567-288353677E7F}"/>
    <dgm:cxn modelId="{5F1187D2-73D3-47A2-B033-1C217E9D2142}" type="presOf" srcId="{93492A14-9918-425A-AF9F-821C63C9466A}" destId="{A9E8FE24-3117-4800-B523-753A236B0786}" srcOrd="1" destOrd="0" presId="urn:microsoft.com/office/officeart/2005/8/layout/cycle2"/>
    <dgm:cxn modelId="{999663E0-5878-432F-89D4-9E45F16CAED1}" type="presOf" srcId="{2761938A-5F78-4C92-86F5-B946F00B8774}" destId="{DA00CFAA-6D5D-4148-988C-42223EDAD239}" srcOrd="1" destOrd="0" presId="urn:microsoft.com/office/officeart/2005/8/layout/cycle2"/>
    <dgm:cxn modelId="{1F9D01FD-8343-483B-AD39-9309ED0675A5}" type="presOf" srcId="{3AE368A7-ADFA-4326-880E-8DFDF7119C01}" destId="{C215CA95-C65F-44D2-B6F9-27226A779604}" srcOrd="0" destOrd="0" presId="urn:microsoft.com/office/officeart/2005/8/layout/cycle2"/>
    <dgm:cxn modelId="{A1280238-D36A-4367-B037-92F222F24F75}" type="presParOf" srcId="{875EA4A1-4AB7-4802-952F-61E19E1D31A6}" destId="{88812BD1-43C8-4CA2-99E7-C1F10A5FBEE3}" srcOrd="0" destOrd="0" presId="urn:microsoft.com/office/officeart/2005/8/layout/cycle2"/>
    <dgm:cxn modelId="{F90986D0-8679-4FC0-B78D-BC1F853D1C8C}" type="presParOf" srcId="{875EA4A1-4AB7-4802-952F-61E19E1D31A6}" destId="{C215CA95-C65F-44D2-B6F9-27226A779604}" srcOrd="1" destOrd="0" presId="urn:microsoft.com/office/officeart/2005/8/layout/cycle2"/>
    <dgm:cxn modelId="{1E2ECD65-8901-46B4-ADCF-D1FCC2250F36}" type="presParOf" srcId="{C215CA95-C65F-44D2-B6F9-27226A779604}" destId="{9810CA6D-9EE0-484A-9ADA-1F1E34404AFB}" srcOrd="0" destOrd="0" presId="urn:microsoft.com/office/officeart/2005/8/layout/cycle2"/>
    <dgm:cxn modelId="{E2296BD6-0BC4-47FB-A797-AF096DC69CB8}" type="presParOf" srcId="{875EA4A1-4AB7-4802-952F-61E19E1D31A6}" destId="{D4C97440-0008-4872-B85A-73E8D672FB7E}" srcOrd="2" destOrd="0" presId="urn:microsoft.com/office/officeart/2005/8/layout/cycle2"/>
    <dgm:cxn modelId="{99339EFF-47CB-447B-AA38-4930FFAD6C0C}" type="presParOf" srcId="{875EA4A1-4AB7-4802-952F-61E19E1D31A6}" destId="{45DE3A75-00B8-4A60-A468-AE79C22F249A}" srcOrd="3" destOrd="0" presId="urn:microsoft.com/office/officeart/2005/8/layout/cycle2"/>
    <dgm:cxn modelId="{60DDD457-B094-4C35-8456-01AEC4F2EB5C}" type="presParOf" srcId="{45DE3A75-00B8-4A60-A468-AE79C22F249A}" destId="{A9E8FE24-3117-4800-B523-753A236B0786}" srcOrd="0" destOrd="0" presId="urn:microsoft.com/office/officeart/2005/8/layout/cycle2"/>
    <dgm:cxn modelId="{39C6108E-2BDE-4ADD-97FF-2C142A87F79A}" type="presParOf" srcId="{875EA4A1-4AB7-4802-952F-61E19E1D31A6}" destId="{AC4877CC-9906-4CDD-BFF4-2C100CFE3126}" srcOrd="4" destOrd="0" presId="urn:microsoft.com/office/officeart/2005/8/layout/cycle2"/>
    <dgm:cxn modelId="{2812397E-674B-441C-867B-FD48BE9245BE}" type="presParOf" srcId="{875EA4A1-4AB7-4802-952F-61E19E1D31A6}" destId="{F4CA0AC0-A019-49D1-A2E0-13155A54A2E6}" srcOrd="5" destOrd="0" presId="urn:microsoft.com/office/officeart/2005/8/layout/cycle2"/>
    <dgm:cxn modelId="{971F9FAE-900B-41F5-88D3-EFA68371ECDF}" type="presParOf" srcId="{F4CA0AC0-A019-49D1-A2E0-13155A54A2E6}" destId="{DA00CFAA-6D5D-4148-988C-42223EDAD239}" srcOrd="0" destOrd="0" presId="urn:microsoft.com/office/officeart/2005/8/layout/cycle2"/>
    <dgm:cxn modelId="{C38CD82E-600E-41FB-B931-C48035D81844}" type="presParOf" srcId="{875EA4A1-4AB7-4802-952F-61E19E1D31A6}" destId="{99C990B5-F0E8-499B-92B8-2F09AD4E00DF}" srcOrd="6" destOrd="0" presId="urn:microsoft.com/office/officeart/2005/8/layout/cycle2"/>
    <dgm:cxn modelId="{8933E8D3-F07F-4D09-847A-71FC9C0CFB4B}" type="presParOf" srcId="{875EA4A1-4AB7-4802-952F-61E19E1D31A6}" destId="{C366FBB6-2EE8-4FFC-A8EF-6FCE610AF6C7}" srcOrd="7" destOrd="0" presId="urn:microsoft.com/office/officeart/2005/8/layout/cycle2"/>
    <dgm:cxn modelId="{342DBAD2-8E40-4494-8638-A9A92298F297}" type="presParOf" srcId="{C366FBB6-2EE8-4FFC-A8EF-6FCE610AF6C7}" destId="{B1454EF9-AD52-47ED-B1A9-23D70C530F8C}"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2BD1-43C8-4CA2-99E7-C1F10A5FBEE3}">
      <dsp:nvSpPr>
        <dsp:cNvPr id="0" name=""/>
        <dsp:cNvSpPr/>
      </dsp:nvSpPr>
      <dsp:spPr>
        <a:xfrm>
          <a:off x="640147" y="0"/>
          <a:ext cx="780098" cy="748582"/>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PH" sz="1000" b="1" kern="1200" dirty="0">
              <a:solidFill>
                <a:schemeClr val="bg1"/>
              </a:solidFill>
            </a:rPr>
            <a:t>Assess</a:t>
          </a:r>
        </a:p>
      </dsp:txBody>
      <dsp:txXfrm>
        <a:off x="754390" y="109627"/>
        <a:ext cx="551612" cy="529328"/>
      </dsp:txXfrm>
    </dsp:sp>
    <dsp:sp modelId="{C215CA95-C65F-44D2-B6F9-27226A779604}">
      <dsp:nvSpPr>
        <dsp:cNvPr id="0" name=""/>
        <dsp:cNvSpPr/>
      </dsp:nvSpPr>
      <dsp:spPr>
        <a:xfrm rot="3780866">
          <a:off x="1152479" y="666058"/>
          <a:ext cx="181223" cy="252646"/>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PH" sz="1050" kern="1200"/>
        </a:p>
      </dsp:txBody>
      <dsp:txXfrm>
        <a:off x="1167328" y="692363"/>
        <a:ext cx="126856" cy="151588"/>
      </dsp:txXfrm>
    </dsp:sp>
    <dsp:sp modelId="{D4C97440-0008-4872-B85A-73E8D672FB7E}">
      <dsp:nvSpPr>
        <dsp:cNvPr id="0" name=""/>
        <dsp:cNvSpPr/>
      </dsp:nvSpPr>
      <dsp:spPr>
        <a:xfrm>
          <a:off x="1082870" y="838487"/>
          <a:ext cx="748582" cy="748582"/>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PH" sz="1000" b="1" kern="1200" dirty="0">
              <a:solidFill>
                <a:schemeClr val="bg1"/>
              </a:solidFill>
            </a:rPr>
            <a:t>Plan</a:t>
          </a:r>
        </a:p>
      </dsp:txBody>
      <dsp:txXfrm>
        <a:off x="1192497" y="948114"/>
        <a:ext cx="529328" cy="529328"/>
      </dsp:txXfrm>
    </dsp:sp>
    <dsp:sp modelId="{45DE3A75-00B8-4A60-A468-AE79C22F249A}">
      <dsp:nvSpPr>
        <dsp:cNvPr id="0" name=""/>
        <dsp:cNvSpPr/>
      </dsp:nvSpPr>
      <dsp:spPr>
        <a:xfrm rot="7044031">
          <a:off x="1161713" y="1497431"/>
          <a:ext cx="164826" cy="252646"/>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PH" sz="1050" kern="1200"/>
        </a:p>
      </dsp:txBody>
      <dsp:txXfrm rot="10800000">
        <a:off x="1197815" y="1526010"/>
        <a:ext cx="115378" cy="151588"/>
      </dsp:txXfrm>
    </dsp:sp>
    <dsp:sp modelId="{AC4877CC-9906-4CDD-BFF4-2C100CFE3126}">
      <dsp:nvSpPr>
        <dsp:cNvPr id="0" name=""/>
        <dsp:cNvSpPr/>
      </dsp:nvSpPr>
      <dsp:spPr>
        <a:xfrm>
          <a:off x="640156" y="1667638"/>
          <a:ext cx="774408" cy="748582"/>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355600">
            <a:lnSpc>
              <a:spcPct val="90000"/>
            </a:lnSpc>
            <a:spcBef>
              <a:spcPct val="0"/>
            </a:spcBef>
            <a:spcAft>
              <a:spcPct val="35000"/>
            </a:spcAft>
            <a:buNone/>
          </a:pPr>
          <a:r>
            <a:rPr lang="en-PH" sz="800" b="1" kern="1200" dirty="0">
              <a:solidFill>
                <a:schemeClr val="bg1"/>
              </a:solidFill>
            </a:rPr>
            <a:t>Implement</a:t>
          </a:r>
        </a:p>
      </dsp:txBody>
      <dsp:txXfrm>
        <a:off x="753565" y="1777265"/>
        <a:ext cx="547590" cy="529328"/>
      </dsp:txXfrm>
    </dsp:sp>
    <dsp:sp modelId="{F4CA0AC0-A019-49D1-A2E0-13155A54A2E6}">
      <dsp:nvSpPr>
        <dsp:cNvPr id="0" name=""/>
        <dsp:cNvSpPr/>
      </dsp:nvSpPr>
      <dsp:spPr>
        <a:xfrm rot="14366473">
          <a:off x="687327" y="1486053"/>
          <a:ext cx="172827" cy="252646"/>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PH" sz="1050" kern="1200"/>
        </a:p>
      </dsp:txBody>
      <dsp:txXfrm rot="10800000">
        <a:off x="726431" y="1558905"/>
        <a:ext cx="120979" cy="151588"/>
      </dsp:txXfrm>
    </dsp:sp>
    <dsp:sp modelId="{99C990B5-F0E8-499B-92B8-2F09AD4E00DF}">
      <dsp:nvSpPr>
        <dsp:cNvPr id="0" name=""/>
        <dsp:cNvSpPr/>
      </dsp:nvSpPr>
      <dsp:spPr>
        <a:xfrm>
          <a:off x="122077" y="800799"/>
          <a:ext cx="786955" cy="748582"/>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PH" sz="1000" b="1" kern="1200" dirty="0">
              <a:solidFill>
                <a:schemeClr val="bg1"/>
              </a:solidFill>
            </a:rPr>
            <a:t>Evaluate</a:t>
          </a:r>
        </a:p>
      </dsp:txBody>
      <dsp:txXfrm>
        <a:off x="237324" y="910426"/>
        <a:ext cx="556461" cy="529328"/>
      </dsp:txXfrm>
    </dsp:sp>
    <dsp:sp modelId="{C366FBB6-2EE8-4FFC-A8EF-6FCE610AF6C7}">
      <dsp:nvSpPr>
        <dsp:cNvPr id="0" name=""/>
        <dsp:cNvSpPr/>
      </dsp:nvSpPr>
      <dsp:spPr>
        <a:xfrm rot="18163635">
          <a:off x="681691" y="650428"/>
          <a:ext cx="179719" cy="252646"/>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466725">
            <a:lnSpc>
              <a:spcPct val="90000"/>
            </a:lnSpc>
            <a:spcBef>
              <a:spcPct val="0"/>
            </a:spcBef>
            <a:spcAft>
              <a:spcPct val="35000"/>
            </a:spcAft>
            <a:buNone/>
          </a:pPr>
          <a:endParaRPr lang="en-PH" sz="1050" kern="1200"/>
        </a:p>
      </dsp:txBody>
      <dsp:txXfrm>
        <a:off x="694074" y="723636"/>
        <a:ext cx="125803" cy="1515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2BD1-43C8-4CA2-99E7-C1F10A5FBEE3}">
      <dsp:nvSpPr>
        <dsp:cNvPr id="0" name=""/>
        <dsp:cNvSpPr/>
      </dsp:nvSpPr>
      <dsp:spPr>
        <a:xfrm>
          <a:off x="880212" y="0"/>
          <a:ext cx="989598" cy="949619"/>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PH" sz="1200" b="1" kern="1200" dirty="0">
              <a:solidFill>
                <a:schemeClr val="bg1"/>
              </a:solidFill>
            </a:rPr>
            <a:t>Assess</a:t>
          </a:r>
        </a:p>
      </dsp:txBody>
      <dsp:txXfrm>
        <a:off x="1025135" y="139068"/>
        <a:ext cx="699752" cy="671483"/>
      </dsp:txXfrm>
    </dsp:sp>
    <dsp:sp modelId="{C215CA95-C65F-44D2-B6F9-27226A779604}">
      <dsp:nvSpPr>
        <dsp:cNvPr id="0" name=""/>
        <dsp:cNvSpPr/>
      </dsp:nvSpPr>
      <dsp:spPr>
        <a:xfrm rot="3698989">
          <a:off x="1555513" y="816960"/>
          <a:ext cx="181161" cy="320496"/>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PH" sz="1200" kern="1200"/>
        </a:p>
      </dsp:txBody>
      <dsp:txXfrm>
        <a:off x="1569783" y="857144"/>
        <a:ext cx="126813" cy="192298"/>
      </dsp:txXfrm>
    </dsp:sp>
    <dsp:sp modelId="{D4C97440-0008-4872-B85A-73E8D672FB7E}">
      <dsp:nvSpPr>
        <dsp:cNvPr id="0" name=""/>
        <dsp:cNvSpPr/>
      </dsp:nvSpPr>
      <dsp:spPr>
        <a:xfrm>
          <a:off x="1443021" y="1006012"/>
          <a:ext cx="949619" cy="949619"/>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PH" sz="1200" b="1" kern="1200" dirty="0">
              <a:solidFill>
                <a:schemeClr val="bg1"/>
              </a:solidFill>
            </a:rPr>
            <a:t>Plan</a:t>
          </a:r>
        </a:p>
      </dsp:txBody>
      <dsp:txXfrm>
        <a:off x="1582089" y="1145080"/>
        <a:ext cx="671483" cy="671483"/>
      </dsp:txXfrm>
    </dsp:sp>
    <dsp:sp modelId="{45DE3A75-00B8-4A60-A468-AE79C22F249A}">
      <dsp:nvSpPr>
        <dsp:cNvPr id="0" name=""/>
        <dsp:cNvSpPr/>
      </dsp:nvSpPr>
      <dsp:spPr>
        <a:xfrm rot="7098547">
          <a:off x="1557082" y="1823602"/>
          <a:ext cx="179585" cy="320496"/>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PH" sz="1200" kern="1200"/>
        </a:p>
      </dsp:txBody>
      <dsp:txXfrm rot="10800000">
        <a:off x="1596794" y="1863985"/>
        <a:ext cx="125710" cy="192298"/>
      </dsp:txXfrm>
    </dsp:sp>
    <dsp:sp modelId="{AC4877CC-9906-4CDD-BFF4-2C100CFE3126}">
      <dsp:nvSpPr>
        <dsp:cNvPr id="0" name=""/>
        <dsp:cNvSpPr/>
      </dsp:nvSpPr>
      <dsp:spPr>
        <a:xfrm>
          <a:off x="880216" y="2020445"/>
          <a:ext cx="982381" cy="949619"/>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PH" sz="1000" b="1" kern="1200" dirty="0">
              <a:solidFill>
                <a:schemeClr val="bg1"/>
              </a:solidFill>
            </a:rPr>
            <a:t>Implement</a:t>
          </a:r>
        </a:p>
      </dsp:txBody>
      <dsp:txXfrm>
        <a:off x="1024082" y="2159513"/>
        <a:ext cx="694649" cy="671483"/>
      </dsp:txXfrm>
    </dsp:sp>
    <dsp:sp modelId="{F4CA0AC0-A019-49D1-A2E0-13155A54A2E6}">
      <dsp:nvSpPr>
        <dsp:cNvPr id="0" name=""/>
        <dsp:cNvSpPr/>
      </dsp:nvSpPr>
      <dsp:spPr>
        <a:xfrm rot="14310767">
          <a:off x="950179" y="1808329"/>
          <a:ext cx="197283" cy="320496"/>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PH" sz="1200" kern="1200"/>
        </a:p>
      </dsp:txBody>
      <dsp:txXfrm rot="10800000">
        <a:off x="995228" y="1897663"/>
        <a:ext cx="138098" cy="192298"/>
      </dsp:txXfrm>
    </dsp:sp>
    <dsp:sp modelId="{99C990B5-F0E8-499B-92B8-2F09AD4E00DF}">
      <dsp:nvSpPr>
        <dsp:cNvPr id="0" name=""/>
        <dsp:cNvSpPr/>
      </dsp:nvSpPr>
      <dsp:spPr>
        <a:xfrm>
          <a:off x="221576" y="958097"/>
          <a:ext cx="998297" cy="949619"/>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PH" sz="1200" b="1" kern="1200" dirty="0">
              <a:solidFill>
                <a:schemeClr val="bg1"/>
              </a:solidFill>
            </a:rPr>
            <a:t>Evaluate</a:t>
          </a:r>
        </a:p>
      </dsp:txBody>
      <dsp:txXfrm>
        <a:off x="367773" y="1097165"/>
        <a:ext cx="705903" cy="671483"/>
      </dsp:txXfrm>
    </dsp:sp>
    <dsp:sp modelId="{C366FBB6-2EE8-4FFC-A8EF-6FCE610AF6C7}">
      <dsp:nvSpPr>
        <dsp:cNvPr id="0" name=""/>
        <dsp:cNvSpPr/>
      </dsp:nvSpPr>
      <dsp:spPr>
        <a:xfrm rot="18259755">
          <a:off x="955062" y="795532"/>
          <a:ext cx="182987" cy="320496"/>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PH" sz="1200" kern="1200"/>
        </a:p>
      </dsp:txBody>
      <dsp:txXfrm>
        <a:off x="967031" y="882298"/>
        <a:ext cx="128091" cy="1922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12BD1-43C8-4CA2-99E7-C1F10A5FBEE3}">
      <dsp:nvSpPr>
        <dsp:cNvPr id="0" name=""/>
        <dsp:cNvSpPr/>
      </dsp:nvSpPr>
      <dsp:spPr>
        <a:xfrm>
          <a:off x="880212" y="0"/>
          <a:ext cx="989598" cy="949619"/>
        </a:xfrm>
        <a:prstGeom prst="ellipse">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PH" sz="1200" b="1" kern="1200" dirty="0">
              <a:solidFill>
                <a:schemeClr val="bg1"/>
              </a:solidFill>
            </a:rPr>
            <a:t>Assess</a:t>
          </a:r>
        </a:p>
      </dsp:txBody>
      <dsp:txXfrm>
        <a:off x="1025135" y="139068"/>
        <a:ext cx="699752" cy="671483"/>
      </dsp:txXfrm>
    </dsp:sp>
    <dsp:sp modelId="{C215CA95-C65F-44D2-B6F9-27226A779604}">
      <dsp:nvSpPr>
        <dsp:cNvPr id="0" name=""/>
        <dsp:cNvSpPr/>
      </dsp:nvSpPr>
      <dsp:spPr>
        <a:xfrm rot="3698989">
          <a:off x="1555513" y="816960"/>
          <a:ext cx="181161" cy="320496"/>
        </a:xfrm>
        <a:prstGeom prst="rightArrow">
          <a:avLst>
            <a:gd name="adj1" fmla="val 60000"/>
            <a:gd name="adj2" fmla="val 50000"/>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PH" sz="1200" kern="1200"/>
        </a:p>
      </dsp:txBody>
      <dsp:txXfrm>
        <a:off x="1569783" y="857144"/>
        <a:ext cx="126813" cy="192298"/>
      </dsp:txXfrm>
    </dsp:sp>
    <dsp:sp modelId="{D4C97440-0008-4872-B85A-73E8D672FB7E}">
      <dsp:nvSpPr>
        <dsp:cNvPr id="0" name=""/>
        <dsp:cNvSpPr/>
      </dsp:nvSpPr>
      <dsp:spPr>
        <a:xfrm>
          <a:off x="1443021" y="1006012"/>
          <a:ext cx="949619" cy="949619"/>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PH" sz="1200" b="1" kern="1200" dirty="0">
              <a:solidFill>
                <a:schemeClr val="bg1"/>
              </a:solidFill>
            </a:rPr>
            <a:t>Plan</a:t>
          </a:r>
        </a:p>
      </dsp:txBody>
      <dsp:txXfrm>
        <a:off x="1582089" y="1145080"/>
        <a:ext cx="671483" cy="671483"/>
      </dsp:txXfrm>
    </dsp:sp>
    <dsp:sp modelId="{45DE3A75-00B8-4A60-A468-AE79C22F249A}">
      <dsp:nvSpPr>
        <dsp:cNvPr id="0" name=""/>
        <dsp:cNvSpPr/>
      </dsp:nvSpPr>
      <dsp:spPr>
        <a:xfrm rot="7098547">
          <a:off x="1557082" y="1823602"/>
          <a:ext cx="179585" cy="320496"/>
        </a:xfrm>
        <a:prstGeom prst="rightArrow">
          <a:avLst>
            <a:gd name="adj1" fmla="val 60000"/>
            <a:gd name="adj2" fmla="val 50000"/>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PH" sz="1200" kern="1200"/>
        </a:p>
      </dsp:txBody>
      <dsp:txXfrm rot="10800000">
        <a:off x="1596794" y="1863985"/>
        <a:ext cx="125710" cy="192298"/>
      </dsp:txXfrm>
    </dsp:sp>
    <dsp:sp modelId="{AC4877CC-9906-4CDD-BFF4-2C100CFE3126}">
      <dsp:nvSpPr>
        <dsp:cNvPr id="0" name=""/>
        <dsp:cNvSpPr/>
      </dsp:nvSpPr>
      <dsp:spPr>
        <a:xfrm>
          <a:off x="880216" y="2020445"/>
          <a:ext cx="982381" cy="949619"/>
        </a:xfrm>
        <a:prstGeom prst="ellipse">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PH" sz="1000" b="1" kern="1200" dirty="0">
              <a:solidFill>
                <a:schemeClr val="bg1"/>
              </a:solidFill>
            </a:rPr>
            <a:t>Implement</a:t>
          </a:r>
        </a:p>
      </dsp:txBody>
      <dsp:txXfrm>
        <a:off x="1024082" y="2159513"/>
        <a:ext cx="694649" cy="671483"/>
      </dsp:txXfrm>
    </dsp:sp>
    <dsp:sp modelId="{F4CA0AC0-A019-49D1-A2E0-13155A54A2E6}">
      <dsp:nvSpPr>
        <dsp:cNvPr id="0" name=""/>
        <dsp:cNvSpPr/>
      </dsp:nvSpPr>
      <dsp:spPr>
        <a:xfrm rot="14310767">
          <a:off x="950179" y="1808329"/>
          <a:ext cx="197283" cy="320496"/>
        </a:xfrm>
        <a:prstGeom prst="rightArrow">
          <a:avLst>
            <a:gd name="adj1" fmla="val 60000"/>
            <a:gd name="adj2" fmla="val 50000"/>
          </a:avLst>
        </a:prstGeom>
        <a:gradFill rotWithShape="0">
          <a:gsLst>
            <a:gs pos="0">
              <a:schemeClr val="accent4">
                <a:hueOff val="0"/>
                <a:satOff val="0"/>
                <a:lumOff val="0"/>
                <a:alphaOff val="0"/>
                <a:tint val="96000"/>
                <a:lumMod val="100000"/>
              </a:schemeClr>
            </a:gs>
            <a:gs pos="78000">
              <a:schemeClr val="accent4">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PH" sz="1200" kern="1200"/>
        </a:p>
      </dsp:txBody>
      <dsp:txXfrm rot="10800000">
        <a:off x="995228" y="1897663"/>
        <a:ext cx="138098" cy="192298"/>
      </dsp:txXfrm>
    </dsp:sp>
    <dsp:sp modelId="{99C990B5-F0E8-499B-92B8-2F09AD4E00DF}">
      <dsp:nvSpPr>
        <dsp:cNvPr id="0" name=""/>
        <dsp:cNvSpPr/>
      </dsp:nvSpPr>
      <dsp:spPr>
        <a:xfrm>
          <a:off x="221576" y="958097"/>
          <a:ext cx="998297" cy="949619"/>
        </a:xfrm>
        <a:prstGeom prst="ellipse">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PH" sz="1200" b="1" kern="1200" dirty="0">
              <a:solidFill>
                <a:schemeClr val="bg1"/>
              </a:solidFill>
            </a:rPr>
            <a:t>Evaluate</a:t>
          </a:r>
        </a:p>
      </dsp:txBody>
      <dsp:txXfrm>
        <a:off x="367773" y="1097165"/>
        <a:ext cx="705903" cy="671483"/>
      </dsp:txXfrm>
    </dsp:sp>
    <dsp:sp modelId="{C366FBB6-2EE8-4FFC-A8EF-6FCE610AF6C7}">
      <dsp:nvSpPr>
        <dsp:cNvPr id="0" name=""/>
        <dsp:cNvSpPr/>
      </dsp:nvSpPr>
      <dsp:spPr>
        <a:xfrm rot="18259755">
          <a:off x="955062" y="795532"/>
          <a:ext cx="182987" cy="320496"/>
        </a:xfrm>
        <a:prstGeom prst="rightArrow">
          <a:avLst>
            <a:gd name="adj1" fmla="val 60000"/>
            <a:gd name="adj2" fmla="val 50000"/>
          </a:avLst>
        </a:prstGeom>
        <a:gradFill rotWithShape="0">
          <a:gsLst>
            <a:gs pos="0">
              <a:schemeClr val="accent5">
                <a:hueOff val="0"/>
                <a:satOff val="0"/>
                <a:lumOff val="0"/>
                <a:alphaOff val="0"/>
                <a:tint val="96000"/>
                <a:lumMod val="100000"/>
              </a:schemeClr>
            </a:gs>
            <a:gs pos="78000">
              <a:schemeClr val="accent5">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PH" sz="1200" kern="1200"/>
        </a:p>
      </dsp:txBody>
      <dsp:txXfrm>
        <a:off x="967031" y="882298"/>
        <a:ext cx="128091" cy="19229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0E1470-1948-4418-A2F8-7B355D9E9AB8}" type="datetimeFigureOut">
              <a:rPr lang="en-US" smtClean="0"/>
              <a:t>4/23/2018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BF87C0-D55C-462F-A15F-0DCCB3F8E18A}" type="slidenum">
              <a:rPr lang="en-US" smtClean="0"/>
              <a:t>‹#›</a:t>
            </a:fld>
            <a:endParaRPr lang="en-US"/>
          </a:p>
        </p:txBody>
      </p:sp>
    </p:spTree>
    <p:extLst>
      <p:ext uri="{BB962C8B-B14F-4D97-AF65-F5344CB8AC3E}">
        <p14:creationId xmlns:p14="http://schemas.microsoft.com/office/powerpoint/2010/main" val="4179702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1BC032DF-1D5C-40C1-B1AD-E46D1B590769}" type="slidenum">
              <a:rPr lang="en-PH" smtClean="0"/>
              <a:t>1</a:t>
            </a:fld>
            <a:endParaRPr lang="en-PH"/>
          </a:p>
        </p:txBody>
      </p:sp>
    </p:spTree>
    <p:extLst>
      <p:ext uri="{BB962C8B-B14F-4D97-AF65-F5344CB8AC3E}">
        <p14:creationId xmlns:p14="http://schemas.microsoft.com/office/powerpoint/2010/main" val="3018609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Aside from institutionalizing a localized IC plan consistent with the national IC guidelines, managerial</a:t>
            </a:r>
            <a:r>
              <a:rPr lang="en-US" baseline="0" dirty="0"/>
              <a:t> activities include the organization of the IC committee that will oversee its implementation. As previously mentioned, there is a need to perform a risk assessment that will guide the revised floor plan and possible renovations for optimal implementation of controls. </a:t>
            </a:r>
          </a:p>
          <a:p>
            <a:pPr marL="171450" indent="-171450">
              <a:buFont typeface="Arial" panose="020B0604020202020204" pitchFamily="34" charset="0"/>
              <a:buChar char="•"/>
            </a:pPr>
            <a:r>
              <a:rPr lang="en-US" baseline="0" dirty="0"/>
              <a:t>The assessment should also include surveillance for TB disease among health workers and possible use of periodic TST to check for ongoing transmission within the health facility. If TST-negative, an annual TST would be an appropriate means of checking for TB transmission among health workers. Re-emphasize that a positive TST in an adult should not be a basis for TB treatment and merely used as an indicator of TB infection. Once TST positive, however, CXR to check for progression to a disease state would now be the more appropriate method of monitoring for TB among health workers.</a:t>
            </a:r>
          </a:p>
          <a:p>
            <a:pPr marL="171450" indent="-171450">
              <a:buFont typeface="Arial" panose="020B0604020202020204" pitchFamily="34" charset="0"/>
              <a:buChar char="•"/>
            </a:pPr>
            <a:r>
              <a:rPr lang="en-US" baseline="0" dirty="0"/>
              <a:t>Monitoring and evaluation completes the management cycle that ensures proper implementation that addresses gaps identified in the assessment.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10</a:t>
            </a:fld>
            <a:endParaRPr lang="en-US"/>
          </a:p>
        </p:txBody>
      </p:sp>
    </p:spTree>
    <p:extLst>
      <p:ext uri="{BB962C8B-B14F-4D97-AF65-F5344CB8AC3E}">
        <p14:creationId xmlns:p14="http://schemas.microsoft.com/office/powerpoint/2010/main" val="636858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Aside from institutionalizing a localized IC plan consistent with the national IC guidelines, managerial</a:t>
            </a:r>
            <a:r>
              <a:rPr lang="en-US" baseline="0" dirty="0"/>
              <a:t> activities include the organization of the IC committee that will oversee its implementation. As previously mentioned, there is a need to perform a risk assessment that will guide the revised floor plan and possible renovations for optimal implementation of controls. </a:t>
            </a:r>
          </a:p>
          <a:p>
            <a:pPr marL="171450" indent="-171450">
              <a:buFont typeface="Arial" panose="020B0604020202020204" pitchFamily="34" charset="0"/>
              <a:buChar char="•"/>
            </a:pPr>
            <a:r>
              <a:rPr lang="en-US" baseline="0" dirty="0"/>
              <a:t>The assessment should also include surveillance for TB disease among health workers and possible use of periodic TST to check for ongoing transmission within the health facility. If TST-negative, an annual TST would be an appropriate means of checking for TB transmission among health workers. Re-emphasize that a positive TST in an adult should not be a basis for TB treatment and merely used as an indicator of TB infection. Once TST positive, however, CXR to check for progression to a disease state would now be the more appropriate method of monitoring for TB among health workers.</a:t>
            </a:r>
          </a:p>
          <a:p>
            <a:pPr marL="171450" indent="-171450">
              <a:buFont typeface="Arial" panose="020B0604020202020204" pitchFamily="34" charset="0"/>
              <a:buChar char="•"/>
            </a:pPr>
            <a:r>
              <a:rPr lang="en-US" baseline="0" dirty="0"/>
              <a:t>Monitoring and evaluation completes the management cycle that ensures proper implementation that addresses gaps identified in the assessment.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11</a:t>
            </a:fld>
            <a:endParaRPr lang="en-US"/>
          </a:p>
        </p:txBody>
      </p:sp>
    </p:spTree>
    <p:extLst>
      <p:ext uri="{BB962C8B-B14F-4D97-AF65-F5344CB8AC3E}">
        <p14:creationId xmlns:p14="http://schemas.microsoft.com/office/powerpoint/2010/main" val="1928501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the first line of defense, administrative control involves triage, isolation, fast response and turnaround time in treating and addressing</a:t>
            </a:r>
            <a:r>
              <a:rPr lang="en-US" baseline="0" dirty="0"/>
              <a:t> concerns of infectious cases, and promotion of cough manners among </a:t>
            </a:r>
            <a:r>
              <a:rPr lang="en-US" baseline="0" dirty="0" err="1"/>
              <a:t>symptomatics</a:t>
            </a:r>
            <a:r>
              <a:rPr lang="en-US" baseline="0" dirty="0"/>
              <a:t>.</a:t>
            </a:r>
          </a:p>
          <a:p>
            <a:pPr marL="171450" indent="-171450">
              <a:buFont typeface="Arial" panose="020B0604020202020204" pitchFamily="34" charset="0"/>
              <a:buChar char="•"/>
            </a:pPr>
            <a:r>
              <a:rPr lang="en-US" baseline="0" dirty="0"/>
              <a:t>Emphasize the meaning of ISTC from the IC standpoint.</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12</a:t>
            </a:fld>
            <a:endParaRPr lang="en-US"/>
          </a:p>
        </p:txBody>
      </p:sp>
    </p:spTree>
    <p:extLst>
      <p:ext uri="{BB962C8B-B14F-4D97-AF65-F5344CB8AC3E}">
        <p14:creationId xmlns:p14="http://schemas.microsoft.com/office/powerpoint/2010/main" val="3992619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Symptomatic patients must be identified</a:t>
            </a:r>
            <a:r>
              <a:rPr lang="en-US" baseline="0" dirty="0"/>
              <a:t> and </a:t>
            </a:r>
            <a:r>
              <a:rPr lang="en-US" dirty="0"/>
              <a:t>addressed immediately to minimize</a:t>
            </a:r>
            <a:r>
              <a:rPr lang="en-US" baseline="0" dirty="0"/>
              <a:t> to chance of disease transmission.</a:t>
            </a:r>
          </a:p>
          <a:p>
            <a:pPr marL="171450" indent="-171450">
              <a:buFont typeface="Arial" panose="020B0604020202020204" pitchFamily="34" charset="0"/>
              <a:buChar char="•"/>
            </a:pPr>
            <a:r>
              <a:rPr lang="en-US" baseline="0" dirty="0"/>
              <a:t>Appropriate IEC materials should be used to guide/instruct such patients.</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13</a:t>
            </a:fld>
            <a:endParaRPr lang="en-US"/>
          </a:p>
        </p:txBody>
      </p:sp>
    </p:spTree>
    <p:extLst>
      <p:ext uri="{BB962C8B-B14F-4D97-AF65-F5344CB8AC3E}">
        <p14:creationId xmlns:p14="http://schemas.microsoft.com/office/powerpoint/2010/main" val="6112869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Symptomatic</a:t>
            </a:r>
            <a:r>
              <a:rPr lang="en-US" baseline="0" dirty="0"/>
              <a:t> and known infectious patients must be segregated from others in the facility.</a:t>
            </a:r>
          </a:p>
          <a:p>
            <a:pPr marL="171450" indent="-171450">
              <a:buFont typeface="Arial" panose="020B0604020202020204" pitchFamily="34" charset="0"/>
              <a:buChar char="•"/>
            </a:pPr>
            <a:r>
              <a:rPr lang="en-US" baseline="0" dirty="0"/>
              <a:t>Appropriate IEC materials should be used to guide/instruct such patients.</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14</a:t>
            </a:fld>
            <a:endParaRPr lang="en-US"/>
          </a:p>
        </p:txBody>
      </p:sp>
    </p:spTree>
    <p:extLst>
      <p:ext uri="{BB962C8B-B14F-4D97-AF65-F5344CB8AC3E}">
        <p14:creationId xmlns:p14="http://schemas.microsoft.com/office/powerpoint/2010/main" val="2064899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Promote cough etiquette</a:t>
            </a:r>
            <a:r>
              <a:rPr lang="en-US" baseline="0" dirty="0"/>
              <a:t> and provide needed surgical masks or tissue paper to minimize the infected droplet nuclei from circulating.</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15</a:t>
            </a:fld>
            <a:endParaRPr lang="en-US"/>
          </a:p>
        </p:txBody>
      </p:sp>
    </p:spTree>
    <p:extLst>
      <p:ext uri="{BB962C8B-B14F-4D97-AF65-F5344CB8AC3E}">
        <p14:creationId xmlns:p14="http://schemas.microsoft.com/office/powerpoint/2010/main" val="3794990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Prioritize symptomatic and known infectious cases</a:t>
            </a:r>
            <a:r>
              <a:rPr lang="en-US" baseline="0" dirty="0"/>
              <a:t> to minimize their indwelling time within the health facility.</a:t>
            </a:r>
          </a:p>
          <a:p>
            <a:pPr marL="171450" indent="-171450">
              <a:buFont typeface="Arial" panose="020B0604020202020204" pitchFamily="34" charset="0"/>
              <a:buChar char="•"/>
            </a:pPr>
            <a:r>
              <a:rPr lang="en-US" baseline="0" dirty="0"/>
              <a:t>Be systematic. Organize the traffic of patients and visitors within the health facility. Assign specific time slots for pediatric cases, who are not likely to be infectious; and adult cases, especially  those who are symptomatic and likely to be infectious.</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16</a:t>
            </a:fld>
            <a:endParaRPr lang="en-US"/>
          </a:p>
        </p:txBody>
      </p:sp>
    </p:spTree>
    <p:extLst>
      <p:ext uri="{BB962C8B-B14F-4D97-AF65-F5344CB8AC3E}">
        <p14:creationId xmlns:p14="http://schemas.microsoft.com/office/powerpoint/2010/main" val="21165908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By reducing</a:t>
            </a:r>
            <a:r>
              <a:rPr lang="en-US" baseline="0" dirty="0"/>
              <a:t> the turnaround time for DSSM and other diagnostic tests, a patient may be offered treatment earlier and thereby attain non-infectiousness earlier. Remember, it takes only 2-3 days of a multidrug regimen containing INH, acting on fast-growing extracellular bacilli (Period I of TB Treatment) to reduce the pre-treatment bacilli load by 90% and an average of 2-3 weeks, primarily because of the action of RIF, aided by PZA in acidic media, acting on slower-growing extracellular bacilli (Period II of TB Treatment) for the bacilli load to be reduced by 99% from its pre-treatment level.</a:t>
            </a:r>
          </a:p>
          <a:p>
            <a:pPr marL="171450" indent="-171450">
              <a:buFont typeface="Arial" panose="020B0604020202020204" pitchFamily="34" charset="0"/>
              <a:buChar char="•"/>
            </a:pPr>
            <a:r>
              <a:rPr lang="en-US" baseline="0" dirty="0"/>
              <a:t>Emphasize that a DOH department memo requires that a DOTS physician decide on the presence (or absence) of disease activity within 2 weeks. This might require the doctor to view and use the chest x-ray as additional basis for his clinical </a:t>
            </a:r>
            <a:r>
              <a:rPr lang="en-US" baseline="0" dirty="0" err="1"/>
              <a:t>judgement</a:t>
            </a:r>
            <a:r>
              <a:rPr lang="en-US" baseline="0" dirty="0"/>
              <a:t>.</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17</a:t>
            </a:fld>
            <a:endParaRPr lang="en-US"/>
          </a:p>
        </p:txBody>
      </p:sp>
    </p:spTree>
    <p:extLst>
      <p:ext uri="{BB962C8B-B14F-4D97-AF65-F5344CB8AC3E}">
        <p14:creationId xmlns:p14="http://schemas.microsoft.com/office/powerpoint/2010/main" val="1536123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Part of administrative control involves the prevention and treatment of TB among health workers.</a:t>
            </a:r>
          </a:p>
          <a:p>
            <a:pPr marL="171450" indent="-171450">
              <a:buFont typeface="Arial" panose="020B0604020202020204" pitchFamily="34" charset="0"/>
              <a:buChar char="•"/>
            </a:pPr>
            <a:r>
              <a:rPr lang="en-US" baseline="0" dirty="0"/>
              <a:t>As previously mentioned, periodic TST may be employed to check for ongoing transmission within the health facility. If TST-negative, an annual TST would be an appropriate means of checking for TB transmission among health workers. Re-emphasize that a positive TST in an adult should not be a basis for TB treatment and merely used as an indicator of TB infection. Once TST positive, however, CXR to check for progression to a disease state would now be the more appropriate method of monitoring for TB among health workers.</a:t>
            </a:r>
          </a:p>
          <a:p>
            <a:pPr marL="171450" indent="-171450">
              <a:buFont typeface="Arial" panose="020B0604020202020204" pitchFamily="34" charset="0"/>
              <a:buChar char="•"/>
            </a:pPr>
            <a:r>
              <a:rPr lang="en-US" baseline="0" dirty="0"/>
              <a:t>Universal precautions, which includes appropriate measures for HIV prevention, should be observed at all times. HIV+ health workers without TB disease should be offered ARTs and IPT. There should be non-discrimination inasmuch as there is unlikely exchange of body fluids in dealing with patients. Strict compliance with proper IC measures should be observed.</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18</a:t>
            </a:fld>
            <a:endParaRPr lang="en-US"/>
          </a:p>
        </p:txBody>
      </p:sp>
    </p:spTree>
    <p:extLst>
      <p:ext uri="{BB962C8B-B14F-4D97-AF65-F5344CB8AC3E}">
        <p14:creationId xmlns:p14="http://schemas.microsoft.com/office/powerpoint/2010/main" val="3689692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Environmental control is the second line of defense as it promotes</a:t>
            </a:r>
            <a:r>
              <a:rPr lang="en-US" baseline="0" dirty="0"/>
              <a:t> improved quality of air in health facilities, together with appropriate administrative controls,  to reduce the risk of infection.</a:t>
            </a:r>
          </a:p>
          <a:p>
            <a:pPr marL="171450" indent="-171450">
              <a:buFont typeface="Arial" panose="020B0604020202020204" pitchFamily="34" charset="0"/>
              <a:buChar char="•"/>
            </a:pPr>
            <a:r>
              <a:rPr lang="en-US" baseline="0" dirty="0"/>
              <a:t>Environmental controls need not be expensive and resource-intensive. It can be achieved even with natural ventilation or in combination with mechanical ventilation. </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19</a:t>
            </a:fld>
            <a:endParaRPr lang="en-US"/>
          </a:p>
        </p:txBody>
      </p:sp>
    </p:spTree>
    <p:extLst>
      <p:ext uri="{BB962C8B-B14F-4D97-AF65-F5344CB8AC3E}">
        <p14:creationId xmlns:p14="http://schemas.microsoft.com/office/powerpoint/2010/main" val="166978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a:t>
            </a:r>
            <a:r>
              <a:rPr lang="en-US" baseline="0" dirty="0"/>
              <a:t> is a need to prevent TB transmission in high-risk settings and among vulnerable populations – particularly among the very young and those immunocompromised because of HIV/AIDS.</a:t>
            </a:r>
          </a:p>
          <a:p>
            <a:pPr marL="171450" indent="-171450">
              <a:buFont typeface="Arial" panose="020B0604020202020204" pitchFamily="34" charset="0"/>
              <a:buChar char="•"/>
            </a:pPr>
            <a:r>
              <a:rPr lang="en-US" baseline="0" dirty="0"/>
              <a:t>If possible, prevent exposure. No exposure, no infection…no infection, no disease.</a:t>
            </a:r>
          </a:p>
          <a:p>
            <a:pPr marL="171450" indent="-171450">
              <a:buFont typeface="Arial" panose="020B0604020202020204" pitchFamily="34" charset="0"/>
              <a:buChar char="•"/>
            </a:pPr>
            <a:r>
              <a:rPr lang="en-US" baseline="0" dirty="0"/>
              <a:t>Key to TB prevention is compliance to a good infection control plan, universal BCG vaccinations among newborns to protect the very young against serious forms of TB, and the use of IPT to prevent progression of the infection to a disease state.</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2</a:t>
            </a:fld>
            <a:endParaRPr lang="en-US"/>
          </a:p>
        </p:txBody>
      </p:sp>
    </p:spTree>
    <p:extLst>
      <p:ext uri="{BB962C8B-B14F-4D97-AF65-F5344CB8AC3E}">
        <p14:creationId xmlns:p14="http://schemas.microsoft.com/office/powerpoint/2010/main" val="2229524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It might just involve opening windows and removing obstructions to airflow within a health facility.</a:t>
            </a:r>
          </a:p>
          <a:p>
            <a:pPr marL="171450" indent="-171450">
              <a:buFont typeface="Arial" panose="020B0604020202020204" pitchFamily="34" charset="0"/>
              <a:buChar char="•"/>
            </a:pPr>
            <a:r>
              <a:rPr lang="en-US" dirty="0"/>
              <a:t>Use a burning incense</a:t>
            </a:r>
            <a:r>
              <a:rPr lang="en-US" baseline="0" dirty="0"/>
              <a:t> stick or mosquito coil to demonstrate and visualize air movement.</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20</a:t>
            </a:fld>
            <a:endParaRPr lang="en-US"/>
          </a:p>
        </p:txBody>
      </p:sp>
    </p:spTree>
    <p:extLst>
      <p:ext uri="{BB962C8B-B14F-4D97-AF65-F5344CB8AC3E}">
        <p14:creationId xmlns:p14="http://schemas.microsoft.com/office/powerpoint/2010/main" val="2950170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Consider re-arranging room furnishings based on the prevalent direction of airflow within the room to achieve the ideal set-up.</a:t>
            </a:r>
          </a:p>
        </p:txBody>
      </p:sp>
      <p:sp>
        <p:nvSpPr>
          <p:cNvPr id="4" name="Slide Number Placeholder 3"/>
          <p:cNvSpPr>
            <a:spLocks noGrp="1"/>
          </p:cNvSpPr>
          <p:nvPr>
            <p:ph type="sldNum" sz="quarter" idx="10"/>
          </p:nvPr>
        </p:nvSpPr>
        <p:spPr/>
        <p:txBody>
          <a:bodyPr/>
          <a:lstStyle/>
          <a:p>
            <a:fld id="{A3BF87C0-D55C-462F-A15F-0DCCB3F8E18A}" type="slidenum">
              <a:rPr lang="en-US" smtClean="0"/>
              <a:t>21</a:t>
            </a:fld>
            <a:endParaRPr lang="en-US"/>
          </a:p>
        </p:txBody>
      </p:sp>
    </p:spTree>
    <p:extLst>
      <p:ext uri="{BB962C8B-B14F-4D97-AF65-F5344CB8AC3E}">
        <p14:creationId xmlns:p14="http://schemas.microsoft.com/office/powerpoint/2010/main" val="26812004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Proper use</a:t>
            </a:r>
            <a:r>
              <a:rPr lang="en-US" baseline="0" dirty="0"/>
              <a:t> of respirator masks in high-risk areas will significantly reduce TB transmission.</a:t>
            </a:r>
          </a:p>
          <a:p>
            <a:pPr marL="171450" indent="-171450">
              <a:buFont typeface="Arial" panose="020B0604020202020204" pitchFamily="34" charset="0"/>
              <a:buChar char="•"/>
            </a:pPr>
            <a:r>
              <a:rPr lang="en-US" baseline="0" dirty="0"/>
              <a:t>Emphasize the need to pinch the nose clip over the bridge to ensure proper fit. Use both straps to minimize and control movement of the mask across the face.</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22</a:t>
            </a:fld>
            <a:endParaRPr lang="en-US"/>
          </a:p>
        </p:txBody>
      </p:sp>
    </p:spTree>
    <p:extLst>
      <p:ext uri="{BB962C8B-B14F-4D97-AF65-F5344CB8AC3E}">
        <p14:creationId xmlns:p14="http://schemas.microsoft.com/office/powerpoint/2010/main" val="6572490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same general principles</a:t>
            </a:r>
            <a:r>
              <a:rPr lang="en-US" baseline="0" dirty="0"/>
              <a:t> of infection control should be observed at home and in congregate settings.</a:t>
            </a:r>
          </a:p>
          <a:p>
            <a:pPr marL="171450" indent="-171450">
              <a:buFont typeface="Arial" panose="020B0604020202020204" pitchFamily="34" charset="0"/>
              <a:buChar char="•"/>
            </a:pPr>
            <a:r>
              <a:rPr lang="en-US" baseline="0" dirty="0"/>
              <a:t>Emphasize the need to correct popular beliefs/myths regarding the need to segregate a patient’s dinner ware and utensils.</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23</a:t>
            </a:fld>
            <a:endParaRPr lang="en-US"/>
          </a:p>
        </p:txBody>
      </p:sp>
    </p:spTree>
    <p:extLst>
      <p:ext uri="{BB962C8B-B14F-4D97-AF65-F5344CB8AC3E}">
        <p14:creationId xmlns:p14="http://schemas.microsoft.com/office/powerpoint/2010/main" val="40965618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Highlight the indications for IPT as specified.</a:t>
            </a:r>
          </a:p>
          <a:p>
            <a:pPr marL="171450" indent="-171450">
              <a:buFont typeface="Arial" panose="020B0604020202020204" pitchFamily="34" charset="0"/>
              <a:buChar char="•"/>
            </a:pPr>
            <a:r>
              <a:rPr lang="en-US" dirty="0"/>
              <a:t>PLHIV cases are likely to receive their IPT at the treatment hub.</a:t>
            </a:r>
            <a:r>
              <a:rPr lang="en-US" baseline="0" dirty="0"/>
              <a:t> But anticipate possible exceptional cases that will require IPT to be arranged at the local health facility. Observe appropriate infection control measures for this high-risk clinical group.</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24</a:t>
            </a:fld>
            <a:endParaRPr lang="en-US"/>
          </a:p>
        </p:txBody>
      </p:sp>
    </p:spTree>
    <p:extLst>
      <p:ext uri="{BB962C8B-B14F-4D97-AF65-F5344CB8AC3E}">
        <p14:creationId xmlns:p14="http://schemas.microsoft.com/office/powerpoint/2010/main" val="39336416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A3BF87C0-D55C-462F-A15F-0DCCB3F8E18A}" type="slidenum">
              <a:rPr lang="en-US" smtClean="0"/>
              <a:t>25</a:t>
            </a:fld>
            <a:endParaRPr lang="en-US"/>
          </a:p>
        </p:txBody>
      </p:sp>
    </p:spTree>
    <p:extLst>
      <p:ext uri="{BB962C8B-B14F-4D97-AF65-F5344CB8AC3E}">
        <p14:creationId xmlns:p14="http://schemas.microsoft.com/office/powerpoint/2010/main" val="393614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Specified forms will be shown in succeeding slides, including highlights of appropriate sections of the forms.</a:t>
            </a:r>
          </a:p>
          <a:p>
            <a:pPr marL="171450" indent="-171450">
              <a:buFont typeface="Arial" panose="020B0604020202020204" pitchFamily="34" charset="0"/>
              <a:buChar char="•"/>
            </a:pPr>
            <a:r>
              <a:rPr lang="en-US" dirty="0"/>
              <a:t>IPT cases are to assessed for clinical signs and symptoms of TB and weight at least every</a:t>
            </a:r>
            <a:r>
              <a:rPr lang="en-US" baseline="0" dirty="0"/>
              <a:t> 2 months (so its possible to check even more frequently – e.g., monthly) to monitor treatment response and anticipate possible dose adjustments with increased body weight.</a:t>
            </a:r>
          </a:p>
          <a:p>
            <a:pPr marL="171450" indent="-171450">
              <a:buFont typeface="Arial" panose="020B0604020202020204" pitchFamily="34" charset="0"/>
              <a:buChar char="•"/>
            </a:pPr>
            <a:r>
              <a:rPr lang="en-US" baseline="0" dirty="0"/>
              <a:t>The presence of any TB sign or symptom should lead to disease activity assessment. Once proven to have TB disease, IPT outcome is noted as “treatment failed” and the case is started on Category I TB treatment regimen. Emphasize the prior IPT is not to be considered as previous TB treatment.</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26</a:t>
            </a:fld>
            <a:endParaRPr lang="en-US"/>
          </a:p>
        </p:txBody>
      </p:sp>
    </p:spTree>
    <p:extLst>
      <p:ext uri="{BB962C8B-B14F-4D97-AF65-F5344CB8AC3E}">
        <p14:creationId xmlns:p14="http://schemas.microsoft.com/office/powerpoint/2010/main" val="3974591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Point out the pertinent sections of Form</a:t>
            </a:r>
            <a:r>
              <a:rPr lang="en-US" baseline="0" dirty="0"/>
              <a:t> 4.</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27</a:t>
            </a:fld>
            <a:endParaRPr lang="en-US"/>
          </a:p>
        </p:txBody>
      </p:sp>
    </p:spTree>
    <p:extLst>
      <p:ext uri="{BB962C8B-B14F-4D97-AF65-F5344CB8AC3E}">
        <p14:creationId xmlns:p14="http://schemas.microsoft.com/office/powerpoint/2010/main" val="15941763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Point out the pertinent sections of Form</a:t>
            </a:r>
            <a:r>
              <a:rPr lang="en-US" baseline="0" dirty="0"/>
              <a:t> 4. The extra rows for the “intensive phase” are meant to accommodate the 6-months of IPT.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28</a:t>
            </a:fld>
            <a:endParaRPr lang="en-US"/>
          </a:p>
        </p:txBody>
      </p:sp>
    </p:spTree>
    <p:extLst>
      <p:ext uri="{BB962C8B-B14F-4D97-AF65-F5344CB8AC3E}">
        <p14:creationId xmlns:p14="http://schemas.microsoft.com/office/powerpoint/2010/main" val="28327997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A3BF87C0-D55C-462F-A15F-0DCCB3F8E18A}" type="slidenum">
              <a:rPr lang="en-US" smtClean="0"/>
              <a:t>29</a:t>
            </a:fld>
            <a:endParaRPr lang="en-US"/>
          </a:p>
        </p:txBody>
      </p:sp>
    </p:spTree>
    <p:extLst>
      <p:ext uri="{BB962C8B-B14F-4D97-AF65-F5344CB8AC3E}">
        <p14:creationId xmlns:p14="http://schemas.microsoft.com/office/powerpoint/2010/main" val="284511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There</a:t>
            </a:r>
            <a:r>
              <a:rPr lang="en-US" baseline="0" dirty="0"/>
              <a:t> is a need to prevent TB transmission in high-risk settings and among vulnerable populations – particularly among the very young and those immunocompromised because of HIV/AIDS.</a:t>
            </a:r>
          </a:p>
          <a:p>
            <a:pPr marL="171450" indent="-171450">
              <a:buFont typeface="Arial" panose="020B0604020202020204" pitchFamily="34" charset="0"/>
              <a:buChar char="•"/>
            </a:pPr>
            <a:r>
              <a:rPr lang="en-US" baseline="0" dirty="0"/>
              <a:t>If possible, prevent exposure. No exposure, no infection…no infection, no disease.</a:t>
            </a:r>
          </a:p>
          <a:p>
            <a:pPr marL="171450" indent="-171450">
              <a:buFont typeface="Arial" panose="020B0604020202020204" pitchFamily="34" charset="0"/>
              <a:buChar char="•"/>
            </a:pPr>
            <a:r>
              <a:rPr lang="en-US" baseline="0" dirty="0"/>
              <a:t>Key to TB prevention is compliance to a good infection control plan, universal BCG vaccinations among newborns to protect the very young against serious forms of TB, and the use of IPT to prevent progression of the infection to a disease state.</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3</a:t>
            </a:fld>
            <a:endParaRPr lang="en-US"/>
          </a:p>
        </p:txBody>
      </p:sp>
    </p:spTree>
    <p:extLst>
      <p:ext uri="{BB962C8B-B14F-4D97-AF65-F5344CB8AC3E}">
        <p14:creationId xmlns:p14="http://schemas.microsoft.com/office/powerpoint/2010/main" val="459231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A3BF87C0-D55C-462F-A15F-0DCCB3F8E18A}" type="slidenum">
              <a:rPr lang="en-US" smtClean="0"/>
              <a:t>30</a:t>
            </a:fld>
            <a:endParaRPr lang="en-US"/>
          </a:p>
        </p:txBody>
      </p:sp>
    </p:spTree>
    <p:extLst>
      <p:ext uri="{BB962C8B-B14F-4D97-AF65-F5344CB8AC3E}">
        <p14:creationId xmlns:p14="http://schemas.microsoft.com/office/powerpoint/2010/main" val="26424719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Note the outcomes for IPT and the revisions to be consistent with nomenclature used for regular TB treatment</a:t>
            </a:r>
            <a:r>
              <a:rPr lang="en-US" baseline="0" dirty="0"/>
              <a:t> outcomes</a:t>
            </a:r>
            <a:r>
              <a:rPr lang="en-US" dirty="0"/>
              <a:t>:</a:t>
            </a:r>
            <a:r>
              <a:rPr lang="en-US" baseline="0" dirty="0"/>
              <a:t> i.e., “Lost to follow-up” to replace “default,” IPT as equivalent for “treatment” for “Treatment failed” and “Not evaluated” to replace “Transferred out.” </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31</a:t>
            </a:fld>
            <a:endParaRPr lang="en-US"/>
          </a:p>
        </p:txBody>
      </p:sp>
    </p:spTree>
    <p:extLst>
      <p:ext uri="{BB962C8B-B14F-4D97-AF65-F5344CB8AC3E}">
        <p14:creationId xmlns:p14="http://schemas.microsoft.com/office/powerpoint/2010/main" val="7501232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IPT is</a:t>
            </a:r>
            <a:r>
              <a:rPr lang="en-US" baseline="0" dirty="0"/>
              <a:t> to be given to newborns of mothers with TB and on treatment prior to TST.</a:t>
            </a:r>
          </a:p>
          <a:p>
            <a:pPr marL="171450" indent="-171450">
              <a:buFont typeface="Arial" panose="020B0604020202020204" pitchFamily="34" charset="0"/>
              <a:buChar char="•"/>
            </a:pPr>
            <a:r>
              <a:rPr lang="en-US" baseline="0" dirty="0"/>
              <a:t>Compared to the previous MOP’s recommendation of providing the newborn IPT up to 3 months beyond the mother’s period of infectiousness (which may vary depending on the mother’s treatment phase upon birth date), the new MOP now simplifies the directive by specifying to provide 3 months IPT for all.</a:t>
            </a:r>
          </a:p>
          <a:p>
            <a:pPr marL="171450" indent="-171450">
              <a:buFont typeface="Arial" panose="020B0604020202020204" pitchFamily="34" charset="0"/>
              <a:buChar char="•"/>
            </a:pPr>
            <a:r>
              <a:rPr lang="en-US" dirty="0"/>
              <a:t>If TST-, stop IPT (an exception to the recommended 6 months</a:t>
            </a:r>
            <a:r>
              <a:rPr lang="en-US" baseline="0" dirty="0"/>
              <a:t> duration) </a:t>
            </a:r>
            <a:r>
              <a:rPr lang="en-US" dirty="0"/>
              <a:t>and</a:t>
            </a:r>
            <a:r>
              <a:rPr lang="en-US" baseline="0" dirty="0"/>
              <a:t> give BCG.</a:t>
            </a:r>
            <a:endParaRPr lang="en-US" dirty="0"/>
          </a:p>
          <a:p>
            <a:pPr marL="171450" indent="-171450">
              <a:buFont typeface="Arial" panose="020B0604020202020204" pitchFamily="34" charset="0"/>
              <a:buChar char="•"/>
            </a:pPr>
            <a:r>
              <a:rPr lang="en-US" dirty="0"/>
              <a:t>If TST+ with no TB disease, IPT will continue up to 6 months then followed by BCG vaccination.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32</a:t>
            </a:fld>
            <a:endParaRPr lang="en-US"/>
          </a:p>
        </p:txBody>
      </p:sp>
    </p:spTree>
    <p:extLst>
      <p:ext uri="{BB962C8B-B14F-4D97-AF65-F5344CB8AC3E}">
        <p14:creationId xmlns:p14="http://schemas.microsoft.com/office/powerpoint/2010/main" val="4820249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TST is not available, complete the recommended 6 months of</a:t>
            </a:r>
            <a:r>
              <a:rPr lang="en-US" baseline="0" dirty="0"/>
              <a:t> IPT then give BCG.</a:t>
            </a:r>
          </a:p>
          <a:p>
            <a:pPr marL="171450" indent="-171450">
              <a:buFont typeface="Arial" panose="020B0604020202020204" pitchFamily="34" charset="0"/>
              <a:buChar char="•"/>
            </a:pPr>
            <a:r>
              <a:rPr lang="en-US" baseline="0" dirty="0"/>
              <a:t>Emphasize that mothers need not discontinue TB treatment while breastfeeding and the INH that passes through the breast milk is not equivalent to IPT for the newborn (i.e., INH levels in the breast milk is not enough to protect the child).</a:t>
            </a:r>
          </a:p>
          <a:p>
            <a:pPr marL="171450" indent="-171450">
              <a:buFont typeface="Arial" panose="020B0604020202020204" pitchFamily="34" charset="0"/>
              <a:buChar char="•"/>
            </a:pPr>
            <a:r>
              <a:rPr lang="en-US" baseline="0" dirty="0"/>
              <a:t>Breastfed infants of mothers taking INH and/or given INH themselves should receive low-dose vitamin B6  to prevent INH toxicity.</a:t>
            </a:r>
          </a:p>
          <a:p>
            <a:pPr marL="171450" indent="-171450">
              <a:buFont typeface="Arial" panose="020B0604020202020204" pitchFamily="34" charset="0"/>
              <a:buChar char="•"/>
            </a:pPr>
            <a:r>
              <a:rPr lang="en-US" baseline="0" dirty="0"/>
              <a:t>Vitamin B6 is NOT to be routinely offered to TB patients unless pregnant, breastfed infants of mothers on INH, children less than 4 years old on IPT and those with INH toxicity.</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33</a:t>
            </a:fld>
            <a:endParaRPr lang="en-US"/>
          </a:p>
        </p:txBody>
      </p:sp>
    </p:spTree>
    <p:extLst>
      <p:ext uri="{BB962C8B-B14F-4D97-AF65-F5344CB8AC3E}">
        <p14:creationId xmlns:p14="http://schemas.microsoft.com/office/powerpoint/2010/main" val="40926067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country in 2011 came up with its own IC guidelines for TB and other airborne diseases.</a:t>
            </a:r>
            <a:r>
              <a:rPr lang="en-US" baseline="0" dirty="0"/>
              <a:t> It contains specific measures and recommended work practices to reduce the likelihood of spreading the TB bacteria.</a:t>
            </a:r>
          </a:p>
          <a:p>
            <a:pPr marL="171450" indent="-171450">
              <a:buFont typeface="Arial" panose="020B0604020202020204" pitchFamily="34" charset="0"/>
              <a:buChar char="•"/>
            </a:pPr>
            <a:r>
              <a:rPr lang="en-US" baseline="0" dirty="0"/>
              <a:t>There are several tiers of infection control with specific goals per level. </a:t>
            </a:r>
          </a:p>
          <a:p>
            <a:pPr marL="171450" indent="-171450">
              <a:buFont typeface="Arial" panose="020B0604020202020204" pitchFamily="34" charset="0"/>
              <a:buChar char="•"/>
            </a:pPr>
            <a:r>
              <a:rPr lang="en-US" baseline="0" dirty="0"/>
              <a:t>From a health worker’s standpoint, environmental control is the most important or the one with the greatest impact as it prevents the generation of the droplet nuclei and exposure to it. This includes the early treatment of an infectious case with an appropriate and adequate regimen (to be discussed further in succeeding slides).</a:t>
            </a:r>
          </a:p>
          <a:p>
            <a:pPr marL="171450" indent="-171450">
              <a:buFont typeface="Arial" panose="020B0604020202020204" pitchFamily="34" charset="0"/>
              <a:buChar char="•"/>
            </a:pPr>
            <a:r>
              <a:rPr lang="en-US" baseline="0" dirty="0"/>
              <a:t>Environmental control refers to measures that will reduce the concentration of infectious air droplets by improving the quality of air through proper ventilation, including the use of mechanical ventilation and possibly even engineering interventions.</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4</a:t>
            </a:fld>
            <a:endParaRPr lang="en-US"/>
          </a:p>
        </p:txBody>
      </p:sp>
    </p:spTree>
    <p:extLst>
      <p:ext uri="{BB962C8B-B14F-4D97-AF65-F5344CB8AC3E}">
        <p14:creationId xmlns:p14="http://schemas.microsoft.com/office/powerpoint/2010/main" val="660447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Respiratory protection controls involves the use of personal protective equipment (PPE),</a:t>
            </a:r>
            <a:r>
              <a:rPr lang="en-US" baseline="0" dirty="0"/>
              <a:t> respirators in particular that protect users from inhaling infectious agents.</a:t>
            </a:r>
          </a:p>
          <a:p>
            <a:pPr marL="171450" indent="-171450">
              <a:buFont typeface="Arial" panose="020B0604020202020204" pitchFamily="34" charset="0"/>
              <a:buChar char="•"/>
            </a:pPr>
            <a:r>
              <a:rPr lang="en-US" baseline="0" dirty="0"/>
              <a:t>Managerial activities facilitate the implementation of these 3 components of infection control. A good manager is able to assess the situation, provide an appropriate and good plan, implement it accordingly, and then evaluate its </a:t>
            </a:r>
            <a:r>
              <a:rPr lang="en-US" baseline="0" dirty="0" err="1"/>
              <a:t>effectivity</a:t>
            </a:r>
            <a:r>
              <a:rPr lang="en-US" baseline="0" dirty="0"/>
              <a:t> in meeting its objectives.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5</a:t>
            </a:fld>
            <a:endParaRPr lang="en-US"/>
          </a:p>
        </p:txBody>
      </p:sp>
    </p:spTree>
    <p:extLst>
      <p:ext uri="{BB962C8B-B14F-4D97-AF65-F5344CB8AC3E}">
        <p14:creationId xmlns:p14="http://schemas.microsoft.com/office/powerpoint/2010/main" val="4015833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implementation of infection</a:t>
            </a:r>
            <a:r>
              <a:rPr lang="en-US" baseline="0" dirty="0"/>
              <a:t> control measures in all DOTS/PMDT centers and laboratories is part of the </a:t>
            </a:r>
            <a:r>
              <a:rPr lang="en-US" baseline="0" dirty="0" err="1"/>
              <a:t>PhilPACT</a:t>
            </a:r>
            <a:r>
              <a:rPr lang="en-US" baseline="0" dirty="0"/>
              <a:t> performance indicators (7.3).</a:t>
            </a:r>
          </a:p>
          <a:p>
            <a:pPr marL="171450" indent="-171450">
              <a:buFont typeface="Arial" panose="020B0604020202020204" pitchFamily="34" charset="0"/>
              <a:buChar char="•"/>
            </a:pPr>
            <a:r>
              <a:rPr lang="en-US" baseline="0" dirty="0"/>
              <a:t>Only those in areas where the risk of disease transmission is significant (e.g., PMDT treatment center) are recommended to use N95 or FFP2 masks.</a:t>
            </a:r>
          </a:p>
          <a:p>
            <a:pPr marL="171450" indent="-171450">
              <a:buFont typeface="Arial" panose="020B0604020202020204" pitchFamily="34" charset="0"/>
              <a:buChar char="•"/>
            </a:pPr>
            <a:r>
              <a:rPr lang="en-US" baseline="0" dirty="0"/>
              <a:t>Fit testing to be done annually to review </a:t>
            </a:r>
            <a:r>
              <a:rPr lang="en-US" baseline="0" dirty="0" err="1"/>
              <a:t>healthworkers</a:t>
            </a:r>
            <a:r>
              <a:rPr lang="en-US" baseline="0" dirty="0"/>
              <a:t> on the proper use of respirator masks or every time a new type of respirator type is introduced (e.g., the duckbill type of N95 mask )</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6</a:t>
            </a:fld>
            <a:endParaRPr lang="en-US"/>
          </a:p>
        </p:txBody>
      </p:sp>
    </p:spTree>
    <p:extLst>
      <p:ext uri="{BB962C8B-B14F-4D97-AF65-F5344CB8AC3E}">
        <p14:creationId xmlns:p14="http://schemas.microsoft.com/office/powerpoint/2010/main" val="608970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implementation of infection</a:t>
            </a:r>
            <a:r>
              <a:rPr lang="en-US" baseline="0" dirty="0"/>
              <a:t> control measures in all DOTS/PMDT centers and laboratories is part of the </a:t>
            </a:r>
            <a:r>
              <a:rPr lang="en-US" baseline="0" dirty="0" err="1"/>
              <a:t>PhilPACT</a:t>
            </a:r>
            <a:r>
              <a:rPr lang="en-US" baseline="0" dirty="0"/>
              <a:t> performance indicators (7.3).</a:t>
            </a:r>
          </a:p>
          <a:p>
            <a:pPr marL="171450" indent="-171450">
              <a:buFont typeface="Arial" panose="020B0604020202020204" pitchFamily="34" charset="0"/>
              <a:buChar char="•"/>
            </a:pPr>
            <a:r>
              <a:rPr lang="en-US" baseline="0" dirty="0"/>
              <a:t>Only those in areas where the risk of disease transmission is significant (e.g., PMDT treatment center) are recommended to use N95 or FFP2 masks.</a:t>
            </a:r>
          </a:p>
          <a:p>
            <a:pPr marL="171450" indent="-171450">
              <a:buFont typeface="Arial" panose="020B0604020202020204" pitchFamily="34" charset="0"/>
              <a:buChar char="•"/>
            </a:pPr>
            <a:r>
              <a:rPr lang="en-US" baseline="0" dirty="0"/>
              <a:t>Fit testing to be done annually to review health workers on the proper use of respirator masks or every time a new type of respirator type is introduced (e.g., the duckbill type of N95 mask )</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7</a:t>
            </a:fld>
            <a:endParaRPr lang="en-US"/>
          </a:p>
        </p:txBody>
      </p:sp>
    </p:spTree>
    <p:extLst>
      <p:ext uri="{BB962C8B-B14F-4D97-AF65-F5344CB8AC3E}">
        <p14:creationId xmlns:p14="http://schemas.microsoft.com/office/powerpoint/2010/main" val="4113272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Health workers</a:t>
            </a:r>
            <a:r>
              <a:rPr lang="en-US" baseline="0" dirty="0"/>
              <a:t> should advise patients and their family members on proper IC measures to be observed at various settings.</a:t>
            </a:r>
          </a:p>
          <a:p>
            <a:pPr marL="171450" indent="-171450">
              <a:buFont typeface="Arial" panose="020B0604020202020204" pitchFamily="34" charset="0"/>
              <a:buChar char="•"/>
            </a:pPr>
            <a:r>
              <a:rPr lang="en-US" baseline="0" dirty="0"/>
              <a:t>BCG vaccination is not to be given to newborns suspected or documented to have HIV and those with unknown HIV status from known HIV+ mothers.</a:t>
            </a:r>
          </a:p>
          <a:p>
            <a:pPr marL="171450" indent="-171450">
              <a:buFont typeface="Arial" panose="020B0604020202020204" pitchFamily="34" charset="0"/>
              <a:buChar char="•"/>
            </a:pPr>
            <a:r>
              <a:rPr lang="en-US" baseline="0" dirty="0"/>
              <a:t>IPT for 6 months shall be given to eligible child (&lt;5 years old) household contacts and HIV+ cases (</a:t>
            </a:r>
            <a:r>
              <a:rPr lang="en-US" u="sng" baseline="0" dirty="0"/>
              <a:t>&gt;</a:t>
            </a:r>
            <a:r>
              <a:rPr lang="en-US" baseline="0" dirty="0"/>
              <a:t>15 ears old) with no TB disease but assumed to have LTBI.</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8</a:t>
            </a:fld>
            <a:endParaRPr lang="en-US"/>
          </a:p>
        </p:txBody>
      </p:sp>
    </p:spTree>
    <p:extLst>
      <p:ext uri="{BB962C8B-B14F-4D97-AF65-F5344CB8AC3E}">
        <p14:creationId xmlns:p14="http://schemas.microsoft.com/office/powerpoint/2010/main" val="42557232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IPT is to provided to 0-4 year old children exposed to bacteriologically</a:t>
            </a:r>
            <a:r>
              <a:rPr lang="en-US" baseline="0" dirty="0"/>
              <a:t> confirmed cases, whether TST +/-/not done, except if contact of known DRTB cases.</a:t>
            </a:r>
            <a:endParaRPr lang="en-US" dirty="0"/>
          </a:p>
        </p:txBody>
      </p:sp>
      <p:sp>
        <p:nvSpPr>
          <p:cNvPr id="4" name="Slide Number Placeholder 3"/>
          <p:cNvSpPr>
            <a:spLocks noGrp="1"/>
          </p:cNvSpPr>
          <p:nvPr>
            <p:ph type="sldNum" sz="quarter" idx="10"/>
          </p:nvPr>
        </p:nvSpPr>
        <p:spPr/>
        <p:txBody>
          <a:bodyPr/>
          <a:lstStyle/>
          <a:p>
            <a:fld id="{A3BF87C0-D55C-462F-A15F-0DCCB3F8E18A}" type="slidenum">
              <a:rPr lang="en-US" smtClean="0"/>
              <a:t>9</a:t>
            </a:fld>
            <a:endParaRPr lang="en-US"/>
          </a:p>
        </p:txBody>
      </p:sp>
    </p:spTree>
    <p:extLst>
      <p:ext uri="{BB962C8B-B14F-4D97-AF65-F5344CB8AC3E}">
        <p14:creationId xmlns:p14="http://schemas.microsoft.com/office/powerpoint/2010/main" val="2279298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59965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36821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507432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946301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82337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7519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697657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6587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0901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6778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4062521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7941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4772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563420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503457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4/23/2018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37609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174171" y="145142"/>
            <a:ext cx="7199086" cy="751237"/>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74171" y="1041520"/>
            <a:ext cx="7199086" cy="499984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4/23/2018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47428361"/>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34198" y="2257665"/>
            <a:ext cx="6804227" cy="3552009"/>
          </a:xfrm>
        </p:spPr>
        <p:txBody>
          <a:bodyPr/>
          <a:lstStyle/>
          <a:p>
            <a:br>
              <a:rPr lang="en-US" sz="4800" dirty="0">
                <a:effectLst>
                  <a:outerShdw blurRad="38100" dist="38100" dir="2700000" algn="tl">
                    <a:srgbClr val="000000">
                      <a:alpha val="43137"/>
                    </a:srgbClr>
                  </a:outerShdw>
                </a:effectLst>
              </a:rPr>
            </a:br>
            <a:br>
              <a:rPr lang="en-US" sz="4800" dirty="0">
                <a:effectLst>
                  <a:outerShdw blurRad="38100" dist="38100" dir="2700000" algn="tl">
                    <a:srgbClr val="000000">
                      <a:alpha val="43137"/>
                    </a:srgbClr>
                  </a:outerShdw>
                </a:effectLst>
              </a:rPr>
            </a:br>
            <a:br>
              <a:rPr lang="en-US" sz="4800" dirty="0">
                <a:effectLst>
                  <a:outerShdw blurRad="38100" dist="38100" dir="2700000" algn="tl">
                    <a:srgbClr val="000000">
                      <a:alpha val="43137"/>
                    </a:srgbClr>
                  </a:outerShdw>
                </a:effectLst>
              </a:rPr>
            </a:br>
            <a:r>
              <a:rPr lang="en-US" sz="4800" dirty="0">
                <a:solidFill>
                  <a:schemeClr val="accent1">
                    <a:lumMod val="75000"/>
                  </a:schemeClr>
                </a:solidFill>
                <a:effectLst>
                  <a:outerShdw blurRad="38100" dist="38100" dir="2700000" algn="tl">
                    <a:srgbClr val="000000">
                      <a:alpha val="43137"/>
                    </a:srgbClr>
                  </a:outerShdw>
                </a:effectLst>
              </a:rPr>
              <a:t> </a:t>
            </a:r>
            <a:br>
              <a:rPr lang="en-US" sz="4800" dirty="0">
                <a:solidFill>
                  <a:schemeClr val="accent1">
                    <a:lumMod val="75000"/>
                  </a:schemeClr>
                </a:solidFill>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5</a:t>
            </a:r>
            <a:r>
              <a:rPr lang="en-US" sz="4800" baseline="30000" dirty="0">
                <a:effectLst>
                  <a:outerShdw blurRad="38100" dist="38100" dir="2700000" algn="tl">
                    <a:srgbClr val="000000">
                      <a:alpha val="43137"/>
                    </a:srgbClr>
                  </a:outerShdw>
                </a:effectLst>
              </a:rPr>
              <a:t>th </a:t>
            </a:r>
            <a:r>
              <a:rPr lang="en-US" sz="4800" dirty="0">
                <a:effectLst>
                  <a:outerShdw blurRad="38100" dist="38100" dir="2700000" algn="tl">
                    <a:srgbClr val="000000">
                      <a:alpha val="43137"/>
                    </a:srgbClr>
                  </a:outerShdw>
                </a:effectLst>
              </a:rPr>
              <a:t>edition</a:t>
            </a:r>
            <a:br>
              <a:rPr lang="en-US" sz="4800" dirty="0">
                <a:solidFill>
                  <a:schemeClr val="accent1">
                    <a:lumMod val="75000"/>
                  </a:schemeClr>
                </a:solidFill>
                <a:effectLst>
                  <a:outerShdw blurRad="38100" dist="38100" dir="2700000" algn="tl">
                    <a:srgbClr val="000000">
                      <a:alpha val="43137"/>
                    </a:srgbClr>
                  </a:outerShdw>
                </a:effectLst>
              </a:rPr>
            </a:br>
            <a:r>
              <a:rPr lang="en-US" sz="4800" dirty="0">
                <a:solidFill>
                  <a:schemeClr val="accent1">
                    <a:lumMod val="75000"/>
                  </a:schemeClr>
                </a:solidFill>
                <a:effectLst>
                  <a:outerShdw blurRad="38100" dist="38100" dir="2700000" algn="tl">
                    <a:srgbClr val="000000">
                      <a:alpha val="43137"/>
                    </a:srgbClr>
                  </a:outerShdw>
                </a:effectLst>
              </a:rPr>
              <a:t> NTP MANUAL OF </a:t>
            </a:r>
            <a:br>
              <a:rPr lang="en-US" sz="4800" dirty="0">
                <a:solidFill>
                  <a:schemeClr val="accent1">
                    <a:lumMod val="75000"/>
                  </a:schemeClr>
                </a:solidFill>
                <a:effectLst>
                  <a:outerShdw blurRad="38100" dist="38100" dir="2700000" algn="tl">
                    <a:srgbClr val="000000">
                      <a:alpha val="43137"/>
                    </a:srgbClr>
                  </a:outerShdw>
                </a:effectLst>
              </a:rPr>
            </a:br>
            <a:r>
              <a:rPr lang="en-US" sz="4800" dirty="0">
                <a:solidFill>
                  <a:schemeClr val="accent1">
                    <a:lumMod val="75000"/>
                  </a:schemeClr>
                </a:solidFill>
                <a:effectLst>
                  <a:outerShdw blurRad="38100" dist="38100" dir="2700000" algn="tl">
                    <a:srgbClr val="000000">
                      <a:alpha val="43137"/>
                    </a:srgbClr>
                  </a:outerShdw>
                </a:effectLst>
              </a:rPr>
              <a:t>PROCEDURES</a:t>
            </a:r>
            <a:br>
              <a:rPr lang="en-US" dirty="0"/>
            </a:br>
            <a:r>
              <a:rPr lang="en-US" dirty="0">
                <a:solidFill>
                  <a:schemeClr val="tx1"/>
                </a:solidFill>
              </a:rPr>
              <a:t>Prevention of TB</a:t>
            </a:r>
            <a:br>
              <a:rPr lang="en-US" dirty="0">
                <a:solidFill>
                  <a:schemeClr val="tx1"/>
                </a:solidFill>
              </a:rPr>
            </a:br>
            <a:endParaRPr lang="en-US" sz="1800" dirty="0">
              <a:solidFill>
                <a:schemeClr val="tx1"/>
              </a:solidFill>
              <a:highlight>
                <a:srgbClr val="FFFF00"/>
              </a:highlight>
            </a:endParaRPr>
          </a:p>
        </p:txBody>
      </p:sp>
      <p:pic>
        <p:nvPicPr>
          <p:cNvPr id="5" name="Picture 4">
            <a:extLst>
              <a:ext uri="{FF2B5EF4-FFF2-40B4-BE49-F238E27FC236}">
                <a16:creationId xmlns:a16="http://schemas.microsoft.com/office/drawing/2014/main" id="{727C3B40-66F7-49F1-BC07-C94071F447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7808" y="437651"/>
            <a:ext cx="2697259" cy="958741"/>
          </a:xfrm>
          <a:prstGeom prst="rect">
            <a:avLst/>
          </a:prstGeom>
        </p:spPr>
      </p:pic>
      <p:pic>
        <p:nvPicPr>
          <p:cNvPr id="6" name="Picture 11">
            <a:extLst>
              <a:ext uri="{FF2B5EF4-FFF2-40B4-BE49-F238E27FC236}">
                <a16:creationId xmlns:a16="http://schemas.microsoft.com/office/drawing/2014/main" id="{02C8D457-AFA1-4D90-B84F-E510A6D3A1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63464"/>
          <a:stretch>
            <a:fillRect/>
          </a:stretch>
        </p:blipFill>
        <p:spPr bwMode="auto">
          <a:xfrm>
            <a:off x="3826933" y="546026"/>
            <a:ext cx="2978045" cy="850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BSPlogo-transparent.png">
            <a:extLst>
              <a:ext uri="{FF2B5EF4-FFF2-40B4-BE49-F238E27FC236}">
                <a16:creationId xmlns:a16="http://schemas.microsoft.com/office/drawing/2014/main" id="{7B04A8CB-024E-4D76-AE33-1F3AD3244576}"/>
              </a:ext>
            </a:extLst>
          </p:cNvPr>
          <p:cNvPicPr>
            <a:picLocks noChangeAspect="1"/>
          </p:cNvPicPr>
          <p:nvPr/>
        </p:nvPicPr>
        <p:blipFill>
          <a:blip r:embed="rId5" cstate="print"/>
          <a:srcRect/>
          <a:stretch>
            <a:fillRect/>
          </a:stretch>
        </p:blipFill>
        <p:spPr bwMode="auto">
          <a:xfrm>
            <a:off x="7444940" y="484320"/>
            <a:ext cx="1111252" cy="973777"/>
          </a:xfrm>
          <a:prstGeom prst="rect">
            <a:avLst/>
          </a:prstGeom>
          <a:noFill/>
          <a:ln w="9525">
            <a:noFill/>
            <a:miter lim="800000"/>
            <a:headEnd/>
            <a:tailEnd/>
          </a:ln>
        </p:spPr>
      </p:pic>
    </p:spTree>
    <p:extLst>
      <p:ext uri="{BB962C8B-B14F-4D97-AF65-F5344CB8AC3E}">
        <p14:creationId xmlns:p14="http://schemas.microsoft.com/office/powerpoint/2010/main" val="1301673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04" y="273351"/>
            <a:ext cx="7924176" cy="1063293"/>
          </a:xfrm>
        </p:spPr>
        <p:txBody>
          <a:bodyPr>
            <a:noAutofit/>
          </a:body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
        <p:nvSpPr>
          <p:cNvPr id="3" name="Content Placeholder 2"/>
          <p:cNvSpPr>
            <a:spLocks noGrp="1"/>
          </p:cNvSpPr>
          <p:nvPr>
            <p:ph idx="1"/>
          </p:nvPr>
        </p:nvSpPr>
        <p:spPr>
          <a:xfrm>
            <a:off x="411628" y="1739154"/>
            <a:ext cx="7686719" cy="4945620"/>
          </a:xfrm>
        </p:spPr>
        <p:txBody>
          <a:bodyPr>
            <a:normAutofit/>
          </a:bodyPr>
          <a:lstStyle/>
          <a:p>
            <a:r>
              <a:rPr lang="en-PH" sz="2600" b="1" dirty="0">
                <a:solidFill>
                  <a:schemeClr val="tx1"/>
                </a:solidFill>
              </a:rPr>
              <a:t>Managerial activities </a:t>
            </a:r>
            <a:r>
              <a:rPr lang="en-PH" sz="2600" dirty="0">
                <a:solidFill>
                  <a:schemeClr val="tx1"/>
                </a:solidFill>
              </a:rPr>
              <a:t>will ensure the smooth and effective implementation of the administrative, environmental and respiratory protection control measures.</a:t>
            </a:r>
          </a:p>
          <a:p>
            <a:endParaRPr lang="en-PH" dirty="0">
              <a:solidFill>
                <a:schemeClr val="tx1"/>
              </a:solidFill>
            </a:endParaRPr>
          </a:p>
          <a:p>
            <a:pPr lvl="2">
              <a:spcBef>
                <a:spcPts val="0"/>
              </a:spcBef>
            </a:pPr>
            <a:r>
              <a:rPr lang="en-PH" sz="2200" dirty="0">
                <a:solidFill>
                  <a:schemeClr val="tx1"/>
                </a:solidFill>
              </a:rPr>
              <a:t>Developing a facility TB IC plan </a:t>
            </a:r>
          </a:p>
          <a:p>
            <a:pPr lvl="1">
              <a:spcBef>
                <a:spcPts val="0"/>
              </a:spcBef>
            </a:pPr>
            <a:endParaRPr lang="en-US" sz="2400" dirty="0">
              <a:solidFill>
                <a:schemeClr val="tx1"/>
              </a:solidFill>
            </a:endParaRPr>
          </a:p>
          <a:p>
            <a:pPr lvl="2">
              <a:spcBef>
                <a:spcPts val="0"/>
              </a:spcBef>
            </a:pPr>
            <a:r>
              <a:rPr lang="en-PH" sz="2200" dirty="0">
                <a:solidFill>
                  <a:schemeClr val="tx1"/>
                </a:solidFill>
              </a:rPr>
              <a:t>Organizing the infection control committee or team that will be responsible for the implementation of the TB IC plan</a:t>
            </a:r>
          </a:p>
          <a:p>
            <a:pPr lvl="1">
              <a:spcBef>
                <a:spcPts val="0"/>
              </a:spcBef>
            </a:pPr>
            <a:endParaRPr lang="en-US" sz="2400" dirty="0">
              <a:solidFill>
                <a:schemeClr val="tx1"/>
              </a:solidFill>
            </a:endParaRPr>
          </a:p>
          <a:p>
            <a:pPr lvl="2">
              <a:spcBef>
                <a:spcPts val="0"/>
              </a:spcBef>
            </a:pPr>
            <a:r>
              <a:rPr lang="en-PH" sz="2200" dirty="0">
                <a:solidFill>
                  <a:schemeClr val="tx1"/>
                </a:solidFill>
              </a:rPr>
              <a:t>Performing risk assessment of health care facilities</a:t>
            </a:r>
            <a:endParaRPr lang="en-US" sz="2200" dirty="0">
              <a:solidFill>
                <a:schemeClr val="tx1"/>
              </a:solidFill>
            </a:endParaRPr>
          </a:p>
          <a:p>
            <a:endParaRPr lang="en-PH" sz="2400" dirty="0"/>
          </a:p>
        </p:txBody>
      </p:sp>
      <p:graphicFrame>
        <p:nvGraphicFramePr>
          <p:cNvPr id="13" name="Diagram 12"/>
          <p:cNvGraphicFramePr/>
          <p:nvPr>
            <p:extLst>
              <p:ext uri="{D42A27DB-BD31-4B8C-83A1-F6EECF244321}">
                <p14:modId xmlns:p14="http://schemas.microsoft.com/office/powerpoint/2010/main" val="643994492"/>
              </p:ext>
            </p:extLst>
          </p:nvPr>
        </p:nvGraphicFramePr>
        <p:xfrm>
          <a:off x="6723530" y="1739154"/>
          <a:ext cx="3101789" cy="2970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772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5770" y="1576132"/>
            <a:ext cx="7686719" cy="5061735"/>
          </a:xfrm>
        </p:spPr>
        <p:txBody>
          <a:bodyPr>
            <a:noAutofit/>
          </a:bodyPr>
          <a:lstStyle/>
          <a:p>
            <a:r>
              <a:rPr lang="en-PH" sz="2800" b="1" dirty="0">
                <a:solidFill>
                  <a:schemeClr val="tx1"/>
                </a:solidFill>
              </a:rPr>
              <a:t>Managerial activities </a:t>
            </a:r>
            <a:r>
              <a:rPr lang="en-PH" sz="2600" dirty="0">
                <a:solidFill>
                  <a:schemeClr val="tx1"/>
                </a:solidFill>
              </a:rPr>
              <a:t>(cont’d)</a:t>
            </a:r>
          </a:p>
          <a:p>
            <a:endParaRPr lang="en-PH" dirty="0">
              <a:solidFill>
                <a:schemeClr val="tx1"/>
              </a:solidFill>
            </a:endParaRPr>
          </a:p>
          <a:p>
            <a:pPr lvl="1">
              <a:spcBef>
                <a:spcPts val="0"/>
              </a:spcBef>
            </a:pPr>
            <a:r>
              <a:rPr lang="en-PH" sz="2400" dirty="0">
                <a:solidFill>
                  <a:schemeClr val="tx1"/>
                </a:solidFill>
              </a:rPr>
              <a:t>Rethinking the use of available spaces and considering renovation of existing facilities       or construction of new ones to  optimize implementation of controls</a:t>
            </a:r>
          </a:p>
          <a:p>
            <a:pPr lvl="1">
              <a:spcBef>
                <a:spcPts val="0"/>
              </a:spcBef>
            </a:pPr>
            <a:endParaRPr lang="en-US" sz="2400" dirty="0">
              <a:solidFill>
                <a:schemeClr val="tx1"/>
              </a:solidFill>
            </a:endParaRPr>
          </a:p>
          <a:p>
            <a:pPr lvl="1">
              <a:spcBef>
                <a:spcPts val="0"/>
              </a:spcBef>
            </a:pPr>
            <a:r>
              <a:rPr lang="en-PH" sz="2400" dirty="0">
                <a:solidFill>
                  <a:schemeClr val="tx1"/>
                </a:solidFill>
              </a:rPr>
              <a:t>Conducting on-site surveillance of TB disease among health care workers and assessing the facility</a:t>
            </a:r>
          </a:p>
          <a:p>
            <a:pPr lvl="1">
              <a:spcBef>
                <a:spcPts val="0"/>
              </a:spcBef>
            </a:pPr>
            <a:endParaRPr lang="en-US" sz="2400" dirty="0">
              <a:solidFill>
                <a:schemeClr val="tx1"/>
              </a:solidFill>
            </a:endParaRPr>
          </a:p>
          <a:p>
            <a:pPr lvl="1">
              <a:spcBef>
                <a:spcPts val="0"/>
              </a:spcBef>
            </a:pPr>
            <a:r>
              <a:rPr lang="en-PH" sz="2400" dirty="0">
                <a:solidFill>
                  <a:schemeClr val="tx1"/>
                </a:solidFill>
              </a:rPr>
              <a:t>Monitoring and evaluating the set of TB IC measures</a:t>
            </a:r>
            <a:endParaRPr lang="en-US" sz="2400" dirty="0">
              <a:solidFill>
                <a:schemeClr val="tx1"/>
              </a:solidFill>
            </a:endParaRPr>
          </a:p>
          <a:p>
            <a:endParaRPr lang="en-PH" sz="2400" dirty="0">
              <a:solidFill>
                <a:schemeClr val="tx1"/>
              </a:solidFill>
            </a:endParaRPr>
          </a:p>
        </p:txBody>
      </p:sp>
      <p:graphicFrame>
        <p:nvGraphicFramePr>
          <p:cNvPr id="5" name="Diagram 4"/>
          <p:cNvGraphicFramePr/>
          <p:nvPr>
            <p:extLst>
              <p:ext uri="{D42A27DB-BD31-4B8C-83A1-F6EECF244321}">
                <p14:modId xmlns:p14="http://schemas.microsoft.com/office/powerpoint/2010/main" val="31019661"/>
              </p:ext>
            </p:extLst>
          </p:nvPr>
        </p:nvGraphicFramePr>
        <p:xfrm>
          <a:off x="6687671" y="2008096"/>
          <a:ext cx="3101789" cy="2970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p:cNvSpPr txBox="1">
            <a:spLocks/>
          </p:cNvSpPr>
          <p:nvPr/>
        </p:nvSpPr>
        <p:spPr>
          <a:xfrm>
            <a:off x="495904" y="87086"/>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1472966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432" y="2081877"/>
            <a:ext cx="7509739" cy="6209071"/>
          </a:xfrm>
        </p:spPr>
        <p:txBody>
          <a:bodyPr>
            <a:normAutofit/>
          </a:bodyPr>
          <a:lstStyle/>
          <a:p>
            <a:r>
              <a:rPr lang="en-PH" sz="2600" b="1" dirty="0">
                <a:solidFill>
                  <a:schemeClr val="tx1"/>
                </a:solidFill>
              </a:rPr>
              <a:t>Administrative controls </a:t>
            </a:r>
            <a:r>
              <a:rPr lang="en-PH" sz="2600" dirty="0">
                <a:solidFill>
                  <a:schemeClr val="tx1"/>
                </a:solidFill>
              </a:rPr>
              <a:t>are the </a:t>
            </a:r>
            <a:r>
              <a:rPr lang="en-PH" sz="2600" b="1" dirty="0">
                <a:solidFill>
                  <a:schemeClr val="tx1"/>
                </a:solidFill>
              </a:rPr>
              <a:t>first line of defense</a:t>
            </a:r>
            <a:r>
              <a:rPr lang="en-PH" sz="2600" dirty="0">
                <a:solidFill>
                  <a:schemeClr val="tx1"/>
                </a:solidFill>
              </a:rPr>
              <a:t> and the most important level in the hierarchy of TB IC. It is the first priority regardless of available resources. </a:t>
            </a:r>
          </a:p>
        </p:txBody>
      </p:sp>
      <p:sp>
        <p:nvSpPr>
          <p:cNvPr id="4" name="Rectangle 3"/>
          <p:cNvSpPr/>
          <p:nvPr/>
        </p:nvSpPr>
        <p:spPr>
          <a:xfrm>
            <a:off x="1248384" y="4063029"/>
            <a:ext cx="6666272" cy="2246769"/>
          </a:xfrm>
          <a:prstGeom prst="rect">
            <a:avLst/>
          </a:prstGeom>
        </p:spPr>
        <p:txBody>
          <a:bodyPr wrap="square">
            <a:spAutoFit/>
          </a:bodyPr>
          <a:lstStyle/>
          <a:p>
            <a:pPr marL="514350" indent="-514350"/>
            <a:r>
              <a:rPr lang="en-AU" sz="3200" b="1" dirty="0">
                <a:solidFill>
                  <a:srgbClr val="FF0000"/>
                </a:solidFill>
                <a:effectLst>
                  <a:outerShdw blurRad="38100" dist="38100" dir="2700000" algn="tl">
                    <a:srgbClr val="000000">
                      <a:alpha val="43137"/>
                    </a:srgbClr>
                  </a:outerShdw>
                </a:effectLst>
                <a:latin typeface="Impact" panose="020B0806030902050204" pitchFamily="34" charset="0"/>
                <a:ea typeface="ＭＳ Ｐゴシック" panose="020B0600070205080204" pitchFamily="34" charset="-128"/>
              </a:rPr>
              <a:t>I </a:t>
            </a:r>
            <a:r>
              <a:rPr lang="en-AU" sz="2400" dirty="0" err="1">
                <a:ea typeface="ＭＳ Ｐゴシック" panose="020B0600070205080204" pitchFamily="34" charset="-128"/>
              </a:rPr>
              <a:t>dentify</a:t>
            </a:r>
            <a:r>
              <a:rPr lang="en-AU" sz="2400" dirty="0">
                <a:ea typeface="ＭＳ Ｐゴシック" panose="020B0600070205080204" pitchFamily="34" charset="-128"/>
              </a:rPr>
              <a:t> people with TB symptoms (triage)</a:t>
            </a:r>
          </a:p>
          <a:p>
            <a:pPr marL="514350" indent="-514350"/>
            <a:r>
              <a:rPr lang="en-AU" sz="2800" b="1" dirty="0">
                <a:solidFill>
                  <a:srgbClr val="FF0000"/>
                </a:solidFill>
                <a:effectLst>
                  <a:outerShdw blurRad="38100" dist="38100" dir="2700000" algn="tl">
                    <a:srgbClr val="000000">
                      <a:alpha val="43137"/>
                    </a:srgbClr>
                  </a:outerShdw>
                </a:effectLst>
                <a:latin typeface="Impact" panose="020B0806030902050204" pitchFamily="34" charset="0"/>
                <a:ea typeface="ＭＳ Ｐゴシック" panose="020B0600070205080204" pitchFamily="34" charset="-128"/>
              </a:rPr>
              <a:t>S</a:t>
            </a:r>
            <a:r>
              <a:rPr lang="en-AU" sz="2800" b="1" dirty="0">
                <a:solidFill>
                  <a:srgbClr val="FF0000"/>
                </a:solidFill>
                <a:latin typeface="Impact" panose="020B0806030902050204" pitchFamily="34" charset="0"/>
                <a:ea typeface="ＭＳ Ｐゴシック" panose="020B0600070205080204" pitchFamily="34" charset="-128"/>
              </a:rPr>
              <a:t> </a:t>
            </a:r>
            <a:r>
              <a:rPr lang="en-AU" sz="2400" dirty="0" err="1">
                <a:ea typeface="ＭＳ Ｐゴシック" panose="020B0600070205080204" pitchFamily="34" charset="-128"/>
              </a:rPr>
              <a:t>eparate</a:t>
            </a:r>
            <a:r>
              <a:rPr lang="en-AU" sz="2400" dirty="0">
                <a:ea typeface="ＭＳ Ｐゴシック" panose="020B0600070205080204" pitchFamily="34" charset="-128"/>
              </a:rPr>
              <a:t> infectious cases</a:t>
            </a:r>
          </a:p>
          <a:p>
            <a:pPr marL="514350" indent="-514350"/>
            <a:r>
              <a:rPr lang="en-AU" sz="2800" b="1" dirty="0">
                <a:solidFill>
                  <a:srgbClr val="FF0000"/>
                </a:solidFill>
                <a:effectLst>
                  <a:outerShdw blurRad="38100" dist="38100" dir="2700000" algn="tl">
                    <a:srgbClr val="000000">
                      <a:alpha val="43137"/>
                    </a:srgbClr>
                  </a:outerShdw>
                </a:effectLst>
                <a:latin typeface="Impact" panose="020B0806030902050204" pitchFamily="34" charset="0"/>
                <a:ea typeface="ＭＳ Ｐゴシック" panose="020B0600070205080204" pitchFamily="34" charset="-128"/>
              </a:rPr>
              <a:t>T </a:t>
            </a:r>
            <a:r>
              <a:rPr lang="en-AU" sz="2400" dirty="0" err="1">
                <a:ea typeface="ＭＳ Ｐゴシック" panose="020B0600070205080204" pitchFamily="34" charset="-128"/>
              </a:rPr>
              <a:t>ime</a:t>
            </a:r>
            <a:r>
              <a:rPr lang="en-AU" sz="2400" dirty="0">
                <a:ea typeface="ＭＳ Ｐゴシック" panose="020B0600070205080204" pitchFamily="34" charset="-128"/>
              </a:rPr>
              <a:t> is minimized in health care facilities (also ensure effective </a:t>
            </a:r>
            <a:r>
              <a:rPr lang="en-AU" sz="2400" b="1" u="sng" dirty="0">
                <a:solidFill>
                  <a:srgbClr val="FF0000"/>
                </a:solidFill>
                <a:ea typeface="ＭＳ Ｐゴシック" panose="020B0600070205080204" pitchFamily="34" charset="-128"/>
              </a:rPr>
              <a:t>T</a:t>
            </a:r>
            <a:r>
              <a:rPr lang="en-AU" sz="2400" dirty="0">
                <a:ea typeface="ＭＳ Ｐゴシック" panose="020B0600070205080204" pitchFamily="34" charset="-128"/>
              </a:rPr>
              <a:t>reatment)</a:t>
            </a:r>
          </a:p>
          <a:p>
            <a:pPr marL="514350" indent="-514350"/>
            <a:r>
              <a:rPr lang="en-AU" sz="2800" b="1" dirty="0">
                <a:solidFill>
                  <a:srgbClr val="FF0000"/>
                </a:solidFill>
                <a:effectLst>
                  <a:outerShdw blurRad="38100" dist="38100" dir="2700000" algn="tl">
                    <a:srgbClr val="000000">
                      <a:alpha val="43137"/>
                    </a:srgbClr>
                  </a:outerShdw>
                </a:effectLst>
                <a:latin typeface="Impact" panose="020B0806030902050204" pitchFamily="34" charset="0"/>
                <a:ea typeface="ＭＳ Ｐゴシック" panose="020B0600070205080204" pitchFamily="34" charset="-128"/>
              </a:rPr>
              <a:t>C </a:t>
            </a:r>
            <a:r>
              <a:rPr lang="en-AU" sz="2400" dirty="0" err="1">
                <a:ea typeface="ＭＳ Ｐゴシック" panose="020B0600070205080204" pitchFamily="34" charset="-128"/>
              </a:rPr>
              <a:t>ough</a:t>
            </a:r>
            <a:r>
              <a:rPr lang="en-AU" sz="2400" dirty="0">
                <a:ea typeface="ＭＳ Ｐゴシック" panose="020B0600070205080204" pitchFamily="34" charset="-128"/>
              </a:rPr>
              <a:t> etiquette</a:t>
            </a:r>
          </a:p>
        </p:txBody>
      </p:sp>
      <p:sp>
        <p:nvSpPr>
          <p:cNvPr id="6" name="Title 1"/>
          <p:cNvSpPr txBox="1">
            <a:spLocks/>
          </p:cNvSpPr>
          <p:nvPr/>
        </p:nvSpPr>
        <p:spPr>
          <a:xfrm>
            <a:off x="771832" y="559655"/>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14642712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66281" y="1551540"/>
            <a:ext cx="7310264" cy="3114415"/>
          </a:xfrm>
        </p:spPr>
        <p:txBody>
          <a:bodyPr>
            <a:normAutofit/>
          </a:bodyPr>
          <a:lstStyle/>
          <a:p>
            <a:r>
              <a:rPr lang="en-PH" sz="2600" b="1" dirty="0">
                <a:solidFill>
                  <a:schemeClr val="tx1"/>
                </a:solidFill>
              </a:rPr>
              <a:t>Administrative controls </a:t>
            </a:r>
          </a:p>
          <a:p>
            <a:pPr lvl="1"/>
            <a:r>
              <a:rPr lang="en-PH" sz="2400" dirty="0">
                <a:solidFill>
                  <a:schemeClr val="tx1"/>
                </a:solidFill>
              </a:rPr>
              <a:t>Promptly identifying people with TB symptoms (triage) </a:t>
            </a:r>
            <a:endParaRPr lang="en-US" sz="2400" dirty="0">
              <a:solidFill>
                <a:schemeClr val="tx1"/>
              </a:solidFill>
            </a:endParaRPr>
          </a:p>
          <a:p>
            <a:pPr lvl="2"/>
            <a:r>
              <a:rPr lang="en-PH" sz="2000" dirty="0">
                <a:solidFill>
                  <a:schemeClr val="tx1"/>
                </a:solidFill>
              </a:rPr>
              <a:t>Placing notices that one must immediately inform staff about cough lasting for 2 weeks or more</a:t>
            </a:r>
            <a:endParaRPr lang="en-US" sz="2000" dirty="0">
              <a:solidFill>
                <a:schemeClr val="tx1"/>
              </a:solidFill>
            </a:endParaRPr>
          </a:p>
          <a:p>
            <a:pPr lvl="2"/>
            <a:r>
              <a:rPr lang="en-PH" sz="2000" dirty="0">
                <a:solidFill>
                  <a:schemeClr val="tx1"/>
                </a:solidFill>
              </a:rPr>
              <a:t>Assigning staff to screen persons with cough and to collect sputum</a:t>
            </a:r>
          </a:p>
          <a:p>
            <a:pPr marL="0" indent="0">
              <a:buNone/>
            </a:pPr>
            <a:endParaRPr lang="en-PH" sz="2400" dirty="0"/>
          </a:p>
        </p:txBody>
      </p:sp>
      <p:grpSp>
        <p:nvGrpSpPr>
          <p:cNvPr id="9" name="Group 8"/>
          <p:cNvGrpSpPr/>
          <p:nvPr/>
        </p:nvGrpSpPr>
        <p:grpSpPr>
          <a:xfrm>
            <a:off x="559325" y="4853312"/>
            <a:ext cx="7768164" cy="2004688"/>
            <a:chOff x="559325" y="4098310"/>
            <a:chExt cx="7768164" cy="1740311"/>
          </a:xfrm>
        </p:grpSpPr>
        <p:pic>
          <p:nvPicPr>
            <p:cNvPr id="5" name="Picture 4" descr="28062010251.jpg"/>
            <p:cNvPicPr/>
            <p:nvPr/>
          </p:nvPicPr>
          <p:blipFill>
            <a:blip r:embed="rId3" cstate="print"/>
            <a:stretch>
              <a:fillRect/>
            </a:stretch>
          </p:blipFill>
          <p:spPr>
            <a:xfrm>
              <a:off x="559325" y="4098311"/>
              <a:ext cx="2471081" cy="1736418"/>
            </a:xfrm>
            <a:prstGeom prst="rect">
              <a:avLst/>
            </a:prstGeom>
            <a:ln w="28575" cap="sq">
              <a:solidFill>
                <a:schemeClr val="tx1"/>
              </a:solidFill>
              <a:prstDash val="solid"/>
              <a:miter lim="800000"/>
            </a:ln>
            <a:effectLst>
              <a:outerShdw blurRad="50800" dist="38100" dir="2700000" algn="tl" rotWithShape="0">
                <a:srgbClr val="000000">
                  <a:alpha val="43000"/>
                </a:srgbClr>
              </a:outerShdw>
            </a:effec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5500" y="4098310"/>
              <a:ext cx="2611827" cy="1740311"/>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7" name="Picture 2" descr="#3 door point"/>
            <p:cNvPicPr>
              <a:picLocks noChangeAspect="1" noChangeArrowheads="1"/>
            </p:cNvPicPr>
            <p:nvPr/>
          </p:nvPicPr>
          <p:blipFill>
            <a:blip r:embed="rId5" cstate="print"/>
            <a:srcRect/>
            <a:stretch>
              <a:fillRect/>
            </a:stretch>
          </p:blipFill>
          <p:spPr bwMode="auto">
            <a:xfrm>
              <a:off x="6012421" y="4098310"/>
              <a:ext cx="2315068" cy="1736418"/>
            </a:xfrm>
            <a:prstGeom prst="rect">
              <a:avLst/>
            </a:prstGeom>
            <a:noFill/>
            <a:ln w="28575">
              <a:solidFill>
                <a:schemeClr val="tx1"/>
              </a:solidFill>
              <a:miter lim="800000"/>
              <a:headEnd/>
              <a:tailEnd/>
            </a:ln>
          </p:spPr>
        </p:pic>
      </p:grpSp>
      <p:sp>
        <p:nvSpPr>
          <p:cNvPr id="8" name="Title 1"/>
          <p:cNvSpPr txBox="1">
            <a:spLocks/>
          </p:cNvSpPr>
          <p:nvPr/>
        </p:nvSpPr>
        <p:spPr>
          <a:xfrm>
            <a:off x="559325" y="120951"/>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2279767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0559" y="1659466"/>
            <a:ext cx="7034314" cy="3452221"/>
          </a:xfrm>
        </p:spPr>
        <p:txBody>
          <a:bodyPr>
            <a:normAutofit/>
          </a:bodyPr>
          <a:lstStyle/>
          <a:p>
            <a:r>
              <a:rPr lang="en-PH" sz="2600" b="1" dirty="0"/>
              <a:t>Administrative controls </a:t>
            </a:r>
          </a:p>
          <a:p>
            <a:pPr lvl="1"/>
            <a:r>
              <a:rPr lang="en-PH" sz="2400" dirty="0">
                <a:solidFill>
                  <a:schemeClr val="tx1"/>
                </a:solidFill>
              </a:rPr>
              <a:t>Separating or isolating infectious patients </a:t>
            </a:r>
            <a:endParaRPr lang="en-US" sz="2400" dirty="0">
              <a:solidFill>
                <a:schemeClr val="tx1"/>
              </a:solidFill>
            </a:endParaRPr>
          </a:p>
          <a:p>
            <a:pPr lvl="2"/>
            <a:r>
              <a:rPr lang="en-PH" sz="2200" dirty="0">
                <a:solidFill>
                  <a:schemeClr val="tx1"/>
                </a:solidFill>
              </a:rPr>
              <a:t>Designating waiting areas for presumptive TB or TB patients</a:t>
            </a:r>
            <a:endParaRPr lang="en-US" sz="2200" dirty="0">
              <a:solidFill>
                <a:schemeClr val="tx1"/>
              </a:solidFill>
            </a:endParaRPr>
          </a:p>
          <a:p>
            <a:pPr lvl="2"/>
            <a:r>
              <a:rPr lang="en-US" sz="2200" dirty="0">
                <a:solidFill>
                  <a:schemeClr val="tx1"/>
                </a:solidFill>
              </a:rPr>
              <a:t> </a:t>
            </a:r>
            <a:r>
              <a:rPr lang="en-PH" sz="2200" dirty="0">
                <a:solidFill>
                  <a:schemeClr val="tx1"/>
                </a:solidFill>
              </a:rPr>
              <a:t>Informing patients, staff and visitors by placing visible </a:t>
            </a:r>
            <a:r>
              <a:rPr lang="en-PH" sz="2200" dirty="0" err="1">
                <a:solidFill>
                  <a:schemeClr val="tx1"/>
                </a:solidFill>
              </a:rPr>
              <a:t>signages</a:t>
            </a:r>
            <a:r>
              <a:rPr lang="en-PH" sz="2200" dirty="0">
                <a:solidFill>
                  <a:schemeClr val="tx1"/>
                </a:solidFill>
              </a:rPr>
              <a:t> on restricted areas</a:t>
            </a:r>
            <a:endParaRPr lang="en-US" sz="2200" dirty="0">
              <a:solidFill>
                <a:schemeClr val="tx1"/>
              </a:solidFill>
            </a:endParaRPr>
          </a:p>
          <a:p>
            <a:endParaRPr lang="en-PH" sz="2400" dirty="0"/>
          </a:p>
        </p:txBody>
      </p:sp>
      <p:grpSp>
        <p:nvGrpSpPr>
          <p:cNvPr id="8" name="Group 7"/>
          <p:cNvGrpSpPr/>
          <p:nvPr/>
        </p:nvGrpSpPr>
        <p:grpSpPr>
          <a:xfrm>
            <a:off x="275532" y="4700364"/>
            <a:ext cx="8574230" cy="2157636"/>
            <a:chOff x="299382" y="4523418"/>
            <a:chExt cx="8574230" cy="2157636"/>
          </a:xfrm>
        </p:grpSpPr>
        <p:pic>
          <p:nvPicPr>
            <p:cNvPr id="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382" y="4523418"/>
              <a:ext cx="4088514" cy="159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26000" y="4523418"/>
              <a:ext cx="4047612" cy="215763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grpSp>
      <p:sp>
        <p:nvSpPr>
          <p:cNvPr id="7" name="Title 1"/>
          <p:cNvSpPr txBox="1">
            <a:spLocks/>
          </p:cNvSpPr>
          <p:nvPr/>
        </p:nvSpPr>
        <p:spPr>
          <a:xfrm>
            <a:off x="600559" y="222551"/>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3213189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645" y="1930400"/>
            <a:ext cx="4876488" cy="4654488"/>
          </a:xfrm>
        </p:spPr>
        <p:txBody>
          <a:bodyPr>
            <a:normAutofit lnSpcReduction="10000"/>
          </a:bodyPr>
          <a:lstStyle/>
          <a:p>
            <a:r>
              <a:rPr lang="en-PH" sz="2600" b="1" dirty="0">
                <a:solidFill>
                  <a:schemeClr val="tx1"/>
                </a:solidFill>
              </a:rPr>
              <a:t>Administrative controls</a:t>
            </a:r>
          </a:p>
          <a:p>
            <a:pPr lvl="1"/>
            <a:r>
              <a:rPr lang="en-PH" sz="2400" dirty="0">
                <a:solidFill>
                  <a:schemeClr val="tx1"/>
                </a:solidFill>
              </a:rPr>
              <a:t>Controlling the spread of pathogens  </a:t>
            </a:r>
            <a:endParaRPr lang="en-US" sz="2400" dirty="0">
              <a:solidFill>
                <a:schemeClr val="tx1"/>
              </a:solidFill>
            </a:endParaRPr>
          </a:p>
          <a:p>
            <a:pPr lvl="2"/>
            <a:r>
              <a:rPr lang="en-PH" sz="2200" dirty="0">
                <a:solidFill>
                  <a:schemeClr val="tx1"/>
                </a:solidFill>
              </a:rPr>
              <a:t>Placing signs and posters about cough etiquette </a:t>
            </a:r>
            <a:endParaRPr lang="en-US" sz="2200" dirty="0">
              <a:solidFill>
                <a:schemeClr val="tx1"/>
              </a:solidFill>
            </a:endParaRPr>
          </a:p>
          <a:p>
            <a:pPr lvl="2"/>
            <a:r>
              <a:rPr lang="en-PH" sz="2200" dirty="0">
                <a:solidFill>
                  <a:schemeClr val="tx1"/>
                </a:solidFill>
              </a:rPr>
              <a:t>Providing tissue paper, disposable surgical masks or ordinary cloth face masks to coughing patients and infectious TB patients. </a:t>
            </a:r>
            <a:endParaRPr lang="en-US" sz="2200" dirty="0">
              <a:solidFill>
                <a:schemeClr val="tx1"/>
              </a:solidFill>
            </a:endParaRPr>
          </a:p>
          <a:p>
            <a:pPr lvl="2"/>
            <a:r>
              <a:rPr lang="en-PH" sz="2200" dirty="0">
                <a:solidFill>
                  <a:schemeClr val="tx1"/>
                </a:solidFill>
              </a:rPr>
              <a:t>Providing daily health education on cough etiquette</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0067" y="2055532"/>
            <a:ext cx="3218898" cy="4404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77645" y="345457"/>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368127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34342" y="1439333"/>
            <a:ext cx="7024325" cy="3352799"/>
          </a:xfrm>
        </p:spPr>
        <p:txBody>
          <a:bodyPr>
            <a:normAutofit/>
          </a:bodyPr>
          <a:lstStyle/>
          <a:p>
            <a:r>
              <a:rPr lang="en-PH" sz="2600" b="1" dirty="0">
                <a:solidFill>
                  <a:schemeClr val="tx1"/>
                </a:solidFill>
              </a:rPr>
              <a:t>Administrative controls</a:t>
            </a:r>
          </a:p>
          <a:p>
            <a:pPr lvl="1"/>
            <a:r>
              <a:rPr lang="en-PH" sz="2400" dirty="0">
                <a:solidFill>
                  <a:schemeClr val="tx1"/>
                </a:solidFill>
              </a:rPr>
              <a:t>Minimizing the time spent by patients in a health care facility</a:t>
            </a:r>
            <a:endParaRPr lang="en-US" sz="2400" dirty="0">
              <a:solidFill>
                <a:schemeClr val="tx1"/>
              </a:solidFill>
            </a:endParaRPr>
          </a:p>
          <a:p>
            <a:pPr lvl="2"/>
            <a:r>
              <a:rPr lang="en-PH" sz="2000" dirty="0">
                <a:solidFill>
                  <a:schemeClr val="tx1"/>
                </a:solidFill>
              </a:rPr>
              <a:t>Managing patient flow by moving presumptive TB to the front of the waiting queue</a:t>
            </a:r>
            <a:endParaRPr lang="en-PH" sz="2200" dirty="0">
              <a:solidFill>
                <a:schemeClr val="tx1"/>
              </a:solidFill>
            </a:endParaRPr>
          </a:p>
          <a:p>
            <a:pPr lvl="2"/>
            <a:r>
              <a:rPr lang="en-PH" sz="2000" dirty="0">
                <a:solidFill>
                  <a:schemeClr val="tx1"/>
                </a:solidFill>
              </a:rPr>
              <a:t>Minimize time spent receiving services by giving patients specific time slots or additional staff during busy days/hours</a:t>
            </a:r>
          </a:p>
        </p:txBody>
      </p:sp>
      <p:grpSp>
        <p:nvGrpSpPr>
          <p:cNvPr id="5" name="Group 4"/>
          <p:cNvGrpSpPr/>
          <p:nvPr/>
        </p:nvGrpSpPr>
        <p:grpSpPr>
          <a:xfrm>
            <a:off x="434318" y="4792132"/>
            <a:ext cx="8419882" cy="1940807"/>
            <a:chOff x="338667" y="4775199"/>
            <a:chExt cx="8419882" cy="1940807"/>
          </a:xfrm>
        </p:grpSpPr>
        <p:pic>
          <p:nvPicPr>
            <p:cNvPr id="16" name="Content Placeholder 7" descr="ph 127.jpg"/>
            <p:cNvPicPr>
              <a:picLocks/>
            </p:cNvPicPr>
            <p:nvPr/>
          </p:nvPicPr>
          <p:blipFill rotWithShape="1">
            <a:blip r:embed="rId3" cstate="print"/>
            <a:srcRect l="9108" t="27869" r="14611" b="14067"/>
            <a:stretch/>
          </p:blipFill>
          <p:spPr>
            <a:xfrm>
              <a:off x="6727864" y="4775199"/>
              <a:ext cx="2030685" cy="1874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7" name="Content Placeholder 7" descr="28062010270.jpg"/>
            <p:cNvPicPr>
              <a:picLocks/>
            </p:cNvPicPr>
            <p:nvPr/>
          </p:nvPicPr>
          <p:blipFill rotWithShape="1">
            <a:blip r:embed="rId4" cstate="print"/>
            <a:srcRect t="16413" b="25836"/>
            <a:stretch/>
          </p:blipFill>
          <p:spPr>
            <a:xfrm>
              <a:off x="338667" y="4775199"/>
              <a:ext cx="3282604" cy="18744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34" descr="ph 110.jpg"/>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9562" y="4775199"/>
              <a:ext cx="2917380" cy="1940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itle 1"/>
          <p:cNvSpPr txBox="1">
            <a:spLocks/>
          </p:cNvSpPr>
          <p:nvPr/>
        </p:nvSpPr>
        <p:spPr>
          <a:xfrm>
            <a:off x="682171" y="57590"/>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841632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3158" y="1593601"/>
            <a:ext cx="6427167" cy="2927990"/>
          </a:xfrm>
        </p:spPr>
        <p:txBody>
          <a:bodyPr>
            <a:normAutofit/>
          </a:bodyPr>
          <a:lstStyle/>
          <a:p>
            <a:r>
              <a:rPr lang="en-PH" sz="2600" b="1" dirty="0">
                <a:solidFill>
                  <a:schemeClr val="tx1"/>
                </a:solidFill>
              </a:rPr>
              <a:t>Administrative controls</a:t>
            </a:r>
          </a:p>
          <a:p>
            <a:pPr lvl="1"/>
            <a:r>
              <a:rPr lang="en-PH" sz="2200" dirty="0">
                <a:solidFill>
                  <a:schemeClr val="tx1"/>
                </a:solidFill>
              </a:rPr>
              <a:t>Reducing diagnostic delays </a:t>
            </a:r>
            <a:endParaRPr lang="en-US" sz="2200" dirty="0">
              <a:solidFill>
                <a:schemeClr val="tx1"/>
              </a:solidFill>
            </a:endParaRPr>
          </a:p>
          <a:p>
            <a:pPr lvl="2"/>
            <a:r>
              <a:rPr lang="en-PH" sz="2000" dirty="0">
                <a:solidFill>
                  <a:schemeClr val="tx1"/>
                </a:solidFill>
              </a:rPr>
              <a:t>Use of rapid diagnostic tests when available</a:t>
            </a:r>
            <a:endParaRPr lang="en-US" sz="2000" dirty="0">
              <a:solidFill>
                <a:schemeClr val="tx1"/>
              </a:solidFill>
            </a:endParaRPr>
          </a:p>
          <a:p>
            <a:pPr lvl="2"/>
            <a:r>
              <a:rPr lang="en-PH" sz="2000" dirty="0">
                <a:solidFill>
                  <a:schemeClr val="tx1"/>
                </a:solidFill>
              </a:rPr>
              <a:t>Reducing turnaround time for DSSM other diagnostic tests</a:t>
            </a:r>
          </a:p>
          <a:p>
            <a:pPr lvl="1"/>
            <a:r>
              <a:rPr lang="en-PH" sz="2200" dirty="0">
                <a:solidFill>
                  <a:schemeClr val="tx1"/>
                </a:solidFill>
              </a:rPr>
              <a:t>Early initiation of treatment for TB patients</a:t>
            </a:r>
            <a:endParaRPr lang="en-US" sz="2200" dirty="0">
              <a:solidFill>
                <a:schemeClr val="tx1"/>
              </a:solidFill>
            </a:endParaRPr>
          </a:p>
        </p:txBody>
      </p:sp>
      <p:pic>
        <p:nvPicPr>
          <p:cNvPr id="15" name="Picture 1026" descr="xp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5525" y="4291783"/>
            <a:ext cx="1797080" cy="231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5525" y="2780426"/>
            <a:ext cx="1793471" cy="1345104"/>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6340" y="4823012"/>
            <a:ext cx="2374081" cy="1780562"/>
          </a:xfrm>
          <a:prstGeom prst="rect">
            <a:avLst/>
          </a:prstGeom>
        </p:spPr>
      </p:pic>
      <p:grpSp>
        <p:nvGrpSpPr>
          <p:cNvPr id="32" name="Group 31"/>
          <p:cNvGrpSpPr/>
          <p:nvPr/>
        </p:nvGrpSpPr>
        <p:grpSpPr>
          <a:xfrm>
            <a:off x="1237130" y="4446494"/>
            <a:ext cx="3248116" cy="2210867"/>
            <a:chOff x="0" y="7938"/>
            <a:chExt cx="9144000" cy="6211887"/>
          </a:xfrm>
        </p:grpSpPr>
        <p:pic>
          <p:nvPicPr>
            <p:cNvPr id="33" name="Picture 2"/>
            <p:cNvPicPr>
              <a:picLocks noChangeAspect="1" noChangeArrowheads="1"/>
            </p:cNvPicPr>
            <p:nvPr/>
          </p:nvPicPr>
          <p:blipFill>
            <a:blip r:embed="rId6">
              <a:extLst>
                <a:ext uri="{28A0092B-C50C-407E-A947-70E740481C1C}">
                  <a14:useLocalDpi xmlns:a14="http://schemas.microsoft.com/office/drawing/2010/main" val="0"/>
                </a:ext>
              </a:extLst>
            </a:blip>
            <a:srcRect b="68465"/>
            <a:stretch>
              <a:fillRect/>
            </a:stretch>
          </p:blipFill>
          <p:spPr bwMode="auto">
            <a:xfrm>
              <a:off x="0" y="7938"/>
              <a:ext cx="9144000" cy="15113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a:blip r:embed="rId6">
              <a:extLst>
                <a:ext uri="{28A0092B-C50C-407E-A947-70E740481C1C}">
                  <a14:useLocalDpi xmlns:a14="http://schemas.microsoft.com/office/drawing/2010/main" val="0"/>
                </a:ext>
              </a:extLst>
            </a:blip>
            <a:srcRect t="52258" b="36974"/>
            <a:stretch>
              <a:fillRect/>
            </a:stretch>
          </p:blipFill>
          <p:spPr bwMode="auto">
            <a:xfrm>
              <a:off x="0" y="1447800"/>
              <a:ext cx="9144000" cy="51593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3"/>
            <p:cNvPicPr>
              <a:picLocks noChangeAspect="1" noChangeArrowheads="1"/>
            </p:cNvPicPr>
            <p:nvPr/>
          </p:nvPicPr>
          <p:blipFill>
            <a:blip r:embed="rId6">
              <a:extLst>
                <a:ext uri="{28A0092B-C50C-407E-A947-70E740481C1C}">
                  <a14:useLocalDpi xmlns:a14="http://schemas.microsoft.com/office/drawing/2010/main" val="0"/>
                </a:ext>
              </a:extLst>
            </a:blip>
            <a:srcRect l="68871" t="36105" b="58357"/>
            <a:stretch>
              <a:fillRect/>
            </a:stretch>
          </p:blipFill>
          <p:spPr bwMode="auto">
            <a:xfrm>
              <a:off x="6297613" y="1447800"/>
              <a:ext cx="2846387" cy="26511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9699" y="3124200"/>
              <a:ext cx="8839199" cy="30956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6"/>
            <p:cNvPicPr>
              <a:picLocks noChangeAspect="1" noChangeArrowheads="1"/>
            </p:cNvPicPr>
            <p:nvPr/>
          </p:nvPicPr>
          <p:blipFill>
            <a:blip r:embed="rId6">
              <a:extLst>
                <a:ext uri="{28A0092B-C50C-407E-A947-70E740481C1C}">
                  <a14:useLocalDpi xmlns:a14="http://schemas.microsoft.com/office/drawing/2010/main" val="0"/>
                </a:ext>
              </a:extLst>
            </a:blip>
            <a:srcRect l="7687" t="88258" b="974"/>
            <a:stretch>
              <a:fillRect/>
            </a:stretch>
          </p:blipFill>
          <p:spPr bwMode="auto">
            <a:xfrm>
              <a:off x="152400" y="2303463"/>
              <a:ext cx="8440738" cy="515937"/>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38" name="Picture 37"/>
          <p:cNvPicPr>
            <a:picLocks noChangeAspect="1"/>
          </p:cNvPicPr>
          <p:nvPr/>
        </p:nvPicPr>
        <p:blipFill rotWithShape="1">
          <a:blip r:embed="rId8">
            <a:extLst>
              <a:ext uri="{28A0092B-C50C-407E-A947-70E740481C1C}">
                <a14:useLocalDpi xmlns:a14="http://schemas.microsoft.com/office/drawing/2010/main" val="0"/>
              </a:ext>
            </a:extLst>
          </a:blip>
          <a:srcRect l="29817" t="29749" r="28721" b="18910"/>
          <a:stretch/>
        </p:blipFill>
        <p:spPr>
          <a:xfrm>
            <a:off x="7205525" y="1193784"/>
            <a:ext cx="1793471" cy="1479613"/>
          </a:xfrm>
          <a:prstGeom prst="rect">
            <a:avLst/>
          </a:prstGeom>
        </p:spPr>
      </p:pic>
      <p:sp>
        <p:nvSpPr>
          <p:cNvPr id="4" name="Rectangle 3"/>
          <p:cNvSpPr/>
          <p:nvPr/>
        </p:nvSpPr>
        <p:spPr>
          <a:xfrm>
            <a:off x="1237130" y="6239435"/>
            <a:ext cx="3189469" cy="4179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itle 1"/>
          <p:cNvSpPr txBox="1">
            <a:spLocks/>
          </p:cNvSpPr>
          <p:nvPr/>
        </p:nvSpPr>
        <p:spPr>
          <a:xfrm>
            <a:off x="523158" y="130491"/>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288814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6837" y="2353734"/>
            <a:ext cx="7022496" cy="3420533"/>
          </a:xfrm>
        </p:spPr>
        <p:txBody>
          <a:bodyPr>
            <a:normAutofit/>
          </a:bodyPr>
          <a:lstStyle/>
          <a:p>
            <a:r>
              <a:rPr lang="en-PH" sz="2800" b="1" dirty="0">
                <a:solidFill>
                  <a:schemeClr val="tx1"/>
                </a:solidFill>
              </a:rPr>
              <a:t>Administrative controls</a:t>
            </a:r>
          </a:p>
          <a:p>
            <a:pPr lvl="1"/>
            <a:r>
              <a:rPr lang="en-PH" sz="2400" dirty="0">
                <a:solidFill>
                  <a:schemeClr val="tx1"/>
                </a:solidFill>
              </a:rPr>
              <a:t>Providing a package of prevention, treatment and care interventions for staff </a:t>
            </a:r>
          </a:p>
          <a:p>
            <a:pPr lvl="2"/>
            <a:r>
              <a:rPr lang="en-PH" sz="2200" dirty="0">
                <a:solidFill>
                  <a:schemeClr val="tx1"/>
                </a:solidFill>
              </a:rPr>
              <a:t>CXR as part of annual physical examination</a:t>
            </a:r>
          </a:p>
          <a:p>
            <a:pPr lvl="2"/>
            <a:r>
              <a:rPr lang="en-PH" sz="2200" dirty="0">
                <a:solidFill>
                  <a:schemeClr val="tx1"/>
                </a:solidFill>
              </a:rPr>
              <a:t>HIV prevention</a:t>
            </a:r>
          </a:p>
          <a:p>
            <a:pPr lvl="2"/>
            <a:r>
              <a:rPr lang="en-PH" sz="2200" dirty="0">
                <a:solidFill>
                  <a:schemeClr val="tx1"/>
                </a:solidFill>
              </a:rPr>
              <a:t>Anti-retroviral treatment and IPT for HIV positive staff</a:t>
            </a:r>
          </a:p>
        </p:txBody>
      </p:sp>
      <p:sp>
        <p:nvSpPr>
          <p:cNvPr id="5" name="Title 1"/>
          <p:cNvSpPr txBox="1">
            <a:spLocks/>
          </p:cNvSpPr>
          <p:nvPr/>
        </p:nvSpPr>
        <p:spPr>
          <a:xfrm>
            <a:off x="766837" y="565590"/>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2736402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8170" y="1862667"/>
            <a:ext cx="7564363" cy="4690533"/>
          </a:xfrm>
        </p:spPr>
        <p:txBody>
          <a:bodyPr>
            <a:noAutofit/>
          </a:bodyPr>
          <a:lstStyle/>
          <a:p>
            <a:r>
              <a:rPr lang="en-PH" sz="2800" b="1" dirty="0">
                <a:solidFill>
                  <a:schemeClr val="tx1"/>
                </a:solidFill>
              </a:rPr>
              <a:t>Environmental control </a:t>
            </a:r>
            <a:r>
              <a:rPr lang="en-PH" sz="2800" dirty="0">
                <a:solidFill>
                  <a:schemeClr val="tx1"/>
                </a:solidFill>
              </a:rPr>
              <a:t>includes technologies for the removal or inactivation of airborne infectious droplet nuclei. </a:t>
            </a:r>
            <a:endParaRPr lang="en-PH" sz="2200" dirty="0">
              <a:solidFill>
                <a:schemeClr val="tx1"/>
              </a:solidFill>
            </a:endParaRPr>
          </a:p>
          <a:p>
            <a:pPr lvl="1">
              <a:spcAft>
                <a:spcPts val="1200"/>
              </a:spcAft>
            </a:pPr>
            <a:r>
              <a:rPr lang="en-PH" sz="2000" dirty="0">
                <a:solidFill>
                  <a:schemeClr val="tx1"/>
                </a:solidFill>
              </a:rPr>
              <a:t>It is considered the </a:t>
            </a:r>
            <a:r>
              <a:rPr lang="en-PH" sz="2000" b="1" dirty="0">
                <a:solidFill>
                  <a:schemeClr val="tx1"/>
                </a:solidFill>
              </a:rPr>
              <a:t>second line of defense </a:t>
            </a:r>
            <a:r>
              <a:rPr lang="en-PH" sz="2000" dirty="0">
                <a:solidFill>
                  <a:schemeClr val="tx1"/>
                </a:solidFill>
              </a:rPr>
              <a:t>for preventing the spread of TB and, in combination with the right administrative controls, will reduce the risk of infection. </a:t>
            </a:r>
          </a:p>
          <a:p>
            <a:pPr lvl="1">
              <a:spcAft>
                <a:spcPts val="1200"/>
              </a:spcAft>
            </a:pPr>
            <a:r>
              <a:rPr lang="en-PH" sz="2000" dirty="0">
                <a:solidFill>
                  <a:schemeClr val="tx1"/>
                </a:solidFill>
              </a:rPr>
              <a:t>Cost-effective environmental control measures that could be used at the DOTS facilities are </a:t>
            </a:r>
            <a:r>
              <a:rPr lang="en-PH" sz="2000" b="1" dirty="0">
                <a:solidFill>
                  <a:schemeClr val="tx1"/>
                </a:solidFill>
              </a:rPr>
              <a:t>natural ventilation </a:t>
            </a:r>
            <a:r>
              <a:rPr lang="en-PH" sz="2000" dirty="0">
                <a:solidFill>
                  <a:schemeClr val="tx1"/>
                </a:solidFill>
              </a:rPr>
              <a:t>and </a:t>
            </a:r>
            <a:r>
              <a:rPr lang="en-PH" sz="2000" b="1" dirty="0">
                <a:solidFill>
                  <a:schemeClr val="tx1"/>
                </a:solidFill>
              </a:rPr>
              <a:t>mixed-mode mechanical ventilation </a:t>
            </a:r>
            <a:r>
              <a:rPr lang="en-PH" sz="2000" dirty="0">
                <a:solidFill>
                  <a:schemeClr val="tx1"/>
                </a:solidFill>
              </a:rPr>
              <a:t>(i.e., use of fans together with natural ventilation).</a:t>
            </a:r>
          </a:p>
          <a:p>
            <a:pPr lvl="1">
              <a:spcAft>
                <a:spcPts val="1200"/>
              </a:spcAft>
            </a:pPr>
            <a:r>
              <a:rPr lang="en-US" sz="2000" dirty="0">
                <a:solidFill>
                  <a:schemeClr val="tx1"/>
                </a:solidFill>
              </a:rPr>
              <a:t>Ensure that fans are clean and working properly. </a:t>
            </a:r>
          </a:p>
          <a:p>
            <a:pPr marL="457200" lvl="1" indent="0">
              <a:spcAft>
                <a:spcPts val="1200"/>
              </a:spcAft>
              <a:buNone/>
            </a:pPr>
            <a:r>
              <a:rPr lang="en-PH" sz="2400" dirty="0">
                <a:solidFill>
                  <a:schemeClr val="tx1"/>
                </a:solidFill>
              </a:rPr>
              <a:t> </a:t>
            </a:r>
            <a:endParaRPr lang="en-US" sz="2400" dirty="0">
              <a:solidFill>
                <a:schemeClr val="tx1"/>
              </a:solidFill>
            </a:endParaRPr>
          </a:p>
        </p:txBody>
      </p:sp>
      <p:sp>
        <p:nvSpPr>
          <p:cNvPr id="5" name="Title 1"/>
          <p:cNvSpPr txBox="1">
            <a:spLocks/>
          </p:cNvSpPr>
          <p:nvPr/>
        </p:nvSpPr>
        <p:spPr>
          <a:xfrm>
            <a:off x="699104" y="294656"/>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1732478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1" y="500853"/>
            <a:ext cx="7924176" cy="668818"/>
          </a:xfrm>
        </p:spPr>
        <p:txBody>
          <a:bodyPr>
            <a:noAutofit/>
          </a:bodyPr>
          <a:lstStyle/>
          <a:p>
            <a:r>
              <a:rPr lang="en-US" sz="4400" b="1" dirty="0">
                <a:solidFill>
                  <a:schemeClr val="accent1">
                    <a:lumMod val="75000"/>
                  </a:schemeClr>
                </a:solidFill>
              </a:rPr>
              <a:t>Prevention of TB</a:t>
            </a:r>
          </a:p>
        </p:txBody>
      </p:sp>
      <p:sp>
        <p:nvSpPr>
          <p:cNvPr id="3" name="Content Placeholder 2"/>
          <p:cNvSpPr>
            <a:spLocks noGrp="1"/>
          </p:cNvSpPr>
          <p:nvPr>
            <p:ph idx="1"/>
          </p:nvPr>
        </p:nvSpPr>
        <p:spPr>
          <a:xfrm>
            <a:off x="411238" y="1864021"/>
            <a:ext cx="7199086" cy="4903216"/>
          </a:xfrm>
        </p:spPr>
        <p:txBody>
          <a:bodyPr>
            <a:normAutofit/>
          </a:bodyPr>
          <a:lstStyle/>
          <a:p>
            <a:r>
              <a:rPr lang="en-PH" sz="2400" dirty="0">
                <a:solidFill>
                  <a:schemeClr val="tx1"/>
                </a:solidFill>
              </a:rPr>
              <a:t>To effectively implement TB preventive measures in DOTS facilities, congregate  settings (jails/prisons, residential institutions), workplaces, and households</a:t>
            </a:r>
          </a:p>
          <a:p>
            <a:endParaRPr lang="en-PH" sz="1000" dirty="0"/>
          </a:p>
          <a:p>
            <a:r>
              <a:rPr lang="en-PH" sz="2400" b="1" dirty="0">
                <a:solidFill>
                  <a:schemeClr val="tx1"/>
                </a:solidFill>
              </a:rPr>
              <a:t>To prevent exposure and infection</a:t>
            </a:r>
          </a:p>
          <a:p>
            <a:endParaRPr lang="en-PH" sz="1000" b="1" dirty="0">
              <a:solidFill>
                <a:schemeClr val="tx1"/>
              </a:solidFill>
            </a:endParaRPr>
          </a:p>
          <a:p>
            <a:r>
              <a:rPr lang="en-PH" sz="2400" dirty="0">
                <a:solidFill>
                  <a:schemeClr val="tx1"/>
                </a:solidFill>
              </a:rPr>
              <a:t>For vulnerable populations who are already exposed or infected, the aim is </a:t>
            </a:r>
            <a:r>
              <a:rPr lang="en-PH" sz="2400" b="1" dirty="0">
                <a:solidFill>
                  <a:schemeClr val="tx1"/>
                </a:solidFill>
              </a:rPr>
              <a:t>preventing progression to TB disease</a:t>
            </a:r>
            <a:endParaRPr lang="en-PH" sz="2400" dirty="0">
              <a:solidFill>
                <a:schemeClr val="tx1"/>
              </a:solidFill>
            </a:endParaRPr>
          </a:p>
          <a:p>
            <a:pPr lvl="1"/>
            <a:r>
              <a:rPr lang="en-PH" sz="2200" dirty="0">
                <a:solidFill>
                  <a:schemeClr val="tx1"/>
                </a:solidFill>
              </a:rPr>
              <a:t>Young children (i.e., 0</a:t>
            </a:r>
            <a:r>
              <a:rPr lang="en-PH" sz="2200" dirty="0">
                <a:solidFill>
                  <a:schemeClr val="tx1"/>
                </a:solidFill>
                <a:sym typeface="Symbol" panose="05050102010706020507" pitchFamily="18" charset="2"/>
              </a:rPr>
              <a:t></a:t>
            </a:r>
            <a:r>
              <a:rPr lang="en-PH" sz="2200" dirty="0">
                <a:solidFill>
                  <a:schemeClr val="tx1"/>
                </a:solidFill>
              </a:rPr>
              <a:t>4 years old) </a:t>
            </a:r>
          </a:p>
          <a:p>
            <a:pPr lvl="1"/>
            <a:r>
              <a:rPr lang="en-PH" sz="2200" dirty="0">
                <a:solidFill>
                  <a:schemeClr val="tx1"/>
                </a:solidFill>
              </a:rPr>
              <a:t>People living with HIV (PLHIV)</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159" y="1027272"/>
            <a:ext cx="1737882" cy="26931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159" y="4104433"/>
            <a:ext cx="1737882" cy="2361865"/>
          </a:xfrm>
          <a:prstGeom prst="rect">
            <a:avLst/>
          </a:prstGeom>
        </p:spPr>
      </p:pic>
    </p:spTree>
    <p:extLst>
      <p:ext uri="{BB962C8B-B14F-4D97-AF65-F5344CB8AC3E}">
        <p14:creationId xmlns:p14="http://schemas.microsoft.com/office/powerpoint/2010/main" val="823456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427" y="1324083"/>
            <a:ext cx="7686719" cy="6209071"/>
          </a:xfrm>
        </p:spPr>
        <p:txBody>
          <a:bodyPr>
            <a:normAutofit/>
          </a:bodyPr>
          <a:lstStyle/>
          <a:p>
            <a:r>
              <a:rPr lang="en-PH" sz="2600" b="1" dirty="0">
                <a:solidFill>
                  <a:schemeClr val="tx1"/>
                </a:solidFill>
              </a:rPr>
              <a:t>Environmental control</a:t>
            </a:r>
          </a:p>
          <a:p>
            <a:pPr lvl="1">
              <a:spcAft>
                <a:spcPts val="600"/>
              </a:spcAft>
            </a:pPr>
            <a:r>
              <a:rPr lang="en-PH" sz="2200" dirty="0">
                <a:solidFill>
                  <a:schemeClr val="tx1"/>
                </a:solidFill>
              </a:rPr>
              <a:t>Open windows and doors to improve natural ventilation.</a:t>
            </a:r>
          </a:p>
          <a:p>
            <a:pPr lvl="1">
              <a:spcAft>
                <a:spcPts val="600"/>
              </a:spcAft>
            </a:pPr>
            <a:r>
              <a:rPr lang="en-PH" sz="2200" dirty="0">
                <a:solidFill>
                  <a:schemeClr val="tx1"/>
                </a:solidFill>
              </a:rPr>
              <a:t>Evaluate and document direction of airflow daily in high-risk areas within the DOTS facility. Use smoke test (incense sticks or mosquito coil) to visualize air movement.</a:t>
            </a:r>
            <a:endParaRPr lang="en-US" sz="2200" dirty="0">
              <a:solidFill>
                <a:schemeClr val="tx1"/>
              </a:solidFill>
            </a:endParaRPr>
          </a:p>
          <a:p>
            <a:pPr lvl="1">
              <a:spcAft>
                <a:spcPts val="600"/>
              </a:spcAft>
            </a:pPr>
            <a:endParaRPr lang="en-PH" sz="2200" dirty="0">
              <a:solidFill>
                <a:schemeClr val="tx1"/>
              </a:solidFill>
            </a:endParaRPr>
          </a:p>
          <a:p>
            <a:pPr lvl="1">
              <a:spcAft>
                <a:spcPts val="600"/>
              </a:spcAft>
            </a:pPr>
            <a:endParaRPr lang="en-PH" sz="2200" dirty="0">
              <a:solidFill>
                <a:schemeClr val="tx1"/>
              </a:solidFill>
            </a:endParaRPr>
          </a:p>
          <a:p>
            <a:pPr lvl="1">
              <a:spcAft>
                <a:spcPts val="600"/>
              </a:spcAft>
            </a:pPr>
            <a:endParaRPr lang="en-PH" sz="2200" dirty="0">
              <a:solidFill>
                <a:schemeClr val="tx1"/>
              </a:solidFill>
            </a:endParaRPr>
          </a:p>
          <a:p>
            <a:pPr lvl="1">
              <a:spcAft>
                <a:spcPts val="600"/>
              </a:spcAft>
            </a:pPr>
            <a:endParaRPr lang="en-PH" sz="2200" dirty="0">
              <a:solidFill>
                <a:schemeClr val="tx1"/>
              </a:solidFill>
            </a:endParaRPr>
          </a:p>
          <a:p>
            <a:pPr lvl="1">
              <a:spcAft>
                <a:spcPts val="600"/>
              </a:spcAft>
            </a:pPr>
            <a:endParaRPr lang="en-PH" sz="2200" dirty="0">
              <a:solidFill>
                <a:schemeClr val="tx1"/>
              </a:solidFill>
            </a:endParaRPr>
          </a:p>
          <a:p>
            <a:pPr lvl="1">
              <a:spcAft>
                <a:spcPts val="600"/>
              </a:spcAft>
            </a:pPr>
            <a:endParaRPr lang="en-PH" sz="2200" dirty="0">
              <a:solidFill>
                <a:schemeClr val="tx1"/>
              </a:solidFill>
            </a:endParaRPr>
          </a:p>
        </p:txBody>
      </p:sp>
      <p:pic>
        <p:nvPicPr>
          <p:cNvPr id="13" name="Picture 30" descr="ph 056.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8496" y="4354906"/>
            <a:ext cx="3097928" cy="2503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3378"/>
          <a:stretch/>
        </p:blipFill>
        <p:spPr bwMode="auto">
          <a:xfrm>
            <a:off x="4358785" y="4354906"/>
            <a:ext cx="3651000" cy="238456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Title 1"/>
          <p:cNvSpPr txBox="1">
            <a:spLocks/>
          </p:cNvSpPr>
          <p:nvPr/>
        </p:nvSpPr>
        <p:spPr>
          <a:xfrm>
            <a:off x="515427" y="117282"/>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84327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4037" y="1391816"/>
            <a:ext cx="7686719" cy="6209071"/>
          </a:xfrm>
        </p:spPr>
        <p:txBody>
          <a:bodyPr>
            <a:normAutofit/>
          </a:bodyPr>
          <a:lstStyle/>
          <a:p>
            <a:r>
              <a:rPr lang="en-PH" sz="2600" b="1" dirty="0">
                <a:solidFill>
                  <a:schemeClr val="tx1"/>
                </a:solidFill>
              </a:rPr>
              <a:t>Environmental control</a:t>
            </a:r>
          </a:p>
          <a:p>
            <a:pPr lvl="1"/>
            <a:r>
              <a:rPr lang="en-PH" sz="2200" dirty="0">
                <a:solidFill>
                  <a:schemeClr val="tx1"/>
                </a:solidFill>
              </a:rPr>
              <a:t>Place or re-arrange furniture and seating such that staff-patient interaction occurs with airflow passing from health worker to patient or between health worker and patient, rather than from patient to health worker (i.e., airflow from “clean to dirty”).</a:t>
            </a:r>
          </a:p>
          <a:p>
            <a:pPr lvl="1"/>
            <a:endParaRPr lang="en-PH" sz="2200" dirty="0">
              <a:solidFill>
                <a:schemeClr val="tx1"/>
              </a:solidFill>
            </a:endParaRPr>
          </a:p>
          <a:p>
            <a:pPr lvl="1"/>
            <a:endParaRPr lang="en-PH" sz="2200" dirty="0">
              <a:solidFill>
                <a:schemeClr val="tx1"/>
              </a:solidFill>
            </a:endParaRPr>
          </a:p>
          <a:p>
            <a:pPr lvl="1"/>
            <a:endParaRPr lang="en-PH" sz="2200" dirty="0">
              <a:solidFill>
                <a:schemeClr val="tx1"/>
              </a:solidFill>
            </a:endParaRPr>
          </a:p>
          <a:p>
            <a:pPr lvl="1"/>
            <a:endParaRPr lang="en-PH" sz="2200" dirty="0">
              <a:solidFill>
                <a:schemeClr val="tx1"/>
              </a:solidFill>
            </a:endParaRPr>
          </a:p>
          <a:p>
            <a:pPr marL="457200" lvl="1" indent="0">
              <a:buNone/>
            </a:pPr>
            <a:endParaRPr lang="en-PH" sz="2200" dirty="0">
              <a:solidFill>
                <a:schemeClr val="tx1"/>
              </a:solidFill>
            </a:endParaRPr>
          </a:p>
          <a:p>
            <a:pPr marL="457200" lvl="1" indent="0">
              <a:buNone/>
            </a:pPr>
            <a:endParaRPr lang="en-PH" sz="1050" dirty="0">
              <a:solidFill>
                <a:schemeClr val="tx1"/>
              </a:solidFill>
            </a:endParaRPr>
          </a:p>
          <a:p>
            <a:pPr lvl="1"/>
            <a:r>
              <a:rPr lang="en-PH" sz="2400" dirty="0">
                <a:solidFill>
                  <a:schemeClr val="tx1"/>
                </a:solidFill>
              </a:rPr>
              <a:t>Ensure that fans are clean and working properly.</a:t>
            </a:r>
            <a:endParaRPr lang="en-US" sz="2400" dirty="0">
              <a:solidFill>
                <a:schemeClr val="tx1"/>
              </a:solidFill>
            </a:endParaRPr>
          </a:p>
        </p:txBody>
      </p:sp>
      <p:pic>
        <p:nvPicPr>
          <p:cNvPr id="1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3332" y="4012987"/>
            <a:ext cx="5048128" cy="2129282"/>
          </a:xfrm>
          <a:prstGeom prst="rect">
            <a:avLst/>
          </a:prstGeom>
          <a:noFill/>
          <a:ln w="57150">
            <a:solidFill>
              <a:schemeClr val="accent1">
                <a:lumMod val="7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3" name="Freeform 12"/>
          <p:cNvSpPr/>
          <p:nvPr/>
        </p:nvSpPr>
        <p:spPr>
          <a:xfrm>
            <a:off x="2699817" y="4138820"/>
            <a:ext cx="527434" cy="1831741"/>
          </a:xfrm>
          <a:custGeom>
            <a:avLst/>
            <a:gdLst>
              <a:gd name="connsiteX0" fmla="*/ 63500 w 561975"/>
              <a:gd name="connsiteY0" fmla="*/ 0 h 3810000"/>
              <a:gd name="connsiteX1" fmla="*/ 6350 w 561975"/>
              <a:gd name="connsiteY1" fmla="*/ 400050 h 3810000"/>
              <a:gd name="connsiteX2" fmla="*/ 25400 w 561975"/>
              <a:gd name="connsiteY2" fmla="*/ 752475 h 3810000"/>
              <a:gd name="connsiteX3" fmla="*/ 101600 w 561975"/>
              <a:gd name="connsiteY3" fmla="*/ 1123950 h 3810000"/>
              <a:gd name="connsiteX4" fmla="*/ 263525 w 561975"/>
              <a:gd name="connsiteY4" fmla="*/ 1504950 h 3810000"/>
              <a:gd name="connsiteX5" fmla="*/ 415925 w 561975"/>
              <a:gd name="connsiteY5" fmla="*/ 1790700 h 3810000"/>
              <a:gd name="connsiteX6" fmla="*/ 501650 w 561975"/>
              <a:gd name="connsiteY6" fmla="*/ 2047875 h 3810000"/>
              <a:gd name="connsiteX7" fmla="*/ 558800 w 561975"/>
              <a:gd name="connsiteY7" fmla="*/ 2562225 h 3810000"/>
              <a:gd name="connsiteX8" fmla="*/ 520700 w 561975"/>
              <a:gd name="connsiteY8" fmla="*/ 3124200 h 3810000"/>
              <a:gd name="connsiteX9" fmla="*/ 377825 w 561975"/>
              <a:gd name="connsiteY9" fmla="*/ 3629025 h 3810000"/>
              <a:gd name="connsiteX10" fmla="*/ 292100 w 561975"/>
              <a:gd name="connsiteY10"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3810000">
                <a:moveTo>
                  <a:pt x="63500" y="0"/>
                </a:moveTo>
                <a:cubicBezTo>
                  <a:pt x="38100" y="137319"/>
                  <a:pt x="12700" y="274638"/>
                  <a:pt x="6350" y="400050"/>
                </a:cubicBezTo>
                <a:cubicBezTo>
                  <a:pt x="0" y="525463"/>
                  <a:pt x="9525" y="631825"/>
                  <a:pt x="25400" y="752475"/>
                </a:cubicBezTo>
                <a:cubicBezTo>
                  <a:pt x="41275" y="873125"/>
                  <a:pt x="61913" y="998538"/>
                  <a:pt x="101600" y="1123950"/>
                </a:cubicBezTo>
                <a:cubicBezTo>
                  <a:pt x="141288" y="1249363"/>
                  <a:pt x="211138" y="1393825"/>
                  <a:pt x="263525" y="1504950"/>
                </a:cubicBezTo>
                <a:cubicBezTo>
                  <a:pt x="315912" y="1616075"/>
                  <a:pt x="376237" y="1700212"/>
                  <a:pt x="415925" y="1790700"/>
                </a:cubicBezTo>
                <a:cubicBezTo>
                  <a:pt x="455613" y="1881188"/>
                  <a:pt x="477838" y="1919288"/>
                  <a:pt x="501650" y="2047875"/>
                </a:cubicBezTo>
                <a:cubicBezTo>
                  <a:pt x="525462" y="2176462"/>
                  <a:pt x="555625" y="2382838"/>
                  <a:pt x="558800" y="2562225"/>
                </a:cubicBezTo>
                <a:cubicBezTo>
                  <a:pt x="561975" y="2741612"/>
                  <a:pt x="550863" y="2946400"/>
                  <a:pt x="520700" y="3124200"/>
                </a:cubicBezTo>
                <a:cubicBezTo>
                  <a:pt x="490537" y="3302000"/>
                  <a:pt x="415925" y="3514725"/>
                  <a:pt x="377825" y="3629025"/>
                </a:cubicBezTo>
                <a:cubicBezTo>
                  <a:pt x="339725" y="3743325"/>
                  <a:pt x="315912" y="3776662"/>
                  <a:pt x="292100" y="3810000"/>
                </a:cubicBezTo>
              </a:path>
            </a:pathLst>
          </a:custGeom>
          <a:ln w="50800" cap="flat">
            <a:solidFill>
              <a:srgbClr val="00FFFF"/>
            </a:solidFill>
            <a:prstDash val="sysDot"/>
            <a:round/>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PH">
              <a:ln>
                <a:solidFill>
                  <a:schemeClr val="bg1"/>
                </a:solidFill>
              </a:ln>
            </a:endParaRPr>
          </a:p>
        </p:txBody>
      </p:sp>
      <p:sp>
        <p:nvSpPr>
          <p:cNvPr id="14" name="Freeform 13"/>
          <p:cNvSpPr/>
          <p:nvPr/>
        </p:nvSpPr>
        <p:spPr>
          <a:xfrm>
            <a:off x="3264098" y="4152069"/>
            <a:ext cx="357583" cy="1831741"/>
          </a:xfrm>
          <a:custGeom>
            <a:avLst/>
            <a:gdLst>
              <a:gd name="connsiteX0" fmla="*/ 63500 w 561975"/>
              <a:gd name="connsiteY0" fmla="*/ 0 h 3810000"/>
              <a:gd name="connsiteX1" fmla="*/ 6350 w 561975"/>
              <a:gd name="connsiteY1" fmla="*/ 400050 h 3810000"/>
              <a:gd name="connsiteX2" fmla="*/ 25400 w 561975"/>
              <a:gd name="connsiteY2" fmla="*/ 752475 h 3810000"/>
              <a:gd name="connsiteX3" fmla="*/ 101600 w 561975"/>
              <a:gd name="connsiteY3" fmla="*/ 1123950 h 3810000"/>
              <a:gd name="connsiteX4" fmla="*/ 263525 w 561975"/>
              <a:gd name="connsiteY4" fmla="*/ 1504950 h 3810000"/>
              <a:gd name="connsiteX5" fmla="*/ 415925 w 561975"/>
              <a:gd name="connsiteY5" fmla="*/ 1790700 h 3810000"/>
              <a:gd name="connsiteX6" fmla="*/ 501650 w 561975"/>
              <a:gd name="connsiteY6" fmla="*/ 2047875 h 3810000"/>
              <a:gd name="connsiteX7" fmla="*/ 558800 w 561975"/>
              <a:gd name="connsiteY7" fmla="*/ 2562225 h 3810000"/>
              <a:gd name="connsiteX8" fmla="*/ 520700 w 561975"/>
              <a:gd name="connsiteY8" fmla="*/ 3124200 h 3810000"/>
              <a:gd name="connsiteX9" fmla="*/ 377825 w 561975"/>
              <a:gd name="connsiteY9" fmla="*/ 3629025 h 3810000"/>
              <a:gd name="connsiteX10" fmla="*/ 292100 w 561975"/>
              <a:gd name="connsiteY10"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3810000">
                <a:moveTo>
                  <a:pt x="63500" y="0"/>
                </a:moveTo>
                <a:cubicBezTo>
                  <a:pt x="38100" y="137319"/>
                  <a:pt x="12700" y="274638"/>
                  <a:pt x="6350" y="400050"/>
                </a:cubicBezTo>
                <a:cubicBezTo>
                  <a:pt x="0" y="525463"/>
                  <a:pt x="9525" y="631825"/>
                  <a:pt x="25400" y="752475"/>
                </a:cubicBezTo>
                <a:cubicBezTo>
                  <a:pt x="41275" y="873125"/>
                  <a:pt x="61913" y="998538"/>
                  <a:pt x="101600" y="1123950"/>
                </a:cubicBezTo>
                <a:cubicBezTo>
                  <a:pt x="141288" y="1249363"/>
                  <a:pt x="211138" y="1393825"/>
                  <a:pt x="263525" y="1504950"/>
                </a:cubicBezTo>
                <a:cubicBezTo>
                  <a:pt x="315912" y="1616075"/>
                  <a:pt x="376237" y="1700212"/>
                  <a:pt x="415925" y="1790700"/>
                </a:cubicBezTo>
                <a:cubicBezTo>
                  <a:pt x="455613" y="1881188"/>
                  <a:pt x="477838" y="1919288"/>
                  <a:pt x="501650" y="2047875"/>
                </a:cubicBezTo>
                <a:cubicBezTo>
                  <a:pt x="525462" y="2176462"/>
                  <a:pt x="555625" y="2382838"/>
                  <a:pt x="558800" y="2562225"/>
                </a:cubicBezTo>
                <a:cubicBezTo>
                  <a:pt x="561975" y="2741612"/>
                  <a:pt x="550863" y="2946400"/>
                  <a:pt x="520700" y="3124200"/>
                </a:cubicBezTo>
                <a:cubicBezTo>
                  <a:pt x="490537" y="3302000"/>
                  <a:pt x="415925" y="3514725"/>
                  <a:pt x="377825" y="3629025"/>
                </a:cubicBezTo>
                <a:cubicBezTo>
                  <a:pt x="339725" y="3743325"/>
                  <a:pt x="315912" y="3776662"/>
                  <a:pt x="292100" y="3810000"/>
                </a:cubicBezTo>
              </a:path>
            </a:pathLst>
          </a:custGeom>
          <a:ln w="50800" cap="flat">
            <a:solidFill>
              <a:srgbClr val="00FFFF"/>
            </a:solidFill>
            <a:prstDash val="sysDot"/>
            <a:round/>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PH">
              <a:ln>
                <a:solidFill>
                  <a:schemeClr val="bg1"/>
                </a:solidFill>
              </a:ln>
            </a:endParaRPr>
          </a:p>
        </p:txBody>
      </p:sp>
      <p:sp>
        <p:nvSpPr>
          <p:cNvPr id="15" name="Freeform 14"/>
          <p:cNvSpPr/>
          <p:nvPr/>
        </p:nvSpPr>
        <p:spPr>
          <a:xfrm>
            <a:off x="5095205" y="4148509"/>
            <a:ext cx="527434" cy="1831741"/>
          </a:xfrm>
          <a:custGeom>
            <a:avLst/>
            <a:gdLst>
              <a:gd name="connsiteX0" fmla="*/ 63500 w 561975"/>
              <a:gd name="connsiteY0" fmla="*/ 0 h 3810000"/>
              <a:gd name="connsiteX1" fmla="*/ 6350 w 561975"/>
              <a:gd name="connsiteY1" fmla="*/ 400050 h 3810000"/>
              <a:gd name="connsiteX2" fmla="*/ 25400 w 561975"/>
              <a:gd name="connsiteY2" fmla="*/ 752475 h 3810000"/>
              <a:gd name="connsiteX3" fmla="*/ 101600 w 561975"/>
              <a:gd name="connsiteY3" fmla="*/ 1123950 h 3810000"/>
              <a:gd name="connsiteX4" fmla="*/ 263525 w 561975"/>
              <a:gd name="connsiteY4" fmla="*/ 1504950 h 3810000"/>
              <a:gd name="connsiteX5" fmla="*/ 415925 w 561975"/>
              <a:gd name="connsiteY5" fmla="*/ 1790700 h 3810000"/>
              <a:gd name="connsiteX6" fmla="*/ 501650 w 561975"/>
              <a:gd name="connsiteY6" fmla="*/ 2047875 h 3810000"/>
              <a:gd name="connsiteX7" fmla="*/ 558800 w 561975"/>
              <a:gd name="connsiteY7" fmla="*/ 2562225 h 3810000"/>
              <a:gd name="connsiteX8" fmla="*/ 520700 w 561975"/>
              <a:gd name="connsiteY8" fmla="*/ 3124200 h 3810000"/>
              <a:gd name="connsiteX9" fmla="*/ 377825 w 561975"/>
              <a:gd name="connsiteY9" fmla="*/ 3629025 h 3810000"/>
              <a:gd name="connsiteX10" fmla="*/ 292100 w 561975"/>
              <a:gd name="connsiteY10"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3810000">
                <a:moveTo>
                  <a:pt x="63500" y="0"/>
                </a:moveTo>
                <a:cubicBezTo>
                  <a:pt x="38100" y="137319"/>
                  <a:pt x="12700" y="274638"/>
                  <a:pt x="6350" y="400050"/>
                </a:cubicBezTo>
                <a:cubicBezTo>
                  <a:pt x="0" y="525463"/>
                  <a:pt x="9525" y="631825"/>
                  <a:pt x="25400" y="752475"/>
                </a:cubicBezTo>
                <a:cubicBezTo>
                  <a:pt x="41275" y="873125"/>
                  <a:pt x="61913" y="998538"/>
                  <a:pt x="101600" y="1123950"/>
                </a:cubicBezTo>
                <a:cubicBezTo>
                  <a:pt x="141288" y="1249363"/>
                  <a:pt x="211138" y="1393825"/>
                  <a:pt x="263525" y="1504950"/>
                </a:cubicBezTo>
                <a:cubicBezTo>
                  <a:pt x="315912" y="1616075"/>
                  <a:pt x="376237" y="1700212"/>
                  <a:pt x="415925" y="1790700"/>
                </a:cubicBezTo>
                <a:cubicBezTo>
                  <a:pt x="455613" y="1881188"/>
                  <a:pt x="477838" y="1919288"/>
                  <a:pt x="501650" y="2047875"/>
                </a:cubicBezTo>
                <a:cubicBezTo>
                  <a:pt x="525462" y="2176462"/>
                  <a:pt x="555625" y="2382838"/>
                  <a:pt x="558800" y="2562225"/>
                </a:cubicBezTo>
                <a:cubicBezTo>
                  <a:pt x="561975" y="2741612"/>
                  <a:pt x="550863" y="2946400"/>
                  <a:pt x="520700" y="3124200"/>
                </a:cubicBezTo>
                <a:cubicBezTo>
                  <a:pt x="490537" y="3302000"/>
                  <a:pt x="415925" y="3514725"/>
                  <a:pt x="377825" y="3629025"/>
                </a:cubicBezTo>
                <a:cubicBezTo>
                  <a:pt x="339725" y="3743325"/>
                  <a:pt x="315912" y="3776662"/>
                  <a:pt x="292100" y="3810000"/>
                </a:cubicBezTo>
              </a:path>
            </a:pathLst>
          </a:custGeom>
          <a:ln w="50800" cap="flat">
            <a:solidFill>
              <a:srgbClr val="00FFFF"/>
            </a:solidFill>
            <a:prstDash val="sysDot"/>
            <a:round/>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PH">
              <a:ln>
                <a:solidFill>
                  <a:schemeClr val="bg1"/>
                </a:solidFill>
              </a:ln>
            </a:endParaRPr>
          </a:p>
        </p:txBody>
      </p:sp>
      <p:sp>
        <p:nvSpPr>
          <p:cNvPr id="16" name="Freeform 15"/>
          <p:cNvSpPr/>
          <p:nvPr/>
        </p:nvSpPr>
        <p:spPr>
          <a:xfrm>
            <a:off x="5659487" y="4161758"/>
            <a:ext cx="357583" cy="1831741"/>
          </a:xfrm>
          <a:custGeom>
            <a:avLst/>
            <a:gdLst>
              <a:gd name="connsiteX0" fmla="*/ 63500 w 561975"/>
              <a:gd name="connsiteY0" fmla="*/ 0 h 3810000"/>
              <a:gd name="connsiteX1" fmla="*/ 6350 w 561975"/>
              <a:gd name="connsiteY1" fmla="*/ 400050 h 3810000"/>
              <a:gd name="connsiteX2" fmla="*/ 25400 w 561975"/>
              <a:gd name="connsiteY2" fmla="*/ 752475 h 3810000"/>
              <a:gd name="connsiteX3" fmla="*/ 101600 w 561975"/>
              <a:gd name="connsiteY3" fmla="*/ 1123950 h 3810000"/>
              <a:gd name="connsiteX4" fmla="*/ 263525 w 561975"/>
              <a:gd name="connsiteY4" fmla="*/ 1504950 h 3810000"/>
              <a:gd name="connsiteX5" fmla="*/ 415925 w 561975"/>
              <a:gd name="connsiteY5" fmla="*/ 1790700 h 3810000"/>
              <a:gd name="connsiteX6" fmla="*/ 501650 w 561975"/>
              <a:gd name="connsiteY6" fmla="*/ 2047875 h 3810000"/>
              <a:gd name="connsiteX7" fmla="*/ 558800 w 561975"/>
              <a:gd name="connsiteY7" fmla="*/ 2562225 h 3810000"/>
              <a:gd name="connsiteX8" fmla="*/ 520700 w 561975"/>
              <a:gd name="connsiteY8" fmla="*/ 3124200 h 3810000"/>
              <a:gd name="connsiteX9" fmla="*/ 377825 w 561975"/>
              <a:gd name="connsiteY9" fmla="*/ 3629025 h 3810000"/>
              <a:gd name="connsiteX10" fmla="*/ 292100 w 561975"/>
              <a:gd name="connsiteY10" fmla="*/ 381000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1975" h="3810000">
                <a:moveTo>
                  <a:pt x="63500" y="0"/>
                </a:moveTo>
                <a:cubicBezTo>
                  <a:pt x="38100" y="137319"/>
                  <a:pt x="12700" y="274638"/>
                  <a:pt x="6350" y="400050"/>
                </a:cubicBezTo>
                <a:cubicBezTo>
                  <a:pt x="0" y="525463"/>
                  <a:pt x="9525" y="631825"/>
                  <a:pt x="25400" y="752475"/>
                </a:cubicBezTo>
                <a:cubicBezTo>
                  <a:pt x="41275" y="873125"/>
                  <a:pt x="61913" y="998538"/>
                  <a:pt x="101600" y="1123950"/>
                </a:cubicBezTo>
                <a:cubicBezTo>
                  <a:pt x="141288" y="1249363"/>
                  <a:pt x="211138" y="1393825"/>
                  <a:pt x="263525" y="1504950"/>
                </a:cubicBezTo>
                <a:cubicBezTo>
                  <a:pt x="315912" y="1616075"/>
                  <a:pt x="376237" y="1700212"/>
                  <a:pt x="415925" y="1790700"/>
                </a:cubicBezTo>
                <a:cubicBezTo>
                  <a:pt x="455613" y="1881188"/>
                  <a:pt x="477838" y="1919288"/>
                  <a:pt x="501650" y="2047875"/>
                </a:cubicBezTo>
                <a:cubicBezTo>
                  <a:pt x="525462" y="2176462"/>
                  <a:pt x="555625" y="2382838"/>
                  <a:pt x="558800" y="2562225"/>
                </a:cubicBezTo>
                <a:cubicBezTo>
                  <a:pt x="561975" y="2741612"/>
                  <a:pt x="550863" y="2946400"/>
                  <a:pt x="520700" y="3124200"/>
                </a:cubicBezTo>
                <a:cubicBezTo>
                  <a:pt x="490537" y="3302000"/>
                  <a:pt x="415925" y="3514725"/>
                  <a:pt x="377825" y="3629025"/>
                </a:cubicBezTo>
                <a:cubicBezTo>
                  <a:pt x="339725" y="3743325"/>
                  <a:pt x="315912" y="3776662"/>
                  <a:pt x="292100" y="3810000"/>
                </a:cubicBezTo>
              </a:path>
            </a:pathLst>
          </a:custGeom>
          <a:ln w="50800" cap="flat">
            <a:solidFill>
              <a:srgbClr val="00FFFF"/>
            </a:solidFill>
            <a:prstDash val="sysDot"/>
            <a:round/>
            <a:tailEnd type="triangle"/>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PH">
              <a:ln>
                <a:solidFill>
                  <a:schemeClr val="bg1"/>
                </a:solidFill>
              </a:ln>
            </a:endParaRPr>
          </a:p>
        </p:txBody>
      </p:sp>
      <p:sp>
        <p:nvSpPr>
          <p:cNvPr id="10" name="Title 1"/>
          <p:cNvSpPr txBox="1">
            <a:spLocks/>
          </p:cNvSpPr>
          <p:nvPr/>
        </p:nvSpPr>
        <p:spPr>
          <a:xfrm>
            <a:off x="597504" y="57590"/>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158821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remove" grpId="0" nodeType="clickEffect">
                                  <p:stCondLst>
                                    <p:cond delay="0"/>
                                  </p:stCondLst>
                                  <p:childTnLst>
                                    <p:animEffect transition="out" filter="fade">
                                      <p:cBhvr>
                                        <p:cTn id="6" dur="1000"/>
                                        <p:tgtEl>
                                          <p:spTgt spid="13"/>
                                        </p:tgtEl>
                                      </p:cBhvr>
                                    </p:animEffect>
                                    <p:anim calcmode="lin" valueType="num">
                                      <p:cBhvr>
                                        <p:cTn id="7" dur="1000"/>
                                        <p:tgtEl>
                                          <p:spTgt spid="13"/>
                                        </p:tgtEl>
                                        <p:attrNameLst>
                                          <p:attrName>ppt_x</p:attrName>
                                        </p:attrNameLst>
                                      </p:cBhvr>
                                      <p:tavLst>
                                        <p:tav tm="0">
                                          <p:val>
                                            <p:strVal val="ppt_x"/>
                                          </p:val>
                                        </p:tav>
                                        <p:tav tm="100000">
                                          <p:val>
                                            <p:strVal val="ppt_x"/>
                                          </p:val>
                                        </p:tav>
                                      </p:tavLst>
                                    </p:anim>
                                    <p:anim calcmode="lin" valueType="num">
                                      <p:cBhvr>
                                        <p:cTn id="8" dur="1000"/>
                                        <p:tgtEl>
                                          <p:spTgt spid="13"/>
                                        </p:tgtEl>
                                        <p:attrNameLst>
                                          <p:attrName>ppt_y</p:attrName>
                                        </p:attrNameLst>
                                      </p:cBhvr>
                                      <p:tavLst>
                                        <p:tav tm="0">
                                          <p:val>
                                            <p:strVal val="ppt_y"/>
                                          </p:val>
                                        </p:tav>
                                        <p:tav tm="100000">
                                          <p:val>
                                            <p:strVal val="ppt_y+.1"/>
                                          </p:val>
                                        </p:tav>
                                      </p:tavLst>
                                    </p:anim>
                                    <p:set>
                                      <p:cBhvr>
                                        <p:cTn id="9" dur="1" fill="hold">
                                          <p:stCondLst>
                                            <p:cond delay="999"/>
                                          </p:stCondLst>
                                        </p:cTn>
                                        <p:tgtEl>
                                          <p:spTgt spid="13"/>
                                        </p:tgtEl>
                                        <p:attrNameLst>
                                          <p:attrName>style.visibility</p:attrName>
                                        </p:attrNameLst>
                                      </p:cBhvr>
                                      <p:to>
                                        <p:strVal val="hidden"/>
                                      </p:to>
                                    </p:set>
                                  </p:childTnLst>
                                </p:cTn>
                              </p:par>
                              <p:par>
                                <p:cTn id="10" presetID="42" presetClass="exit" presetSubtype="0" fill="remove"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xit" presetSubtype="0" fill="remove" grpId="0" nodeType="clickEffect">
                                  <p:stCondLst>
                                    <p:cond delay="0"/>
                                  </p:stCondLst>
                                  <p:childTnLst>
                                    <p:animEffect transition="out" filter="fade">
                                      <p:cBhvr>
                                        <p:cTn id="18" dur="1000"/>
                                        <p:tgtEl>
                                          <p:spTgt spid="15"/>
                                        </p:tgtEl>
                                      </p:cBhvr>
                                    </p:animEffect>
                                    <p:anim calcmode="lin" valueType="num">
                                      <p:cBhvr>
                                        <p:cTn id="19" dur="1000"/>
                                        <p:tgtEl>
                                          <p:spTgt spid="15"/>
                                        </p:tgtEl>
                                        <p:attrNameLst>
                                          <p:attrName>ppt_x</p:attrName>
                                        </p:attrNameLst>
                                      </p:cBhvr>
                                      <p:tavLst>
                                        <p:tav tm="0">
                                          <p:val>
                                            <p:strVal val="ppt_x"/>
                                          </p:val>
                                        </p:tav>
                                        <p:tav tm="100000">
                                          <p:val>
                                            <p:strVal val="ppt_x"/>
                                          </p:val>
                                        </p:tav>
                                      </p:tavLst>
                                    </p:anim>
                                    <p:anim calcmode="lin" valueType="num">
                                      <p:cBhvr>
                                        <p:cTn id="20" dur="1000"/>
                                        <p:tgtEl>
                                          <p:spTgt spid="15"/>
                                        </p:tgtEl>
                                        <p:attrNameLst>
                                          <p:attrName>ppt_y</p:attrName>
                                        </p:attrNameLst>
                                      </p:cBhvr>
                                      <p:tavLst>
                                        <p:tav tm="0">
                                          <p:val>
                                            <p:strVal val="ppt_y"/>
                                          </p:val>
                                        </p:tav>
                                        <p:tav tm="100000">
                                          <p:val>
                                            <p:strVal val="ppt_y+.1"/>
                                          </p:val>
                                        </p:tav>
                                      </p:tavLst>
                                    </p:anim>
                                    <p:set>
                                      <p:cBhvr>
                                        <p:cTn id="21" dur="1" fill="hold">
                                          <p:stCondLst>
                                            <p:cond delay="999"/>
                                          </p:stCondLst>
                                        </p:cTn>
                                        <p:tgtEl>
                                          <p:spTgt spid="15"/>
                                        </p:tgtEl>
                                        <p:attrNameLst>
                                          <p:attrName>style.visibility</p:attrName>
                                        </p:attrNameLst>
                                      </p:cBhvr>
                                      <p:to>
                                        <p:strVal val="hidden"/>
                                      </p:to>
                                    </p:set>
                                  </p:childTnLst>
                                </p:cTn>
                              </p:par>
                              <p:par>
                                <p:cTn id="22" presetID="42" presetClass="exit" presetSubtype="0" fill="remove" grpId="0" nodeType="withEffect">
                                  <p:stCondLst>
                                    <p:cond delay="0"/>
                                  </p:stCondLst>
                                  <p:childTnLst>
                                    <p:animEffect transition="out" filter="fade">
                                      <p:cBhvr>
                                        <p:cTn id="23" dur="1000"/>
                                        <p:tgtEl>
                                          <p:spTgt spid="16"/>
                                        </p:tgtEl>
                                      </p:cBhvr>
                                    </p:animEffect>
                                    <p:anim calcmode="lin" valueType="num">
                                      <p:cBhvr>
                                        <p:cTn id="24" dur="1000"/>
                                        <p:tgtEl>
                                          <p:spTgt spid="16"/>
                                        </p:tgtEl>
                                        <p:attrNameLst>
                                          <p:attrName>ppt_x</p:attrName>
                                        </p:attrNameLst>
                                      </p:cBhvr>
                                      <p:tavLst>
                                        <p:tav tm="0">
                                          <p:val>
                                            <p:strVal val="ppt_x"/>
                                          </p:val>
                                        </p:tav>
                                        <p:tav tm="100000">
                                          <p:val>
                                            <p:strVal val="ppt_x"/>
                                          </p:val>
                                        </p:tav>
                                      </p:tavLst>
                                    </p:anim>
                                    <p:anim calcmode="lin" valueType="num">
                                      <p:cBhvr>
                                        <p:cTn id="25" dur="1000"/>
                                        <p:tgtEl>
                                          <p:spTgt spid="16"/>
                                        </p:tgtEl>
                                        <p:attrNameLst>
                                          <p:attrName>ppt_y</p:attrName>
                                        </p:attrNameLst>
                                      </p:cBhvr>
                                      <p:tavLst>
                                        <p:tav tm="0">
                                          <p:val>
                                            <p:strVal val="ppt_y"/>
                                          </p:val>
                                        </p:tav>
                                        <p:tav tm="100000">
                                          <p:val>
                                            <p:strVal val="ppt_y+.1"/>
                                          </p:val>
                                        </p:tav>
                                      </p:tavLst>
                                    </p:anim>
                                    <p:set>
                                      <p:cBhvr>
                                        <p:cTn id="26"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237" y="1867928"/>
            <a:ext cx="5024363" cy="4823821"/>
          </a:xfrm>
        </p:spPr>
        <p:txBody>
          <a:bodyPr>
            <a:normAutofit/>
          </a:bodyPr>
          <a:lstStyle/>
          <a:p>
            <a:pPr lvl="0"/>
            <a:r>
              <a:rPr lang="en-PH" sz="2600" b="1" dirty="0">
                <a:solidFill>
                  <a:schemeClr val="tx1"/>
                </a:solidFill>
              </a:rPr>
              <a:t>Respiratory protection control </a:t>
            </a:r>
            <a:r>
              <a:rPr lang="en-PH" sz="2600" dirty="0">
                <a:solidFill>
                  <a:schemeClr val="tx1"/>
                </a:solidFill>
              </a:rPr>
              <a:t>is considered the</a:t>
            </a:r>
            <a:r>
              <a:rPr lang="en-PH" sz="2600" b="1" dirty="0">
                <a:solidFill>
                  <a:schemeClr val="tx1"/>
                </a:solidFill>
              </a:rPr>
              <a:t> last line of </a:t>
            </a:r>
            <a:r>
              <a:rPr lang="en-PH" sz="2600" b="1" dirty="0" err="1">
                <a:solidFill>
                  <a:schemeClr val="tx1"/>
                </a:solidFill>
              </a:rPr>
              <a:t>defense</a:t>
            </a:r>
            <a:r>
              <a:rPr lang="en-PH" sz="2600" dirty="0">
                <a:solidFill>
                  <a:schemeClr val="tx1"/>
                </a:solidFill>
              </a:rPr>
              <a:t>. </a:t>
            </a:r>
            <a:endParaRPr lang="en-US" sz="2600" dirty="0">
              <a:solidFill>
                <a:schemeClr val="tx1"/>
              </a:solidFill>
            </a:endParaRPr>
          </a:p>
          <a:p>
            <a:pPr lvl="1">
              <a:spcAft>
                <a:spcPts val="1200"/>
              </a:spcAft>
            </a:pPr>
            <a:r>
              <a:rPr lang="en-PH" sz="2200" dirty="0">
                <a:solidFill>
                  <a:schemeClr val="tx1"/>
                </a:solidFill>
              </a:rPr>
              <a:t>Based on the risk-assessment, identify who will wear respirators, where and when respirators will be used.</a:t>
            </a:r>
          </a:p>
          <a:p>
            <a:pPr lvl="1">
              <a:spcAft>
                <a:spcPts val="1200"/>
              </a:spcAft>
            </a:pPr>
            <a:r>
              <a:rPr lang="en-PH" sz="2200" dirty="0">
                <a:solidFill>
                  <a:schemeClr val="tx1"/>
                </a:solidFill>
              </a:rPr>
              <a:t>Perform fit test. </a:t>
            </a:r>
          </a:p>
          <a:p>
            <a:pPr lvl="1">
              <a:spcAft>
                <a:spcPts val="1200"/>
              </a:spcAft>
            </a:pPr>
            <a:r>
              <a:rPr lang="en-PH" sz="2200" dirty="0">
                <a:solidFill>
                  <a:schemeClr val="tx1"/>
                </a:solidFill>
              </a:rPr>
              <a:t>Train staff on how to wear, care for, maintain and dispose of the respirator.</a:t>
            </a:r>
            <a:endParaRPr lang="en-US" sz="2200" dirty="0">
              <a:solidFill>
                <a:schemeClr val="tx1"/>
              </a:solidFill>
            </a:endParaRPr>
          </a:p>
        </p:txBody>
      </p:sp>
      <p:pic>
        <p:nvPicPr>
          <p:cNvPr id="13" name="Picture 2" descr="http://www.mountainside-medical.com/product_images/uploaded_images/How-to-wear-an-N95-mask.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0360" y="755904"/>
            <a:ext cx="3116574" cy="5935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411237" y="430123"/>
            <a:ext cx="7924176" cy="1063293"/>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PH" b="1" dirty="0">
                <a:solidFill>
                  <a:schemeClr val="accent1">
                    <a:lumMod val="75000"/>
                  </a:schemeClr>
                </a:solidFill>
              </a:rPr>
              <a:t>TB infection control in                   DOTS facilities</a:t>
            </a:r>
            <a:endParaRPr lang="en-US" b="1" dirty="0">
              <a:solidFill>
                <a:schemeClr val="accent1">
                  <a:lumMod val="75000"/>
                </a:schemeClr>
              </a:solidFill>
            </a:endParaRPr>
          </a:p>
        </p:txBody>
      </p:sp>
    </p:spTree>
    <p:extLst>
      <p:ext uri="{BB962C8B-B14F-4D97-AF65-F5344CB8AC3E}">
        <p14:creationId xmlns:p14="http://schemas.microsoft.com/office/powerpoint/2010/main" val="746680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1" y="265123"/>
            <a:ext cx="7924176" cy="1199847"/>
          </a:xfrm>
        </p:spPr>
        <p:txBody>
          <a:bodyPr>
            <a:normAutofit/>
          </a:bodyPr>
          <a:lstStyle/>
          <a:p>
            <a:r>
              <a:rPr lang="en-PH" b="1" dirty="0">
                <a:solidFill>
                  <a:schemeClr val="accent1">
                    <a:lumMod val="75000"/>
                  </a:schemeClr>
                </a:solidFill>
              </a:rPr>
              <a:t>TB infection control in </a:t>
            </a:r>
            <a:r>
              <a:rPr lang="en-PH" sz="3400" b="1" dirty="0">
                <a:solidFill>
                  <a:schemeClr val="accent1">
                    <a:lumMod val="75000"/>
                  </a:schemeClr>
                </a:solidFill>
              </a:rPr>
              <a:t>households/congregate settings</a:t>
            </a:r>
            <a:endParaRPr lang="en-US" sz="3400" b="1" dirty="0">
              <a:solidFill>
                <a:schemeClr val="accent1">
                  <a:lumMod val="75000"/>
                </a:schemeClr>
              </a:solidFill>
            </a:endParaRPr>
          </a:p>
        </p:txBody>
      </p:sp>
      <p:sp>
        <p:nvSpPr>
          <p:cNvPr id="3" name="Content Placeholder 2"/>
          <p:cNvSpPr>
            <a:spLocks noGrp="1"/>
          </p:cNvSpPr>
          <p:nvPr>
            <p:ph idx="1"/>
          </p:nvPr>
        </p:nvSpPr>
        <p:spPr>
          <a:xfrm>
            <a:off x="462964" y="1867608"/>
            <a:ext cx="6226630" cy="5297859"/>
          </a:xfrm>
        </p:spPr>
        <p:txBody>
          <a:bodyPr>
            <a:normAutofit/>
          </a:bodyPr>
          <a:lstStyle/>
          <a:p>
            <a:pPr lvl="0">
              <a:spcAft>
                <a:spcPts val="1200"/>
              </a:spcAft>
            </a:pPr>
            <a:r>
              <a:rPr lang="en-PH" sz="2600" dirty="0"/>
              <a:t>Early detection and treatment of TB, and prompt screening of household contacts/inmates </a:t>
            </a:r>
          </a:p>
          <a:p>
            <a:pPr lvl="0">
              <a:spcAft>
                <a:spcPts val="1200"/>
              </a:spcAft>
            </a:pPr>
            <a:r>
              <a:rPr lang="en-PH" sz="2600" dirty="0"/>
              <a:t>Reduce exposure</a:t>
            </a:r>
            <a:endParaRPr lang="en-US" sz="2600" dirty="0"/>
          </a:p>
          <a:p>
            <a:pPr lvl="1">
              <a:spcAft>
                <a:spcPts val="1200"/>
              </a:spcAft>
            </a:pPr>
            <a:r>
              <a:rPr lang="en-PH" sz="2000" dirty="0"/>
              <a:t>Cough etiquette (i.e., covering mouth and nose when sneezing or coughing)</a:t>
            </a:r>
          </a:p>
          <a:p>
            <a:pPr lvl="1">
              <a:spcAft>
                <a:spcPts val="1200"/>
              </a:spcAft>
            </a:pPr>
            <a:r>
              <a:rPr lang="en-PH" sz="2000" dirty="0"/>
              <a:t>Minimizing time spent by infectious TB patients in crowded public places</a:t>
            </a:r>
          </a:p>
          <a:p>
            <a:pPr lvl="1">
              <a:spcAft>
                <a:spcPts val="1200"/>
              </a:spcAft>
            </a:pPr>
            <a:r>
              <a:rPr lang="en-PH" sz="2000" dirty="0"/>
              <a:t>Opening windows and removing any obstruction to ventilation in rooms where TB patient sleeps or spends much time</a:t>
            </a:r>
            <a:endParaRPr lang="en-US" sz="2000" dirty="0"/>
          </a:p>
        </p:txBody>
      </p:sp>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9594" y="535085"/>
            <a:ext cx="2303463" cy="168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9594" y="2425801"/>
            <a:ext cx="2303463" cy="418147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806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170" y="256727"/>
            <a:ext cx="7924176" cy="668818"/>
          </a:xfrm>
        </p:spPr>
        <p:txBody>
          <a:bodyPr>
            <a:normAutofit/>
          </a:bodyPr>
          <a:lstStyle/>
          <a:p>
            <a:r>
              <a:rPr lang="en-PH" b="1" dirty="0">
                <a:solidFill>
                  <a:schemeClr val="accent1">
                    <a:lumMod val="75000"/>
                  </a:schemeClr>
                </a:solidFill>
              </a:rPr>
              <a:t>Isoniazid Preventive Therapy</a:t>
            </a:r>
            <a:endParaRPr lang="en-US" b="1" dirty="0">
              <a:solidFill>
                <a:schemeClr val="accent1">
                  <a:lumMod val="75000"/>
                </a:schemeClr>
              </a:solidFill>
            </a:endParaRPr>
          </a:p>
        </p:txBody>
      </p:sp>
      <p:sp>
        <p:nvSpPr>
          <p:cNvPr id="3" name="Content Placeholder 2"/>
          <p:cNvSpPr>
            <a:spLocks noGrp="1"/>
          </p:cNvSpPr>
          <p:nvPr>
            <p:ph idx="1"/>
          </p:nvPr>
        </p:nvSpPr>
        <p:spPr>
          <a:xfrm>
            <a:off x="174170" y="1120883"/>
            <a:ext cx="7480243" cy="6209071"/>
          </a:xfrm>
        </p:spPr>
        <p:txBody>
          <a:bodyPr>
            <a:normAutofit/>
          </a:bodyPr>
          <a:lstStyle/>
          <a:p>
            <a:pPr lvl="0"/>
            <a:r>
              <a:rPr lang="en-PH" sz="2400" dirty="0">
                <a:solidFill>
                  <a:schemeClr val="tx1"/>
                </a:solidFill>
              </a:rPr>
              <a:t>Given for six months to the following:</a:t>
            </a:r>
          </a:p>
          <a:p>
            <a:pPr lvl="1"/>
            <a:r>
              <a:rPr lang="en-PH" sz="2000" dirty="0">
                <a:solidFill>
                  <a:schemeClr val="tx1"/>
                </a:solidFill>
              </a:rPr>
              <a:t>Children &lt;5 years old without signs and symptoms of TB and without radiographic findings suggestive of TB, and who are household contacts of:</a:t>
            </a:r>
            <a:endParaRPr lang="en-US" sz="2000" dirty="0">
              <a:solidFill>
                <a:schemeClr val="tx1"/>
              </a:solidFill>
            </a:endParaRPr>
          </a:p>
          <a:p>
            <a:pPr lvl="2"/>
            <a:r>
              <a:rPr lang="en-PH" sz="1800" dirty="0">
                <a:solidFill>
                  <a:schemeClr val="tx1"/>
                </a:solidFill>
              </a:rPr>
              <a:t>a bacteriologically confirmed TB case regardless of TST results</a:t>
            </a:r>
            <a:endParaRPr lang="en-US" sz="1800" dirty="0">
              <a:solidFill>
                <a:schemeClr val="tx1"/>
              </a:solidFill>
            </a:endParaRPr>
          </a:p>
          <a:p>
            <a:pPr lvl="2"/>
            <a:r>
              <a:rPr lang="en-PH" sz="1800" dirty="0">
                <a:solidFill>
                  <a:schemeClr val="tx1"/>
                </a:solidFill>
              </a:rPr>
              <a:t>a clinically diagnosed TB case (if the child has a positive TST result)</a:t>
            </a:r>
            <a:endParaRPr lang="en-US" sz="1800" dirty="0">
              <a:solidFill>
                <a:schemeClr val="tx1"/>
              </a:solidFill>
            </a:endParaRPr>
          </a:p>
          <a:p>
            <a:pPr lvl="1"/>
            <a:r>
              <a:rPr lang="en-PH" sz="2000" dirty="0">
                <a:solidFill>
                  <a:schemeClr val="tx1"/>
                </a:solidFill>
              </a:rPr>
              <a:t>PLHIV with no signs and symptoms of TB regardless of age</a:t>
            </a:r>
          </a:p>
          <a:p>
            <a:r>
              <a:rPr lang="en-PH" sz="2400" dirty="0">
                <a:solidFill>
                  <a:schemeClr val="tx1"/>
                </a:solidFill>
              </a:rPr>
              <a:t>Children qualified for IPT could be identified through household contact investigation.</a:t>
            </a:r>
          </a:p>
          <a:p>
            <a:r>
              <a:rPr lang="en-PH" sz="2400" dirty="0">
                <a:solidFill>
                  <a:schemeClr val="tx1"/>
                </a:solidFill>
              </a:rPr>
              <a:t>After ruling out any signs and symptoms suggestive of TB, start </a:t>
            </a:r>
            <a:r>
              <a:rPr lang="en-PH" sz="2400" b="1" dirty="0">
                <a:solidFill>
                  <a:schemeClr val="tx1"/>
                </a:solidFill>
              </a:rPr>
              <a:t>INH at 10mg/kg</a:t>
            </a:r>
            <a:r>
              <a:rPr lang="en-PH" sz="2400" dirty="0">
                <a:solidFill>
                  <a:schemeClr val="tx1"/>
                </a:solidFill>
              </a:rPr>
              <a:t>.</a:t>
            </a:r>
            <a:endParaRPr lang="en-US" sz="2400" dirty="0">
              <a:solidFill>
                <a:schemeClr val="tx1"/>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273" y="101921"/>
            <a:ext cx="2224706" cy="1476157"/>
          </a:xfrm>
          <a:prstGeom prst="rect">
            <a:avLst/>
          </a:prstGeom>
        </p:spPr>
      </p:pic>
      <p:grpSp>
        <p:nvGrpSpPr>
          <p:cNvPr id="7" name="Group 6"/>
          <p:cNvGrpSpPr/>
          <p:nvPr/>
        </p:nvGrpSpPr>
        <p:grpSpPr>
          <a:xfrm>
            <a:off x="6804273" y="4806163"/>
            <a:ext cx="2206634" cy="1903485"/>
            <a:chOff x="6804273" y="4806163"/>
            <a:chExt cx="2206634" cy="1903485"/>
          </a:xfrm>
        </p:grpSpPr>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7317" b="29968"/>
            <a:stretch/>
          </p:blipFill>
          <p:spPr bwMode="auto">
            <a:xfrm>
              <a:off x="6804273" y="4806163"/>
              <a:ext cx="2206634" cy="1903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pic>
        <p:sp>
          <p:nvSpPr>
            <p:cNvPr id="4" name="Rectangle 3"/>
            <p:cNvSpPr/>
            <p:nvPr/>
          </p:nvSpPr>
          <p:spPr>
            <a:xfrm>
              <a:off x="7162800" y="5196840"/>
              <a:ext cx="358140" cy="990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Rectangle 5"/>
            <p:cNvSpPr/>
            <p:nvPr/>
          </p:nvSpPr>
          <p:spPr>
            <a:xfrm>
              <a:off x="8343900" y="5524500"/>
              <a:ext cx="251460" cy="9906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81686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986" y="-20685"/>
            <a:ext cx="9258300" cy="76061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latin typeface="Calibri" panose="020F0502020204030204" pitchFamily="34" charset="0"/>
            </a:endParaRPr>
          </a:p>
        </p:txBody>
      </p:sp>
      <p:sp>
        <p:nvSpPr>
          <p:cNvPr id="2" name="Title 1"/>
          <p:cNvSpPr txBox="1">
            <a:spLocks/>
          </p:cNvSpPr>
          <p:nvPr/>
        </p:nvSpPr>
        <p:spPr>
          <a:xfrm>
            <a:off x="335683" y="171484"/>
            <a:ext cx="7924176" cy="1143330"/>
          </a:xfrm>
          <a:prstGeom prst="rect">
            <a:avLst/>
          </a:prstGeom>
        </p:spPr>
        <p:txBody>
          <a:bodyPr>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b="1" dirty="0">
                <a:solidFill>
                  <a:schemeClr val="accent1">
                    <a:lumMod val="75000"/>
                  </a:schemeClr>
                </a:solidFill>
              </a:rPr>
              <a:t>Procedures (Household contacts of drug-susceptible TB)</a:t>
            </a:r>
          </a:p>
          <a:p>
            <a:endParaRPr lang="en-US" b="1" dirty="0">
              <a:solidFill>
                <a:schemeClr val="accent1">
                  <a:lumMod val="75000"/>
                </a:schemeClr>
              </a:solidFill>
            </a:endParaRPr>
          </a:p>
          <a:p>
            <a:endParaRPr lang="en-US" b="1" dirty="0">
              <a:solidFill>
                <a:schemeClr val="accent1">
                  <a:lumMod val="75000"/>
                </a:schemeClr>
              </a:solidFill>
            </a:endParaRPr>
          </a:p>
        </p:txBody>
      </p:sp>
      <p:sp>
        <p:nvSpPr>
          <p:cNvPr id="4" name="Rectangle 3"/>
          <p:cNvSpPr/>
          <p:nvPr/>
        </p:nvSpPr>
        <p:spPr>
          <a:xfrm>
            <a:off x="4358352" y="1473985"/>
            <a:ext cx="1351291" cy="328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n w="0"/>
                <a:solidFill>
                  <a:schemeClr val="tx1"/>
                </a:solidFill>
                <a:latin typeface="Calibri" panose="020F0502020204030204" pitchFamily="34" charset="0"/>
              </a:rPr>
              <a:t>Asymptomatic household contacts</a:t>
            </a:r>
          </a:p>
        </p:txBody>
      </p:sp>
      <p:sp>
        <p:nvSpPr>
          <p:cNvPr id="6" name="Hexagon 5"/>
          <p:cNvSpPr/>
          <p:nvPr/>
        </p:nvSpPr>
        <p:spPr>
          <a:xfrm>
            <a:off x="2727572" y="2479708"/>
            <a:ext cx="1302474" cy="327526"/>
          </a:xfrm>
          <a:prstGeom prst="hexag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latin typeface="Calibri" panose="020F0502020204030204" pitchFamily="34" charset="0"/>
              </a:rPr>
              <a:t>Classification of Index Case?</a:t>
            </a:r>
          </a:p>
        </p:txBody>
      </p:sp>
      <p:sp>
        <p:nvSpPr>
          <p:cNvPr id="7" name="Rectangle 75"/>
          <p:cNvSpPr>
            <a:spLocks noChangeArrowheads="1"/>
          </p:cNvSpPr>
          <p:nvPr/>
        </p:nvSpPr>
        <p:spPr bwMode="auto">
          <a:xfrm>
            <a:off x="1125981" y="2475513"/>
            <a:ext cx="1140963" cy="320131"/>
          </a:xfrm>
          <a:prstGeom prst="rect">
            <a:avLst/>
          </a:prstGeom>
          <a:solidFill>
            <a:srgbClr val="99FF99"/>
          </a:solid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15000"/>
              </a:lnSpc>
              <a:spcBef>
                <a:spcPct val="0"/>
              </a:spcBef>
              <a:spcAft>
                <a:spcPts val="1000"/>
              </a:spcAft>
              <a:buClrTx/>
              <a:buSzTx/>
              <a:buNone/>
            </a:pPr>
            <a:r>
              <a:rPr lang="en-PH"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Bacteriologically confirmed PTB </a:t>
            </a:r>
            <a:endParaRPr 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5"/>
          <p:cNvSpPr>
            <a:spLocks noChangeArrowheads="1"/>
          </p:cNvSpPr>
          <p:nvPr/>
        </p:nvSpPr>
        <p:spPr bwMode="auto">
          <a:xfrm>
            <a:off x="4565497" y="2487980"/>
            <a:ext cx="973155" cy="325155"/>
          </a:xfrm>
          <a:prstGeom prst="rect">
            <a:avLst/>
          </a:prstGeom>
          <a:solidFill>
            <a:srgbClr val="99FF99"/>
          </a:solid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15000"/>
              </a:lnSpc>
              <a:spcBef>
                <a:spcPct val="0"/>
              </a:spcBef>
              <a:spcAft>
                <a:spcPts val="1000"/>
              </a:spcAft>
              <a:buClrTx/>
              <a:buSzTx/>
              <a:buNone/>
            </a:pPr>
            <a:r>
              <a:rPr lang="en-PH"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Clinically diagnosed PTB</a:t>
            </a:r>
            <a:endParaRPr lang="en-US" sz="10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0" name="Hexagon 9"/>
          <p:cNvSpPr/>
          <p:nvPr/>
        </p:nvSpPr>
        <p:spPr>
          <a:xfrm>
            <a:off x="1147629" y="3053993"/>
            <a:ext cx="1065975" cy="489531"/>
          </a:xfrm>
          <a:prstGeom prst="hexagon">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latin typeface="Calibri" panose="020F0502020204030204" pitchFamily="34" charset="0"/>
              </a:rPr>
              <a:t>Tuberculin Skin Test positive?</a:t>
            </a:r>
          </a:p>
        </p:txBody>
      </p:sp>
      <p:sp>
        <p:nvSpPr>
          <p:cNvPr id="12" name="Hexagon 11"/>
          <p:cNvSpPr/>
          <p:nvPr/>
        </p:nvSpPr>
        <p:spPr>
          <a:xfrm>
            <a:off x="1118711" y="3916143"/>
            <a:ext cx="1174207" cy="754395"/>
          </a:xfrm>
          <a:prstGeom prst="hexagon">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latin typeface="Calibri" panose="020F0502020204030204" pitchFamily="34" charset="0"/>
              </a:rPr>
              <a:t>With access to CXR and findings are suggestive of TB?</a:t>
            </a:r>
          </a:p>
        </p:txBody>
      </p:sp>
      <p:sp>
        <p:nvSpPr>
          <p:cNvPr id="13" name="Hexagon 12"/>
          <p:cNvSpPr/>
          <p:nvPr/>
        </p:nvSpPr>
        <p:spPr>
          <a:xfrm>
            <a:off x="4580922" y="3066641"/>
            <a:ext cx="990888" cy="467112"/>
          </a:xfrm>
          <a:prstGeom prst="hexagon">
            <a:avLst/>
          </a:prstGeom>
          <a:solidFill>
            <a:srgbClr val="BDD7E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latin typeface="Calibri" panose="020F0502020204030204" pitchFamily="34" charset="0"/>
              </a:rPr>
              <a:t>Tuberculin Skin Test positive?</a:t>
            </a:r>
          </a:p>
        </p:txBody>
      </p:sp>
      <p:sp>
        <p:nvSpPr>
          <p:cNvPr id="14" name="Rectangle 189"/>
          <p:cNvSpPr>
            <a:spLocks noChangeArrowheads="1"/>
          </p:cNvSpPr>
          <p:nvPr/>
        </p:nvSpPr>
        <p:spPr bwMode="auto">
          <a:xfrm>
            <a:off x="2916779" y="3040028"/>
            <a:ext cx="900278" cy="524297"/>
          </a:xfrm>
          <a:prstGeom prst="rect">
            <a:avLst/>
          </a:prstGeom>
          <a:solidFill>
            <a:srgbClr val="03E7ED"/>
          </a:solid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PH" sz="1000" dirty="0">
                <a:solidFill>
                  <a:schemeClr val="tx1"/>
                </a:solidFill>
                <a:latin typeface="Calibri" panose="020F0502020204030204" pitchFamily="34" charset="0"/>
              </a:rPr>
              <a:t>Give Isoniazid Preventive Therapy</a:t>
            </a:r>
            <a:endParaRPr lang="en-US" sz="1000" dirty="0">
              <a:solidFill>
                <a:schemeClr val="tx1"/>
              </a:solidFill>
              <a:latin typeface="Calibri" panose="020F0502020204030204" pitchFamily="34" charset="0"/>
            </a:endParaRPr>
          </a:p>
        </p:txBody>
      </p:sp>
      <p:sp>
        <p:nvSpPr>
          <p:cNvPr id="16" name="Text Box 2"/>
          <p:cNvSpPr txBox="1">
            <a:spLocks noChangeArrowheads="1"/>
          </p:cNvSpPr>
          <p:nvPr/>
        </p:nvSpPr>
        <p:spPr bwMode="auto">
          <a:xfrm>
            <a:off x="4397563" y="3956233"/>
            <a:ext cx="1361067" cy="786318"/>
          </a:xfrm>
          <a:prstGeom prst="rect">
            <a:avLst/>
          </a:prstGeom>
          <a:solidFill>
            <a:srgbClr val="FF8F8F"/>
          </a:solidFill>
          <a:ln w="12700">
            <a:solidFill>
              <a:srgbClr val="000000"/>
            </a:solidFill>
            <a:miter lim="800000"/>
            <a:headEnd/>
            <a:tailEnd/>
          </a:ln>
        </p:spPr>
        <p:txBody>
          <a:bodyPr/>
          <a:lstStyle/>
          <a:p>
            <a:pPr algn="ctr">
              <a:spcAft>
                <a:spcPts val="1000"/>
              </a:spcAft>
              <a:defRPr/>
            </a:pPr>
            <a:r>
              <a:rPr lang="en-US" sz="1000" dirty="0">
                <a:latin typeface="Calibri" panose="020F0502020204030204" pitchFamily="34" charset="0"/>
                <a:ea typeface="Calibri" panose="020F0502020204030204" pitchFamily="34" charset="0"/>
                <a:cs typeface="Times New Roman" panose="02020603050405020304" pitchFamily="18" charset="0"/>
              </a:rPr>
              <a:t>Child to be  re-evaluated once with signs or symptoms suggestive of TB</a:t>
            </a:r>
          </a:p>
        </p:txBody>
      </p:sp>
      <p:sp>
        <p:nvSpPr>
          <p:cNvPr id="17" name="Rectangle 75"/>
          <p:cNvSpPr>
            <a:spLocks noChangeArrowheads="1"/>
          </p:cNvSpPr>
          <p:nvPr/>
        </p:nvSpPr>
        <p:spPr bwMode="auto">
          <a:xfrm>
            <a:off x="1244781" y="5060982"/>
            <a:ext cx="981237" cy="428778"/>
          </a:xfrm>
          <a:prstGeom prst="rect">
            <a:avLst/>
          </a:prstGeom>
          <a:solidFill>
            <a:srgbClr val="99FF99"/>
          </a:solid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15000"/>
              </a:lnSpc>
              <a:spcBef>
                <a:spcPct val="0"/>
              </a:spcBef>
              <a:spcAft>
                <a:spcPts val="1000"/>
              </a:spcAft>
              <a:buClrTx/>
              <a:buSzTx/>
              <a:buNone/>
            </a:pPr>
            <a:r>
              <a:rPr lang="en-PH" sz="1000" dirty="0">
                <a:solidFill>
                  <a:schemeClr val="tx1"/>
                </a:solidFill>
                <a:latin typeface="Calibri" panose="020F0502020204030204" pitchFamily="34" charset="0"/>
                <a:ea typeface="Calibri" panose="020F0502020204030204" pitchFamily="34" charset="0"/>
                <a:cs typeface="Times New Roman" panose="02020603050405020304" pitchFamily="18" charset="0"/>
              </a:rPr>
              <a:t>Clinically diagnosed PTB</a:t>
            </a:r>
            <a:endParaRPr lang="en-US" sz="1000" i="1"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p:cNvSpPr txBox="1">
            <a:spLocks noChangeArrowheads="1"/>
          </p:cNvSpPr>
          <p:nvPr/>
        </p:nvSpPr>
        <p:spPr bwMode="auto">
          <a:xfrm>
            <a:off x="1001327" y="5663080"/>
            <a:ext cx="1473218" cy="352171"/>
          </a:xfrm>
          <a:prstGeom prst="rect">
            <a:avLst/>
          </a:prstGeom>
          <a:solidFill>
            <a:srgbClr val="FF8F8F"/>
          </a:solidFill>
          <a:ln w="12700">
            <a:solidFill>
              <a:srgbClr val="000000"/>
            </a:solidFill>
            <a:miter lim="800000"/>
            <a:headEnd/>
            <a:tailEnd/>
          </a:ln>
        </p:spPr>
        <p:txBody>
          <a:bodyPr/>
          <a:lstStyle/>
          <a:p>
            <a:pPr algn="ctr">
              <a:spcAft>
                <a:spcPts val="1000"/>
              </a:spcAft>
              <a:defRPr/>
            </a:pPr>
            <a:r>
              <a:rPr lang="en-US" sz="1000" dirty="0">
                <a:latin typeface="Calibri" panose="020F0502020204030204" pitchFamily="34" charset="0"/>
                <a:ea typeface="Calibri" panose="020F0502020204030204" pitchFamily="34" charset="0"/>
                <a:cs typeface="Times New Roman" panose="02020603050405020304" pitchFamily="18" charset="0"/>
              </a:rPr>
              <a:t>Refer to previous  Figure XX  (previous algorithm)</a:t>
            </a:r>
          </a:p>
        </p:txBody>
      </p:sp>
      <p:cxnSp>
        <p:nvCxnSpPr>
          <p:cNvPr id="25" name="Straight Arrow Connector 24"/>
          <p:cNvCxnSpPr>
            <a:stCxn id="4" idx="2"/>
            <a:endCxn id="65" idx="0"/>
          </p:cNvCxnSpPr>
          <p:nvPr/>
        </p:nvCxnSpPr>
        <p:spPr>
          <a:xfrm flipH="1">
            <a:off x="3790834" y="1802822"/>
            <a:ext cx="1243164" cy="272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3"/>
            <a:endCxn id="7" idx="3"/>
          </p:cNvCxnSpPr>
          <p:nvPr/>
        </p:nvCxnSpPr>
        <p:spPr>
          <a:xfrm flipH="1" flipV="1">
            <a:off x="2266944" y="2635579"/>
            <a:ext cx="460628" cy="789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6" idx="0"/>
            <a:endCxn id="8" idx="1"/>
          </p:cNvCxnSpPr>
          <p:nvPr/>
        </p:nvCxnSpPr>
        <p:spPr>
          <a:xfrm>
            <a:off x="4030046" y="2643471"/>
            <a:ext cx="535451" cy="708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3" idx="3"/>
            <a:endCxn id="14" idx="3"/>
          </p:cNvCxnSpPr>
          <p:nvPr/>
        </p:nvCxnSpPr>
        <p:spPr>
          <a:xfrm flipH="1">
            <a:off x="3817057" y="3300197"/>
            <a:ext cx="763865" cy="198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674949" y="3503694"/>
            <a:ext cx="0" cy="41394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H="1">
            <a:off x="1734862" y="4686867"/>
            <a:ext cx="538" cy="37411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stCxn id="17" idx="2"/>
            <a:endCxn id="23" idx="0"/>
          </p:cNvCxnSpPr>
          <p:nvPr/>
        </p:nvCxnSpPr>
        <p:spPr>
          <a:xfrm>
            <a:off x="1735400" y="5489760"/>
            <a:ext cx="2536" cy="17332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4" idx="2"/>
          </p:cNvCxnSpPr>
          <p:nvPr/>
        </p:nvCxnSpPr>
        <p:spPr>
          <a:xfrm flipH="1" flipV="1">
            <a:off x="3366918" y="3564325"/>
            <a:ext cx="14911" cy="42145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10" idx="0"/>
            <a:endCxn id="14" idx="1"/>
          </p:cNvCxnSpPr>
          <p:nvPr/>
        </p:nvCxnSpPr>
        <p:spPr>
          <a:xfrm>
            <a:off x="2213604" y="3298759"/>
            <a:ext cx="703175" cy="341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395"/>
          <p:cNvSpPr txBox="1">
            <a:spLocks noChangeArrowheads="1"/>
          </p:cNvSpPr>
          <p:nvPr/>
        </p:nvSpPr>
        <p:spPr bwMode="auto">
          <a:xfrm>
            <a:off x="2324883" y="3091401"/>
            <a:ext cx="403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US" sz="1000" i="1" dirty="0">
                <a:solidFill>
                  <a:schemeClr val="tx1"/>
                </a:solidFill>
                <a:latin typeface="Calibri" panose="020F0502020204030204" pitchFamily="34" charset="0"/>
              </a:rPr>
              <a:t>No</a:t>
            </a:r>
          </a:p>
        </p:txBody>
      </p:sp>
      <p:sp>
        <p:nvSpPr>
          <p:cNvPr id="67" name="TextBox 395"/>
          <p:cNvSpPr txBox="1">
            <a:spLocks noChangeArrowheads="1"/>
          </p:cNvSpPr>
          <p:nvPr/>
        </p:nvSpPr>
        <p:spPr bwMode="auto">
          <a:xfrm>
            <a:off x="5007646" y="3620322"/>
            <a:ext cx="403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US" sz="1000" i="1" dirty="0">
                <a:solidFill>
                  <a:schemeClr val="tx1"/>
                </a:solidFill>
                <a:latin typeface="Calibri" panose="020F0502020204030204" pitchFamily="34" charset="0"/>
              </a:rPr>
              <a:t>No</a:t>
            </a:r>
          </a:p>
        </p:txBody>
      </p:sp>
      <p:sp>
        <p:nvSpPr>
          <p:cNvPr id="68" name="TextBox 395"/>
          <p:cNvSpPr txBox="1">
            <a:spLocks noChangeArrowheads="1"/>
          </p:cNvSpPr>
          <p:nvPr/>
        </p:nvSpPr>
        <p:spPr bwMode="auto">
          <a:xfrm>
            <a:off x="3041165" y="3663997"/>
            <a:ext cx="403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US" sz="1000" i="1" dirty="0">
                <a:solidFill>
                  <a:schemeClr val="tx1"/>
                </a:solidFill>
                <a:latin typeface="Calibri" panose="020F0502020204030204" pitchFamily="34" charset="0"/>
              </a:rPr>
              <a:t>No</a:t>
            </a:r>
          </a:p>
        </p:txBody>
      </p:sp>
      <p:sp>
        <p:nvSpPr>
          <p:cNvPr id="69" name="TextBox 395"/>
          <p:cNvSpPr txBox="1">
            <a:spLocks noChangeArrowheads="1"/>
          </p:cNvSpPr>
          <p:nvPr/>
        </p:nvSpPr>
        <p:spPr bwMode="auto">
          <a:xfrm>
            <a:off x="4001614" y="3086623"/>
            <a:ext cx="403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US" sz="1000" i="1" dirty="0">
                <a:solidFill>
                  <a:srgbClr val="FF0000"/>
                </a:solidFill>
                <a:latin typeface="Calibri" panose="020F0502020204030204" pitchFamily="34" charset="0"/>
              </a:rPr>
              <a:t>Yes</a:t>
            </a:r>
          </a:p>
        </p:txBody>
      </p:sp>
      <p:sp>
        <p:nvSpPr>
          <p:cNvPr id="70" name="TextBox 395"/>
          <p:cNvSpPr txBox="1">
            <a:spLocks noChangeArrowheads="1"/>
          </p:cNvSpPr>
          <p:nvPr/>
        </p:nvSpPr>
        <p:spPr bwMode="auto">
          <a:xfrm>
            <a:off x="1315393" y="4773598"/>
            <a:ext cx="403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US" sz="1000" i="1" dirty="0">
                <a:solidFill>
                  <a:srgbClr val="FF0000"/>
                </a:solidFill>
                <a:latin typeface="Calibri" panose="020F0502020204030204" pitchFamily="34" charset="0"/>
              </a:rPr>
              <a:t>Yes</a:t>
            </a:r>
          </a:p>
        </p:txBody>
      </p:sp>
      <p:sp>
        <p:nvSpPr>
          <p:cNvPr id="71" name="TextBox 395"/>
          <p:cNvSpPr txBox="1">
            <a:spLocks noChangeArrowheads="1"/>
          </p:cNvSpPr>
          <p:nvPr/>
        </p:nvSpPr>
        <p:spPr bwMode="auto">
          <a:xfrm>
            <a:off x="1290499" y="3617873"/>
            <a:ext cx="403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US" sz="1000" i="1" dirty="0">
                <a:solidFill>
                  <a:srgbClr val="FF0000"/>
                </a:solidFill>
                <a:latin typeface="Calibri" panose="020F0502020204030204" pitchFamily="34" charset="0"/>
              </a:rPr>
              <a:t>Yes</a:t>
            </a:r>
          </a:p>
        </p:txBody>
      </p:sp>
      <p:grpSp>
        <p:nvGrpSpPr>
          <p:cNvPr id="166" name="Group 165"/>
          <p:cNvGrpSpPr/>
          <p:nvPr/>
        </p:nvGrpSpPr>
        <p:grpSpPr>
          <a:xfrm>
            <a:off x="4879761" y="5306917"/>
            <a:ext cx="2532841" cy="672889"/>
            <a:chOff x="4046403" y="5425584"/>
            <a:chExt cx="2532841" cy="672889"/>
          </a:xfrm>
        </p:grpSpPr>
        <p:grpSp>
          <p:nvGrpSpPr>
            <p:cNvPr id="75" name="Group 74"/>
            <p:cNvGrpSpPr/>
            <p:nvPr/>
          </p:nvGrpSpPr>
          <p:grpSpPr>
            <a:xfrm>
              <a:off x="4247720" y="5495793"/>
              <a:ext cx="2331524" cy="602680"/>
              <a:chOff x="2065445" y="5887976"/>
              <a:chExt cx="2331524" cy="590204"/>
            </a:xfrm>
          </p:grpSpPr>
          <p:sp>
            <p:nvSpPr>
              <p:cNvPr id="76" name="Rectangle 189"/>
              <p:cNvSpPr>
                <a:spLocks noChangeArrowheads="1"/>
              </p:cNvSpPr>
              <p:nvPr/>
            </p:nvSpPr>
            <p:spPr bwMode="auto">
              <a:xfrm>
                <a:off x="3318898" y="6115231"/>
                <a:ext cx="1069144" cy="134153"/>
              </a:xfrm>
              <a:prstGeom prst="rect">
                <a:avLst/>
              </a:prstGeom>
              <a:solidFill>
                <a:srgbClr val="99FF99"/>
              </a:solid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PH" sz="1000" dirty="0">
                    <a:solidFill>
                      <a:schemeClr val="tx1"/>
                    </a:solidFill>
                    <a:latin typeface="Calibri" panose="020F0502020204030204" pitchFamily="34" charset="0"/>
                  </a:rPr>
                  <a:t>Classification</a:t>
                </a:r>
                <a:endParaRPr lang="en-US" sz="1000" dirty="0">
                  <a:solidFill>
                    <a:schemeClr val="tx1"/>
                  </a:solidFill>
                  <a:latin typeface="Calibri" panose="020F0502020204030204" pitchFamily="34" charset="0"/>
                </a:endParaRPr>
              </a:p>
            </p:txBody>
          </p:sp>
          <p:sp>
            <p:nvSpPr>
              <p:cNvPr id="77" name="Rectangle 189"/>
              <p:cNvSpPr>
                <a:spLocks noChangeArrowheads="1"/>
              </p:cNvSpPr>
              <p:nvPr/>
            </p:nvSpPr>
            <p:spPr bwMode="auto">
              <a:xfrm>
                <a:off x="3321387" y="6344027"/>
                <a:ext cx="1069144" cy="134153"/>
              </a:xfrm>
              <a:prstGeom prst="rect">
                <a:avLst/>
              </a:prstGeom>
              <a:solidFill>
                <a:srgbClr val="FF8F8F"/>
              </a:solid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PH" sz="1000" dirty="0">
                    <a:solidFill>
                      <a:schemeClr val="tx1"/>
                    </a:solidFill>
                    <a:latin typeface="Calibri" panose="020F0502020204030204" pitchFamily="34" charset="0"/>
                  </a:rPr>
                  <a:t>Disposition</a:t>
                </a:r>
                <a:endParaRPr lang="en-US" sz="1000" dirty="0">
                  <a:solidFill>
                    <a:schemeClr val="tx1"/>
                  </a:solidFill>
                  <a:latin typeface="Calibri" panose="020F0502020204030204" pitchFamily="34" charset="0"/>
                </a:endParaRPr>
              </a:p>
            </p:txBody>
          </p:sp>
          <p:sp>
            <p:nvSpPr>
              <p:cNvPr id="78" name="Rectangle 189"/>
              <p:cNvSpPr>
                <a:spLocks noChangeArrowheads="1"/>
              </p:cNvSpPr>
              <p:nvPr/>
            </p:nvSpPr>
            <p:spPr bwMode="auto">
              <a:xfrm>
                <a:off x="2069708" y="6344025"/>
                <a:ext cx="1069144" cy="134153"/>
              </a:xfrm>
              <a:prstGeom prst="rect">
                <a:avLst/>
              </a:prstGeom>
              <a:solidFill>
                <a:srgbClr val="03E7ED"/>
              </a:solid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PH" sz="1000" dirty="0">
                    <a:solidFill>
                      <a:schemeClr val="tx1"/>
                    </a:solidFill>
                    <a:latin typeface="Calibri" panose="020F0502020204030204" pitchFamily="34" charset="0"/>
                  </a:rPr>
                  <a:t>Treatment</a:t>
                </a:r>
                <a:endParaRPr lang="en-US" sz="1000" dirty="0">
                  <a:solidFill>
                    <a:schemeClr val="tx1"/>
                  </a:solidFill>
                  <a:latin typeface="Calibri" panose="020F0502020204030204" pitchFamily="34" charset="0"/>
                </a:endParaRPr>
              </a:p>
            </p:txBody>
          </p:sp>
          <p:sp>
            <p:nvSpPr>
              <p:cNvPr id="81" name="Rectangle 189"/>
              <p:cNvSpPr>
                <a:spLocks noChangeArrowheads="1"/>
              </p:cNvSpPr>
              <p:nvPr/>
            </p:nvSpPr>
            <p:spPr bwMode="auto">
              <a:xfrm>
                <a:off x="3327825" y="5887976"/>
                <a:ext cx="1069144" cy="134153"/>
              </a:xfrm>
              <a:prstGeom prst="rect">
                <a:avLst/>
              </a:prstGeom>
              <a:no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PH" sz="1000" dirty="0">
                    <a:solidFill>
                      <a:schemeClr val="tx1"/>
                    </a:solidFill>
                    <a:latin typeface="Calibri" panose="020F0502020204030204" pitchFamily="34" charset="0"/>
                  </a:rPr>
                  <a:t>Question</a:t>
                </a:r>
                <a:endParaRPr lang="en-US" sz="1000" dirty="0">
                  <a:solidFill>
                    <a:schemeClr val="tx1"/>
                  </a:solidFill>
                  <a:latin typeface="Calibri" panose="020F0502020204030204" pitchFamily="34" charset="0"/>
                </a:endParaRPr>
              </a:p>
            </p:txBody>
          </p:sp>
          <p:sp>
            <p:nvSpPr>
              <p:cNvPr id="82" name="Rectangle 189"/>
              <p:cNvSpPr>
                <a:spLocks noChangeArrowheads="1"/>
              </p:cNvSpPr>
              <p:nvPr/>
            </p:nvSpPr>
            <p:spPr bwMode="auto">
              <a:xfrm>
                <a:off x="2065445" y="6115798"/>
                <a:ext cx="1069144" cy="134153"/>
              </a:xfrm>
              <a:prstGeom prst="rect">
                <a:avLst/>
              </a:prstGeom>
              <a:solidFill>
                <a:srgbClr val="BDD7EE"/>
              </a:solidFill>
              <a:ln w="12700" algn="ctr">
                <a:solidFill>
                  <a:schemeClr val="tx1"/>
                </a:solidFill>
                <a:round/>
                <a:headEnd/>
                <a:tailEnd/>
              </a:ln>
            </p:spPr>
            <p:txBody>
              <a:bodyPr anchor="ct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PH" sz="1000" dirty="0">
                    <a:solidFill>
                      <a:schemeClr val="tx1"/>
                    </a:solidFill>
                    <a:latin typeface="Calibri" panose="020F0502020204030204" pitchFamily="34" charset="0"/>
                  </a:rPr>
                  <a:t>Diagnostic Test</a:t>
                </a:r>
                <a:endParaRPr lang="en-US" sz="1000" dirty="0">
                  <a:solidFill>
                    <a:schemeClr val="tx1"/>
                  </a:solidFill>
                  <a:latin typeface="Calibri" panose="020F0502020204030204" pitchFamily="34" charset="0"/>
                </a:endParaRPr>
              </a:p>
            </p:txBody>
          </p:sp>
        </p:grpSp>
        <p:sp>
          <p:nvSpPr>
            <p:cNvPr id="83" name="TextBox 82"/>
            <p:cNvSpPr txBox="1"/>
            <p:nvPr/>
          </p:nvSpPr>
          <p:spPr>
            <a:xfrm>
              <a:off x="4046403" y="5425584"/>
              <a:ext cx="1541361" cy="246221"/>
            </a:xfrm>
            <a:prstGeom prst="rect">
              <a:avLst/>
            </a:prstGeom>
            <a:noFill/>
          </p:spPr>
          <p:txBody>
            <a:bodyPr wrap="square" rtlCol="0">
              <a:spAutoFit/>
            </a:bodyPr>
            <a:lstStyle/>
            <a:p>
              <a:pPr algn="ctr"/>
              <a:r>
                <a:rPr lang="en-US" sz="1000" dirty="0">
                  <a:latin typeface="Calibri" panose="020F0502020204030204" pitchFamily="34" charset="0"/>
                </a:rPr>
                <a:t>COLOR LEGEND</a:t>
              </a:r>
            </a:p>
          </p:txBody>
        </p:sp>
      </p:grpSp>
      <p:sp>
        <p:nvSpPr>
          <p:cNvPr id="41" name="Hexagon 40"/>
          <p:cNvSpPr/>
          <p:nvPr/>
        </p:nvSpPr>
        <p:spPr>
          <a:xfrm>
            <a:off x="2862344" y="3985783"/>
            <a:ext cx="1004729" cy="636179"/>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latin typeface="Calibri" panose="020F0502020204030204" pitchFamily="34" charset="0"/>
              </a:rPr>
              <a:t>Other lab findings suggestive of TB?</a:t>
            </a:r>
          </a:p>
        </p:txBody>
      </p:sp>
      <p:cxnSp>
        <p:nvCxnSpPr>
          <p:cNvPr id="46" name="Straight Arrow Connector 45"/>
          <p:cNvCxnSpPr>
            <a:stCxn id="12" idx="0"/>
            <a:endCxn id="41" idx="3"/>
          </p:cNvCxnSpPr>
          <p:nvPr/>
        </p:nvCxnSpPr>
        <p:spPr>
          <a:xfrm>
            <a:off x="2292918" y="4293341"/>
            <a:ext cx="569426" cy="1053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a:stCxn id="41" idx="2"/>
            <a:endCxn id="17" idx="3"/>
          </p:cNvCxnSpPr>
          <p:nvPr/>
        </p:nvCxnSpPr>
        <p:spPr>
          <a:xfrm flipH="1">
            <a:off x="2226018" y="4621962"/>
            <a:ext cx="795371" cy="6534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9" name="TextBox 395"/>
          <p:cNvSpPr txBox="1">
            <a:spLocks noChangeArrowheads="1"/>
          </p:cNvSpPr>
          <p:nvPr/>
        </p:nvSpPr>
        <p:spPr bwMode="auto">
          <a:xfrm>
            <a:off x="2371741" y="4056806"/>
            <a:ext cx="403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US" sz="1000" i="1" dirty="0">
                <a:solidFill>
                  <a:schemeClr val="tx1"/>
                </a:solidFill>
                <a:latin typeface="Calibri" panose="020F0502020204030204" pitchFamily="34" charset="0"/>
              </a:rPr>
              <a:t>No</a:t>
            </a:r>
          </a:p>
        </p:txBody>
      </p:sp>
      <p:sp>
        <p:nvSpPr>
          <p:cNvPr id="65" name="Hexagon 64"/>
          <p:cNvSpPr/>
          <p:nvPr/>
        </p:nvSpPr>
        <p:spPr>
          <a:xfrm>
            <a:off x="2960392" y="1913646"/>
            <a:ext cx="830442" cy="324104"/>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latin typeface="Calibri" panose="020F0502020204030204" pitchFamily="34" charset="0"/>
              </a:rPr>
              <a:t>Age </a:t>
            </a:r>
          </a:p>
          <a:p>
            <a:pPr algn="ctr"/>
            <a:r>
              <a:rPr lang="en-US" sz="1000" dirty="0">
                <a:solidFill>
                  <a:schemeClr val="tx1"/>
                </a:solidFill>
                <a:latin typeface="Calibri" panose="020F0502020204030204" pitchFamily="34" charset="0"/>
              </a:rPr>
              <a:t>&lt;5 y/o?</a:t>
            </a:r>
          </a:p>
        </p:txBody>
      </p:sp>
      <p:cxnSp>
        <p:nvCxnSpPr>
          <p:cNvPr id="129" name="Straight Arrow Connector 128"/>
          <p:cNvCxnSpPr/>
          <p:nvPr/>
        </p:nvCxnSpPr>
        <p:spPr>
          <a:xfrm flipH="1">
            <a:off x="3381829" y="2237750"/>
            <a:ext cx="363" cy="254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a:off x="1674949" y="2794010"/>
            <a:ext cx="363" cy="254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a:off x="5065849" y="2809250"/>
            <a:ext cx="363" cy="25492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a:endCxn id="16" idx="0"/>
          </p:cNvCxnSpPr>
          <p:nvPr/>
        </p:nvCxnSpPr>
        <p:spPr>
          <a:xfrm>
            <a:off x="5065849" y="3543524"/>
            <a:ext cx="12248" cy="41270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4" name="Hexagon 173"/>
          <p:cNvSpPr/>
          <p:nvPr/>
        </p:nvSpPr>
        <p:spPr>
          <a:xfrm>
            <a:off x="6343672" y="1913646"/>
            <a:ext cx="830442" cy="324104"/>
          </a:xfrm>
          <a:prstGeom prst="hexag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000" dirty="0">
                <a:solidFill>
                  <a:schemeClr val="tx1"/>
                </a:solidFill>
                <a:latin typeface="Calibri" panose="020F0502020204030204" pitchFamily="34" charset="0"/>
              </a:rPr>
              <a:t>Age </a:t>
            </a:r>
            <a:r>
              <a:rPr lang="en-US" sz="1000" u="sng" dirty="0">
                <a:solidFill>
                  <a:schemeClr val="tx1"/>
                </a:solidFill>
                <a:latin typeface="Calibri" panose="020F0502020204030204" pitchFamily="34" charset="0"/>
              </a:rPr>
              <a:t>&gt;</a:t>
            </a:r>
            <a:r>
              <a:rPr lang="en-US" sz="1000" dirty="0">
                <a:solidFill>
                  <a:schemeClr val="tx1"/>
                </a:solidFill>
                <a:latin typeface="Calibri" panose="020F0502020204030204" pitchFamily="34" charset="0"/>
              </a:rPr>
              <a:t>5,</a:t>
            </a:r>
          </a:p>
          <a:p>
            <a:pPr algn="ctr"/>
            <a:r>
              <a:rPr lang="en-US" sz="1000" dirty="0">
                <a:solidFill>
                  <a:schemeClr val="tx1"/>
                </a:solidFill>
                <a:latin typeface="Calibri" panose="020F0502020204030204" pitchFamily="34" charset="0"/>
              </a:rPr>
              <a:t>&lt;15 y/o?</a:t>
            </a:r>
          </a:p>
        </p:txBody>
      </p:sp>
      <p:cxnSp>
        <p:nvCxnSpPr>
          <p:cNvPr id="175" name="Straight Arrow Connector 174"/>
          <p:cNvCxnSpPr>
            <a:stCxn id="4" idx="2"/>
            <a:endCxn id="174" idx="3"/>
          </p:cNvCxnSpPr>
          <p:nvPr/>
        </p:nvCxnSpPr>
        <p:spPr>
          <a:xfrm>
            <a:off x="5033998" y="1802822"/>
            <a:ext cx="1309674" cy="272876"/>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a:endCxn id="16" idx="3"/>
          </p:cNvCxnSpPr>
          <p:nvPr/>
        </p:nvCxnSpPr>
        <p:spPr>
          <a:xfrm flipH="1">
            <a:off x="5758630" y="2252990"/>
            <a:ext cx="973100" cy="20964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395"/>
          <p:cNvSpPr txBox="1">
            <a:spLocks noChangeArrowheads="1"/>
          </p:cNvSpPr>
          <p:nvPr/>
        </p:nvSpPr>
        <p:spPr bwMode="auto">
          <a:xfrm>
            <a:off x="2418050" y="4692917"/>
            <a:ext cx="403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3000"/>
              </a:lnSpc>
              <a:spcBef>
                <a:spcPts val="800"/>
              </a:spcBef>
              <a:buClr>
                <a:srgbClr val="000000"/>
              </a:buClr>
              <a:buSzPct val="100000"/>
              <a:buFont typeface="Arial" panose="020B0604020202020204" pitchFamily="34" charset="0"/>
              <a:buChar char="•"/>
              <a:defRPr sz="3200">
                <a:solidFill>
                  <a:srgbClr val="000000"/>
                </a:solidFill>
                <a:latin typeface="Arial" panose="020B0604020202020204" pitchFamily="34" charset="0"/>
                <a:cs typeface="Lucida Sans Unicode" panose="020B0602030504020204" pitchFamily="34" charset="0"/>
              </a:defRPr>
            </a:lvl1pPr>
            <a:lvl2pPr marL="742950" indent="-285750">
              <a:lnSpc>
                <a:spcPct val="93000"/>
              </a:lnSpc>
              <a:spcBef>
                <a:spcPts val="700"/>
              </a:spcBef>
              <a:buClr>
                <a:srgbClr val="000000"/>
              </a:buClr>
              <a:buSzPct val="100000"/>
              <a:buFont typeface="Arial" panose="020B0604020202020204" pitchFamily="34" charset="0"/>
              <a:buChar char="–"/>
              <a:defRPr sz="2800">
                <a:solidFill>
                  <a:srgbClr val="000000"/>
                </a:solidFill>
                <a:latin typeface="Arial" panose="020B0604020202020204" pitchFamily="34" charset="0"/>
                <a:cs typeface="Lucida Sans Unicode" panose="020B0602030504020204" pitchFamily="34" charset="0"/>
              </a:defRPr>
            </a:lvl2pPr>
            <a:lvl3pPr marL="1143000" indent="-228600">
              <a:lnSpc>
                <a:spcPct val="93000"/>
              </a:lnSpc>
              <a:spcBef>
                <a:spcPts val="600"/>
              </a:spcBef>
              <a:buClr>
                <a:srgbClr val="000000"/>
              </a:buClr>
              <a:buSzPct val="100000"/>
              <a:buFont typeface="Arial" panose="020B0604020202020204" pitchFamily="34" charset="0"/>
              <a:buChar char="•"/>
              <a:defRPr sz="2400">
                <a:solidFill>
                  <a:srgbClr val="000000"/>
                </a:solidFill>
                <a:latin typeface="Arial" panose="020B0604020202020204" pitchFamily="34" charset="0"/>
                <a:cs typeface="Lucida Sans Unicode" panose="020B0602030504020204" pitchFamily="34" charset="0"/>
              </a:defRPr>
            </a:lvl3pPr>
            <a:lvl4pPr marL="16002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4pPr>
            <a:lvl5pPr marL="2057400" indent="-228600">
              <a:lnSpc>
                <a:spcPct val="93000"/>
              </a:lnSpc>
              <a:spcBef>
                <a:spcPts val="500"/>
              </a:spcBef>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5pPr>
            <a:lvl6pPr marL="25146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6pPr>
            <a:lvl7pPr marL="29718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7pPr>
            <a:lvl8pPr marL="34290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8pPr>
            <a:lvl9pPr marL="3886200" indent="-228600" defTabSz="457200" eaLnBrk="0" fontAlgn="base" hangingPunct="0">
              <a:lnSpc>
                <a:spcPct val="93000"/>
              </a:lnSpc>
              <a:spcBef>
                <a:spcPts val="500"/>
              </a:spcBef>
              <a:spcAft>
                <a:spcPct val="0"/>
              </a:spcAft>
              <a:buClr>
                <a:srgbClr val="000000"/>
              </a:buClr>
              <a:buSzPct val="100000"/>
              <a:buFont typeface="Arial" panose="020B0604020202020204" pitchFamily="34" charset="0"/>
              <a:buChar char="»"/>
              <a:defRPr sz="2000">
                <a:solidFill>
                  <a:srgbClr val="000000"/>
                </a:solidFill>
                <a:latin typeface="Arial" panose="020B0604020202020204" pitchFamily="34" charset="0"/>
                <a:cs typeface="Lucida Sans Unicode" panose="020B0602030504020204" pitchFamily="34" charset="0"/>
              </a:defRPr>
            </a:lvl9pPr>
          </a:lstStyle>
          <a:p>
            <a:pPr algn="ctr">
              <a:lnSpc>
                <a:spcPct val="100000"/>
              </a:lnSpc>
              <a:spcBef>
                <a:spcPct val="0"/>
              </a:spcBef>
              <a:buClrTx/>
              <a:buSzTx/>
              <a:buFontTx/>
              <a:buNone/>
            </a:pPr>
            <a:r>
              <a:rPr lang="en-US" sz="1000" i="1" dirty="0">
                <a:solidFill>
                  <a:srgbClr val="FF0000"/>
                </a:solidFill>
                <a:latin typeface="Calibri" panose="020F0502020204030204" pitchFamily="34" charset="0"/>
              </a:rPr>
              <a:t>Yes</a:t>
            </a:r>
          </a:p>
        </p:txBody>
      </p:sp>
    </p:spTree>
    <p:extLst>
      <p:ext uri="{BB962C8B-B14F-4D97-AF65-F5344CB8AC3E}">
        <p14:creationId xmlns:p14="http://schemas.microsoft.com/office/powerpoint/2010/main" val="3466900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04" y="316815"/>
            <a:ext cx="7924176" cy="668818"/>
          </a:xfrm>
        </p:spPr>
        <p:txBody>
          <a:bodyPr>
            <a:normAutofit/>
          </a:bodyPr>
          <a:lstStyle/>
          <a:p>
            <a:r>
              <a:rPr lang="en-PH" b="1" dirty="0">
                <a:solidFill>
                  <a:schemeClr val="accent1">
                    <a:lumMod val="75000"/>
                  </a:schemeClr>
                </a:solidFill>
              </a:rPr>
              <a:t>Isoniazid Preventive Therapy</a:t>
            </a:r>
            <a:endParaRPr lang="en-US" b="1" dirty="0">
              <a:solidFill>
                <a:schemeClr val="accent1">
                  <a:lumMod val="75000"/>
                </a:schemeClr>
              </a:solidFill>
            </a:endParaRPr>
          </a:p>
        </p:txBody>
      </p:sp>
      <p:sp>
        <p:nvSpPr>
          <p:cNvPr id="3" name="Content Placeholder 2"/>
          <p:cNvSpPr>
            <a:spLocks noGrp="1"/>
          </p:cNvSpPr>
          <p:nvPr>
            <p:ph idx="1"/>
          </p:nvPr>
        </p:nvSpPr>
        <p:spPr>
          <a:xfrm>
            <a:off x="626532" y="1245172"/>
            <a:ext cx="6368630" cy="5317066"/>
          </a:xfrm>
        </p:spPr>
        <p:txBody>
          <a:bodyPr>
            <a:normAutofit/>
          </a:bodyPr>
          <a:lstStyle/>
          <a:p>
            <a:pPr lvl="0"/>
            <a:r>
              <a:rPr lang="en-PH" sz="2400" dirty="0"/>
              <a:t>Open </a:t>
            </a:r>
            <a:r>
              <a:rPr lang="en-PH" sz="2400" b="1" dirty="0"/>
              <a:t>Form 4. TB Treatment/IPT Card</a:t>
            </a:r>
            <a:r>
              <a:rPr lang="en-PH" sz="2400" dirty="0"/>
              <a:t> and register the child in </a:t>
            </a:r>
            <a:r>
              <a:rPr lang="en-PH" sz="2400" b="1" dirty="0"/>
              <a:t>Form 9. IPT Register</a:t>
            </a:r>
            <a:r>
              <a:rPr lang="en-PH" sz="2400" dirty="0"/>
              <a:t>.</a:t>
            </a:r>
          </a:p>
          <a:p>
            <a:pPr lvl="0"/>
            <a:r>
              <a:rPr lang="en-PH" sz="2400" b="1" dirty="0">
                <a:solidFill>
                  <a:schemeClr val="tx1"/>
                </a:solidFill>
              </a:rPr>
              <a:t>Assess the child at least every 2 months </a:t>
            </a:r>
            <a:r>
              <a:rPr lang="en-PH" sz="2400" dirty="0">
                <a:solidFill>
                  <a:schemeClr val="tx1"/>
                </a:solidFill>
              </a:rPr>
              <a:t>and check for presence of signs or symptoms of TB. </a:t>
            </a:r>
          </a:p>
          <a:p>
            <a:pPr lvl="1"/>
            <a:r>
              <a:rPr lang="en-PH" sz="2000" dirty="0">
                <a:solidFill>
                  <a:schemeClr val="tx1"/>
                </a:solidFill>
              </a:rPr>
              <a:t>If the child gains weight during the follow-up visits, adjust dosage of INH accordingly.</a:t>
            </a:r>
          </a:p>
          <a:p>
            <a:r>
              <a:rPr lang="en-PH" sz="2400" dirty="0">
                <a:solidFill>
                  <a:schemeClr val="tx1"/>
                </a:solidFill>
              </a:rPr>
              <a:t>If the child develops any signs or symptoms, evaluate for TB according to case-finding procedures. </a:t>
            </a:r>
          </a:p>
          <a:p>
            <a:pPr lvl="1"/>
            <a:r>
              <a:rPr lang="en-PH" sz="2000" dirty="0">
                <a:solidFill>
                  <a:schemeClr val="tx1"/>
                </a:solidFill>
              </a:rPr>
              <a:t>If the child is assessed to have TB disease, stop IPT, start treatment for TB disease and declare IPT outcome as failed.</a:t>
            </a:r>
            <a:endParaRPr lang="en-US" sz="2000" dirty="0">
              <a:solidFill>
                <a:schemeClr val="tx1"/>
              </a:solidFill>
            </a:endParaRPr>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377" t="16172" r="10202" b="8818"/>
          <a:stretch/>
        </p:blipFill>
        <p:spPr bwMode="auto">
          <a:xfrm>
            <a:off x="6995162" y="3903705"/>
            <a:ext cx="2206370" cy="1730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2794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4171" y="87086"/>
            <a:ext cx="8792848" cy="668818"/>
          </a:xfrm>
        </p:spPr>
        <p:txBody>
          <a:bodyPr>
            <a:noAutofit/>
          </a:bodyPr>
          <a:lstStyle/>
          <a:p>
            <a:r>
              <a:rPr lang="en-US" b="1" dirty="0">
                <a:solidFill>
                  <a:schemeClr val="accent1">
                    <a:lumMod val="75000"/>
                  </a:schemeClr>
                </a:solidFill>
              </a:rPr>
              <a:t>Form 4. TB Treatment-IPT Card</a:t>
            </a:r>
          </a:p>
        </p:txBody>
      </p:sp>
      <p:pic>
        <p:nvPicPr>
          <p:cNvPr id="5" name="Picture 4"/>
          <p:cNvPicPr>
            <a:picLocks noChangeAspect="1"/>
          </p:cNvPicPr>
          <p:nvPr/>
        </p:nvPicPr>
        <p:blipFill>
          <a:blip r:embed="rId3"/>
          <a:stretch>
            <a:fillRect/>
          </a:stretch>
        </p:blipFill>
        <p:spPr>
          <a:xfrm>
            <a:off x="365900" y="682263"/>
            <a:ext cx="8389232" cy="5984007"/>
          </a:xfrm>
          <a:prstGeom prst="rect">
            <a:avLst/>
          </a:prstGeom>
        </p:spPr>
      </p:pic>
      <p:sp>
        <p:nvSpPr>
          <p:cNvPr id="3" name="Rectangle 2"/>
          <p:cNvSpPr/>
          <p:nvPr/>
        </p:nvSpPr>
        <p:spPr>
          <a:xfrm>
            <a:off x="1028700" y="4088130"/>
            <a:ext cx="2141220" cy="2781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444240" y="4091940"/>
            <a:ext cx="2263140" cy="2819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985510" y="3970020"/>
            <a:ext cx="1192530" cy="4000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65900" y="2232660"/>
            <a:ext cx="1462900" cy="342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44240" y="3634740"/>
            <a:ext cx="3733800" cy="2654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86740" y="4503420"/>
            <a:ext cx="7307580" cy="105918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63880" y="5676900"/>
            <a:ext cx="7780020" cy="2019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65900" y="845820"/>
            <a:ext cx="8328520" cy="5994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65900" y="1445220"/>
            <a:ext cx="3078340" cy="7176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598920" y="1445220"/>
            <a:ext cx="2095500" cy="10084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889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4171" y="87086"/>
            <a:ext cx="8792848" cy="668818"/>
          </a:xfrm>
        </p:spPr>
        <p:txBody>
          <a:bodyPr>
            <a:noAutofit/>
          </a:bodyPr>
          <a:lstStyle/>
          <a:p>
            <a:r>
              <a:rPr lang="en-US" b="1" dirty="0">
                <a:solidFill>
                  <a:schemeClr val="accent1">
                    <a:lumMod val="75000"/>
                  </a:schemeClr>
                </a:solidFill>
              </a:rPr>
              <a:t>Form 4. TB Treatment-IPT Card</a:t>
            </a:r>
          </a:p>
        </p:txBody>
      </p:sp>
      <p:pic>
        <p:nvPicPr>
          <p:cNvPr id="3" name="Picture 2"/>
          <p:cNvPicPr>
            <a:picLocks noChangeAspect="1"/>
          </p:cNvPicPr>
          <p:nvPr/>
        </p:nvPicPr>
        <p:blipFill rotWithShape="1">
          <a:blip r:embed="rId3"/>
          <a:srcRect b="3728"/>
          <a:stretch/>
        </p:blipFill>
        <p:spPr>
          <a:xfrm>
            <a:off x="555449" y="759403"/>
            <a:ext cx="8180593" cy="5906868"/>
          </a:xfrm>
          <a:prstGeom prst="rect">
            <a:avLst/>
          </a:prstGeom>
        </p:spPr>
      </p:pic>
      <p:sp>
        <p:nvSpPr>
          <p:cNvPr id="5" name="Rectangle 4"/>
          <p:cNvSpPr/>
          <p:nvPr/>
        </p:nvSpPr>
        <p:spPr>
          <a:xfrm>
            <a:off x="555449" y="755904"/>
            <a:ext cx="8180593" cy="268654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5449" y="5934635"/>
            <a:ext cx="8180593" cy="7316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415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4171" y="87086"/>
            <a:ext cx="8792848" cy="668818"/>
          </a:xfrm>
        </p:spPr>
        <p:txBody>
          <a:bodyPr>
            <a:noAutofit/>
          </a:bodyPr>
          <a:lstStyle/>
          <a:p>
            <a:r>
              <a:rPr lang="en-US" b="1" dirty="0">
                <a:solidFill>
                  <a:schemeClr val="accent1">
                    <a:lumMod val="75000"/>
                  </a:schemeClr>
                </a:solidFill>
              </a:rPr>
              <a:t>Form 9. IPT Register</a:t>
            </a:r>
          </a:p>
        </p:txBody>
      </p:sp>
      <p:pic>
        <p:nvPicPr>
          <p:cNvPr id="3" name="Picture 2"/>
          <p:cNvPicPr>
            <a:picLocks noChangeAspect="1"/>
          </p:cNvPicPr>
          <p:nvPr/>
        </p:nvPicPr>
        <p:blipFill>
          <a:blip r:embed="rId3"/>
          <a:stretch>
            <a:fillRect/>
          </a:stretch>
        </p:blipFill>
        <p:spPr>
          <a:xfrm>
            <a:off x="40865" y="742924"/>
            <a:ext cx="9103135" cy="6041335"/>
          </a:xfrm>
          <a:prstGeom prst="rect">
            <a:avLst/>
          </a:prstGeom>
        </p:spPr>
      </p:pic>
      <p:sp>
        <p:nvSpPr>
          <p:cNvPr id="5" name="Rectangle 4"/>
          <p:cNvSpPr/>
          <p:nvPr/>
        </p:nvSpPr>
        <p:spPr>
          <a:xfrm>
            <a:off x="94653" y="755904"/>
            <a:ext cx="8926154" cy="11446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rotWithShape="1">
          <a:blip r:embed="rId3"/>
          <a:srcRect l="874" t="4025" r="42641" b="84845"/>
          <a:stretch/>
        </p:blipFill>
        <p:spPr>
          <a:xfrm>
            <a:off x="174170" y="914585"/>
            <a:ext cx="8792849" cy="1149767"/>
          </a:xfrm>
          <a:prstGeom prst="rect">
            <a:avLst/>
          </a:prstGeom>
        </p:spPr>
      </p:pic>
      <p:pic>
        <p:nvPicPr>
          <p:cNvPr id="7" name="Picture 6"/>
          <p:cNvPicPr>
            <a:picLocks noChangeAspect="1"/>
          </p:cNvPicPr>
          <p:nvPr/>
        </p:nvPicPr>
        <p:blipFill rotWithShape="1">
          <a:blip r:embed="rId3"/>
          <a:srcRect l="56826" t="5066" r="1292" b="83804"/>
          <a:stretch/>
        </p:blipFill>
        <p:spPr>
          <a:xfrm>
            <a:off x="2447365" y="951455"/>
            <a:ext cx="6519654" cy="1149767"/>
          </a:xfrm>
          <a:prstGeom prst="rect">
            <a:avLst/>
          </a:prstGeom>
        </p:spPr>
      </p:pic>
    </p:spTree>
    <p:extLst>
      <p:ext uri="{BB962C8B-B14F-4D97-AF65-F5344CB8AC3E}">
        <p14:creationId xmlns:p14="http://schemas.microsoft.com/office/powerpoint/2010/main" val="148796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6" y="692863"/>
            <a:ext cx="7924176" cy="668818"/>
          </a:xfrm>
        </p:spPr>
        <p:txBody>
          <a:bodyPr>
            <a:noAutofit/>
          </a:bodyPr>
          <a:lstStyle/>
          <a:p>
            <a:r>
              <a:rPr lang="en-US" sz="4400" b="1" dirty="0">
                <a:solidFill>
                  <a:schemeClr val="accent1">
                    <a:lumMod val="75000"/>
                  </a:schemeClr>
                </a:solidFill>
              </a:rPr>
              <a:t>Prevention of TB</a:t>
            </a:r>
          </a:p>
        </p:txBody>
      </p:sp>
      <p:sp>
        <p:nvSpPr>
          <p:cNvPr id="3" name="Content Placeholder 2"/>
          <p:cNvSpPr>
            <a:spLocks noGrp="1"/>
          </p:cNvSpPr>
          <p:nvPr>
            <p:ph idx="1"/>
          </p:nvPr>
        </p:nvSpPr>
        <p:spPr>
          <a:xfrm>
            <a:off x="536716" y="1950298"/>
            <a:ext cx="7199086" cy="2537035"/>
          </a:xfrm>
        </p:spPr>
        <p:txBody>
          <a:bodyPr>
            <a:normAutofit/>
          </a:bodyPr>
          <a:lstStyle/>
          <a:p>
            <a:r>
              <a:rPr lang="en-PH" sz="2800" dirty="0">
                <a:solidFill>
                  <a:schemeClr val="tx1"/>
                </a:solidFill>
              </a:rPr>
              <a:t>Achieved through</a:t>
            </a:r>
          </a:p>
          <a:p>
            <a:pPr lvl="1"/>
            <a:r>
              <a:rPr lang="en-PH" sz="2200" dirty="0">
                <a:solidFill>
                  <a:schemeClr val="tx1"/>
                </a:solidFill>
              </a:rPr>
              <a:t>TB infection control </a:t>
            </a:r>
          </a:p>
          <a:p>
            <a:pPr lvl="1"/>
            <a:r>
              <a:rPr lang="en-PH" sz="2200" dirty="0">
                <a:solidFill>
                  <a:schemeClr val="tx1"/>
                </a:solidFill>
              </a:rPr>
              <a:t>Universal BCG vaccination discussed under                  EPI</a:t>
            </a:r>
          </a:p>
          <a:p>
            <a:pPr lvl="1"/>
            <a:r>
              <a:rPr lang="en-PH" sz="2200" dirty="0">
                <a:solidFill>
                  <a:schemeClr val="tx1"/>
                </a:solidFill>
              </a:rPr>
              <a:t>Isoniazid preventive therapy (IPT)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4159" y="1027272"/>
            <a:ext cx="1737882" cy="269314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4159" y="4104433"/>
            <a:ext cx="1737882" cy="2361865"/>
          </a:xfrm>
          <a:prstGeom prst="rect">
            <a:avLst/>
          </a:prstGeom>
        </p:spPr>
      </p:pic>
    </p:spTree>
    <p:extLst>
      <p:ext uri="{BB962C8B-B14F-4D97-AF65-F5344CB8AC3E}">
        <p14:creationId xmlns:p14="http://schemas.microsoft.com/office/powerpoint/2010/main" val="1209550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4171" y="87086"/>
            <a:ext cx="8792848" cy="668818"/>
          </a:xfrm>
        </p:spPr>
        <p:txBody>
          <a:bodyPr>
            <a:noAutofit/>
          </a:bodyPr>
          <a:lstStyle/>
          <a:p>
            <a:r>
              <a:rPr lang="en-US" b="1" dirty="0">
                <a:solidFill>
                  <a:schemeClr val="accent1">
                    <a:lumMod val="75000"/>
                  </a:schemeClr>
                </a:solidFill>
              </a:rPr>
              <a:t>Form 9. IPT Register</a:t>
            </a:r>
          </a:p>
        </p:txBody>
      </p:sp>
      <p:pic>
        <p:nvPicPr>
          <p:cNvPr id="3" name="Picture 2"/>
          <p:cNvPicPr>
            <a:picLocks noChangeAspect="1"/>
          </p:cNvPicPr>
          <p:nvPr/>
        </p:nvPicPr>
        <p:blipFill>
          <a:blip r:embed="rId3"/>
          <a:stretch>
            <a:fillRect/>
          </a:stretch>
        </p:blipFill>
        <p:spPr>
          <a:xfrm>
            <a:off x="40865" y="742924"/>
            <a:ext cx="9103135" cy="6041335"/>
          </a:xfrm>
          <a:prstGeom prst="rect">
            <a:avLst/>
          </a:prstGeom>
        </p:spPr>
      </p:pic>
      <p:sp>
        <p:nvSpPr>
          <p:cNvPr id="5" name="Rectangle 4"/>
          <p:cNvSpPr/>
          <p:nvPr/>
        </p:nvSpPr>
        <p:spPr>
          <a:xfrm>
            <a:off x="94653" y="755904"/>
            <a:ext cx="8926154" cy="11446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630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43505" y="209637"/>
            <a:ext cx="7924176" cy="668818"/>
          </a:xfrm>
        </p:spPr>
        <p:txBody>
          <a:bodyPr>
            <a:normAutofit/>
          </a:bodyPr>
          <a:lstStyle/>
          <a:p>
            <a:r>
              <a:rPr lang="en-PH" b="1" dirty="0">
                <a:solidFill>
                  <a:schemeClr val="accent1">
                    <a:lumMod val="75000"/>
                  </a:schemeClr>
                </a:solidFill>
              </a:rPr>
              <a:t>Isoniazid Preventive Therapy</a:t>
            </a:r>
            <a:endParaRPr lang="en-US" b="1" dirty="0">
              <a:solidFill>
                <a:schemeClr val="accent1">
                  <a:lumMod val="75000"/>
                </a:schemeClr>
              </a:solidFill>
            </a:endParaRPr>
          </a:p>
        </p:txBody>
      </p:sp>
      <p:sp>
        <p:nvSpPr>
          <p:cNvPr id="3" name="Content Placeholder 2"/>
          <p:cNvSpPr>
            <a:spLocks noGrp="1"/>
          </p:cNvSpPr>
          <p:nvPr>
            <p:ph idx="1"/>
          </p:nvPr>
        </p:nvSpPr>
        <p:spPr>
          <a:xfrm>
            <a:off x="240599" y="1001347"/>
            <a:ext cx="8857127" cy="6313954"/>
          </a:xfrm>
        </p:spPr>
        <p:txBody>
          <a:bodyPr>
            <a:normAutofit/>
          </a:bodyPr>
          <a:lstStyle/>
          <a:p>
            <a:pPr lvl="0"/>
            <a:r>
              <a:rPr lang="en-PH" sz="2400" dirty="0"/>
              <a:t>After six months of IPT, determine the outcome of IPT and record in </a:t>
            </a:r>
            <a:r>
              <a:rPr lang="en-PH" sz="2400" b="1" dirty="0"/>
              <a:t>Form 4</a:t>
            </a:r>
            <a:r>
              <a:rPr lang="en-PH" sz="2400" dirty="0"/>
              <a:t> and </a:t>
            </a:r>
            <a:r>
              <a:rPr lang="en-PH" sz="2400" b="1" dirty="0"/>
              <a:t>Form 9</a:t>
            </a:r>
          </a:p>
          <a:p>
            <a:pPr lvl="0"/>
            <a:endParaRPr lang="en-US" sz="2200" dirty="0"/>
          </a:p>
        </p:txBody>
      </p:sp>
      <p:graphicFrame>
        <p:nvGraphicFramePr>
          <p:cNvPr id="4" name="Table 3"/>
          <p:cNvGraphicFramePr>
            <a:graphicFrameLocks noGrp="1"/>
          </p:cNvGraphicFramePr>
          <p:nvPr>
            <p:extLst>
              <p:ext uri="{D42A27DB-BD31-4B8C-83A1-F6EECF244321}">
                <p14:modId xmlns:p14="http://schemas.microsoft.com/office/powerpoint/2010/main" val="2964747975"/>
              </p:ext>
            </p:extLst>
          </p:nvPr>
        </p:nvGraphicFramePr>
        <p:xfrm>
          <a:off x="174169" y="2001395"/>
          <a:ext cx="8682959" cy="4596628"/>
        </p:xfrm>
        <a:graphic>
          <a:graphicData uri="http://schemas.openxmlformats.org/drawingml/2006/table">
            <a:tbl>
              <a:tblPr firstRow="1" bandRow="1">
                <a:tableStyleId>{5C22544A-7EE6-4342-B048-85BDC9FD1C3A}</a:tableStyleId>
              </a:tblPr>
              <a:tblGrid>
                <a:gridCol w="1794905">
                  <a:extLst>
                    <a:ext uri="{9D8B030D-6E8A-4147-A177-3AD203B41FA5}">
                      <a16:colId xmlns:a16="http://schemas.microsoft.com/office/drawing/2014/main" val="20000"/>
                    </a:ext>
                  </a:extLst>
                </a:gridCol>
                <a:gridCol w="6888054">
                  <a:extLst>
                    <a:ext uri="{9D8B030D-6E8A-4147-A177-3AD203B41FA5}">
                      <a16:colId xmlns:a16="http://schemas.microsoft.com/office/drawing/2014/main" val="20001"/>
                    </a:ext>
                  </a:extLst>
                </a:gridCol>
              </a:tblGrid>
              <a:tr h="442683">
                <a:tc>
                  <a:txBody>
                    <a:bodyPr/>
                    <a:lstStyle/>
                    <a:p>
                      <a:pPr algn="ctr"/>
                      <a:r>
                        <a:rPr lang="en-US" dirty="0"/>
                        <a:t>Outcome</a:t>
                      </a:r>
                    </a:p>
                  </a:txBody>
                  <a:tcPr anchor="ctr"/>
                </a:tc>
                <a:tc>
                  <a:txBody>
                    <a:bodyPr/>
                    <a:lstStyle/>
                    <a:p>
                      <a:pPr algn="ctr"/>
                      <a:r>
                        <a:rPr lang="en-US" dirty="0"/>
                        <a:t>Definition</a:t>
                      </a:r>
                    </a:p>
                  </a:txBody>
                  <a:tcPr anchor="ctr"/>
                </a:tc>
                <a:extLst>
                  <a:ext uri="{0D108BD9-81ED-4DB2-BD59-A6C34878D82A}">
                    <a16:rowId xmlns:a16="http://schemas.microsoft.com/office/drawing/2014/main" val="10000"/>
                  </a:ext>
                </a:extLst>
              </a:tr>
              <a:tr h="764083">
                <a:tc>
                  <a:txBody>
                    <a:bodyPr/>
                    <a:lstStyle/>
                    <a:p>
                      <a:r>
                        <a:rPr lang="en-PH" sz="1800" b="1" kern="1200" dirty="0">
                          <a:solidFill>
                            <a:schemeClr val="dk1"/>
                          </a:solidFill>
                          <a:effectLst/>
                          <a:latin typeface="+mn-lt"/>
                          <a:ea typeface="+mn-ea"/>
                          <a:cs typeface="+mn-cs"/>
                        </a:rPr>
                        <a:t>Completed IPT</a:t>
                      </a:r>
                      <a:endParaRPr lang="en-US" dirty="0"/>
                    </a:p>
                  </a:txBody>
                  <a:tcPr anchor="ctr"/>
                </a:tc>
                <a:tc>
                  <a:txBody>
                    <a:bodyPr/>
                    <a:lstStyle/>
                    <a:p>
                      <a:r>
                        <a:rPr lang="en-PH" sz="1800" kern="1200" dirty="0">
                          <a:solidFill>
                            <a:schemeClr val="dk1"/>
                          </a:solidFill>
                          <a:effectLst/>
                          <a:latin typeface="+mn-lt"/>
                          <a:ea typeface="+mn-ea"/>
                          <a:cs typeface="+mn-cs"/>
                        </a:rPr>
                        <a:t>a child who has completed 6 months of IPT and remains well or asymptomatic during the entire period.</a:t>
                      </a:r>
                      <a:endParaRPr lang="en-US" dirty="0"/>
                    </a:p>
                  </a:txBody>
                  <a:tcPr anchor="ctr"/>
                </a:tc>
                <a:extLst>
                  <a:ext uri="{0D108BD9-81ED-4DB2-BD59-A6C34878D82A}">
                    <a16:rowId xmlns:a16="http://schemas.microsoft.com/office/drawing/2014/main" val="10001"/>
                  </a:ext>
                </a:extLst>
              </a:tr>
              <a:tr h="764083">
                <a:tc>
                  <a:txBody>
                    <a:bodyPr/>
                    <a:lstStyle/>
                    <a:p>
                      <a:r>
                        <a:rPr lang="en-PH" sz="1800" b="1" kern="1200" dirty="0">
                          <a:solidFill>
                            <a:srgbClr val="FF0000"/>
                          </a:solidFill>
                          <a:effectLst/>
                          <a:latin typeface="+mn-lt"/>
                          <a:ea typeface="+mn-ea"/>
                          <a:cs typeface="+mn-cs"/>
                        </a:rPr>
                        <a:t>Lost to follow-up </a:t>
                      </a:r>
                      <a:r>
                        <a:rPr lang="en-PH" sz="1800" b="1" kern="1200" dirty="0">
                          <a:solidFill>
                            <a:schemeClr val="dk1"/>
                          </a:solidFill>
                          <a:effectLst/>
                          <a:latin typeface="+mn-lt"/>
                          <a:ea typeface="+mn-ea"/>
                          <a:cs typeface="+mn-cs"/>
                        </a:rPr>
                        <a:t>IPT</a:t>
                      </a:r>
                      <a:endParaRPr lang="en-US" dirty="0"/>
                    </a:p>
                  </a:txBody>
                  <a:tcPr anchor="ctr"/>
                </a:tc>
                <a:tc>
                  <a:txBody>
                    <a:bodyPr/>
                    <a:lstStyle/>
                    <a:p>
                      <a:r>
                        <a:rPr lang="en-PH" sz="1800" kern="1200" dirty="0">
                          <a:solidFill>
                            <a:schemeClr val="dk1"/>
                          </a:solidFill>
                          <a:effectLst/>
                          <a:latin typeface="+mn-lt"/>
                          <a:ea typeface="+mn-ea"/>
                          <a:cs typeface="+mn-cs"/>
                        </a:rPr>
                        <a:t>a child who interrupted IPT for 2 consecutive months or more.</a:t>
                      </a:r>
                      <a:endParaRPr lang="en-US" dirty="0"/>
                    </a:p>
                  </a:txBody>
                  <a:tcPr anchor="ctr"/>
                </a:tc>
                <a:extLst>
                  <a:ext uri="{0D108BD9-81ED-4DB2-BD59-A6C34878D82A}">
                    <a16:rowId xmlns:a16="http://schemas.microsoft.com/office/drawing/2014/main" val="10002"/>
                  </a:ext>
                </a:extLst>
              </a:tr>
              <a:tr h="442683">
                <a:tc>
                  <a:txBody>
                    <a:bodyPr/>
                    <a:lstStyle/>
                    <a:p>
                      <a:r>
                        <a:rPr lang="en-PH" sz="1800" b="1" kern="1200" dirty="0">
                          <a:solidFill>
                            <a:schemeClr val="dk1"/>
                          </a:solidFill>
                          <a:effectLst/>
                          <a:latin typeface="+mn-lt"/>
                          <a:ea typeface="+mn-ea"/>
                          <a:cs typeface="+mn-cs"/>
                        </a:rPr>
                        <a:t>Died</a:t>
                      </a:r>
                      <a:endParaRPr lang="en-US" dirty="0"/>
                    </a:p>
                  </a:txBody>
                  <a:tcPr anchor="ctr"/>
                </a:tc>
                <a:tc>
                  <a:txBody>
                    <a:bodyPr/>
                    <a:lstStyle/>
                    <a:p>
                      <a:r>
                        <a:rPr lang="en-PH" sz="1800" kern="1200" dirty="0">
                          <a:solidFill>
                            <a:schemeClr val="dk1"/>
                          </a:solidFill>
                          <a:effectLst/>
                          <a:latin typeface="+mn-lt"/>
                          <a:ea typeface="+mn-ea"/>
                          <a:cs typeface="+mn-cs"/>
                        </a:rPr>
                        <a:t>a child who dies for any reason during the course of therapy.</a:t>
                      </a:r>
                      <a:endParaRPr lang="en-US" dirty="0"/>
                    </a:p>
                  </a:txBody>
                  <a:tcPr anchor="ctr"/>
                </a:tc>
                <a:extLst>
                  <a:ext uri="{0D108BD9-81ED-4DB2-BD59-A6C34878D82A}">
                    <a16:rowId xmlns:a16="http://schemas.microsoft.com/office/drawing/2014/main" val="10003"/>
                  </a:ext>
                </a:extLst>
              </a:tr>
              <a:tr h="1091548">
                <a:tc>
                  <a:txBody>
                    <a:bodyPr/>
                    <a:lstStyle/>
                    <a:p>
                      <a:r>
                        <a:rPr lang="en-PH" sz="1800" b="1" kern="1200" dirty="0">
                          <a:solidFill>
                            <a:schemeClr val="dk1"/>
                          </a:solidFill>
                          <a:effectLst/>
                          <a:latin typeface="+mn-lt"/>
                          <a:ea typeface="+mn-ea"/>
                          <a:cs typeface="+mn-cs"/>
                        </a:rPr>
                        <a:t>IPT </a:t>
                      </a:r>
                      <a:r>
                        <a:rPr lang="en-PH" sz="1800" b="1" kern="1200" dirty="0">
                          <a:solidFill>
                            <a:srgbClr val="FF0000"/>
                          </a:solidFill>
                          <a:effectLst/>
                          <a:latin typeface="+mn-lt"/>
                          <a:ea typeface="+mn-ea"/>
                          <a:cs typeface="+mn-cs"/>
                        </a:rPr>
                        <a:t>(Treatment)</a:t>
                      </a:r>
                    </a:p>
                    <a:p>
                      <a:r>
                        <a:rPr lang="en-PH" sz="1800" b="1" kern="1200" dirty="0">
                          <a:solidFill>
                            <a:schemeClr val="tx1"/>
                          </a:solidFill>
                          <a:effectLst/>
                          <a:latin typeface="+mn-lt"/>
                          <a:ea typeface="+mn-ea"/>
                          <a:cs typeface="+mn-cs"/>
                        </a:rPr>
                        <a:t>Failed</a:t>
                      </a:r>
                      <a:endParaRPr lang="en-US" dirty="0">
                        <a:solidFill>
                          <a:schemeClr val="tx1"/>
                        </a:solidFill>
                      </a:endParaRPr>
                    </a:p>
                  </a:txBody>
                  <a:tcPr anchor="ctr"/>
                </a:tc>
                <a:tc>
                  <a:txBody>
                    <a:bodyPr/>
                    <a:lstStyle/>
                    <a:p>
                      <a:r>
                        <a:rPr lang="en-PH" sz="1800" kern="1200" dirty="0">
                          <a:solidFill>
                            <a:schemeClr val="dk1"/>
                          </a:solidFill>
                          <a:effectLst/>
                          <a:latin typeface="+mn-lt"/>
                          <a:ea typeface="+mn-ea"/>
                          <a:cs typeface="+mn-cs"/>
                        </a:rPr>
                        <a:t>a child who developed TB disease (pulmonary or EPTB) anytime while on IPT</a:t>
                      </a:r>
                      <a:endParaRPr lang="en-US" dirty="0"/>
                    </a:p>
                  </a:txBody>
                  <a:tcPr anchor="ctr"/>
                </a:tc>
                <a:extLst>
                  <a:ext uri="{0D108BD9-81ED-4DB2-BD59-A6C34878D82A}">
                    <a16:rowId xmlns:a16="http://schemas.microsoft.com/office/drawing/2014/main" val="10004"/>
                  </a:ext>
                </a:extLst>
              </a:tr>
              <a:tr h="1091548">
                <a:tc>
                  <a:txBody>
                    <a:bodyPr/>
                    <a:lstStyle/>
                    <a:p>
                      <a:r>
                        <a:rPr lang="en-PH" sz="1800" b="1" kern="1200" dirty="0">
                          <a:solidFill>
                            <a:schemeClr val="dk1"/>
                          </a:solidFill>
                          <a:effectLst/>
                          <a:latin typeface="+mn-lt"/>
                          <a:ea typeface="+mn-ea"/>
                          <a:cs typeface="+mn-cs"/>
                        </a:rPr>
                        <a:t>IPT </a:t>
                      </a:r>
                      <a:r>
                        <a:rPr lang="en-PH" sz="1800" b="1" kern="1200" dirty="0">
                          <a:solidFill>
                            <a:srgbClr val="FF0000"/>
                          </a:solidFill>
                          <a:effectLst/>
                          <a:latin typeface="+mn-lt"/>
                          <a:ea typeface="+mn-ea"/>
                          <a:cs typeface="+mn-cs"/>
                        </a:rPr>
                        <a:t>Not Evaluated</a:t>
                      </a:r>
                      <a:endParaRPr lang="en-US" dirty="0">
                        <a:solidFill>
                          <a:srgbClr val="FF0000"/>
                        </a:solidFill>
                      </a:endParaRPr>
                    </a:p>
                  </a:txBody>
                  <a:tcPr anchor="ctr"/>
                </a:tc>
                <a:tc>
                  <a:txBody>
                    <a:bodyPr/>
                    <a:lstStyle/>
                    <a:p>
                      <a:r>
                        <a:rPr lang="en-PH" sz="1800" kern="1200" dirty="0">
                          <a:solidFill>
                            <a:schemeClr val="dk1"/>
                          </a:solidFill>
                          <a:effectLst/>
                          <a:latin typeface="+mn-lt"/>
                          <a:ea typeface="+mn-ea"/>
                          <a:cs typeface="+mn-cs"/>
                        </a:rPr>
                        <a:t>a child who has been transferred to another health facility with proper referral slip of continuation of IPT and whose treatment outcome is not known.</a:t>
                      </a:r>
                      <a:endParaRPr lang="en-US" dirty="0"/>
                    </a:p>
                  </a:txBody>
                  <a:tcPr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359185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6704" y="318304"/>
            <a:ext cx="7924176" cy="1317496"/>
          </a:xfrm>
        </p:spPr>
        <p:txBody>
          <a:bodyPr>
            <a:noAutofit/>
          </a:bodyPr>
          <a:lstStyle/>
          <a:p>
            <a:r>
              <a:rPr lang="en-PH" b="1" dirty="0">
                <a:solidFill>
                  <a:schemeClr val="accent1">
                    <a:lumMod val="75000"/>
                  </a:schemeClr>
                </a:solidFill>
              </a:rPr>
              <a:t>Baby born to mother with TB disease</a:t>
            </a:r>
            <a:endParaRPr lang="en-US" b="1" dirty="0">
              <a:solidFill>
                <a:schemeClr val="accent1">
                  <a:lumMod val="75000"/>
                </a:schemeClr>
              </a:solidFill>
            </a:endParaRPr>
          </a:p>
        </p:txBody>
      </p:sp>
      <p:sp>
        <p:nvSpPr>
          <p:cNvPr id="3" name="Content Placeholder 2"/>
          <p:cNvSpPr>
            <a:spLocks noGrp="1"/>
          </p:cNvSpPr>
          <p:nvPr>
            <p:ph idx="1"/>
          </p:nvPr>
        </p:nvSpPr>
        <p:spPr>
          <a:xfrm>
            <a:off x="546704" y="2027473"/>
            <a:ext cx="6697114" cy="4474927"/>
          </a:xfrm>
        </p:spPr>
        <p:txBody>
          <a:bodyPr>
            <a:normAutofit/>
          </a:bodyPr>
          <a:lstStyle/>
          <a:p>
            <a:pPr lvl="0"/>
            <a:r>
              <a:rPr lang="en-PH" sz="2200" dirty="0">
                <a:solidFill>
                  <a:schemeClr val="tx1"/>
                </a:solidFill>
              </a:rPr>
              <a:t>Assess the newborn. If the newborn is not well, refer them to a specialist/pediatrician. </a:t>
            </a:r>
            <a:endParaRPr lang="en-US" sz="2200" dirty="0">
              <a:solidFill>
                <a:schemeClr val="tx1"/>
              </a:solidFill>
            </a:endParaRPr>
          </a:p>
          <a:p>
            <a:pPr lvl="0"/>
            <a:r>
              <a:rPr lang="en-PH" sz="2200" dirty="0">
                <a:solidFill>
                  <a:schemeClr val="tx1"/>
                </a:solidFill>
              </a:rPr>
              <a:t>If the </a:t>
            </a:r>
            <a:r>
              <a:rPr lang="en-PH" sz="2200" dirty="0" err="1">
                <a:solidFill>
                  <a:schemeClr val="tx1"/>
                </a:solidFill>
              </a:rPr>
              <a:t>newborn</a:t>
            </a:r>
            <a:r>
              <a:rPr lang="en-PH" sz="2200" dirty="0">
                <a:solidFill>
                  <a:schemeClr val="tx1"/>
                </a:solidFill>
              </a:rPr>
              <a:t> is well (absence of any signs or symptoms presumptive of TB), do not give BCG first.  Instead give IPT for three months.</a:t>
            </a:r>
            <a:endParaRPr lang="en-US" sz="2200" dirty="0">
              <a:solidFill>
                <a:schemeClr val="tx1"/>
              </a:solidFill>
            </a:endParaRPr>
          </a:p>
          <a:p>
            <a:pPr lvl="0"/>
            <a:r>
              <a:rPr lang="en-PH" sz="2200">
                <a:solidFill>
                  <a:schemeClr val="tx1"/>
                </a:solidFill>
              </a:rPr>
              <a:t>After three </a:t>
            </a:r>
            <a:r>
              <a:rPr lang="en-PH" sz="2200" dirty="0">
                <a:solidFill>
                  <a:schemeClr val="tx1"/>
                </a:solidFill>
              </a:rPr>
              <a:t>months, perform TST. </a:t>
            </a:r>
          </a:p>
          <a:p>
            <a:pPr lvl="0"/>
            <a:r>
              <a:rPr lang="en-PH" sz="2200" dirty="0">
                <a:solidFill>
                  <a:schemeClr val="tx1"/>
                </a:solidFill>
              </a:rPr>
              <a:t>If TST is negative, stop IPT and give BCG.</a:t>
            </a:r>
            <a:endParaRPr lang="en-US" sz="2200" dirty="0">
              <a:solidFill>
                <a:schemeClr val="tx1"/>
              </a:solidFill>
            </a:endParaRPr>
          </a:p>
          <a:p>
            <a:pPr lvl="0"/>
            <a:r>
              <a:rPr lang="en-PH" sz="2200" dirty="0">
                <a:solidFill>
                  <a:schemeClr val="tx1"/>
                </a:solidFill>
              </a:rPr>
              <a:t>If TST is positive and baby remains well, continue IPT for </a:t>
            </a:r>
            <a:r>
              <a:rPr lang="en-PH" sz="2200">
                <a:solidFill>
                  <a:schemeClr val="tx1"/>
                </a:solidFill>
              </a:rPr>
              <a:t>another three </a:t>
            </a:r>
            <a:r>
              <a:rPr lang="en-PH" sz="2200" dirty="0">
                <a:solidFill>
                  <a:schemeClr val="tx1"/>
                </a:solidFill>
              </a:rPr>
              <a:t>months. </a:t>
            </a:r>
          </a:p>
          <a:p>
            <a:pPr lvl="0"/>
            <a:r>
              <a:rPr lang="en-PH" sz="2200" dirty="0">
                <a:solidFill>
                  <a:schemeClr val="tx1"/>
                </a:solidFill>
              </a:rPr>
              <a:t>After six months of IPT and if the baby remains well, give BCG.</a:t>
            </a:r>
            <a:endParaRPr lang="en-US" sz="2200" dirty="0">
              <a:solidFill>
                <a:schemeClr val="tx1"/>
              </a:solidFill>
            </a:endParaRPr>
          </a:p>
          <a:p>
            <a:pPr lvl="0"/>
            <a:endParaRPr lang="en-US" sz="24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3818" y="5589639"/>
            <a:ext cx="1731398" cy="1084006"/>
          </a:xfrm>
          <a:prstGeom prst="rect">
            <a:avLst/>
          </a:prstGeom>
        </p:spPr>
      </p:pic>
      <p:pic>
        <p:nvPicPr>
          <p:cNvPr id="15" name="Picture 10"/>
          <p:cNvPicPr>
            <a:picLocks noChangeAspect="1" noChangeArrowheads="1"/>
          </p:cNvPicPr>
          <p:nvPr/>
        </p:nvPicPr>
        <p:blipFill rotWithShape="1">
          <a:blip r:embed="rId4" cstate="print"/>
          <a:srcRect l="28982" t="5401" r="33559" b="39605"/>
          <a:stretch/>
        </p:blipFill>
        <p:spPr bwMode="auto">
          <a:xfrm>
            <a:off x="7243819" y="3705288"/>
            <a:ext cx="1731398" cy="1667860"/>
          </a:xfrm>
          <a:prstGeom prst="rect">
            <a:avLst/>
          </a:prstGeom>
          <a:noFill/>
          <a:ln w="9525">
            <a:noFill/>
            <a:miter lim="800000"/>
            <a:headEnd/>
            <a:tailEnd/>
          </a:ln>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3818" y="2357617"/>
            <a:ext cx="1731398" cy="1131180"/>
          </a:xfrm>
          <a:prstGeom prst="rect">
            <a:avLst/>
          </a:prstGeom>
        </p:spPr>
      </p:pic>
    </p:spTree>
    <p:extLst>
      <p:ext uri="{BB962C8B-B14F-4D97-AF65-F5344CB8AC3E}">
        <p14:creationId xmlns:p14="http://schemas.microsoft.com/office/powerpoint/2010/main" val="1056521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733" y="272149"/>
            <a:ext cx="7924176" cy="1182914"/>
          </a:xfrm>
        </p:spPr>
        <p:txBody>
          <a:bodyPr>
            <a:noAutofit/>
          </a:bodyPr>
          <a:lstStyle/>
          <a:p>
            <a:r>
              <a:rPr lang="en-PH" b="1" dirty="0">
                <a:solidFill>
                  <a:schemeClr val="accent1">
                    <a:lumMod val="75000"/>
                  </a:schemeClr>
                </a:solidFill>
              </a:rPr>
              <a:t>Baby born to mother with TB disease</a:t>
            </a:r>
            <a:endParaRPr lang="en-US" b="1" dirty="0">
              <a:solidFill>
                <a:schemeClr val="accent1">
                  <a:lumMod val="75000"/>
                </a:schemeClr>
              </a:solidFill>
            </a:endParaRPr>
          </a:p>
        </p:txBody>
      </p:sp>
      <p:sp>
        <p:nvSpPr>
          <p:cNvPr id="3" name="Content Placeholder 2"/>
          <p:cNvSpPr>
            <a:spLocks noGrp="1"/>
          </p:cNvSpPr>
          <p:nvPr>
            <p:ph idx="1"/>
          </p:nvPr>
        </p:nvSpPr>
        <p:spPr>
          <a:xfrm>
            <a:off x="575733" y="1600203"/>
            <a:ext cx="6216820" cy="5003797"/>
          </a:xfrm>
        </p:spPr>
        <p:txBody>
          <a:bodyPr>
            <a:normAutofit/>
          </a:bodyPr>
          <a:lstStyle/>
          <a:p>
            <a:pPr lvl="0"/>
            <a:r>
              <a:rPr lang="en-PH" sz="2400" dirty="0">
                <a:solidFill>
                  <a:schemeClr val="tx1"/>
                </a:solidFill>
              </a:rPr>
              <a:t>If TST is not available and the newborn is well, the newborn should receive six months of IPT followed by BCG immunization. </a:t>
            </a:r>
            <a:endParaRPr lang="en-US" sz="2400" dirty="0">
              <a:solidFill>
                <a:schemeClr val="tx1"/>
              </a:solidFill>
            </a:endParaRPr>
          </a:p>
          <a:p>
            <a:r>
              <a:rPr lang="en-PH" sz="2400" dirty="0">
                <a:solidFill>
                  <a:schemeClr val="tx1"/>
                </a:solidFill>
              </a:rPr>
              <a:t>If mother is taking anti-TB drugs, she can safely continue to breastfeed. Mother and baby should stay together and the baby may be breastfed while on IPT.</a:t>
            </a:r>
          </a:p>
          <a:p>
            <a:pPr lvl="1"/>
            <a:r>
              <a:rPr lang="en-PH" sz="2000" dirty="0">
                <a:solidFill>
                  <a:schemeClr val="tx1"/>
                </a:solidFill>
              </a:rPr>
              <a:t>Pyridoxine (Vitamin B6) for infants breastfed  by mother on INH:</a:t>
            </a:r>
          </a:p>
          <a:p>
            <a:pPr lvl="2"/>
            <a:r>
              <a:rPr lang="en-US" sz="2000" dirty="0">
                <a:solidFill>
                  <a:schemeClr val="tx1"/>
                </a:solidFill>
              </a:rPr>
              <a:t>5 mg in infants from birth to 1 month</a:t>
            </a:r>
          </a:p>
          <a:p>
            <a:pPr lvl="2"/>
            <a:r>
              <a:rPr lang="en-US" sz="2000" dirty="0">
                <a:solidFill>
                  <a:schemeClr val="tx1"/>
                </a:solidFill>
              </a:rPr>
              <a:t>5</a:t>
            </a:r>
            <a:r>
              <a:rPr lang="en-US" sz="2000" dirty="0">
                <a:solidFill>
                  <a:schemeClr val="tx1"/>
                </a:solidFill>
                <a:sym typeface="Symbol" panose="05050102010706020507" pitchFamily="18" charset="2"/>
              </a:rPr>
              <a:t></a:t>
            </a:r>
            <a:r>
              <a:rPr lang="en-US" sz="2000" dirty="0">
                <a:solidFill>
                  <a:schemeClr val="tx1"/>
                </a:solidFill>
              </a:rPr>
              <a:t>10 mg thereafter</a:t>
            </a:r>
            <a:endParaRPr lang="en-PH" sz="2000" dirty="0">
              <a:solidFill>
                <a:schemeClr val="tx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553" y="2819403"/>
            <a:ext cx="2181225" cy="3048000"/>
          </a:xfrm>
          <a:prstGeom prst="rect">
            <a:avLst/>
          </a:prstGeom>
        </p:spPr>
      </p:pic>
    </p:spTree>
    <p:extLst>
      <p:ext uri="{BB962C8B-B14F-4D97-AF65-F5344CB8AC3E}">
        <p14:creationId xmlns:p14="http://schemas.microsoft.com/office/powerpoint/2010/main" val="332843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221" y="115109"/>
            <a:ext cx="7924176" cy="668818"/>
          </a:xfrm>
        </p:spPr>
        <p:txBody>
          <a:bodyPr/>
          <a:lstStyle/>
          <a:p>
            <a:r>
              <a:rPr lang="en-US" b="1" dirty="0">
                <a:solidFill>
                  <a:schemeClr val="accent1">
                    <a:lumMod val="75000"/>
                  </a:schemeClr>
                </a:solidFill>
              </a:rPr>
              <a:t>Definition of Terms</a:t>
            </a:r>
          </a:p>
        </p:txBody>
      </p:sp>
      <p:sp>
        <p:nvSpPr>
          <p:cNvPr id="3" name="Content Placeholder 2"/>
          <p:cNvSpPr>
            <a:spLocks noGrp="1"/>
          </p:cNvSpPr>
          <p:nvPr>
            <p:ph idx="1"/>
          </p:nvPr>
        </p:nvSpPr>
        <p:spPr>
          <a:xfrm>
            <a:off x="252146" y="1023451"/>
            <a:ext cx="7199086" cy="6179192"/>
          </a:xfrm>
        </p:spPr>
        <p:txBody>
          <a:bodyPr>
            <a:normAutofit lnSpcReduction="10000"/>
          </a:bodyPr>
          <a:lstStyle/>
          <a:p>
            <a:r>
              <a:rPr lang="en-PH" sz="2400" b="1" dirty="0">
                <a:solidFill>
                  <a:schemeClr val="tx1"/>
                </a:solidFill>
              </a:rPr>
              <a:t>TB infection control (TB IC)</a:t>
            </a:r>
            <a:r>
              <a:rPr lang="en-PH" sz="2400" dirty="0">
                <a:solidFill>
                  <a:schemeClr val="tx1"/>
                </a:solidFill>
              </a:rPr>
              <a:t> </a:t>
            </a:r>
            <a:r>
              <a:rPr lang="en-PH" sz="2400" dirty="0">
                <a:solidFill>
                  <a:schemeClr val="tx1"/>
                </a:solidFill>
                <a:sym typeface="Symbol" panose="05050102010706020507" pitchFamily="18" charset="2"/>
              </a:rPr>
              <a:t></a:t>
            </a:r>
            <a:r>
              <a:rPr lang="en-PH" sz="2400" dirty="0">
                <a:solidFill>
                  <a:schemeClr val="tx1"/>
                </a:solidFill>
              </a:rPr>
              <a:t> refers to             specific measures and work practices that </a:t>
            </a:r>
            <a:r>
              <a:rPr lang="en-PH" sz="2400" b="1" dirty="0">
                <a:solidFill>
                  <a:schemeClr val="tx1"/>
                </a:solidFill>
              </a:rPr>
              <a:t>reduce the likelihood of spreading the TB bacteria </a:t>
            </a:r>
            <a:r>
              <a:rPr lang="en-PH" sz="2400" dirty="0">
                <a:solidFill>
                  <a:schemeClr val="tx1"/>
                </a:solidFill>
              </a:rPr>
              <a:t>to others</a:t>
            </a:r>
          </a:p>
          <a:p>
            <a:endParaRPr lang="en-PH" sz="1600" dirty="0">
              <a:solidFill>
                <a:schemeClr val="tx1"/>
              </a:solidFill>
            </a:endParaRPr>
          </a:p>
          <a:p>
            <a:r>
              <a:rPr lang="en-PH" sz="2400" b="1" dirty="0">
                <a:solidFill>
                  <a:schemeClr val="tx1"/>
                </a:solidFill>
              </a:rPr>
              <a:t>Administrative control</a:t>
            </a:r>
            <a:r>
              <a:rPr lang="en-PH" sz="2400" dirty="0">
                <a:solidFill>
                  <a:schemeClr val="tx1"/>
                </a:solidFill>
              </a:rPr>
              <a:t> </a:t>
            </a:r>
            <a:r>
              <a:rPr lang="en-PH" sz="2400" dirty="0">
                <a:solidFill>
                  <a:schemeClr val="tx1"/>
                </a:solidFill>
                <a:sym typeface="Symbol" panose="05050102010706020507" pitchFamily="18" charset="2"/>
              </a:rPr>
              <a:t></a:t>
            </a:r>
            <a:r>
              <a:rPr lang="en-PH" sz="2400" dirty="0">
                <a:solidFill>
                  <a:schemeClr val="tx1"/>
                </a:solidFill>
              </a:rPr>
              <a:t> are measures that will reduce risk of TB transmission </a:t>
            </a:r>
            <a:r>
              <a:rPr lang="en-PH" sz="2400" b="1" dirty="0">
                <a:solidFill>
                  <a:schemeClr val="tx1"/>
                </a:solidFill>
              </a:rPr>
              <a:t>by preventing the generation of droplet nuclei or reducing exposure to droplet nuclei</a:t>
            </a:r>
            <a:r>
              <a:rPr lang="en-PH" sz="2400" dirty="0">
                <a:solidFill>
                  <a:schemeClr val="tx1"/>
                </a:solidFill>
              </a:rPr>
              <a:t>. This type of control has the greatest impact on preventing the spread of TB</a:t>
            </a:r>
          </a:p>
          <a:p>
            <a:endParaRPr lang="en-PH" sz="1600" dirty="0">
              <a:solidFill>
                <a:schemeClr val="tx1"/>
              </a:solidFill>
            </a:endParaRPr>
          </a:p>
          <a:p>
            <a:r>
              <a:rPr lang="en-PH" sz="2400" b="1" dirty="0">
                <a:solidFill>
                  <a:schemeClr val="tx1"/>
                </a:solidFill>
              </a:rPr>
              <a:t>Environmental control</a:t>
            </a:r>
            <a:r>
              <a:rPr lang="en-PH" sz="2400" dirty="0">
                <a:solidFill>
                  <a:schemeClr val="tx1"/>
                </a:solidFill>
              </a:rPr>
              <a:t> </a:t>
            </a:r>
            <a:r>
              <a:rPr lang="en-PH" sz="2400" dirty="0">
                <a:solidFill>
                  <a:schemeClr val="tx1"/>
                </a:solidFill>
                <a:sym typeface="Symbol" panose="05050102010706020507" pitchFamily="18" charset="2"/>
              </a:rPr>
              <a:t></a:t>
            </a:r>
            <a:r>
              <a:rPr lang="en-PH" sz="2400" dirty="0">
                <a:solidFill>
                  <a:schemeClr val="tx1"/>
                </a:solidFill>
              </a:rPr>
              <a:t> are measures that will </a:t>
            </a:r>
            <a:r>
              <a:rPr lang="en-PH" sz="2400" b="1" dirty="0">
                <a:solidFill>
                  <a:schemeClr val="tx1"/>
                </a:solidFill>
              </a:rPr>
              <a:t>reduce the concentration of infectious droplet in the air </a:t>
            </a:r>
            <a:r>
              <a:rPr lang="en-PH" sz="2400" dirty="0">
                <a:solidFill>
                  <a:schemeClr val="tx1"/>
                </a:solidFill>
              </a:rPr>
              <a:t>especially in areas where contamination of air is likely</a:t>
            </a:r>
            <a:endParaRPr lang="en-PH" sz="2200" dirty="0">
              <a:solidFill>
                <a:schemeClr val="tx1"/>
              </a:solidFill>
            </a:endParaRPr>
          </a:p>
        </p:txBody>
      </p:sp>
      <p:grpSp>
        <p:nvGrpSpPr>
          <p:cNvPr id="4" name="Group 3"/>
          <p:cNvGrpSpPr/>
          <p:nvPr/>
        </p:nvGrpSpPr>
        <p:grpSpPr>
          <a:xfrm>
            <a:off x="7178107" y="666461"/>
            <a:ext cx="1744665" cy="1713024"/>
            <a:chOff x="7068228" y="2149405"/>
            <a:chExt cx="2597684" cy="2433808"/>
          </a:xfrm>
        </p:grpSpPr>
        <p:pic>
          <p:nvPicPr>
            <p:cNvPr id="1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03106">
              <a:off x="8129566" y="2367109"/>
              <a:ext cx="1536346" cy="221610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5" name="Picture 5"/>
            <p:cNvPicPr>
              <a:picLocks noChangeAspect="1" noChangeArrowheads="1"/>
            </p:cNvPicPr>
            <p:nvPr/>
          </p:nvPicPr>
          <p:blipFill>
            <a:blip r:embed="rId4">
              <a:extLst>
                <a:ext uri="{28A0092B-C50C-407E-A947-70E740481C1C}">
                  <a14:useLocalDpi xmlns:a14="http://schemas.microsoft.com/office/drawing/2010/main" val="0"/>
                </a:ext>
              </a:extLst>
            </a:blip>
            <a:srcRect l="54045"/>
            <a:stretch>
              <a:fillRect/>
            </a:stretch>
          </p:blipFill>
          <p:spPr bwMode="auto">
            <a:xfrm rot="21096565">
              <a:off x="7068228" y="2149405"/>
              <a:ext cx="1688666" cy="237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3978" t="43117" r="12017" b="4032"/>
          <a:stretch/>
        </p:blipFill>
        <p:spPr>
          <a:xfrm>
            <a:off x="7196276" y="3246312"/>
            <a:ext cx="1830689" cy="1074093"/>
          </a:xfrm>
          <a:prstGeom prst="rect">
            <a:avLst/>
          </a:prstGeom>
        </p:spPr>
      </p:pic>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r="51163"/>
          <a:stretch>
            <a:fillRect/>
          </a:stretch>
        </p:blipFill>
        <p:spPr bwMode="auto">
          <a:xfrm>
            <a:off x="7373257" y="4909538"/>
            <a:ext cx="1606130" cy="1797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8862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822" y="476871"/>
            <a:ext cx="7924176" cy="668818"/>
          </a:xfrm>
        </p:spPr>
        <p:txBody>
          <a:bodyPr>
            <a:noAutofit/>
          </a:bodyPr>
          <a:lstStyle/>
          <a:p>
            <a:r>
              <a:rPr lang="en-US" sz="4400" b="1" dirty="0">
                <a:solidFill>
                  <a:schemeClr val="accent1">
                    <a:lumMod val="75000"/>
                  </a:schemeClr>
                </a:solidFill>
              </a:rPr>
              <a:t>Definition of Terms</a:t>
            </a:r>
          </a:p>
        </p:txBody>
      </p:sp>
      <p:sp>
        <p:nvSpPr>
          <p:cNvPr id="3" name="Content Placeholder 2"/>
          <p:cNvSpPr>
            <a:spLocks noGrp="1"/>
          </p:cNvSpPr>
          <p:nvPr>
            <p:ph idx="1"/>
          </p:nvPr>
        </p:nvSpPr>
        <p:spPr>
          <a:xfrm>
            <a:off x="306074" y="1615879"/>
            <a:ext cx="7199086" cy="5123349"/>
          </a:xfrm>
        </p:spPr>
        <p:txBody>
          <a:bodyPr>
            <a:normAutofit/>
          </a:bodyPr>
          <a:lstStyle/>
          <a:p>
            <a:r>
              <a:rPr lang="en-PH" sz="2400" b="1" dirty="0"/>
              <a:t>Respiratory protection controls</a:t>
            </a:r>
            <a:r>
              <a:rPr lang="en-PH" sz="2400" dirty="0"/>
              <a:t> </a:t>
            </a:r>
            <a:r>
              <a:rPr lang="en-PH" sz="2400" dirty="0">
                <a:solidFill>
                  <a:schemeClr val="tx1"/>
                </a:solidFill>
                <a:sym typeface="Symbol" panose="05050102010706020507" pitchFamily="18" charset="2"/>
              </a:rPr>
              <a:t></a:t>
            </a:r>
            <a:r>
              <a:rPr lang="en-PH" sz="2400" dirty="0"/>
              <a:t> are measures that involve </a:t>
            </a:r>
            <a:r>
              <a:rPr lang="en-PH" sz="2400" b="1" dirty="0"/>
              <a:t>selection and proper use of respirators </a:t>
            </a:r>
            <a:r>
              <a:rPr lang="en-PH" sz="2400" dirty="0"/>
              <a:t>to protect one from inhaling droplet nuclei</a:t>
            </a:r>
          </a:p>
          <a:p>
            <a:pPr lvl="1"/>
            <a:r>
              <a:rPr lang="en-PH" sz="2000" b="1" dirty="0"/>
              <a:t>Respirator</a:t>
            </a:r>
            <a:r>
              <a:rPr lang="en-PH" sz="2000" dirty="0"/>
              <a:t> </a:t>
            </a:r>
            <a:r>
              <a:rPr lang="en-PH" sz="2000" dirty="0">
                <a:solidFill>
                  <a:schemeClr val="tx1"/>
                </a:solidFill>
                <a:sym typeface="Symbol" panose="05050102010706020507" pitchFamily="18" charset="2"/>
              </a:rPr>
              <a:t></a:t>
            </a:r>
            <a:r>
              <a:rPr lang="en-PH" sz="2000" dirty="0"/>
              <a:t> is a special type of closely-fitted </a:t>
            </a:r>
            <a:r>
              <a:rPr lang="en-PH" sz="2000" b="1" dirty="0"/>
              <a:t>mask with the capacity to filter particles </a:t>
            </a:r>
            <a:r>
              <a:rPr lang="en-PH" sz="2000" dirty="0"/>
              <a:t>to protect users from inhaling infectious droplet nuclei</a:t>
            </a:r>
          </a:p>
          <a:p>
            <a:pPr lvl="1"/>
            <a:endParaRPr lang="en-PH" sz="1400" dirty="0"/>
          </a:p>
          <a:p>
            <a:r>
              <a:rPr lang="en-PH" sz="2400" b="1" dirty="0"/>
              <a:t>Managerial activities</a:t>
            </a:r>
            <a:r>
              <a:rPr lang="en-PH" sz="2400" dirty="0"/>
              <a:t> </a:t>
            </a:r>
            <a:r>
              <a:rPr lang="en-PH" sz="2400" dirty="0">
                <a:solidFill>
                  <a:schemeClr val="tx1"/>
                </a:solidFill>
                <a:sym typeface="Symbol" panose="05050102010706020507" pitchFamily="18" charset="2"/>
              </a:rPr>
              <a:t></a:t>
            </a:r>
            <a:r>
              <a:rPr lang="en-PH" sz="2400" dirty="0"/>
              <a:t> are essential separate set of measures to </a:t>
            </a:r>
            <a:r>
              <a:rPr lang="en-PH" sz="2400" b="1" dirty="0"/>
              <a:t>facilitate the smooth implementation</a:t>
            </a:r>
            <a:r>
              <a:rPr lang="en-PH" sz="2400" dirty="0"/>
              <a:t> of the three components of   TB IC: administrative, environmental and respiratory protection controls</a:t>
            </a:r>
            <a:endParaRPr lang="en-PH" sz="2200" dirty="0"/>
          </a:p>
        </p:txBody>
      </p:sp>
      <p:graphicFrame>
        <p:nvGraphicFramePr>
          <p:cNvPr id="15" name="Diagram 14"/>
          <p:cNvGraphicFramePr/>
          <p:nvPr>
            <p:extLst>
              <p:ext uri="{D42A27DB-BD31-4B8C-83A1-F6EECF244321}">
                <p14:modId xmlns:p14="http://schemas.microsoft.com/office/powerpoint/2010/main" val="1309700976"/>
              </p:ext>
            </p:extLst>
          </p:nvPr>
        </p:nvGraphicFramePr>
        <p:xfrm>
          <a:off x="7183479" y="4177554"/>
          <a:ext cx="2337039" cy="24321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505160" y="2556260"/>
            <a:ext cx="1447112" cy="144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668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6716" y="693723"/>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536716" y="2206795"/>
            <a:ext cx="7199086" cy="3211871"/>
          </a:xfrm>
        </p:spPr>
        <p:txBody>
          <a:bodyPr>
            <a:normAutofit lnSpcReduction="10000"/>
          </a:bodyPr>
          <a:lstStyle/>
          <a:p>
            <a:r>
              <a:rPr lang="en-PH" sz="2600" dirty="0">
                <a:solidFill>
                  <a:schemeClr val="tx1"/>
                </a:solidFill>
              </a:rPr>
              <a:t>All DOTS facilities and TB laboratories should implement TB IC interventions, following, in order of hierarchy, administrative, environmental and respiratory controls.</a:t>
            </a:r>
          </a:p>
          <a:p>
            <a:endParaRPr lang="en-PH" sz="2400" dirty="0">
              <a:solidFill>
                <a:schemeClr val="tx1"/>
              </a:solidFill>
            </a:endParaRPr>
          </a:p>
          <a:p>
            <a:r>
              <a:rPr lang="en-PH" sz="2600" dirty="0">
                <a:solidFill>
                  <a:schemeClr val="tx1"/>
                </a:solidFill>
              </a:rPr>
              <a:t>Managerial activities shall ensure that the above interventions are implemented.</a:t>
            </a:r>
          </a:p>
        </p:txBody>
      </p:sp>
      <p:pic>
        <p:nvPicPr>
          <p:cNvPr id="1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7502" y="719395"/>
            <a:ext cx="1542156" cy="1948442"/>
          </a:xfrm>
          <a:prstGeom prst="rect">
            <a:avLst/>
          </a:prstGeom>
          <a:noFill/>
          <a:ln w="57150" cmpd="thinThick">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7768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37" y="385496"/>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218415" y="1631063"/>
            <a:ext cx="7199086" cy="5098606"/>
          </a:xfrm>
        </p:spPr>
        <p:txBody>
          <a:bodyPr>
            <a:noAutofit/>
          </a:bodyPr>
          <a:lstStyle/>
          <a:p>
            <a:r>
              <a:rPr lang="en-PH" sz="2600" b="1" dirty="0">
                <a:solidFill>
                  <a:schemeClr val="tx1"/>
                </a:solidFill>
              </a:rPr>
              <a:t>Use of respirators </a:t>
            </a:r>
            <a:r>
              <a:rPr lang="en-PH" sz="2600" dirty="0">
                <a:solidFill>
                  <a:schemeClr val="tx1"/>
                </a:solidFill>
              </a:rPr>
              <a:t>shall be </a:t>
            </a:r>
            <a:r>
              <a:rPr lang="en-PH" sz="2600" b="1" dirty="0">
                <a:solidFill>
                  <a:schemeClr val="tx1"/>
                </a:solidFill>
              </a:rPr>
              <a:t>limited to identified high-risk areas.</a:t>
            </a:r>
            <a:r>
              <a:rPr lang="en-PH" sz="2600" dirty="0">
                <a:solidFill>
                  <a:schemeClr val="tx1"/>
                </a:solidFill>
              </a:rPr>
              <a:t> </a:t>
            </a:r>
          </a:p>
          <a:p>
            <a:pPr lvl="1"/>
            <a:r>
              <a:rPr lang="en-PH" sz="2200" dirty="0">
                <a:solidFill>
                  <a:schemeClr val="tx1"/>
                </a:solidFill>
              </a:rPr>
              <a:t>Only respirators that meet international standards (e.g., NIOSH-certified </a:t>
            </a:r>
            <a:r>
              <a:rPr lang="en-PH" sz="2200" b="1" dirty="0">
                <a:solidFill>
                  <a:schemeClr val="tx1"/>
                </a:solidFill>
              </a:rPr>
              <a:t>N95 </a:t>
            </a:r>
            <a:r>
              <a:rPr lang="en-PH" sz="2200" dirty="0">
                <a:solidFill>
                  <a:schemeClr val="tx1"/>
                </a:solidFill>
              </a:rPr>
              <a:t>or CE-certified </a:t>
            </a:r>
            <a:r>
              <a:rPr lang="en-PH" sz="2200" b="1" dirty="0">
                <a:solidFill>
                  <a:schemeClr val="tx1"/>
                </a:solidFill>
              </a:rPr>
              <a:t>FFP2</a:t>
            </a:r>
            <a:r>
              <a:rPr lang="en-PH" sz="2200" dirty="0">
                <a:solidFill>
                  <a:schemeClr val="tx1"/>
                </a:solidFill>
              </a:rPr>
              <a:t>) shall be used. </a:t>
            </a:r>
          </a:p>
          <a:p>
            <a:pPr lvl="1"/>
            <a:endParaRPr lang="en-PH" sz="1200" dirty="0">
              <a:solidFill>
                <a:schemeClr val="tx1"/>
              </a:solidFill>
            </a:endParaRPr>
          </a:p>
          <a:p>
            <a:pPr lvl="1"/>
            <a:r>
              <a:rPr lang="en-PH" sz="2200" b="1" dirty="0">
                <a:solidFill>
                  <a:schemeClr val="tx1"/>
                </a:solidFill>
              </a:rPr>
              <a:t>Proper training and “fit test” </a:t>
            </a:r>
            <a:r>
              <a:rPr lang="en-PH" sz="2200" dirty="0">
                <a:solidFill>
                  <a:schemeClr val="tx1"/>
                </a:solidFill>
              </a:rPr>
              <a:t>shall be undertaken for identified health care workers who will use respirators. </a:t>
            </a:r>
          </a:p>
          <a:p>
            <a:pPr lvl="1"/>
            <a:endParaRPr lang="en-PH" sz="1200" dirty="0">
              <a:solidFill>
                <a:schemeClr val="tx1"/>
              </a:solidFill>
            </a:endParaRPr>
          </a:p>
          <a:p>
            <a:pPr lvl="1"/>
            <a:r>
              <a:rPr lang="en-PH" sz="2200" b="1" dirty="0">
                <a:solidFill>
                  <a:schemeClr val="tx1"/>
                </a:solidFill>
              </a:rPr>
              <a:t>Fit testing shall be done every year </a:t>
            </a:r>
            <a:r>
              <a:rPr lang="en-PH" sz="2200" dirty="0">
                <a:solidFill>
                  <a:schemeClr val="tx1"/>
                </a:solidFill>
              </a:rPr>
              <a:t>if the same respirator type will be used or every time before a new respirator type will be distributed.</a:t>
            </a:r>
            <a:endParaRPr lang="en-PH" sz="2000" dirty="0">
              <a:solidFill>
                <a:schemeClr val="tx1"/>
              </a:solidFill>
            </a:endParaRPr>
          </a:p>
        </p:txBody>
      </p:sp>
      <p:pic>
        <p:nvPicPr>
          <p:cNvPr id="13" name="Picture 3" descr="masks"/>
          <p:cNvPicPr>
            <a:picLocks noChangeAspect="1" noChangeArrowheads="1"/>
          </p:cNvPicPr>
          <p:nvPr/>
        </p:nvPicPr>
        <p:blipFill>
          <a:blip r:embed="rId3"/>
          <a:srcRect l="14265" t="20439" r="14528" b="14107"/>
          <a:stretch>
            <a:fillRect/>
          </a:stretch>
        </p:blipFill>
        <p:spPr bwMode="auto">
          <a:xfrm>
            <a:off x="7417501" y="810706"/>
            <a:ext cx="1582647" cy="1330156"/>
          </a:xfrm>
          <a:prstGeom prst="rect">
            <a:avLst/>
          </a:prstGeom>
          <a:noFill/>
          <a:ln w="9525">
            <a:noFill/>
            <a:miter lim="800000"/>
            <a:headEnd/>
            <a:tailEnd/>
          </a:ln>
        </p:spPr>
      </p:pic>
      <p:pic>
        <p:nvPicPr>
          <p:cNvPr id="15" name="Picture 4" descr="Fp3"/>
          <p:cNvPicPr>
            <a:picLocks noChangeAspect="1" noChangeArrowheads="1"/>
          </p:cNvPicPr>
          <p:nvPr/>
        </p:nvPicPr>
        <p:blipFill>
          <a:blip r:embed="rId4"/>
          <a:srcRect l="19350" t="8403" b="13020"/>
          <a:stretch>
            <a:fillRect/>
          </a:stretch>
        </p:blipFill>
        <p:spPr bwMode="auto">
          <a:xfrm>
            <a:off x="7417501" y="2809281"/>
            <a:ext cx="1585452" cy="1178079"/>
          </a:xfrm>
          <a:prstGeom prst="rect">
            <a:avLst/>
          </a:prstGeom>
          <a:noFill/>
          <a:ln w="9525">
            <a:noFill/>
            <a:miter lim="800000"/>
            <a:headEnd/>
            <a:tailEnd/>
          </a:ln>
        </p:spPr>
      </p:pic>
      <p:pic>
        <p:nvPicPr>
          <p:cNvPr id="16" name="Picture 2"/>
          <p:cNvPicPr>
            <a:picLocks noChangeAspect="1" noChangeArrowheads="1"/>
          </p:cNvPicPr>
          <p:nvPr/>
        </p:nvPicPr>
        <p:blipFill>
          <a:blip r:embed="rId5"/>
          <a:srcRect/>
          <a:stretch>
            <a:fillRect/>
          </a:stretch>
        </p:blipFill>
        <p:spPr bwMode="auto">
          <a:xfrm>
            <a:off x="7417501" y="4564109"/>
            <a:ext cx="1599638" cy="1183426"/>
          </a:xfrm>
          <a:prstGeom prst="rect">
            <a:avLst/>
          </a:prstGeom>
          <a:noFill/>
          <a:ln w="9525">
            <a:noFill/>
            <a:miter lim="800000"/>
            <a:headEnd/>
            <a:tailEnd/>
          </a:ln>
        </p:spPr>
      </p:pic>
    </p:spTree>
    <p:extLst>
      <p:ext uri="{BB962C8B-B14F-4D97-AF65-F5344CB8AC3E}">
        <p14:creationId xmlns:p14="http://schemas.microsoft.com/office/powerpoint/2010/main" val="38925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438" y="397445"/>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411238" y="1509839"/>
            <a:ext cx="6565842" cy="5126058"/>
          </a:xfrm>
        </p:spPr>
        <p:txBody>
          <a:bodyPr>
            <a:normAutofit/>
          </a:bodyPr>
          <a:lstStyle/>
          <a:p>
            <a:r>
              <a:rPr lang="en-PH" sz="2200" dirty="0">
                <a:solidFill>
                  <a:schemeClr val="tx1"/>
                </a:solidFill>
              </a:rPr>
              <a:t>DOTS facility staff shall ensure that </a:t>
            </a:r>
            <a:r>
              <a:rPr lang="en-PH" sz="2200" b="1" dirty="0">
                <a:solidFill>
                  <a:schemeClr val="tx1"/>
                </a:solidFill>
              </a:rPr>
              <a:t>TB patients </a:t>
            </a:r>
            <a:r>
              <a:rPr lang="en-PH" sz="2200" dirty="0">
                <a:solidFill>
                  <a:schemeClr val="tx1"/>
                </a:solidFill>
              </a:rPr>
              <a:t>are </a:t>
            </a:r>
            <a:r>
              <a:rPr lang="en-PH" sz="2200" b="1" dirty="0">
                <a:solidFill>
                  <a:schemeClr val="tx1"/>
                </a:solidFill>
              </a:rPr>
              <a:t>informed </a:t>
            </a:r>
            <a:r>
              <a:rPr lang="en-PH" sz="2200" dirty="0">
                <a:solidFill>
                  <a:schemeClr val="tx1"/>
                </a:solidFill>
              </a:rPr>
              <a:t>about TB IC measures for their households, workplace and community.</a:t>
            </a:r>
          </a:p>
          <a:p>
            <a:endParaRPr lang="en-PH" sz="1200" dirty="0">
              <a:solidFill>
                <a:schemeClr val="tx1"/>
              </a:solidFill>
            </a:endParaRPr>
          </a:p>
          <a:p>
            <a:pPr lvl="0"/>
            <a:r>
              <a:rPr lang="en-PH" sz="2200" dirty="0">
                <a:solidFill>
                  <a:schemeClr val="tx1"/>
                </a:solidFill>
              </a:rPr>
              <a:t>All infants should be given a single dose of   </a:t>
            </a:r>
            <a:r>
              <a:rPr lang="en-PH" sz="2200" b="1" dirty="0">
                <a:solidFill>
                  <a:schemeClr val="tx1"/>
                </a:solidFill>
              </a:rPr>
              <a:t>BCG except</a:t>
            </a:r>
            <a:r>
              <a:rPr lang="en-PH" sz="2200" dirty="0">
                <a:solidFill>
                  <a:schemeClr val="tx1"/>
                </a:solidFill>
              </a:rPr>
              <a:t> those who are known to be </a:t>
            </a:r>
            <a:r>
              <a:rPr lang="en-PH" sz="2200" b="1" dirty="0">
                <a:solidFill>
                  <a:schemeClr val="tx1"/>
                </a:solidFill>
              </a:rPr>
              <a:t>HIV positive</a:t>
            </a:r>
            <a:r>
              <a:rPr lang="en-PH" sz="2200" dirty="0">
                <a:solidFill>
                  <a:schemeClr val="tx1"/>
                </a:solidFill>
              </a:rPr>
              <a:t>, those whose </a:t>
            </a:r>
            <a:r>
              <a:rPr lang="en-PH" sz="2200" b="1" dirty="0">
                <a:solidFill>
                  <a:schemeClr val="tx1"/>
                </a:solidFill>
              </a:rPr>
              <a:t>HIV status is unknown but who are born to HIV-positive mothers, </a:t>
            </a:r>
            <a:r>
              <a:rPr lang="en-PH" sz="2200" dirty="0">
                <a:solidFill>
                  <a:schemeClr val="tx1"/>
                </a:solidFill>
              </a:rPr>
              <a:t>and those whose </a:t>
            </a:r>
            <a:r>
              <a:rPr lang="en-PH" sz="2200" b="1" dirty="0">
                <a:solidFill>
                  <a:schemeClr val="tx1"/>
                </a:solidFill>
              </a:rPr>
              <a:t>symptoms are suggestive of HIV</a:t>
            </a:r>
            <a:r>
              <a:rPr lang="en-PH" sz="2200" dirty="0">
                <a:solidFill>
                  <a:schemeClr val="tx1"/>
                </a:solidFill>
              </a:rPr>
              <a:t>.</a:t>
            </a:r>
          </a:p>
          <a:p>
            <a:pPr lvl="0"/>
            <a:endParaRPr lang="en-PH" sz="1200" dirty="0">
              <a:solidFill>
                <a:schemeClr val="tx1"/>
              </a:solidFill>
            </a:endParaRPr>
          </a:p>
          <a:p>
            <a:pPr lvl="0"/>
            <a:r>
              <a:rPr lang="en-PH" sz="2200" b="1" dirty="0">
                <a:solidFill>
                  <a:schemeClr val="tx1"/>
                </a:solidFill>
              </a:rPr>
              <a:t>IPT for six months </a:t>
            </a:r>
            <a:r>
              <a:rPr lang="en-PH" sz="2200" dirty="0">
                <a:solidFill>
                  <a:schemeClr val="tx1"/>
                </a:solidFill>
              </a:rPr>
              <a:t>shall be given to all eligible child household contacts and PLHIV once TB disease has been ruled out.</a:t>
            </a:r>
          </a:p>
          <a:p>
            <a:pPr lvl="0"/>
            <a:endParaRPr lang="en-PH" sz="2400" dirty="0"/>
          </a:p>
          <a:p>
            <a:endParaRPr lang="en-PH" sz="20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5597" y="4072868"/>
            <a:ext cx="2184143" cy="145609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5596" y="1919318"/>
            <a:ext cx="2184143" cy="1935215"/>
          </a:xfrm>
          <a:prstGeom prst="rect">
            <a:avLst/>
          </a:prstGeom>
        </p:spPr>
      </p:pic>
    </p:spTree>
    <p:extLst>
      <p:ext uri="{BB962C8B-B14F-4D97-AF65-F5344CB8AC3E}">
        <p14:creationId xmlns:p14="http://schemas.microsoft.com/office/powerpoint/2010/main" val="2935325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838" y="374953"/>
            <a:ext cx="7924176" cy="668818"/>
          </a:xfrm>
        </p:spPr>
        <p:txBody>
          <a:bodyPr>
            <a:noAutofit/>
          </a:bodyPr>
          <a:lstStyle/>
          <a:p>
            <a:r>
              <a:rPr lang="en-US" sz="4400" b="1" dirty="0">
                <a:solidFill>
                  <a:schemeClr val="accent1">
                    <a:lumMod val="75000"/>
                  </a:schemeClr>
                </a:solidFill>
              </a:rPr>
              <a:t>Policies</a:t>
            </a:r>
          </a:p>
        </p:txBody>
      </p:sp>
      <p:sp>
        <p:nvSpPr>
          <p:cNvPr id="3" name="Content Placeholder 2"/>
          <p:cNvSpPr>
            <a:spLocks noGrp="1"/>
          </p:cNvSpPr>
          <p:nvPr>
            <p:ph idx="1"/>
          </p:nvPr>
        </p:nvSpPr>
        <p:spPr>
          <a:xfrm>
            <a:off x="377371" y="1447529"/>
            <a:ext cx="7199086" cy="4817804"/>
          </a:xfrm>
        </p:spPr>
        <p:txBody>
          <a:bodyPr>
            <a:noAutofit/>
          </a:bodyPr>
          <a:lstStyle/>
          <a:p>
            <a:r>
              <a:rPr lang="en-PH" sz="2600" dirty="0">
                <a:solidFill>
                  <a:schemeClr val="tx1"/>
                </a:solidFill>
              </a:rPr>
              <a:t>In the absence of PPD solution, </a:t>
            </a:r>
            <a:r>
              <a:rPr lang="en-PH" sz="2600" b="1" dirty="0">
                <a:solidFill>
                  <a:schemeClr val="tx1"/>
                </a:solidFill>
              </a:rPr>
              <a:t>symptomatic screening could be used alone </a:t>
            </a:r>
            <a:r>
              <a:rPr lang="en-PH" sz="2600" dirty="0">
                <a:solidFill>
                  <a:schemeClr val="tx1"/>
                </a:solidFill>
              </a:rPr>
              <a:t>to screen household contacts and identify children who will benefit from Isoniazid Preventive Therapy. </a:t>
            </a:r>
          </a:p>
          <a:p>
            <a:endParaRPr lang="en-PH" sz="1400" dirty="0">
              <a:solidFill>
                <a:schemeClr val="tx1"/>
              </a:solidFill>
            </a:endParaRPr>
          </a:p>
          <a:p>
            <a:pPr lvl="1"/>
            <a:r>
              <a:rPr lang="en-PH" sz="2000" dirty="0">
                <a:solidFill>
                  <a:schemeClr val="tx1"/>
                </a:solidFill>
              </a:rPr>
              <a:t>The unavailability of PPD shall not deter the provision of </a:t>
            </a:r>
            <a:r>
              <a:rPr lang="en-PH" sz="2000" b="1" dirty="0">
                <a:solidFill>
                  <a:schemeClr val="tx1"/>
                </a:solidFill>
              </a:rPr>
              <a:t>IPT to 0</a:t>
            </a:r>
            <a:r>
              <a:rPr lang="en-PH" sz="2000" b="1" dirty="0">
                <a:solidFill>
                  <a:schemeClr val="tx1"/>
                </a:solidFill>
                <a:sym typeface="Symbol" panose="05050102010706020507" pitchFamily="18" charset="2"/>
              </a:rPr>
              <a:t></a:t>
            </a:r>
            <a:r>
              <a:rPr lang="en-PH" sz="2000" b="1" dirty="0">
                <a:solidFill>
                  <a:schemeClr val="tx1"/>
                </a:solidFill>
              </a:rPr>
              <a:t>4 year old children who are household contacts of bacteriologically confirmed index cases</a:t>
            </a:r>
            <a:r>
              <a:rPr lang="en-PH" sz="2000" dirty="0">
                <a:solidFill>
                  <a:schemeClr val="tx1"/>
                </a:solidFill>
              </a:rPr>
              <a:t>.</a:t>
            </a:r>
          </a:p>
          <a:p>
            <a:pPr lvl="1"/>
            <a:endParaRPr lang="en-PH" sz="1400" dirty="0">
              <a:solidFill>
                <a:schemeClr val="tx1"/>
              </a:solidFill>
            </a:endParaRPr>
          </a:p>
          <a:p>
            <a:r>
              <a:rPr lang="en-PH" sz="2600" dirty="0">
                <a:solidFill>
                  <a:schemeClr val="tx1"/>
                </a:solidFill>
              </a:rPr>
              <a:t>IPT should </a:t>
            </a:r>
            <a:r>
              <a:rPr lang="en-PH" sz="2600" b="1" dirty="0">
                <a:solidFill>
                  <a:schemeClr val="tx1"/>
                </a:solidFill>
              </a:rPr>
              <a:t>NOT</a:t>
            </a:r>
            <a:r>
              <a:rPr lang="en-PH" sz="2600" dirty="0">
                <a:solidFill>
                  <a:schemeClr val="tx1"/>
                </a:solidFill>
              </a:rPr>
              <a:t> </a:t>
            </a:r>
            <a:r>
              <a:rPr lang="en-PH" sz="2600" b="1" dirty="0">
                <a:solidFill>
                  <a:schemeClr val="tx1"/>
                </a:solidFill>
              </a:rPr>
              <a:t>BE GIVEN </a:t>
            </a:r>
            <a:r>
              <a:rPr lang="en-PH" sz="2600" dirty="0">
                <a:solidFill>
                  <a:schemeClr val="tx1"/>
                </a:solidFill>
              </a:rPr>
              <a:t>to child contacts of drug-resistant TB.</a:t>
            </a:r>
          </a:p>
          <a:p>
            <a:endParaRPr lang="en-PH" sz="2400" dirty="0"/>
          </a:p>
        </p:txBody>
      </p:sp>
    </p:spTree>
    <p:extLst>
      <p:ext uri="{BB962C8B-B14F-4D97-AF65-F5344CB8AC3E}">
        <p14:creationId xmlns:p14="http://schemas.microsoft.com/office/powerpoint/2010/main" val="3215825548"/>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3049</TotalTime>
  <Words>4244</Words>
  <Application>Microsoft Office PowerPoint</Application>
  <PresentationFormat>On-screen Show (4:3)</PresentationFormat>
  <Paragraphs>327</Paragraphs>
  <Slides>33</Slides>
  <Notes>33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ＭＳ Ｐゴシック</vt:lpstr>
      <vt:lpstr>Arial</vt:lpstr>
      <vt:lpstr>Calibri</vt:lpstr>
      <vt:lpstr>Impact</vt:lpstr>
      <vt:lpstr>Lucida Sans Unicode</vt:lpstr>
      <vt:lpstr>Symbol</vt:lpstr>
      <vt:lpstr>Times New Roman</vt:lpstr>
      <vt:lpstr>Trebuchet MS</vt:lpstr>
      <vt:lpstr>Wingdings 3</vt:lpstr>
      <vt:lpstr>Facet</vt:lpstr>
      <vt:lpstr>     5th edition  NTP MANUAL OF  PROCEDURES Prevention of TB </vt:lpstr>
      <vt:lpstr>Prevention of TB</vt:lpstr>
      <vt:lpstr>Prevention of TB</vt:lpstr>
      <vt:lpstr>Definition of Terms</vt:lpstr>
      <vt:lpstr>Definition of Terms</vt:lpstr>
      <vt:lpstr>Policies</vt:lpstr>
      <vt:lpstr>Policies</vt:lpstr>
      <vt:lpstr>Policies</vt:lpstr>
      <vt:lpstr>Policies</vt:lpstr>
      <vt:lpstr>TB infection control in                   DOTS facilities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TB infection control in households/congregate settings</vt:lpstr>
      <vt:lpstr>Isoniazid Preventive Therapy</vt:lpstr>
      <vt:lpstr>PowerPoint Presentation</vt:lpstr>
      <vt:lpstr>Isoniazid Preventive Therapy</vt:lpstr>
      <vt:lpstr>Form 4. TB Treatment-IPT Card</vt:lpstr>
      <vt:lpstr>Form 4. TB Treatment-IPT Card</vt:lpstr>
      <vt:lpstr>Form 9. IPT Register</vt:lpstr>
      <vt:lpstr>Form 9. IPT Register</vt:lpstr>
      <vt:lpstr>Isoniazid Preventive Therapy</vt:lpstr>
      <vt:lpstr>Baby born to mother with TB disease</vt:lpstr>
      <vt:lpstr>Baby born to mother with TB disease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 NTP  MANUAL OF PROCEDURES Case Holding</dc:title>
  <dc:creator>Jose Hesron Morfe,MD</dc:creator>
  <cp:lastModifiedBy>alio</cp:lastModifiedBy>
  <cp:revision>251</cp:revision>
  <dcterms:created xsi:type="dcterms:W3CDTF">2014-02-05T03:51:19Z</dcterms:created>
  <dcterms:modified xsi:type="dcterms:W3CDTF">2018-04-23T10:29:13Z</dcterms:modified>
</cp:coreProperties>
</file>