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25"/>
  </p:notesMasterIdLst>
  <p:sldIdLst>
    <p:sldId id="294" r:id="rId2"/>
    <p:sldId id="257" r:id="rId3"/>
    <p:sldId id="267" r:id="rId4"/>
    <p:sldId id="268" r:id="rId5"/>
    <p:sldId id="269" r:id="rId6"/>
    <p:sldId id="270" r:id="rId7"/>
    <p:sldId id="273" r:id="rId8"/>
    <p:sldId id="274" r:id="rId9"/>
    <p:sldId id="287" r:id="rId10"/>
    <p:sldId id="291" r:id="rId11"/>
    <p:sldId id="289" r:id="rId12"/>
    <p:sldId id="288" r:id="rId13"/>
    <p:sldId id="292" r:id="rId14"/>
    <p:sldId id="290" r:id="rId15"/>
    <p:sldId id="293" r:id="rId16"/>
    <p:sldId id="275" r:id="rId17"/>
    <p:sldId id="277" r:id="rId18"/>
    <p:sldId id="281" r:id="rId19"/>
    <p:sldId id="286" r:id="rId20"/>
    <p:sldId id="282" r:id="rId21"/>
    <p:sldId id="283" r:id="rId22"/>
    <p:sldId id="284" r:id="rId23"/>
    <p:sldId id="285"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6029" autoAdjust="0"/>
    <p:restoredTop sz="94660"/>
  </p:normalViewPr>
  <p:slideViewPr>
    <p:cSldViewPr snapToGrid="0">
      <p:cViewPr varScale="1">
        <p:scale>
          <a:sx n="69" d="100"/>
          <a:sy n="69" d="100"/>
        </p:scale>
        <p:origin x="1314" y="66"/>
      </p:cViewPr>
      <p:guideLst>
        <p:guide orient="horz" pos="2160"/>
        <p:guide pos="2880"/>
      </p:guideLst>
    </p:cSldViewPr>
  </p:slideViewPr>
  <p:notesTextViewPr>
    <p:cViewPr>
      <p:scale>
        <a:sx n="1" d="1"/>
        <a:sy n="1" d="1"/>
      </p:scale>
      <p:origin x="0" y="0"/>
    </p:cViewPr>
  </p:notesTextViewPr>
  <p:sorterViewPr>
    <p:cViewPr>
      <p:scale>
        <a:sx n="166" d="100"/>
        <a:sy n="166" d="100"/>
      </p:scale>
      <p:origin x="0" y="9504"/>
    </p:cViewPr>
  </p:sorterViewPr>
  <p:notesViewPr>
    <p:cSldViewPr snapToGrid="0">
      <p:cViewPr varScale="1">
        <p:scale>
          <a:sx n="53" d="100"/>
          <a:sy n="53" d="100"/>
        </p:scale>
        <p:origin x="2844"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2A1629-2C9E-4584-B1A7-602AEC2EE184}" type="datetimeFigureOut">
              <a:rPr lang="en-PH" smtClean="0"/>
              <a:t>23/04/2018</a:t>
            </a:fld>
            <a:endParaRPr lang="en-P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69FABF-F1C2-4160-A6E4-40E773B4DC7E}" type="slidenum">
              <a:rPr lang="en-PH" smtClean="0"/>
              <a:t>‹#›</a:t>
            </a:fld>
            <a:endParaRPr lang="en-PH"/>
          </a:p>
        </p:txBody>
      </p:sp>
    </p:spTree>
    <p:extLst>
      <p:ext uri="{BB962C8B-B14F-4D97-AF65-F5344CB8AC3E}">
        <p14:creationId xmlns:p14="http://schemas.microsoft.com/office/powerpoint/2010/main" val="1022636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1BC032DF-1D5C-40C1-B1AD-E46D1B590769}" type="slidenum">
              <a:rPr lang="en-PH" smtClean="0"/>
              <a:t>1</a:t>
            </a:fld>
            <a:endParaRPr lang="en-PH" dirty="0"/>
          </a:p>
        </p:txBody>
      </p:sp>
    </p:spTree>
    <p:extLst>
      <p:ext uri="{BB962C8B-B14F-4D97-AF65-F5344CB8AC3E}">
        <p14:creationId xmlns:p14="http://schemas.microsoft.com/office/powerpoint/2010/main" val="1525191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2B69FABF-F1C2-4160-A6E4-40E773B4DC7E}" type="slidenum">
              <a:rPr lang="en-PH" smtClean="0"/>
              <a:t>10</a:t>
            </a:fld>
            <a:endParaRPr lang="en-PH" dirty="0"/>
          </a:p>
        </p:txBody>
      </p:sp>
    </p:spTree>
    <p:extLst>
      <p:ext uri="{BB962C8B-B14F-4D97-AF65-F5344CB8AC3E}">
        <p14:creationId xmlns:p14="http://schemas.microsoft.com/office/powerpoint/2010/main" val="891691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2B69FABF-F1C2-4160-A6E4-40E773B4DC7E}" type="slidenum">
              <a:rPr lang="en-PH" smtClean="0"/>
              <a:t>11</a:t>
            </a:fld>
            <a:endParaRPr lang="en-PH"/>
          </a:p>
        </p:txBody>
      </p:sp>
    </p:spTree>
    <p:extLst>
      <p:ext uri="{BB962C8B-B14F-4D97-AF65-F5344CB8AC3E}">
        <p14:creationId xmlns:p14="http://schemas.microsoft.com/office/powerpoint/2010/main" val="347393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2B69FABF-F1C2-4160-A6E4-40E773B4DC7E}" type="slidenum">
              <a:rPr lang="en-PH" smtClean="0"/>
              <a:t>12</a:t>
            </a:fld>
            <a:endParaRPr lang="en-PH"/>
          </a:p>
        </p:txBody>
      </p:sp>
    </p:spTree>
    <p:extLst>
      <p:ext uri="{BB962C8B-B14F-4D97-AF65-F5344CB8AC3E}">
        <p14:creationId xmlns:p14="http://schemas.microsoft.com/office/powerpoint/2010/main" val="3129983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2B69FABF-F1C2-4160-A6E4-40E773B4DC7E}" type="slidenum">
              <a:rPr lang="en-PH" smtClean="0"/>
              <a:t>13</a:t>
            </a:fld>
            <a:endParaRPr lang="en-PH"/>
          </a:p>
        </p:txBody>
      </p:sp>
    </p:spTree>
    <p:extLst>
      <p:ext uri="{BB962C8B-B14F-4D97-AF65-F5344CB8AC3E}">
        <p14:creationId xmlns:p14="http://schemas.microsoft.com/office/powerpoint/2010/main" val="3891905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2B69FABF-F1C2-4160-A6E4-40E773B4DC7E}" type="slidenum">
              <a:rPr lang="en-PH" smtClean="0"/>
              <a:t>14</a:t>
            </a:fld>
            <a:endParaRPr lang="en-PH"/>
          </a:p>
        </p:txBody>
      </p:sp>
    </p:spTree>
    <p:extLst>
      <p:ext uri="{BB962C8B-B14F-4D97-AF65-F5344CB8AC3E}">
        <p14:creationId xmlns:p14="http://schemas.microsoft.com/office/powerpoint/2010/main" val="36169401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2B69FABF-F1C2-4160-A6E4-40E773B4DC7E}" type="slidenum">
              <a:rPr lang="en-PH" smtClean="0"/>
              <a:t>15</a:t>
            </a:fld>
            <a:endParaRPr lang="en-PH"/>
          </a:p>
        </p:txBody>
      </p:sp>
    </p:spTree>
    <p:extLst>
      <p:ext uri="{BB962C8B-B14F-4D97-AF65-F5344CB8AC3E}">
        <p14:creationId xmlns:p14="http://schemas.microsoft.com/office/powerpoint/2010/main" val="41518039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a:t>These are the procedures for the internal referral system in the hospital. Emphasize this when training hospital staff.  But coordinators must be able to discuss this for monitoring and supervision purposes.</a:t>
            </a:r>
          </a:p>
        </p:txBody>
      </p:sp>
      <p:sp>
        <p:nvSpPr>
          <p:cNvPr id="4" name="Slide Number Placeholder 3"/>
          <p:cNvSpPr>
            <a:spLocks noGrp="1"/>
          </p:cNvSpPr>
          <p:nvPr>
            <p:ph type="sldNum" sz="quarter" idx="10"/>
          </p:nvPr>
        </p:nvSpPr>
        <p:spPr/>
        <p:txBody>
          <a:bodyPr/>
          <a:lstStyle/>
          <a:p>
            <a:fld id="{2B69FABF-F1C2-4160-A6E4-40E773B4DC7E}" type="slidenum">
              <a:rPr lang="en-PH" smtClean="0"/>
              <a:t>16</a:t>
            </a:fld>
            <a:endParaRPr lang="en-PH" dirty="0"/>
          </a:p>
        </p:txBody>
      </p:sp>
    </p:spTree>
    <p:extLst>
      <p:ext uri="{BB962C8B-B14F-4D97-AF65-F5344CB8AC3E}">
        <p14:creationId xmlns:p14="http://schemas.microsoft.com/office/powerpoint/2010/main" val="41369923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a:t>In a patient-centered TB care, patient participate in deciding where s/he will receive treatment.</a:t>
            </a:r>
          </a:p>
        </p:txBody>
      </p:sp>
      <p:sp>
        <p:nvSpPr>
          <p:cNvPr id="4" name="Slide Number Placeholder 3"/>
          <p:cNvSpPr>
            <a:spLocks noGrp="1"/>
          </p:cNvSpPr>
          <p:nvPr>
            <p:ph type="sldNum" sz="quarter" idx="10"/>
          </p:nvPr>
        </p:nvSpPr>
        <p:spPr/>
        <p:txBody>
          <a:bodyPr/>
          <a:lstStyle/>
          <a:p>
            <a:fld id="{2B69FABF-F1C2-4160-A6E4-40E773B4DC7E}" type="slidenum">
              <a:rPr lang="en-PH" smtClean="0"/>
              <a:t>17</a:t>
            </a:fld>
            <a:endParaRPr lang="en-PH" dirty="0"/>
          </a:p>
        </p:txBody>
      </p:sp>
    </p:spTree>
    <p:extLst>
      <p:ext uri="{BB962C8B-B14F-4D97-AF65-F5344CB8AC3E}">
        <p14:creationId xmlns:p14="http://schemas.microsoft.com/office/powerpoint/2010/main" val="35775002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a:t>It is important to give feedback  to the referring facility  to ensure that patient is not lost during the referral process.   The referring and receiving facilities should help each other in tracing the lost patient.</a:t>
            </a:r>
          </a:p>
        </p:txBody>
      </p:sp>
      <p:sp>
        <p:nvSpPr>
          <p:cNvPr id="4" name="Slide Number Placeholder 3"/>
          <p:cNvSpPr>
            <a:spLocks noGrp="1"/>
          </p:cNvSpPr>
          <p:nvPr>
            <p:ph type="sldNum" sz="quarter" idx="10"/>
          </p:nvPr>
        </p:nvSpPr>
        <p:spPr/>
        <p:txBody>
          <a:bodyPr/>
          <a:lstStyle/>
          <a:p>
            <a:fld id="{2B69FABF-F1C2-4160-A6E4-40E773B4DC7E}" type="slidenum">
              <a:rPr lang="en-PH" smtClean="0"/>
              <a:t>18</a:t>
            </a:fld>
            <a:endParaRPr lang="en-PH"/>
          </a:p>
        </p:txBody>
      </p:sp>
    </p:spTree>
    <p:extLst>
      <p:ext uri="{BB962C8B-B14F-4D97-AF65-F5344CB8AC3E}">
        <p14:creationId xmlns:p14="http://schemas.microsoft.com/office/powerpoint/2010/main" val="2257171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2B69FABF-F1C2-4160-A6E4-40E773B4DC7E}" type="slidenum">
              <a:rPr lang="en-PH" smtClean="0"/>
              <a:t>19</a:t>
            </a:fld>
            <a:endParaRPr lang="en-PH"/>
          </a:p>
        </p:txBody>
      </p:sp>
    </p:spTree>
    <p:extLst>
      <p:ext uri="{BB962C8B-B14F-4D97-AF65-F5344CB8AC3E}">
        <p14:creationId xmlns:p14="http://schemas.microsoft.com/office/powerpoint/2010/main" val="2165692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a:t>There are different kinds of health facilities providing TB services.  They are grouped into (1) public health facilities,  (2) other public health facilities, (3) private health facilities and (4) community groups. </a:t>
            </a:r>
          </a:p>
          <a:p>
            <a:endParaRPr lang="en-PH" dirty="0"/>
          </a:p>
        </p:txBody>
      </p:sp>
      <p:sp>
        <p:nvSpPr>
          <p:cNvPr id="4" name="Slide Number Placeholder 3"/>
          <p:cNvSpPr>
            <a:spLocks noGrp="1"/>
          </p:cNvSpPr>
          <p:nvPr>
            <p:ph type="sldNum" sz="quarter" idx="10"/>
          </p:nvPr>
        </p:nvSpPr>
        <p:spPr/>
        <p:txBody>
          <a:bodyPr/>
          <a:lstStyle/>
          <a:p>
            <a:fld id="{2B69FABF-F1C2-4160-A6E4-40E773B4DC7E}" type="slidenum">
              <a:rPr lang="en-PH" smtClean="0"/>
              <a:t>2</a:t>
            </a:fld>
            <a:endParaRPr lang="en-PH" dirty="0"/>
          </a:p>
        </p:txBody>
      </p:sp>
    </p:spTree>
    <p:extLst>
      <p:ext uri="{BB962C8B-B14F-4D97-AF65-F5344CB8AC3E}">
        <p14:creationId xmlns:p14="http://schemas.microsoft.com/office/powerpoint/2010/main" val="6130235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2B69FABF-F1C2-4160-A6E4-40E773B4DC7E}" type="slidenum">
              <a:rPr lang="en-PH" smtClean="0"/>
              <a:t>20</a:t>
            </a:fld>
            <a:endParaRPr lang="en-PH"/>
          </a:p>
        </p:txBody>
      </p:sp>
    </p:spTree>
    <p:extLst>
      <p:ext uri="{BB962C8B-B14F-4D97-AF65-F5344CB8AC3E}">
        <p14:creationId xmlns:p14="http://schemas.microsoft.com/office/powerpoint/2010/main" val="33943649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2B69FABF-F1C2-4160-A6E4-40E773B4DC7E}" type="slidenum">
              <a:rPr lang="en-PH" smtClean="0"/>
              <a:t>21</a:t>
            </a:fld>
            <a:endParaRPr lang="en-PH"/>
          </a:p>
        </p:txBody>
      </p:sp>
    </p:spTree>
    <p:extLst>
      <p:ext uri="{BB962C8B-B14F-4D97-AF65-F5344CB8AC3E}">
        <p14:creationId xmlns:p14="http://schemas.microsoft.com/office/powerpoint/2010/main" val="158702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a:t>This is common specially in areas where there are many private health care providers who refer cases using prescription pad or any piece of paper.  Through patient interview, review of documents or even talking with the previous physician, the physician of the receiving facility will be in the best position to evaluate patient and decide on the next action.</a:t>
            </a:r>
          </a:p>
        </p:txBody>
      </p:sp>
      <p:sp>
        <p:nvSpPr>
          <p:cNvPr id="4" name="Slide Number Placeholder 3"/>
          <p:cNvSpPr>
            <a:spLocks noGrp="1"/>
          </p:cNvSpPr>
          <p:nvPr>
            <p:ph type="sldNum" sz="quarter" idx="10"/>
          </p:nvPr>
        </p:nvSpPr>
        <p:spPr/>
        <p:txBody>
          <a:bodyPr/>
          <a:lstStyle/>
          <a:p>
            <a:fld id="{2B69FABF-F1C2-4160-A6E4-40E773B4DC7E}" type="slidenum">
              <a:rPr lang="en-PH" smtClean="0"/>
              <a:t>22</a:t>
            </a:fld>
            <a:endParaRPr lang="en-PH"/>
          </a:p>
        </p:txBody>
      </p:sp>
    </p:spTree>
    <p:extLst>
      <p:ext uri="{BB962C8B-B14F-4D97-AF65-F5344CB8AC3E}">
        <p14:creationId xmlns:p14="http://schemas.microsoft.com/office/powerpoint/2010/main" val="3841353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2B69FABF-F1C2-4160-A6E4-40E773B4DC7E}" type="slidenum">
              <a:rPr lang="en-PH" smtClean="0"/>
              <a:t>23</a:t>
            </a:fld>
            <a:endParaRPr lang="en-PH"/>
          </a:p>
        </p:txBody>
      </p:sp>
    </p:spTree>
    <p:extLst>
      <p:ext uri="{BB962C8B-B14F-4D97-AF65-F5344CB8AC3E}">
        <p14:creationId xmlns:p14="http://schemas.microsoft.com/office/powerpoint/2010/main" val="3866126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2B69FABF-F1C2-4160-A6E4-40E773B4DC7E}" type="slidenum">
              <a:rPr lang="en-PH" smtClean="0"/>
              <a:t>3</a:t>
            </a:fld>
            <a:endParaRPr lang="en-PH" dirty="0"/>
          </a:p>
        </p:txBody>
      </p:sp>
    </p:spTree>
    <p:extLst>
      <p:ext uri="{BB962C8B-B14F-4D97-AF65-F5344CB8AC3E}">
        <p14:creationId xmlns:p14="http://schemas.microsoft.com/office/powerpoint/2010/main" val="1782774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dirty="0"/>
              <a:t>These are the major reasons for referrals under the National TB Control Program.  There are examples cited in the MOP.  For example, a hospital referring a TB case to health center for registration and initiation of treatment or a health center referring presumptive MDR-TB to a treatment center.</a:t>
            </a:r>
          </a:p>
        </p:txBody>
      </p:sp>
      <p:sp>
        <p:nvSpPr>
          <p:cNvPr id="4" name="Slide Number Placeholder 3"/>
          <p:cNvSpPr>
            <a:spLocks noGrp="1"/>
          </p:cNvSpPr>
          <p:nvPr>
            <p:ph type="sldNum" sz="quarter" idx="10"/>
          </p:nvPr>
        </p:nvSpPr>
        <p:spPr/>
        <p:txBody>
          <a:bodyPr/>
          <a:lstStyle/>
          <a:p>
            <a:fld id="{2B69FABF-F1C2-4160-A6E4-40E773B4DC7E}" type="slidenum">
              <a:rPr lang="en-PH" smtClean="0"/>
              <a:t>4</a:t>
            </a:fld>
            <a:endParaRPr lang="en-PH" dirty="0"/>
          </a:p>
        </p:txBody>
      </p:sp>
    </p:spTree>
    <p:extLst>
      <p:ext uri="{BB962C8B-B14F-4D97-AF65-F5344CB8AC3E}">
        <p14:creationId xmlns:p14="http://schemas.microsoft.com/office/powerpoint/2010/main" val="2434451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2B69FABF-F1C2-4160-A6E4-40E773B4DC7E}" type="slidenum">
              <a:rPr lang="en-PH" smtClean="0"/>
              <a:t>5</a:t>
            </a:fld>
            <a:endParaRPr lang="en-PH" dirty="0"/>
          </a:p>
        </p:txBody>
      </p:sp>
    </p:spTree>
    <p:extLst>
      <p:ext uri="{BB962C8B-B14F-4D97-AF65-F5344CB8AC3E}">
        <p14:creationId xmlns:p14="http://schemas.microsoft.com/office/powerpoint/2010/main" val="2870153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2B69FABF-F1C2-4160-A6E4-40E773B4DC7E}" type="slidenum">
              <a:rPr lang="en-PH" smtClean="0"/>
              <a:t>6</a:t>
            </a:fld>
            <a:endParaRPr lang="en-PH" dirty="0"/>
          </a:p>
        </p:txBody>
      </p:sp>
    </p:spTree>
    <p:extLst>
      <p:ext uri="{BB962C8B-B14F-4D97-AF65-F5344CB8AC3E}">
        <p14:creationId xmlns:p14="http://schemas.microsoft.com/office/powerpoint/2010/main" val="1874655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2B69FABF-F1C2-4160-A6E4-40E773B4DC7E}" type="slidenum">
              <a:rPr lang="en-PH" smtClean="0"/>
              <a:t>7</a:t>
            </a:fld>
            <a:endParaRPr lang="en-PH" dirty="0"/>
          </a:p>
        </p:txBody>
      </p:sp>
    </p:spTree>
    <p:extLst>
      <p:ext uri="{BB962C8B-B14F-4D97-AF65-F5344CB8AC3E}">
        <p14:creationId xmlns:p14="http://schemas.microsoft.com/office/powerpoint/2010/main" val="590818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2B69FABF-F1C2-4160-A6E4-40E773B4DC7E}" type="slidenum">
              <a:rPr lang="en-PH" smtClean="0"/>
              <a:t>8</a:t>
            </a:fld>
            <a:endParaRPr lang="en-PH" dirty="0"/>
          </a:p>
        </p:txBody>
      </p:sp>
    </p:spTree>
    <p:extLst>
      <p:ext uri="{BB962C8B-B14F-4D97-AF65-F5344CB8AC3E}">
        <p14:creationId xmlns:p14="http://schemas.microsoft.com/office/powerpoint/2010/main" val="1605475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2B69FABF-F1C2-4160-A6E4-40E773B4DC7E}" type="slidenum">
              <a:rPr lang="en-PH" smtClean="0"/>
              <a:t>9</a:t>
            </a:fld>
            <a:endParaRPr lang="en-PH" dirty="0"/>
          </a:p>
        </p:txBody>
      </p:sp>
    </p:spTree>
    <p:extLst>
      <p:ext uri="{BB962C8B-B14F-4D97-AF65-F5344CB8AC3E}">
        <p14:creationId xmlns:p14="http://schemas.microsoft.com/office/powerpoint/2010/main" val="3948252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9965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682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743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4630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233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519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697657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5873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0901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6778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406252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794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4772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6342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503457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7609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74171" y="145142"/>
            <a:ext cx="7199086" cy="751237"/>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74171" y="1041520"/>
            <a:ext cx="7199086" cy="49998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742836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3345" y="2445694"/>
            <a:ext cx="8368145" cy="4293355"/>
          </a:xfrm>
        </p:spPr>
        <p:txBody>
          <a:bodyPr/>
          <a:lstStyle/>
          <a:p>
            <a:br>
              <a:rPr lang="en-US" sz="4800" dirty="0">
                <a:effectLst>
                  <a:outerShdw blurRad="38100" dist="38100" dir="2700000" algn="tl">
                    <a:srgbClr val="000000">
                      <a:alpha val="43137"/>
                    </a:srgbClr>
                  </a:outerShdw>
                </a:effectLst>
              </a:rPr>
            </a:br>
            <a:br>
              <a:rPr lang="en-US" sz="4800" dirty="0">
                <a:effectLst>
                  <a:outerShdw blurRad="38100" dist="38100" dir="2700000" algn="tl">
                    <a:srgbClr val="000000">
                      <a:alpha val="43137"/>
                    </a:srgbClr>
                  </a:outerShdw>
                </a:effectLst>
              </a:rPr>
            </a:br>
            <a:br>
              <a:rPr lang="en-US" sz="4800" dirty="0">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 </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5</a:t>
            </a:r>
            <a:r>
              <a:rPr lang="en-US" sz="4800" baseline="30000" dirty="0">
                <a:effectLst>
                  <a:outerShdw blurRad="38100" dist="38100" dir="2700000" algn="tl">
                    <a:srgbClr val="000000">
                      <a:alpha val="43137"/>
                    </a:srgbClr>
                  </a:outerShdw>
                </a:effectLst>
              </a:rPr>
              <a:t>th</a:t>
            </a:r>
            <a:r>
              <a:rPr lang="en-US" sz="4800" dirty="0">
                <a:effectLst>
                  <a:outerShdw blurRad="38100" dist="38100" dir="2700000" algn="tl">
                    <a:srgbClr val="000000">
                      <a:alpha val="43137"/>
                    </a:srgbClr>
                  </a:outerShdw>
                </a:effectLst>
              </a:rPr>
              <a:t> edition</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 NTP MANUAL OF </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PROCEDURES</a:t>
            </a:r>
            <a:br>
              <a:rPr lang="en-US" dirty="0"/>
            </a:br>
            <a:r>
              <a:rPr lang="en-PH" sz="4800" dirty="0">
                <a:solidFill>
                  <a:schemeClr val="tx1"/>
                </a:solidFill>
              </a:rPr>
              <a:t>TB-DOTS Referral System</a:t>
            </a:r>
            <a:br>
              <a:rPr lang="en-PH" sz="4800" dirty="0">
                <a:solidFill>
                  <a:schemeClr val="tx1"/>
                </a:solidFill>
              </a:rPr>
            </a:br>
            <a:br>
              <a:rPr lang="en-PH" sz="4800" dirty="0">
                <a:solidFill>
                  <a:schemeClr val="tx1"/>
                </a:solidFill>
              </a:rPr>
            </a:br>
            <a:endParaRPr lang="en-US" sz="1800" dirty="0">
              <a:solidFill>
                <a:schemeClr val="tx1"/>
              </a:solidFill>
              <a:highlight>
                <a:srgbClr val="FFFF00"/>
              </a:highlight>
            </a:endParaRPr>
          </a:p>
        </p:txBody>
      </p:sp>
      <p:pic>
        <p:nvPicPr>
          <p:cNvPr id="5" name="Picture 4">
            <a:extLst>
              <a:ext uri="{FF2B5EF4-FFF2-40B4-BE49-F238E27FC236}">
                <a16:creationId xmlns:a16="http://schemas.microsoft.com/office/drawing/2014/main" id="{727C3B40-66F7-49F1-BC07-C94071F447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8023" y="620598"/>
            <a:ext cx="2182570" cy="775795"/>
          </a:xfrm>
          <a:prstGeom prst="rect">
            <a:avLst/>
          </a:prstGeom>
        </p:spPr>
      </p:pic>
      <p:pic>
        <p:nvPicPr>
          <p:cNvPr id="6" name="Picture 11">
            <a:extLst>
              <a:ext uri="{FF2B5EF4-FFF2-40B4-BE49-F238E27FC236}">
                <a16:creationId xmlns:a16="http://schemas.microsoft.com/office/drawing/2014/main" id="{02C8D457-AFA1-4D90-B84F-E510A6D3A19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r="63464"/>
          <a:stretch>
            <a:fillRect/>
          </a:stretch>
        </p:blipFill>
        <p:spPr bwMode="auto">
          <a:xfrm>
            <a:off x="4041855" y="678873"/>
            <a:ext cx="2446008" cy="698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PBSPlogo-transparent.png">
            <a:extLst>
              <a:ext uri="{FF2B5EF4-FFF2-40B4-BE49-F238E27FC236}">
                <a16:creationId xmlns:a16="http://schemas.microsoft.com/office/drawing/2014/main" id="{7B04A8CB-024E-4D76-AE33-1F3AD3244576}"/>
              </a:ext>
            </a:extLst>
          </p:cNvPr>
          <p:cNvPicPr>
            <a:picLocks noChangeAspect="1"/>
          </p:cNvPicPr>
          <p:nvPr/>
        </p:nvPicPr>
        <p:blipFill>
          <a:blip r:embed="rId5" cstate="print"/>
          <a:srcRect/>
          <a:stretch>
            <a:fillRect/>
          </a:stretch>
        </p:blipFill>
        <p:spPr bwMode="auto">
          <a:xfrm>
            <a:off x="7230641" y="577779"/>
            <a:ext cx="983045" cy="861431"/>
          </a:xfrm>
          <a:prstGeom prst="rect">
            <a:avLst/>
          </a:prstGeom>
          <a:noFill/>
          <a:ln w="9525">
            <a:noFill/>
            <a:miter lim="800000"/>
            <a:headEnd/>
            <a:tailEnd/>
          </a:ln>
        </p:spPr>
      </p:pic>
    </p:spTree>
    <p:extLst>
      <p:ext uri="{BB962C8B-B14F-4D97-AF65-F5344CB8AC3E}">
        <p14:creationId xmlns:p14="http://schemas.microsoft.com/office/powerpoint/2010/main" val="1301673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03662" y="208027"/>
            <a:ext cx="8792848" cy="668818"/>
          </a:xfrm>
        </p:spPr>
        <p:txBody>
          <a:bodyPr>
            <a:noAutofit/>
          </a:bodyPr>
          <a:lstStyle/>
          <a:p>
            <a:r>
              <a:rPr lang="en-US" b="1" dirty="0">
                <a:solidFill>
                  <a:schemeClr val="accent1">
                    <a:lumMod val="75000"/>
                  </a:schemeClr>
                </a:solidFill>
              </a:rPr>
              <a:t>Form 7. NTP Referral Form</a:t>
            </a:r>
          </a:p>
        </p:txBody>
      </p:sp>
      <p:pic>
        <p:nvPicPr>
          <p:cNvPr id="5" name="Picture 4"/>
          <p:cNvPicPr>
            <a:picLocks noChangeAspect="1"/>
          </p:cNvPicPr>
          <p:nvPr/>
        </p:nvPicPr>
        <p:blipFill rotWithShape="1">
          <a:blip r:embed="rId3"/>
          <a:srcRect b="41392"/>
          <a:stretch/>
        </p:blipFill>
        <p:spPr>
          <a:xfrm>
            <a:off x="1377569" y="738299"/>
            <a:ext cx="6386052" cy="6113833"/>
          </a:xfrm>
          <a:prstGeom prst="rect">
            <a:avLst/>
          </a:prstGeom>
        </p:spPr>
      </p:pic>
    </p:spTree>
    <p:extLst>
      <p:ext uri="{BB962C8B-B14F-4D97-AF65-F5344CB8AC3E}">
        <p14:creationId xmlns:p14="http://schemas.microsoft.com/office/powerpoint/2010/main" val="2696256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31371" y="163238"/>
            <a:ext cx="8792848" cy="668818"/>
          </a:xfrm>
        </p:spPr>
        <p:txBody>
          <a:bodyPr>
            <a:noAutofit/>
          </a:bodyPr>
          <a:lstStyle/>
          <a:p>
            <a:r>
              <a:rPr lang="en-US" b="1" dirty="0">
                <a:solidFill>
                  <a:schemeClr val="accent1">
                    <a:lumMod val="75000"/>
                  </a:schemeClr>
                </a:solidFill>
              </a:rPr>
              <a:t>Form 7. NTP Referral Form</a:t>
            </a:r>
          </a:p>
        </p:txBody>
      </p:sp>
      <p:pic>
        <p:nvPicPr>
          <p:cNvPr id="5" name="Picture 4"/>
          <p:cNvPicPr>
            <a:picLocks noChangeAspect="1"/>
          </p:cNvPicPr>
          <p:nvPr/>
        </p:nvPicPr>
        <p:blipFill rotWithShape="1">
          <a:blip r:embed="rId3"/>
          <a:srcRect t="60645" b="-89"/>
          <a:stretch/>
        </p:blipFill>
        <p:spPr>
          <a:xfrm>
            <a:off x="270750" y="1106130"/>
            <a:ext cx="8743630" cy="5633884"/>
          </a:xfrm>
          <a:prstGeom prst="rect">
            <a:avLst/>
          </a:prstGeom>
        </p:spPr>
      </p:pic>
    </p:spTree>
    <p:extLst>
      <p:ext uri="{BB962C8B-B14F-4D97-AF65-F5344CB8AC3E}">
        <p14:creationId xmlns:p14="http://schemas.microsoft.com/office/powerpoint/2010/main" val="261372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51152" y="91794"/>
            <a:ext cx="8792848" cy="668818"/>
          </a:xfrm>
        </p:spPr>
        <p:txBody>
          <a:bodyPr>
            <a:noAutofit/>
          </a:bodyPr>
          <a:lstStyle/>
          <a:p>
            <a:r>
              <a:rPr lang="en-US" b="1" dirty="0">
                <a:solidFill>
                  <a:schemeClr val="accent1">
                    <a:lumMod val="75000"/>
                  </a:schemeClr>
                </a:solidFill>
              </a:rPr>
              <a:t>Form 8. Hospital TB Referral Logbook</a:t>
            </a:r>
          </a:p>
        </p:txBody>
      </p:sp>
      <p:pic>
        <p:nvPicPr>
          <p:cNvPr id="5" name="Picture 4"/>
          <p:cNvPicPr>
            <a:picLocks noChangeAspect="1"/>
          </p:cNvPicPr>
          <p:nvPr/>
        </p:nvPicPr>
        <p:blipFill>
          <a:blip r:embed="rId3"/>
          <a:stretch>
            <a:fillRect/>
          </a:stretch>
        </p:blipFill>
        <p:spPr>
          <a:xfrm>
            <a:off x="149723" y="830831"/>
            <a:ext cx="8873925" cy="5687962"/>
          </a:xfrm>
          <a:prstGeom prst="rect">
            <a:avLst/>
          </a:prstGeom>
        </p:spPr>
      </p:pic>
      <p:pic>
        <p:nvPicPr>
          <p:cNvPr id="6" name="Picture 5"/>
          <p:cNvPicPr>
            <a:picLocks noChangeAspect="1"/>
          </p:cNvPicPr>
          <p:nvPr/>
        </p:nvPicPr>
        <p:blipFill rotWithShape="1">
          <a:blip r:embed="rId3"/>
          <a:srcRect t="2420" r="36260" b="76577"/>
          <a:stretch/>
        </p:blipFill>
        <p:spPr>
          <a:xfrm>
            <a:off x="85423" y="1135625"/>
            <a:ext cx="8938225" cy="1887794"/>
          </a:xfrm>
          <a:prstGeom prst="rect">
            <a:avLst/>
          </a:prstGeom>
        </p:spPr>
      </p:pic>
      <p:pic>
        <p:nvPicPr>
          <p:cNvPr id="7" name="Picture 6"/>
          <p:cNvPicPr>
            <a:picLocks noChangeAspect="1"/>
          </p:cNvPicPr>
          <p:nvPr/>
        </p:nvPicPr>
        <p:blipFill rotWithShape="1">
          <a:blip r:embed="rId3"/>
          <a:srcRect l="63101" t="6456" r="477" b="72541"/>
          <a:stretch/>
        </p:blipFill>
        <p:spPr>
          <a:xfrm>
            <a:off x="3916167" y="1135625"/>
            <a:ext cx="5107481" cy="1887794"/>
          </a:xfrm>
          <a:prstGeom prst="rect">
            <a:avLst/>
          </a:prstGeom>
        </p:spPr>
      </p:pic>
      <p:pic>
        <p:nvPicPr>
          <p:cNvPr id="8" name="Picture 7"/>
          <p:cNvPicPr>
            <a:picLocks noChangeAspect="1"/>
          </p:cNvPicPr>
          <p:nvPr/>
        </p:nvPicPr>
        <p:blipFill rotWithShape="1">
          <a:blip r:embed="rId3"/>
          <a:srcRect l="405" t="85503" r="63606" b="2683"/>
          <a:stretch/>
        </p:blipFill>
        <p:spPr>
          <a:xfrm>
            <a:off x="174171" y="5066075"/>
            <a:ext cx="7709988" cy="1622322"/>
          </a:xfrm>
          <a:prstGeom prst="rect">
            <a:avLst/>
          </a:prstGeom>
        </p:spPr>
      </p:pic>
      <p:pic>
        <p:nvPicPr>
          <p:cNvPr id="9" name="Picture 8"/>
          <p:cNvPicPr>
            <a:picLocks noChangeAspect="1"/>
          </p:cNvPicPr>
          <p:nvPr/>
        </p:nvPicPr>
        <p:blipFill rotWithShape="1">
          <a:blip r:embed="rId3"/>
          <a:srcRect l="41167" t="85836" r="36028" b="736"/>
          <a:stretch/>
        </p:blipFill>
        <p:spPr>
          <a:xfrm>
            <a:off x="2655212" y="4844512"/>
            <a:ext cx="4885509" cy="1843885"/>
          </a:xfrm>
          <a:prstGeom prst="rect">
            <a:avLst/>
          </a:prstGeom>
        </p:spPr>
      </p:pic>
      <p:pic>
        <p:nvPicPr>
          <p:cNvPr id="10" name="Picture 9"/>
          <p:cNvPicPr>
            <a:picLocks noChangeAspect="1"/>
          </p:cNvPicPr>
          <p:nvPr/>
        </p:nvPicPr>
        <p:blipFill rotWithShape="1">
          <a:blip r:embed="rId3"/>
          <a:srcRect l="69267" t="85725" r="16438" b="847"/>
          <a:stretch/>
        </p:blipFill>
        <p:spPr>
          <a:xfrm>
            <a:off x="4938674" y="4774293"/>
            <a:ext cx="3062465" cy="1843885"/>
          </a:xfrm>
          <a:prstGeom prst="rect">
            <a:avLst/>
          </a:prstGeom>
        </p:spPr>
      </p:pic>
    </p:spTree>
    <p:extLst>
      <p:ext uri="{BB962C8B-B14F-4D97-AF65-F5344CB8AC3E}">
        <p14:creationId xmlns:p14="http://schemas.microsoft.com/office/powerpoint/2010/main" val="32293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7"/>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nodeType="clickEffect">
                                  <p:stCondLst>
                                    <p:cond delay="0"/>
                                  </p:stCondLst>
                                  <p:childTnLst>
                                    <p:set>
                                      <p:cBhvr>
                                        <p:cTn id="35" dur="1" fill="hold">
                                          <p:stCondLst>
                                            <p:cond delay="0"/>
                                          </p:stCondLst>
                                        </p:cTn>
                                        <p:tgtEl>
                                          <p:spTgt spid="8"/>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p:cTn id="40" dur="500" fill="hold"/>
                                        <p:tgtEl>
                                          <p:spTgt spid="9"/>
                                        </p:tgtEl>
                                        <p:attrNameLst>
                                          <p:attrName>ppt_w</p:attrName>
                                        </p:attrNameLst>
                                      </p:cBhvr>
                                      <p:tavLst>
                                        <p:tav tm="0">
                                          <p:val>
                                            <p:fltVal val="0"/>
                                          </p:val>
                                        </p:tav>
                                        <p:tav tm="100000">
                                          <p:val>
                                            <p:strVal val="#ppt_w"/>
                                          </p:val>
                                        </p:tav>
                                      </p:tavLst>
                                    </p:anim>
                                    <p:anim calcmode="lin" valueType="num">
                                      <p:cBhvr>
                                        <p:cTn id="41" dur="500" fill="hold"/>
                                        <p:tgtEl>
                                          <p:spTgt spid="9"/>
                                        </p:tgtEl>
                                        <p:attrNameLst>
                                          <p:attrName>ppt_h</p:attrName>
                                        </p:attrNameLst>
                                      </p:cBhvr>
                                      <p:tavLst>
                                        <p:tav tm="0">
                                          <p:val>
                                            <p:fltVal val="0"/>
                                          </p:val>
                                        </p:tav>
                                        <p:tav tm="100000">
                                          <p:val>
                                            <p:strVal val="#ppt_h"/>
                                          </p:val>
                                        </p:tav>
                                      </p:tavLst>
                                    </p:anim>
                                    <p:animEffect transition="in" filter="fade">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9"/>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p:cTn id="51" dur="500" fill="hold"/>
                                        <p:tgtEl>
                                          <p:spTgt spid="10"/>
                                        </p:tgtEl>
                                        <p:attrNameLst>
                                          <p:attrName>ppt_w</p:attrName>
                                        </p:attrNameLst>
                                      </p:cBhvr>
                                      <p:tavLst>
                                        <p:tav tm="0">
                                          <p:val>
                                            <p:fltVal val="0"/>
                                          </p:val>
                                        </p:tav>
                                        <p:tav tm="100000">
                                          <p:val>
                                            <p:strVal val="#ppt_w"/>
                                          </p:val>
                                        </p:tav>
                                      </p:tavLst>
                                    </p:anim>
                                    <p:anim calcmode="lin" valueType="num">
                                      <p:cBhvr>
                                        <p:cTn id="52" dur="500" fill="hold"/>
                                        <p:tgtEl>
                                          <p:spTgt spid="10"/>
                                        </p:tgtEl>
                                        <p:attrNameLst>
                                          <p:attrName>ppt_h</p:attrName>
                                        </p:attrNameLst>
                                      </p:cBhvr>
                                      <p:tavLst>
                                        <p:tav tm="0">
                                          <p:val>
                                            <p:fltVal val="0"/>
                                          </p:val>
                                        </p:tav>
                                        <p:tav tm="100000">
                                          <p:val>
                                            <p:strVal val="#ppt_h"/>
                                          </p:val>
                                        </p:tav>
                                      </p:tavLst>
                                    </p:anim>
                                    <p:animEffect transition="in" filter="fade">
                                      <p:cBhvr>
                                        <p:cTn id="53" dur="500"/>
                                        <p:tgtEl>
                                          <p:spTgt spid="10"/>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nodeType="clickEffect">
                                  <p:stCondLst>
                                    <p:cond delay="0"/>
                                  </p:stCondLst>
                                  <p:childTnLst>
                                    <p:set>
                                      <p:cBhvr>
                                        <p:cTn id="57"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65116" y="81007"/>
            <a:ext cx="8792848" cy="668818"/>
          </a:xfrm>
        </p:spPr>
        <p:txBody>
          <a:bodyPr>
            <a:noAutofit/>
          </a:bodyPr>
          <a:lstStyle/>
          <a:p>
            <a:r>
              <a:rPr lang="en-US" b="1" dirty="0">
                <a:solidFill>
                  <a:schemeClr val="accent1">
                    <a:lumMod val="75000"/>
                  </a:schemeClr>
                </a:solidFill>
              </a:rPr>
              <a:t>Form 8.  Hospital TB Referral Logbook</a:t>
            </a:r>
          </a:p>
        </p:txBody>
      </p:sp>
      <p:pic>
        <p:nvPicPr>
          <p:cNvPr id="5" name="Picture 4"/>
          <p:cNvPicPr>
            <a:picLocks noChangeAspect="1"/>
          </p:cNvPicPr>
          <p:nvPr/>
        </p:nvPicPr>
        <p:blipFill>
          <a:blip r:embed="rId3"/>
          <a:stretch>
            <a:fillRect/>
          </a:stretch>
        </p:blipFill>
        <p:spPr>
          <a:xfrm>
            <a:off x="149723" y="830831"/>
            <a:ext cx="8873925" cy="5687962"/>
          </a:xfrm>
          <a:prstGeom prst="rect">
            <a:avLst/>
          </a:prstGeom>
        </p:spPr>
      </p:pic>
    </p:spTree>
    <p:extLst>
      <p:ext uri="{BB962C8B-B14F-4D97-AF65-F5344CB8AC3E}">
        <p14:creationId xmlns:p14="http://schemas.microsoft.com/office/powerpoint/2010/main" val="2263988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2734"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80649" y="42675"/>
            <a:ext cx="8792848" cy="668818"/>
          </a:xfrm>
        </p:spPr>
        <p:txBody>
          <a:bodyPr>
            <a:noAutofit/>
          </a:bodyPr>
          <a:lstStyle/>
          <a:p>
            <a:r>
              <a:rPr lang="en-US" dirty="0"/>
              <a:t>Form 8. Hospital TB Referral Logbook</a:t>
            </a:r>
          </a:p>
        </p:txBody>
      </p:sp>
      <p:pic>
        <p:nvPicPr>
          <p:cNvPr id="3" name="Picture 2"/>
          <p:cNvPicPr>
            <a:picLocks noChangeAspect="1"/>
          </p:cNvPicPr>
          <p:nvPr/>
        </p:nvPicPr>
        <p:blipFill>
          <a:blip r:embed="rId3"/>
          <a:stretch>
            <a:fillRect/>
          </a:stretch>
        </p:blipFill>
        <p:spPr>
          <a:xfrm>
            <a:off x="53042" y="711493"/>
            <a:ext cx="9120455" cy="5761734"/>
          </a:xfrm>
          <a:prstGeom prst="rect">
            <a:avLst/>
          </a:prstGeom>
        </p:spPr>
      </p:pic>
      <p:pic>
        <p:nvPicPr>
          <p:cNvPr id="5" name="Picture 4"/>
          <p:cNvPicPr>
            <a:picLocks noChangeAspect="1"/>
          </p:cNvPicPr>
          <p:nvPr/>
        </p:nvPicPr>
        <p:blipFill rotWithShape="1">
          <a:blip r:embed="rId3"/>
          <a:srcRect l="870" t="5741" r="34821" b="75829"/>
          <a:stretch/>
        </p:blipFill>
        <p:spPr>
          <a:xfrm>
            <a:off x="132734" y="988142"/>
            <a:ext cx="8797933" cy="1592826"/>
          </a:xfrm>
          <a:prstGeom prst="rect">
            <a:avLst/>
          </a:prstGeom>
        </p:spPr>
      </p:pic>
      <p:pic>
        <p:nvPicPr>
          <p:cNvPr id="6" name="Picture 5"/>
          <p:cNvPicPr>
            <a:picLocks noChangeAspect="1"/>
          </p:cNvPicPr>
          <p:nvPr/>
        </p:nvPicPr>
        <p:blipFill rotWithShape="1">
          <a:blip r:embed="rId3"/>
          <a:srcRect l="64367" t="6082" r="1178" b="75488"/>
          <a:stretch/>
        </p:blipFill>
        <p:spPr>
          <a:xfrm>
            <a:off x="4323748" y="1032553"/>
            <a:ext cx="4713586" cy="1592826"/>
          </a:xfrm>
          <a:prstGeom prst="rect">
            <a:avLst/>
          </a:prstGeom>
        </p:spPr>
      </p:pic>
      <p:pic>
        <p:nvPicPr>
          <p:cNvPr id="10" name="Picture 9"/>
          <p:cNvPicPr>
            <a:picLocks noChangeAspect="1"/>
          </p:cNvPicPr>
          <p:nvPr/>
        </p:nvPicPr>
        <p:blipFill>
          <a:blip r:embed="rId4"/>
          <a:stretch>
            <a:fillRect/>
          </a:stretch>
        </p:blipFill>
        <p:spPr>
          <a:xfrm>
            <a:off x="174171" y="4685442"/>
            <a:ext cx="5014294" cy="1832196"/>
          </a:xfrm>
          <a:prstGeom prst="rect">
            <a:avLst/>
          </a:prstGeom>
        </p:spPr>
      </p:pic>
      <p:pic>
        <p:nvPicPr>
          <p:cNvPr id="11" name="Picture 10"/>
          <p:cNvPicPr>
            <a:picLocks noChangeAspect="1"/>
          </p:cNvPicPr>
          <p:nvPr/>
        </p:nvPicPr>
        <p:blipFill>
          <a:blip r:embed="rId5"/>
          <a:stretch>
            <a:fillRect/>
          </a:stretch>
        </p:blipFill>
        <p:spPr>
          <a:xfrm>
            <a:off x="2619348" y="4729853"/>
            <a:ext cx="5229979" cy="1743374"/>
          </a:xfrm>
          <a:prstGeom prst="rect">
            <a:avLst/>
          </a:prstGeom>
        </p:spPr>
      </p:pic>
      <p:pic>
        <p:nvPicPr>
          <p:cNvPr id="12" name="Picture 11"/>
          <p:cNvPicPr>
            <a:picLocks noChangeAspect="1"/>
          </p:cNvPicPr>
          <p:nvPr/>
        </p:nvPicPr>
        <p:blipFill>
          <a:blip r:embed="rId6"/>
          <a:stretch>
            <a:fillRect/>
          </a:stretch>
        </p:blipFill>
        <p:spPr>
          <a:xfrm>
            <a:off x="5241516" y="4744602"/>
            <a:ext cx="3762209" cy="1693040"/>
          </a:xfrm>
          <a:prstGeom prst="rect">
            <a:avLst/>
          </a:prstGeom>
        </p:spPr>
      </p:pic>
    </p:spTree>
    <p:extLst>
      <p:ext uri="{BB962C8B-B14F-4D97-AF65-F5344CB8AC3E}">
        <p14:creationId xmlns:p14="http://schemas.microsoft.com/office/powerpoint/2010/main" val="2633622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5"/>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ppt_w</p:attrName>
                                        </p:attrNameLst>
                                      </p:cBhvr>
                                      <p:tavLst>
                                        <p:tav tm="0">
                                          <p:val>
                                            <p:fltVal val="0"/>
                                          </p:val>
                                        </p:tav>
                                        <p:tav tm="100000">
                                          <p:val>
                                            <p:strVal val="#ppt_w"/>
                                          </p:val>
                                        </p:tav>
                                      </p:tavLst>
                                    </p:anim>
                                    <p:anim calcmode="lin" valueType="num">
                                      <p:cBhvr>
                                        <p:cTn id="30" dur="500" fill="hold"/>
                                        <p:tgtEl>
                                          <p:spTgt spid="10"/>
                                        </p:tgtEl>
                                        <p:attrNameLst>
                                          <p:attrName>ppt_h</p:attrName>
                                        </p:attrNameLst>
                                      </p:cBhvr>
                                      <p:tavLst>
                                        <p:tav tm="0">
                                          <p:val>
                                            <p:fltVal val="0"/>
                                          </p:val>
                                        </p:tav>
                                        <p:tav tm="100000">
                                          <p:val>
                                            <p:strVal val="#ppt_h"/>
                                          </p:val>
                                        </p:tav>
                                      </p:tavLst>
                                    </p:anim>
                                    <p:animEffect transition="in" filter="fade">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nodeType="clickEffect">
                                  <p:stCondLst>
                                    <p:cond delay="0"/>
                                  </p:stCondLst>
                                  <p:childTnLst>
                                    <p:set>
                                      <p:cBhvr>
                                        <p:cTn id="35" dur="1" fill="hold">
                                          <p:stCondLst>
                                            <p:cond delay="0"/>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500" fill="hold"/>
                                        <p:tgtEl>
                                          <p:spTgt spid="11"/>
                                        </p:tgtEl>
                                        <p:attrNameLst>
                                          <p:attrName>ppt_w</p:attrName>
                                        </p:attrNameLst>
                                      </p:cBhvr>
                                      <p:tavLst>
                                        <p:tav tm="0">
                                          <p:val>
                                            <p:fltVal val="0"/>
                                          </p:val>
                                        </p:tav>
                                        <p:tav tm="100000">
                                          <p:val>
                                            <p:strVal val="#ppt_w"/>
                                          </p:val>
                                        </p:tav>
                                      </p:tavLst>
                                    </p:anim>
                                    <p:anim calcmode="lin" valueType="num">
                                      <p:cBhvr>
                                        <p:cTn id="41" dur="500" fill="hold"/>
                                        <p:tgtEl>
                                          <p:spTgt spid="11"/>
                                        </p:tgtEl>
                                        <p:attrNameLst>
                                          <p:attrName>ppt_h</p:attrName>
                                        </p:attrNameLst>
                                      </p:cBhvr>
                                      <p:tavLst>
                                        <p:tav tm="0">
                                          <p:val>
                                            <p:fltVal val="0"/>
                                          </p:val>
                                        </p:tav>
                                        <p:tav tm="100000">
                                          <p:val>
                                            <p:strVal val="#ppt_h"/>
                                          </p:val>
                                        </p:tav>
                                      </p:tavLst>
                                    </p:anim>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11"/>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nodeType="click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p:cTn id="51" dur="500" fill="hold"/>
                                        <p:tgtEl>
                                          <p:spTgt spid="12"/>
                                        </p:tgtEl>
                                        <p:attrNameLst>
                                          <p:attrName>ppt_w</p:attrName>
                                        </p:attrNameLst>
                                      </p:cBhvr>
                                      <p:tavLst>
                                        <p:tav tm="0">
                                          <p:val>
                                            <p:fltVal val="0"/>
                                          </p:val>
                                        </p:tav>
                                        <p:tav tm="100000">
                                          <p:val>
                                            <p:strVal val="#ppt_w"/>
                                          </p:val>
                                        </p:tav>
                                      </p:tavLst>
                                    </p:anim>
                                    <p:anim calcmode="lin" valueType="num">
                                      <p:cBhvr>
                                        <p:cTn id="52" dur="500" fill="hold"/>
                                        <p:tgtEl>
                                          <p:spTgt spid="12"/>
                                        </p:tgtEl>
                                        <p:attrNameLst>
                                          <p:attrName>ppt_h</p:attrName>
                                        </p:attrNameLst>
                                      </p:cBhvr>
                                      <p:tavLst>
                                        <p:tav tm="0">
                                          <p:val>
                                            <p:fltVal val="0"/>
                                          </p:val>
                                        </p:tav>
                                        <p:tav tm="100000">
                                          <p:val>
                                            <p:strVal val="#ppt_h"/>
                                          </p:val>
                                        </p:tav>
                                      </p:tavLst>
                                    </p:anim>
                                    <p:animEffect transition="in" filter="fade">
                                      <p:cBhvr>
                                        <p:cTn id="53" dur="500"/>
                                        <p:tgtEl>
                                          <p:spTgt spid="12"/>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nodeType="clickEffect">
                                  <p:stCondLst>
                                    <p:cond delay="0"/>
                                  </p:stCondLst>
                                  <p:childTnLst>
                                    <p:set>
                                      <p:cBhvr>
                                        <p:cTn id="57" dur="1" fill="hold">
                                          <p:stCondLst>
                                            <p:cond delay="0"/>
                                          </p:stCondLst>
                                        </p:cTn>
                                        <p:tgtEl>
                                          <p:spTgt spid="12"/>
                                        </p:tgtEl>
                                        <p:attrNameLst>
                                          <p:attrName>style.visibility</p:attrName>
                                        </p:attrNameLst>
                                      </p:cBhvr>
                                      <p:to>
                                        <p:strVal val="visible"/>
                                      </p:to>
                                    </p:set>
                                    <p:anim calcmode="lin" valueType="num">
                                      <p:cBhvr>
                                        <p:cTn id="58" dur="500" fill="hold"/>
                                        <p:tgtEl>
                                          <p:spTgt spid="12"/>
                                        </p:tgtEl>
                                        <p:attrNameLst>
                                          <p:attrName>ppt_w</p:attrName>
                                        </p:attrNameLst>
                                      </p:cBhvr>
                                      <p:tavLst>
                                        <p:tav tm="0">
                                          <p:val>
                                            <p:fltVal val="0"/>
                                          </p:val>
                                        </p:tav>
                                        <p:tav tm="100000">
                                          <p:val>
                                            <p:strVal val="#ppt_w"/>
                                          </p:val>
                                        </p:tav>
                                      </p:tavLst>
                                    </p:anim>
                                    <p:anim calcmode="lin" valueType="num">
                                      <p:cBhvr>
                                        <p:cTn id="59" dur="500" fill="hold"/>
                                        <p:tgtEl>
                                          <p:spTgt spid="12"/>
                                        </p:tgtEl>
                                        <p:attrNameLst>
                                          <p:attrName>ppt_h</p:attrName>
                                        </p:attrNameLst>
                                      </p:cBhvr>
                                      <p:tavLst>
                                        <p:tav tm="0">
                                          <p:val>
                                            <p:fltVal val="0"/>
                                          </p:val>
                                        </p:tav>
                                        <p:tav tm="100000">
                                          <p:val>
                                            <p:strVal val="#ppt_h"/>
                                          </p:val>
                                        </p:tav>
                                      </p:tavLst>
                                    </p:anim>
                                    <p:animEffect transition="in" filter="fade">
                                      <p:cBhvr>
                                        <p:cTn id="60" dur="500"/>
                                        <p:tgtEl>
                                          <p:spTgt spid="12"/>
                                        </p:tgtEl>
                                      </p:cBhvr>
                                    </p:animEffec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nodeType="clickEffect">
                                  <p:stCondLst>
                                    <p:cond delay="0"/>
                                  </p:stCondLst>
                                  <p:childTnLst>
                                    <p:set>
                                      <p:cBhvr>
                                        <p:cTn id="64"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17516" y="42675"/>
            <a:ext cx="8792848" cy="668818"/>
          </a:xfrm>
        </p:spPr>
        <p:txBody>
          <a:bodyPr>
            <a:noAutofit/>
          </a:bodyPr>
          <a:lstStyle/>
          <a:p>
            <a:r>
              <a:rPr lang="en-US" dirty="0"/>
              <a:t>Form 8.  Hospital TB Referral Logbook</a:t>
            </a:r>
          </a:p>
        </p:txBody>
      </p:sp>
      <p:pic>
        <p:nvPicPr>
          <p:cNvPr id="3" name="Picture 2"/>
          <p:cNvPicPr>
            <a:picLocks noChangeAspect="1"/>
          </p:cNvPicPr>
          <p:nvPr/>
        </p:nvPicPr>
        <p:blipFill>
          <a:blip r:embed="rId3"/>
          <a:stretch>
            <a:fillRect/>
          </a:stretch>
        </p:blipFill>
        <p:spPr>
          <a:xfrm>
            <a:off x="53042" y="711493"/>
            <a:ext cx="9120455" cy="5761734"/>
          </a:xfrm>
          <a:prstGeom prst="rect">
            <a:avLst/>
          </a:prstGeom>
        </p:spPr>
      </p:pic>
    </p:spTree>
    <p:extLst>
      <p:ext uri="{BB962C8B-B14F-4D97-AF65-F5344CB8AC3E}">
        <p14:creationId xmlns:p14="http://schemas.microsoft.com/office/powerpoint/2010/main" val="110484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716" y="535049"/>
            <a:ext cx="7924176" cy="668818"/>
          </a:xfrm>
        </p:spPr>
        <p:txBody>
          <a:bodyPr>
            <a:noAutofit/>
          </a:bodyPr>
          <a:lstStyle/>
          <a:p>
            <a:r>
              <a:rPr lang="en-US" sz="4000" b="1" dirty="0">
                <a:solidFill>
                  <a:schemeClr val="accent1">
                    <a:lumMod val="75000"/>
                  </a:schemeClr>
                </a:solidFill>
              </a:rPr>
              <a:t>IV. Procedures</a:t>
            </a:r>
            <a:endParaRPr lang="en-US" sz="4400" b="1" dirty="0">
              <a:solidFill>
                <a:schemeClr val="accent1">
                  <a:lumMod val="75000"/>
                </a:schemeClr>
              </a:solidFill>
            </a:endParaRPr>
          </a:p>
        </p:txBody>
      </p:sp>
      <p:sp>
        <p:nvSpPr>
          <p:cNvPr id="3" name="Content Placeholder 2"/>
          <p:cNvSpPr>
            <a:spLocks noGrp="1"/>
          </p:cNvSpPr>
          <p:nvPr>
            <p:ph idx="1"/>
          </p:nvPr>
        </p:nvSpPr>
        <p:spPr>
          <a:xfrm>
            <a:off x="899261" y="1548139"/>
            <a:ext cx="7199086" cy="4963497"/>
          </a:xfrm>
        </p:spPr>
        <p:txBody>
          <a:bodyPr>
            <a:normAutofit lnSpcReduction="10000"/>
          </a:bodyPr>
          <a:lstStyle/>
          <a:p>
            <a:pPr>
              <a:buSzPct val="100000"/>
              <a:buAutoNum type="alphaUcPeriod"/>
            </a:pPr>
            <a:r>
              <a:rPr lang="fil-PH" sz="2800" b="1" dirty="0">
                <a:solidFill>
                  <a:schemeClr val="accent1">
                    <a:lumMod val="75000"/>
                  </a:schemeClr>
                </a:solidFill>
              </a:rPr>
              <a:t> Hospital internal referral system</a:t>
            </a:r>
            <a:endParaRPr lang="fil-PH" sz="2000" dirty="0">
              <a:solidFill>
                <a:schemeClr val="accent1">
                  <a:lumMod val="75000"/>
                </a:schemeClr>
              </a:solidFill>
            </a:endParaRPr>
          </a:p>
          <a:p>
            <a:pPr marL="457200" indent="-457200">
              <a:spcAft>
                <a:spcPts val="1200"/>
              </a:spcAft>
              <a:buFont typeface="+mj-lt"/>
              <a:buAutoNum type="arabicPeriod"/>
            </a:pPr>
            <a:r>
              <a:rPr lang="fil-PH" sz="2300" dirty="0">
                <a:solidFill>
                  <a:schemeClr val="tx1"/>
                </a:solidFill>
              </a:rPr>
              <a:t>Referring staff fills up </a:t>
            </a:r>
            <a:r>
              <a:rPr lang="fil-PH" sz="2300" i="1" dirty="0">
                <a:solidFill>
                  <a:schemeClr val="tx1"/>
                </a:solidFill>
              </a:rPr>
              <a:t>intra-hospital referral form</a:t>
            </a:r>
            <a:r>
              <a:rPr lang="fil-PH" sz="2300" dirty="0">
                <a:solidFill>
                  <a:schemeClr val="tx1"/>
                </a:solidFill>
              </a:rPr>
              <a:t> with documents attached and sends to hospital TB team or point person. </a:t>
            </a:r>
          </a:p>
          <a:p>
            <a:pPr marL="457200" indent="-457200">
              <a:spcAft>
                <a:spcPts val="1200"/>
              </a:spcAft>
              <a:buFont typeface="+mj-lt"/>
              <a:buAutoNum type="arabicPeriod"/>
            </a:pPr>
            <a:r>
              <a:rPr lang="fil-PH" sz="2300" dirty="0">
                <a:solidFill>
                  <a:schemeClr val="tx1"/>
                </a:solidFill>
              </a:rPr>
              <a:t>Hospital TB team evaluates the patient,fills up the reply form and records the patient in the hospital TB logbook.</a:t>
            </a:r>
          </a:p>
          <a:p>
            <a:pPr marL="457200" indent="-457200">
              <a:spcAft>
                <a:spcPts val="1200"/>
              </a:spcAft>
              <a:buFont typeface="+mj-lt"/>
              <a:buAutoNum type="arabicPeriod"/>
            </a:pPr>
            <a:r>
              <a:rPr lang="fil-PH" sz="2300" dirty="0">
                <a:solidFill>
                  <a:schemeClr val="tx1"/>
                </a:solidFill>
              </a:rPr>
              <a:t>Patients may be provided NTP drugs while at the hospital. Drugs may come from:</a:t>
            </a:r>
          </a:p>
          <a:p>
            <a:pPr lvl="2">
              <a:spcAft>
                <a:spcPts val="1200"/>
              </a:spcAft>
              <a:buFont typeface="Wingdings" panose="05000000000000000000" pitchFamily="2" charset="2"/>
              <a:buChar char="q"/>
            </a:pPr>
            <a:r>
              <a:rPr lang="fil-PH" sz="2000" dirty="0">
                <a:solidFill>
                  <a:schemeClr val="tx1"/>
                </a:solidFill>
              </a:rPr>
              <a:t>health centers near patient’s residence, or</a:t>
            </a:r>
          </a:p>
          <a:p>
            <a:pPr lvl="2">
              <a:spcAft>
                <a:spcPts val="1200"/>
              </a:spcAft>
              <a:buFont typeface="Wingdings" panose="05000000000000000000" pitchFamily="2" charset="2"/>
              <a:buChar char="q"/>
            </a:pPr>
            <a:r>
              <a:rPr lang="fil-PH" sz="2000" dirty="0">
                <a:solidFill>
                  <a:schemeClr val="tx1"/>
                </a:solidFill>
              </a:rPr>
              <a:t>hospital TB team.</a:t>
            </a:r>
          </a:p>
          <a:p>
            <a:pPr marL="0" indent="0">
              <a:buNone/>
            </a:pPr>
            <a:endParaRPr lang="fil-PH" sz="2800" b="1" dirty="0">
              <a:solidFill>
                <a:schemeClr val="accent2">
                  <a:lumMod val="60000"/>
                  <a:lumOff val="40000"/>
                </a:schemeClr>
              </a:solidFill>
            </a:endParaRPr>
          </a:p>
          <a:p>
            <a:pPr marL="0" indent="0">
              <a:buNone/>
            </a:pPr>
            <a:endParaRPr lang="fil-PH" sz="2800" dirty="0"/>
          </a:p>
          <a:p>
            <a:pPr algn="ctr">
              <a:buFont typeface="Wingdings" panose="05000000000000000000" pitchFamily="2" charset="2"/>
              <a:buChar char="q"/>
            </a:pPr>
            <a:endParaRPr lang="en-US" sz="2000" dirty="0"/>
          </a:p>
          <a:p>
            <a:pPr algn="ctr">
              <a:buFont typeface="Wingdings" panose="05000000000000000000" pitchFamily="2" charset="2"/>
              <a:buChar char="q"/>
            </a:pPr>
            <a:endParaRPr lang="en-US" sz="2000" dirty="0"/>
          </a:p>
          <a:p>
            <a:pPr algn="ctr">
              <a:buFont typeface="Wingdings" panose="05000000000000000000" pitchFamily="2" charset="2"/>
              <a:buChar char="q"/>
            </a:pPr>
            <a:endParaRPr lang="en-US" sz="2000" b="1" dirty="0"/>
          </a:p>
          <a:p>
            <a:pPr>
              <a:buFont typeface="Wingdings" panose="05000000000000000000" pitchFamily="2" charset="2"/>
              <a:buChar char="q"/>
            </a:pPr>
            <a:endParaRPr lang="en-US" sz="2400" b="1" dirty="0"/>
          </a:p>
        </p:txBody>
      </p:sp>
    </p:spTree>
    <p:extLst>
      <p:ext uri="{BB962C8B-B14F-4D97-AF65-F5344CB8AC3E}">
        <p14:creationId xmlns:p14="http://schemas.microsoft.com/office/powerpoint/2010/main" val="3738152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098" y="881413"/>
            <a:ext cx="7924176" cy="668818"/>
          </a:xfrm>
        </p:spPr>
        <p:txBody>
          <a:bodyPr>
            <a:noAutofit/>
          </a:bodyPr>
          <a:lstStyle/>
          <a:p>
            <a:r>
              <a:rPr lang="en-US" sz="4000" b="1" dirty="0">
                <a:solidFill>
                  <a:schemeClr val="accent1">
                    <a:lumMod val="75000"/>
                  </a:schemeClr>
                </a:solidFill>
              </a:rPr>
              <a:t>B. External referral system</a:t>
            </a:r>
          </a:p>
        </p:txBody>
      </p:sp>
      <p:sp>
        <p:nvSpPr>
          <p:cNvPr id="3" name="Content Placeholder 2"/>
          <p:cNvSpPr>
            <a:spLocks noGrp="1"/>
          </p:cNvSpPr>
          <p:nvPr>
            <p:ph idx="1"/>
          </p:nvPr>
        </p:nvSpPr>
        <p:spPr>
          <a:xfrm>
            <a:off x="664853" y="2108132"/>
            <a:ext cx="7199086" cy="4084850"/>
          </a:xfrm>
        </p:spPr>
        <p:txBody>
          <a:bodyPr>
            <a:normAutofit/>
          </a:bodyPr>
          <a:lstStyle/>
          <a:p>
            <a:pPr marL="457200" indent="-457200">
              <a:spcAft>
                <a:spcPts val="1200"/>
              </a:spcAft>
              <a:buFont typeface="+mj-lt"/>
              <a:buAutoNum type="arabicPeriod"/>
            </a:pPr>
            <a:r>
              <a:rPr lang="en-US" sz="2400" dirty="0">
                <a:solidFill>
                  <a:schemeClr val="tx1"/>
                </a:solidFill>
              </a:rPr>
              <a:t>Explain to the patient why he/she will be referred.</a:t>
            </a:r>
          </a:p>
          <a:p>
            <a:pPr marL="457200" indent="-457200">
              <a:spcAft>
                <a:spcPts val="1200"/>
              </a:spcAft>
              <a:buFont typeface="+mj-lt"/>
              <a:buAutoNum type="arabicPeriod"/>
            </a:pPr>
            <a:r>
              <a:rPr lang="en-US" sz="2400" dirty="0">
                <a:solidFill>
                  <a:schemeClr val="tx1"/>
                </a:solidFill>
              </a:rPr>
              <a:t>Mutually agree with the patient where he/she will be referred.</a:t>
            </a:r>
          </a:p>
          <a:p>
            <a:pPr marL="457200" indent="-457200">
              <a:spcAft>
                <a:spcPts val="1200"/>
              </a:spcAft>
              <a:buFont typeface="+mj-lt"/>
              <a:buAutoNum type="arabicPeriod"/>
            </a:pPr>
            <a:r>
              <a:rPr lang="en-US" sz="2400" dirty="0">
                <a:solidFill>
                  <a:schemeClr val="tx1"/>
                </a:solidFill>
              </a:rPr>
              <a:t>Fill up the Form 7. NTP Referral Form; attach the documents depending on the purpose of referral.</a:t>
            </a:r>
            <a:endParaRPr lang="fil-PH" sz="2400" dirty="0">
              <a:solidFill>
                <a:schemeClr val="tx1"/>
              </a:solidFill>
            </a:endParaRPr>
          </a:p>
          <a:p>
            <a:pPr marL="457200" indent="-457200">
              <a:spcAft>
                <a:spcPts val="1200"/>
              </a:spcAft>
              <a:buFont typeface="+mj-lt"/>
              <a:buAutoNum type="arabicPeriod"/>
            </a:pPr>
            <a:r>
              <a:rPr lang="fil-PH" sz="2400" dirty="0">
                <a:solidFill>
                  <a:schemeClr val="tx1"/>
                </a:solidFill>
              </a:rPr>
              <a:t>Discuss with patient the referral process.  </a:t>
            </a:r>
          </a:p>
          <a:p>
            <a:pPr marL="0" indent="0">
              <a:buNone/>
            </a:pPr>
            <a:endParaRPr lang="fil-PH" sz="2200" dirty="0">
              <a:solidFill>
                <a:schemeClr val="tx1"/>
              </a:solidFill>
            </a:endParaRPr>
          </a:p>
          <a:p>
            <a:pPr marL="457200" indent="-457200">
              <a:buFont typeface="+mj-lt"/>
              <a:buAutoNum type="arabicPeriod"/>
            </a:pPr>
            <a:endParaRPr lang="en-US" sz="2200" dirty="0"/>
          </a:p>
          <a:p>
            <a:pPr marL="457200" indent="-457200">
              <a:buFont typeface="+mj-lt"/>
              <a:buAutoNum type="arabicPeriod"/>
            </a:pPr>
            <a:endParaRPr lang="en-US" sz="2400" dirty="0"/>
          </a:p>
          <a:p>
            <a:pPr marL="0" indent="0">
              <a:buNone/>
            </a:pPr>
            <a:endParaRPr lang="fil-PH" sz="2400" dirty="0">
              <a:solidFill>
                <a:schemeClr val="tx1"/>
              </a:solidFill>
            </a:endParaRPr>
          </a:p>
          <a:p>
            <a:pPr>
              <a:buFont typeface="Wingdings" panose="05000000000000000000" pitchFamily="2" charset="2"/>
              <a:buChar char="q"/>
            </a:pPr>
            <a:endParaRPr lang="en-US" sz="2400" b="1" dirty="0"/>
          </a:p>
        </p:txBody>
      </p:sp>
    </p:spTree>
    <p:extLst>
      <p:ext uri="{BB962C8B-B14F-4D97-AF65-F5344CB8AC3E}">
        <p14:creationId xmlns:p14="http://schemas.microsoft.com/office/powerpoint/2010/main" val="84956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050" y="685950"/>
            <a:ext cx="7924176" cy="668818"/>
          </a:xfrm>
        </p:spPr>
        <p:txBody>
          <a:bodyPr>
            <a:noAutofit/>
          </a:bodyPr>
          <a:lstStyle/>
          <a:p>
            <a:r>
              <a:rPr lang="en-US" sz="4400" b="1" dirty="0">
                <a:solidFill>
                  <a:schemeClr val="accent1">
                    <a:lumMod val="75000"/>
                  </a:schemeClr>
                </a:solidFill>
              </a:rPr>
              <a:t>B. External referral system</a:t>
            </a:r>
          </a:p>
        </p:txBody>
      </p:sp>
      <p:sp>
        <p:nvSpPr>
          <p:cNvPr id="3" name="Content Placeholder 2"/>
          <p:cNvSpPr>
            <a:spLocks noGrp="1"/>
          </p:cNvSpPr>
          <p:nvPr>
            <p:ph idx="1"/>
          </p:nvPr>
        </p:nvSpPr>
        <p:spPr>
          <a:xfrm>
            <a:off x="547358" y="1894611"/>
            <a:ext cx="7199086" cy="4644734"/>
          </a:xfrm>
        </p:spPr>
        <p:txBody>
          <a:bodyPr>
            <a:noAutofit/>
          </a:bodyPr>
          <a:lstStyle/>
          <a:p>
            <a:pPr marL="0" indent="0">
              <a:spcAft>
                <a:spcPts val="1200"/>
              </a:spcAft>
              <a:buNone/>
            </a:pPr>
            <a:r>
              <a:rPr lang="fil-PH" sz="2400" dirty="0">
                <a:solidFill>
                  <a:schemeClr val="accent1">
                    <a:lumMod val="60000"/>
                    <a:lumOff val="40000"/>
                  </a:schemeClr>
                </a:solidFill>
              </a:rPr>
              <a:t>5. </a:t>
            </a:r>
            <a:r>
              <a:rPr lang="fil-PH" sz="2600" dirty="0">
                <a:solidFill>
                  <a:schemeClr val="tx1"/>
                </a:solidFill>
              </a:rPr>
              <a:t>For hospitals</a:t>
            </a:r>
          </a:p>
          <a:p>
            <a:pPr lvl="1">
              <a:spcAft>
                <a:spcPts val="1200"/>
              </a:spcAft>
              <a:buFont typeface="Wingdings" panose="05000000000000000000" pitchFamily="2" charset="2"/>
              <a:buChar char="q"/>
            </a:pPr>
            <a:r>
              <a:rPr lang="en-US" sz="2200" dirty="0">
                <a:solidFill>
                  <a:schemeClr val="tx1"/>
                </a:solidFill>
              </a:rPr>
              <a:t>Write remarks on the TB registry or Presumptive TB </a:t>
            </a:r>
            <a:r>
              <a:rPr lang="en-US" sz="2200" dirty="0" err="1">
                <a:solidFill>
                  <a:schemeClr val="tx1"/>
                </a:solidFill>
              </a:rPr>
              <a:t>Masterlist</a:t>
            </a:r>
            <a:r>
              <a:rPr lang="en-US" sz="2200" dirty="0">
                <a:solidFill>
                  <a:schemeClr val="tx1"/>
                </a:solidFill>
              </a:rPr>
              <a:t>.</a:t>
            </a:r>
          </a:p>
          <a:p>
            <a:pPr lvl="1">
              <a:spcAft>
                <a:spcPts val="1200"/>
              </a:spcAft>
              <a:buFont typeface="Wingdings" panose="05000000000000000000" pitchFamily="2" charset="2"/>
              <a:buChar char="q"/>
            </a:pPr>
            <a:r>
              <a:rPr lang="en-US" sz="2200" dirty="0">
                <a:solidFill>
                  <a:schemeClr val="tx1"/>
                </a:solidFill>
              </a:rPr>
              <a:t>If patient is given TB drugs in the ward, fill up the ID card.</a:t>
            </a:r>
          </a:p>
          <a:p>
            <a:pPr lvl="1">
              <a:spcAft>
                <a:spcPts val="1200"/>
              </a:spcAft>
              <a:buFont typeface="Wingdings" panose="05000000000000000000" pitchFamily="2" charset="2"/>
              <a:buChar char="q"/>
            </a:pPr>
            <a:r>
              <a:rPr lang="fil-PH" sz="2200" dirty="0">
                <a:solidFill>
                  <a:schemeClr val="tx1"/>
                </a:solidFill>
              </a:rPr>
              <a:t>List all referred patients to referral logbook.</a:t>
            </a:r>
            <a:endParaRPr lang="en-US" sz="2200" dirty="0">
              <a:solidFill>
                <a:schemeClr val="tx1"/>
              </a:solidFill>
            </a:endParaRPr>
          </a:p>
          <a:p>
            <a:pPr lvl="1">
              <a:spcAft>
                <a:spcPts val="1200"/>
              </a:spcAft>
              <a:buFont typeface="Wingdings" panose="05000000000000000000" pitchFamily="2" charset="2"/>
              <a:buChar char="q"/>
            </a:pPr>
            <a:r>
              <a:rPr lang="en-US" sz="2200" dirty="0">
                <a:solidFill>
                  <a:schemeClr val="tx1"/>
                </a:solidFill>
              </a:rPr>
              <a:t>Upon discharge, refer to DOTS facility.</a:t>
            </a:r>
          </a:p>
          <a:p>
            <a:pPr lvl="1">
              <a:spcAft>
                <a:spcPts val="1200"/>
              </a:spcAft>
              <a:buFont typeface="Wingdings" panose="05000000000000000000" pitchFamily="2" charset="2"/>
              <a:buChar char="q"/>
            </a:pPr>
            <a:r>
              <a:rPr lang="en-US" sz="2200" dirty="0">
                <a:solidFill>
                  <a:schemeClr val="tx1"/>
                </a:solidFill>
              </a:rPr>
              <a:t>Give at least one or two weeks supply of anti-TB drugs.</a:t>
            </a:r>
          </a:p>
          <a:p>
            <a:pPr marL="0" indent="0">
              <a:spcAft>
                <a:spcPts val="1200"/>
              </a:spcAft>
              <a:buNone/>
            </a:pPr>
            <a:r>
              <a:rPr lang="fil-PH" sz="2400" dirty="0">
                <a:solidFill>
                  <a:schemeClr val="tx1"/>
                </a:solidFill>
              </a:rPr>
              <a:t> </a:t>
            </a:r>
            <a:endParaRPr lang="en-US" sz="2600" dirty="0">
              <a:solidFill>
                <a:schemeClr val="tx1"/>
              </a:solidFill>
            </a:endParaRPr>
          </a:p>
        </p:txBody>
      </p:sp>
    </p:spTree>
    <p:extLst>
      <p:ext uri="{BB962C8B-B14F-4D97-AF65-F5344CB8AC3E}">
        <p14:creationId xmlns:p14="http://schemas.microsoft.com/office/powerpoint/2010/main" val="1964269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030" y="851724"/>
            <a:ext cx="7627587" cy="751237"/>
          </a:xfrm>
        </p:spPr>
        <p:txBody>
          <a:bodyPr>
            <a:noAutofit/>
          </a:bodyPr>
          <a:lstStyle/>
          <a:p>
            <a:r>
              <a:rPr lang="en-PH" sz="4400" b="1" dirty="0">
                <a:solidFill>
                  <a:schemeClr val="accent1">
                    <a:lumMod val="75000"/>
                  </a:schemeClr>
                </a:solidFill>
              </a:rPr>
              <a:t>B. External referral system</a:t>
            </a:r>
          </a:p>
        </p:txBody>
      </p:sp>
      <p:sp>
        <p:nvSpPr>
          <p:cNvPr id="4" name="Rectangle 3"/>
          <p:cNvSpPr/>
          <p:nvPr/>
        </p:nvSpPr>
        <p:spPr>
          <a:xfrm>
            <a:off x="835891" y="2228135"/>
            <a:ext cx="6537366" cy="3354765"/>
          </a:xfrm>
          <a:prstGeom prst="rect">
            <a:avLst/>
          </a:prstGeom>
        </p:spPr>
        <p:txBody>
          <a:bodyPr wrap="square">
            <a:spAutoFit/>
          </a:bodyPr>
          <a:lstStyle/>
          <a:p>
            <a:pPr marL="457200" indent="-457200">
              <a:spcAft>
                <a:spcPts val="1200"/>
              </a:spcAft>
              <a:buClr>
                <a:schemeClr val="accent2"/>
              </a:buClr>
              <a:buFont typeface="+mj-lt"/>
              <a:buAutoNum type="arabicPeriod" startAt="6"/>
            </a:pPr>
            <a:r>
              <a:rPr lang="en-US" sz="2600" dirty="0"/>
              <a:t>Inform the receiving facility.</a:t>
            </a:r>
          </a:p>
          <a:p>
            <a:pPr marL="457200" indent="-457200">
              <a:spcAft>
                <a:spcPts val="1200"/>
              </a:spcAft>
              <a:buClr>
                <a:schemeClr val="accent2"/>
              </a:buClr>
              <a:buFont typeface="+mj-lt"/>
              <a:buAutoNum type="arabicPeriod" startAt="6"/>
            </a:pPr>
            <a:r>
              <a:rPr lang="fil-PH" sz="2600" dirty="0"/>
              <a:t>Receiving facility gives feedback to the referring facility.  </a:t>
            </a:r>
          </a:p>
          <a:p>
            <a:pPr marL="457200" indent="-457200">
              <a:spcAft>
                <a:spcPts val="1200"/>
              </a:spcAft>
              <a:buClr>
                <a:schemeClr val="accent2"/>
              </a:buClr>
              <a:buFont typeface="+mj-lt"/>
              <a:buAutoNum type="arabicPeriod" startAt="6"/>
            </a:pPr>
            <a:r>
              <a:rPr lang="fil-PH" sz="2600" dirty="0"/>
              <a:t>Referring  unit updates record upon receipt of feedback.</a:t>
            </a:r>
            <a:endParaRPr lang="en-US" sz="2600" dirty="0"/>
          </a:p>
          <a:p>
            <a:pPr marL="457200" indent="-457200">
              <a:spcAft>
                <a:spcPts val="1200"/>
              </a:spcAft>
              <a:buClr>
                <a:schemeClr val="accent2"/>
              </a:buClr>
              <a:buFont typeface="+mj-lt"/>
              <a:buAutoNum type="arabicPeriod" startAt="6"/>
            </a:pPr>
            <a:r>
              <a:rPr lang="en-US" sz="2600" dirty="0"/>
              <a:t>Retrieve patient if he/she has not gone to health facility within five days.</a:t>
            </a:r>
          </a:p>
        </p:txBody>
      </p:sp>
    </p:spTree>
    <p:extLst>
      <p:ext uri="{BB962C8B-B14F-4D97-AF65-F5344CB8AC3E}">
        <p14:creationId xmlns:p14="http://schemas.microsoft.com/office/powerpoint/2010/main" val="3501628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796" y="386106"/>
            <a:ext cx="7924176" cy="668818"/>
          </a:xfrm>
        </p:spPr>
        <p:txBody>
          <a:bodyPr>
            <a:noAutofit/>
          </a:bodyPr>
          <a:lstStyle/>
          <a:p>
            <a:r>
              <a:rPr lang="en-US" sz="4000" b="1" dirty="0">
                <a:solidFill>
                  <a:schemeClr val="accent1">
                    <a:lumMod val="75000"/>
                  </a:schemeClr>
                </a:solidFill>
              </a:rPr>
              <a:t>I. TB-DOTS referral system</a:t>
            </a:r>
          </a:p>
        </p:txBody>
      </p:sp>
      <p:sp>
        <p:nvSpPr>
          <p:cNvPr id="3" name="Content Placeholder 2"/>
          <p:cNvSpPr>
            <a:spLocks noGrp="1"/>
          </p:cNvSpPr>
          <p:nvPr>
            <p:ph idx="1"/>
          </p:nvPr>
        </p:nvSpPr>
        <p:spPr>
          <a:xfrm>
            <a:off x="969818" y="1248888"/>
            <a:ext cx="8312727" cy="5431056"/>
          </a:xfrm>
        </p:spPr>
        <p:txBody>
          <a:bodyPr>
            <a:noAutofit/>
          </a:bodyPr>
          <a:lstStyle/>
          <a:p>
            <a:pPr marL="0" indent="0">
              <a:buNone/>
            </a:pPr>
            <a:r>
              <a:rPr lang="en-US" sz="2500" b="1" dirty="0">
                <a:solidFill>
                  <a:schemeClr val="tx1"/>
                </a:solidFill>
              </a:rPr>
              <a:t>List of Health Facilities or Practitioners Providing             TB Care Services</a:t>
            </a:r>
          </a:p>
          <a:p>
            <a:pPr>
              <a:buFont typeface="Wingdings" panose="05000000000000000000" pitchFamily="2" charset="2"/>
              <a:buChar char="v"/>
            </a:pPr>
            <a:r>
              <a:rPr lang="en-US" sz="2200" b="1" dirty="0">
                <a:solidFill>
                  <a:srgbClr val="FF0000"/>
                </a:solidFill>
              </a:rPr>
              <a:t>Public health facilities</a:t>
            </a:r>
          </a:p>
          <a:p>
            <a:pPr lvl="1" algn="just">
              <a:buFont typeface="Wingdings" panose="05000000000000000000" pitchFamily="2" charset="2"/>
              <a:buChar char="q"/>
            </a:pPr>
            <a:r>
              <a:rPr lang="en-US" sz="1800" dirty="0">
                <a:solidFill>
                  <a:schemeClr val="tx1"/>
                </a:solidFill>
              </a:rPr>
              <a:t>Health centers</a:t>
            </a:r>
          </a:p>
          <a:p>
            <a:pPr lvl="1" algn="just">
              <a:buFont typeface="Wingdings" panose="05000000000000000000" pitchFamily="2" charset="2"/>
              <a:buChar char="q"/>
            </a:pPr>
            <a:r>
              <a:rPr lang="en-US" sz="1800" dirty="0">
                <a:solidFill>
                  <a:schemeClr val="tx1"/>
                </a:solidFill>
              </a:rPr>
              <a:t>Rural health units</a:t>
            </a:r>
          </a:p>
          <a:p>
            <a:pPr lvl="1" algn="just">
              <a:buFont typeface="Wingdings" panose="05000000000000000000" pitchFamily="2" charset="2"/>
              <a:buChar char="q"/>
            </a:pPr>
            <a:r>
              <a:rPr lang="en-US" sz="1800" dirty="0">
                <a:solidFill>
                  <a:schemeClr val="tx1"/>
                </a:solidFill>
              </a:rPr>
              <a:t>MDR-TB treatment centers</a:t>
            </a:r>
          </a:p>
          <a:p>
            <a:pPr lvl="1" algn="just">
              <a:buFont typeface="Wingdings" panose="05000000000000000000" pitchFamily="2" charset="2"/>
              <a:buChar char="q"/>
            </a:pPr>
            <a:r>
              <a:rPr lang="en-US" sz="1800" dirty="0">
                <a:solidFill>
                  <a:schemeClr val="tx1"/>
                </a:solidFill>
              </a:rPr>
              <a:t>Satellite treatment centers</a:t>
            </a:r>
          </a:p>
          <a:p>
            <a:pPr lvl="1" algn="just">
              <a:buFont typeface="Wingdings" panose="05000000000000000000" pitchFamily="2" charset="2"/>
              <a:buChar char="q"/>
            </a:pPr>
            <a:r>
              <a:rPr lang="en-US" sz="1800" dirty="0">
                <a:solidFill>
                  <a:schemeClr val="tx1"/>
                </a:solidFill>
              </a:rPr>
              <a:t>Treatment hubs</a:t>
            </a:r>
          </a:p>
          <a:p>
            <a:pPr>
              <a:buFont typeface="Wingdings" panose="05000000000000000000" pitchFamily="2" charset="2"/>
              <a:buChar char="v"/>
            </a:pPr>
            <a:r>
              <a:rPr lang="en-US" sz="2200" b="1" dirty="0">
                <a:solidFill>
                  <a:srgbClr val="FF0000"/>
                </a:solidFill>
              </a:rPr>
              <a:t>Other public health facilities</a:t>
            </a:r>
          </a:p>
          <a:p>
            <a:pPr lvl="1">
              <a:buFont typeface="Wingdings" panose="05000000000000000000" pitchFamily="2" charset="2"/>
              <a:buChar char="q"/>
            </a:pPr>
            <a:r>
              <a:rPr lang="en-US" sz="1800" dirty="0">
                <a:solidFill>
                  <a:schemeClr val="tx1"/>
                </a:solidFill>
              </a:rPr>
              <a:t>Public hospitals and laboratories</a:t>
            </a:r>
          </a:p>
          <a:p>
            <a:pPr lvl="1">
              <a:buFont typeface="Wingdings" panose="05000000000000000000" pitchFamily="2" charset="2"/>
              <a:buChar char="q"/>
            </a:pPr>
            <a:r>
              <a:rPr lang="en-US" sz="1800" dirty="0">
                <a:solidFill>
                  <a:schemeClr val="tx1"/>
                </a:solidFill>
              </a:rPr>
              <a:t>Jails and prisons</a:t>
            </a:r>
          </a:p>
          <a:p>
            <a:pPr lvl="1">
              <a:buFont typeface="Wingdings" panose="05000000000000000000" pitchFamily="2" charset="2"/>
              <a:buChar char="q"/>
            </a:pPr>
            <a:r>
              <a:rPr lang="en-US" sz="1800" dirty="0">
                <a:solidFill>
                  <a:schemeClr val="tx1"/>
                </a:solidFill>
              </a:rPr>
              <a:t>School clinics</a:t>
            </a:r>
          </a:p>
          <a:p>
            <a:pPr lvl="1">
              <a:buFont typeface="Wingdings" panose="05000000000000000000" pitchFamily="2" charset="2"/>
              <a:buChar char="q"/>
            </a:pPr>
            <a:r>
              <a:rPr lang="en-US" sz="1800" dirty="0">
                <a:solidFill>
                  <a:schemeClr val="tx1"/>
                </a:solidFill>
              </a:rPr>
              <a:t>Military barracks</a:t>
            </a:r>
          </a:p>
        </p:txBody>
      </p:sp>
    </p:spTree>
    <p:extLst>
      <p:ext uri="{BB962C8B-B14F-4D97-AF65-F5344CB8AC3E}">
        <p14:creationId xmlns:p14="http://schemas.microsoft.com/office/powerpoint/2010/main" val="823456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325" y="395004"/>
            <a:ext cx="9104929" cy="668818"/>
          </a:xfrm>
        </p:spPr>
        <p:txBody>
          <a:bodyPr>
            <a:noAutofit/>
          </a:bodyPr>
          <a:lstStyle/>
          <a:p>
            <a:r>
              <a:rPr lang="en-US" b="1" dirty="0">
                <a:solidFill>
                  <a:schemeClr val="accent1">
                    <a:lumMod val="75000"/>
                  </a:schemeClr>
                </a:solidFill>
              </a:rPr>
              <a:t>C. Referring presumptive DRTB patients</a:t>
            </a:r>
          </a:p>
        </p:txBody>
      </p:sp>
      <p:sp>
        <p:nvSpPr>
          <p:cNvPr id="3" name="Content Placeholder 2"/>
          <p:cNvSpPr>
            <a:spLocks noGrp="1"/>
          </p:cNvSpPr>
          <p:nvPr>
            <p:ph idx="1"/>
          </p:nvPr>
        </p:nvSpPr>
        <p:spPr>
          <a:xfrm>
            <a:off x="664852" y="1387694"/>
            <a:ext cx="7199086" cy="5622706"/>
          </a:xfrm>
        </p:spPr>
        <p:txBody>
          <a:bodyPr>
            <a:normAutofit/>
          </a:bodyPr>
          <a:lstStyle/>
          <a:p>
            <a:pPr marL="457200" indent="-457200">
              <a:buFont typeface="+mj-lt"/>
              <a:buAutoNum type="arabicPeriod"/>
            </a:pPr>
            <a:r>
              <a:rPr lang="en-US" sz="2400" dirty="0">
                <a:solidFill>
                  <a:schemeClr val="tx1"/>
                </a:solidFill>
              </a:rPr>
              <a:t>The following are considered DRTB patients:</a:t>
            </a:r>
          </a:p>
          <a:p>
            <a:pPr marL="857250" lvl="1" indent="-457200">
              <a:buFont typeface="+mj-lt"/>
              <a:buAutoNum type="alphaLcPeriod"/>
            </a:pPr>
            <a:r>
              <a:rPr lang="en-US" sz="2200" dirty="0">
                <a:solidFill>
                  <a:schemeClr val="tx1"/>
                </a:solidFill>
              </a:rPr>
              <a:t>All retreatment cases, including non-converters of Category II</a:t>
            </a:r>
          </a:p>
          <a:p>
            <a:pPr marL="857250" lvl="1" indent="-457200">
              <a:buFont typeface="+mj-lt"/>
              <a:buAutoNum type="alphaLcPeriod"/>
            </a:pPr>
            <a:r>
              <a:rPr lang="en-US" sz="2200" dirty="0">
                <a:solidFill>
                  <a:schemeClr val="tx1"/>
                </a:solidFill>
              </a:rPr>
              <a:t>New TB cases</a:t>
            </a:r>
          </a:p>
          <a:p>
            <a:pPr lvl="3">
              <a:buFont typeface="Wingdings" panose="05000000000000000000" pitchFamily="2" charset="2"/>
              <a:buChar char="q"/>
            </a:pPr>
            <a:r>
              <a:rPr lang="en-US" sz="1800" dirty="0">
                <a:solidFill>
                  <a:schemeClr val="tx1"/>
                </a:solidFill>
              </a:rPr>
              <a:t>Contacts of new DRTB cases</a:t>
            </a:r>
          </a:p>
          <a:p>
            <a:pPr lvl="3">
              <a:buFont typeface="Wingdings" panose="05000000000000000000" pitchFamily="2" charset="2"/>
              <a:buChar char="q"/>
            </a:pPr>
            <a:r>
              <a:rPr lang="en-US" sz="1800" dirty="0">
                <a:solidFill>
                  <a:schemeClr val="tx1"/>
                </a:solidFill>
              </a:rPr>
              <a:t>Non-converters of Category I</a:t>
            </a:r>
          </a:p>
          <a:p>
            <a:pPr lvl="3">
              <a:buFont typeface="Wingdings" panose="05000000000000000000" pitchFamily="2" charset="2"/>
              <a:buChar char="q"/>
            </a:pPr>
            <a:r>
              <a:rPr lang="en-US" sz="1800" dirty="0">
                <a:solidFill>
                  <a:schemeClr val="tx1"/>
                </a:solidFill>
              </a:rPr>
              <a:t>Persons living with HIV (PLHIV) who are presumptive TB</a:t>
            </a:r>
          </a:p>
          <a:p>
            <a:pPr marL="457200" indent="-457200">
              <a:buFont typeface="+mj-lt"/>
              <a:buAutoNum type="arabicPeriod"/>
            </a:pPr>
            <a:r>
              <a:rPr lang="en-US" sz="2400" dirty="0">
                <a:solidFill>
                  <a:schemeClr val="tx1"/>
                </a:solidFill>
              </a:rPr>
              <a:t>Fill up Form 7 (NTP Referral Form) with the attached documents</a:t>
            </a:r>
          </a:p>
          <a:p>
            <a:pPr lvl="3">
              <a:buFont typeface="Wingdings" panose="05000000000000000000" pitchFamily="2" charset="2"/>
              <a:buChar char="q"/>
            </a:pPr>
            <a:r>
              <a:rPr lang="en-US" sz="1800" dirty="0">
                <a:solidFill>
                  <a:schemeClr val="tx1"/>
                </a:solidFill>
              </a:rPr>
              <a:t>Old treatment card/s</a:t>
            </a:r>
          </a:p>
          <a:p>
            <a:pPr lvl="3">
              <a:buFont typeface="Wingdings" panose="05000000000000000000" pitchFamily="2" charset="2"/>
              <a:buChar char="q"/>
            </a:pPr>
            <a:r>
              <a:rPr lang="en-US" sz="1800" dirty="0">
                <a:solidFill>
                  <a:schemeClr val="tx1"/>
                </a:solidFill>
              </a:rPr>
              <a:t>DSSM results</a:t>
            </a:r>
          </a:p>
          <a:p>
            <a:pPr lvl="3">
              <a:buFont typeface="Wingdings" panose="05000000000000000000" pitchFamily="2" charset="2"/>
              <a:buChar char="q"/>
            </a:pPr>
            <a:r>
              <a:rPr lang="en-US" sz="1800" dirty="0">
                <a:solidFill>
                  <a:schemeClr val="tx1"/>
                </a:solidFill>
              </a:rPr>
              <a:t>Chest X-ray (plate and result)</a:t>
            </a:r>
          </a:p>
        </p:txBody>
      </p:sp>
    </p:spTree>
    <p:extLst>
      <p:ext uri="{BB962C8B-B14F-4D97-AF65-F5344CB8AC3E}">
        <p14:creationId xmlns:p14="http://schemas.microsoft.com/office/powerpoint/2010/main" val="4294391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470" y="782931"/>
            <a:ext cx="9063365" cy="668818"/>
          </a:xfrm>
        </p:spPr>
        <p:txBody>
          <a:bodyPr>
            <a:noAutofit/>
          </a:bodyPr>
          <a:lstStyle/>
          <a:p>
            <a:r>
              <a:rPr lang="en-US" b="1" dirty="0">
                <a:solidFill>
                  <a:schemeClr val="accent1">
                    <a:lumMod val="75000"/>
                  </a:schemeClr>
                </a:solidFill>
              </a:rPr>
              <a:t>C. Referring presumptive DRTB patients</a:t>
            </a:r>
          </a:p>
        </p:txBody>
      </p:sp>
      <p:sp>
        <p:nvSpPr>
          <p:cNvPr id="3" name="Content Placeholder 2"/>
          <p:cNvSpPr>
            <a:spLocks noGrp="1"/>
          </p:cNvSpPr>
          <p:nvPr>
            <p:ph idx="1"/>
          </p:nvPr>
        </p:nvSpPr>
        <p:spPr>
          <a:xfrm>
            <a:off x="844961" y="2260531"/>
            <a:ext cx="7523184" cy="3710778"/>
          </a:xfrm>
        </p:spPr>
        <p:txBody>
          <a:bodyPr>
            <a:noAutofit/>
          </a:bodyPr>
          <a:lstStyle/>
          <a:p>
            <a:pPr marL="457200" indent="-457200">
              <a:spcAft>
                <a:spcPts val="1200"/>
              </a:spcAft>
              <a:buFont typeface="+mj-lt"/>
              <a:buAutoNum type="arabicPeriod" startAt="3"/>
            </a:pPr>
            <a:r>
              <a:rPr lang="fil-PH" sz="2600" dirty="0">
                <a:solidFill>
                  <a:schemeClr val="tx1"/>
                </a:solidFill>
              </a:rPr>
              <a:t>Record the details of the referral. </a:t>
            </a:r>
          </a:p>
          <a:p>
            <a:pPr marL="857250" lvl="1" indent="-457200">
              <a:spcAft>
                <a:spcPts val="1200"/>
              </a:spcAft>
              <a:buAutoNum type="alphaLcPeriod"/>
            </a:pPr>
            <a:r>
              <a:rPr lang="fil-PH" sz="2200" dirty="0">
                <a:solidFill>
                  <a:schemeClr val="tx1"/>
                </a:solidFill>
              </a:rPr>
              <a:t>Form 1 </a:t>
            </a:r>
            <a:r>
              <a:rPr lang="fil-PH" sz="2200" dirty="0">
                <a:solidFill>
                  <a:schemeClr val="tx1"/>
                </a:solidFill>
                <a:sym typeface="Symbol" panose="05050102010706020507" pitchFamily="18" charset="2"/>
              </a:rPr>
              <a:t></a:t>
            </a:r>
            <a:r>
              <a:rPr lang="fil-PH" sz="2200" dirty="0">
                <a:solidFill>
                  <a:schemeClr val="tx1"/>
                </a:solidFill>
              </a:rPr>
              <a:t> Presumptive TB Masterlist</a:t>
            </a:r>
          </a:p>
          <a:p>
            <a:pPr marL="857250" lvl="1" indent="-457200">
              <a:spcAft>
                <a:spcPts val="1200"/>
              </a:spcAft>
              <a:buFont typeface="+mj-lt"/>
              <a:buAutoNum type="alphaLcPeriod"/>
            </a:pPr>
            <a:r>
              <a:rPr lang="fil-PH" sz="2200" dirty="0">
                <a:solidFill>
                  <a:schemeClr val="tx1"/>
                </a:solidFill>
              </a:rPr>
              <a:t>Form 8 </a:t>
            </a:r>
            <a:r>
              <a:rPr lang="fil-PH" sz="2200" dirty="0">
                <a:solidFill>
                  <a:schemeClr val="tx1"/>
                </a:solidFill>
                <a:sym typeface="Symbol" panose="05050102010706020507" pitchFamily="18" charset="2"/>
              </a:rPr>
              <a:t></a:t>
            </a:r>
            <a:r>
              <a:rPr lang="fil-PH" sz="2200" dirty="0">
                <a:solidFill>
                  <a:schemeClr val="tx1"/>
                </a:solidFill>
              </a:rPr>
              <a:t> Hospital TB Referral Logbook</a:t>
            </a:r>
          </a:p>
          <a:p>
            <a:pPr marL="457200" indent="-457200">
              <a:spcAft>
                <a:spcPts val="1200"/>
              </a:spcAft>
              <a:buFont typeface="+mj-lt"/>
              <a:buAutoNum type="arabicPeriod" startAt="3"/>
            </a:pPr>
            <a:r>
              <a:rPr lang="fil-PH" sz="2600" dirty="0">
                <a:solidFill>
                  <a:schemeClr val="tx1"/>
                </a:solidFill>
              </a:rPr>
              <a:t>Refer patient to DOTS facility with PMDT services.</a:t>
            </a:r>
          </a:p>
          <a:p>
            <a:pPr marL="457200" indent="-457200">
              <a:spcAft>
                <a:spcPts val="1200"/>
              </a:spcAft>
              <a:buFont typeface="+mj-lt"/>
              <a:buAutoNum type="arabicPeriod" startAt="3"/>
            </a:pPr>
            <a:r>
              <a:rPr lang="fil-PH" sz="2600" dirty="0">
                <a:solidFill>
                  <a:schemeClr val="tx1"/>
                </a:solidFill>
              </a:rPr>
              <a:t>Receiving facility acknowledges the referral. </a:t>
            </a:r>
            <a:r>
              <a:rPr lang="en-PH" sz="2600" dirty="0">
                <a:solidFill>
                  <a:schemeClr val="tx1"/>
                </a:solidFill>
              </a:rPr>
              <a:t> </a:t>
            </a:r>
            <a:endParaRPr lang="en-US" sz="2600" dirty="0">
              <a:solidFill>
                <a:schemeClr val="tx1"/>
              </a:solidFill>
            </a:endParaRPr>
          </a:p>
          <a:p>
            <a:pPr marL="0" indent="0">
              <a:buNone/>
            </a:pPr>
            <a:r>
              <a:rPr lang="en-US" sz="2000" dirty="0"/>
              <a:t> </a:t>
            </a:r>
            <a:endParaRPr lang="en-US" sz="2600" b="1" dirty="0">
              <a:solidFill>
                <a:schemeClr val="tx2">
                  <a:lumMod val="75000"/>
                </a:schemeClr>
              </a:solidFill>
            </a:endParaRPr>
          </a:p>
        </p:txBody>
      </p:sp>
    </p:spTree>
    <p:extLst>
      <p:ext uri="{BB962C8B-B14F-4D97-AF65-F5344CB8AC3E}">
        <p14:creationId xmlns:p14="http://schemas.microsoft.com/office/powerpoint/2010/main" val="97544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70" y="145142"/>
            <a:ext cx="8554193" cy="2168567"/>
          </a:xfrm>
        </p:spPr>
        <p:txBody>
          <a:bodyPr>
            <a:normAutofit fontScale="90000"/>
          </a:bodyPr>
          <a:lstStyle/>
          <a:p>
            <a:r>
              <a:rPr lang="en-PH" b="1" dirty="0">
                <a:solidFill>
                  <a:schemeClr val="accent1">
                    <a:lumMod val="75000"/>
                  </a:schemeClr>
                </a:solidFill>
              </a:rPr>
              <a:t>D. </a:t>
            </a:r>
            <a:r>
              <a:rPr lang="en-US" b="1" dirty="0">
                <a:solidFill>
                  <a:schemeClr val="accent1">
                    <a:lumMod val="75000"/>
                  </a:schemeClr>
                </a:solidFill>
              </a:rPr>
              <a:t>Handling TB patients previously managed outside a DOTS facility and                 not referred according to NTP policies               and procedures</a:t>
            </a:r>
            <a:br>
              <a:rPr lang="en-US" b="1" dirty="0">
                <a:solidFill>
                  <a:schemeClr val="accent1">
                    <a:lumMod val="75000"/>
                  </a:schemeClr>
                </a:solidFill>
              </a:rPr>
            </a:br>
            <a:endParaRPr lang="en-PH" dirty="0">
              <a:solidFill>
                <a:schemeClr val="accent1">
                  <a:lumMod val="75000"/>
                </a:schemeClr>
              </a:solidFill>
            </a:endParaRPr>
          </a:p>
        </p:txBody>
      </p:sp>
      <p:sp>
        <p:nvSpPr>
          <p:cNvPr id="3" name="Content Placeholder 2"/>
          <p:cNvSpPr>
            <a:spLocks noGrp="1"/>
          </p:cNvSpPr>
          <p:nvPr>
            <p:ph idx="1"/>
          </p:nvPr>
        </p:nvSpPr>
        <p:spPr>
          <a:xfrm>
            <a:off x="861948" y="2687783"/>
            <a:ext cx="7178635" cy="3934690"/>
          </a:xfrm>
        </p:spPr>
        <p:txBody>
          <a:bodyPr>
            <a:noAutofit/>
          </a:bodyPr>
          <a:lstStyle/>
          <a:p>
            <a:pPr marL="457200" indent="-457200">
              <a:buFont typeface="+mj-lt"/>
              <a:buAutoNum type="arabicPeriod"/>
            </a:pPr>
            <a:r>
              <a:rPr lang="en-US" sz="2100" dirty="0">
                <a:solidFill>
                  <a:schemeClr val="tx1"/>
                </a:solidFill>
              </a:rPr>
              <a:t>Get a detailed clinical history.  </a:t>
            </a:r>
          </a:p>
          <a:p>
            <a:pPr marL="457200" indent="-457200">
              <a:buFont typeface="+mj-lt"/>
              <a:buAutoNum type="arabicPeriod"/>
            </a:pPr>
            <a:r>
              <a:rPr lang="en-US" sz="2100" dirty="0">
                <a:solidFill>
                  <a:schemeClr val="tx1"/>
                </a:solidFill>
              </a:rPr>
              <a:t>Secure copy of supporting documents.  </a:t>
            </a:r>
          </a:p>
          <a:p>
            <a:pPr marL="457200" indent="-457200">
              <a:buFont typeface="+mj-lt"/>
              <a:buAutoNum type="arabicPeriod"/>
            </a:pPr>
            <a:r>
              <a:rPr lang="en-US" sz="2100" dirty="0">
                <a:solidFill>
                  <a:schemeClr val="tx1"/>
                </a:solidFill>
              </a:rPr>
              <a:t>Assess patient’s willingness to continue treatment.</a:t>
            </a:r>
          </a:p>
          <a:p>
            <a:pPr marL="457200" indent="-457200">
              <a:buFont typeface="+mj-lt"/>
              <a:buAutoNum type="arabicPeriod"/>
            </a:pPr>
            <a:r>
              <a:rPr lang="en-US" sz="2100" dirty="0">
                <a:solidFill>
                  <a:schemeClr val="tx1"/>
                </a:solidFill>
              </a:rPr>
              <a:t>Do DSSM if not yet done or was done by a non-NTP laboratory facility.</a:t>
            </a:r>
          </a:p>
          <a:p>
            <a:pPr marL="457200" indent="-457200">
              <a:buFont typeface="+mj-lt"/>
              <a:buAutoNum type="arabicPeriod"/>
            </a:pPr>
            <a:r>
              <a:rPr lang="en-US" sz="2100" dirty="0">
                <a:solidFill>
                  <a:schemeClr val="tx1"/>
                </a:solidFill>
              </a:rPr>
              <a:t>Physician decides whether to continue, modify,            re-start or discontinue treatment.</a:t>
            </a:r>
          </a:p>
          <a:p>
            <a:pPr marL="457200" indent="-457200">
              <a:buFont typeface="+mj-lt"/>
              <a:buAutoNum type="arabicPeriod"/>
            </a:pPr>
            <a:r>
              <a:rPr lang="en-US" sz="2100" dirty="0">
                <a:solidFill>
                  <a:schemeClr val="tx1"/>
                </a:solidFill>
              </a:rPr>
              <a:t>Provide treatment.</a:t>
            </a:r>
          </a:p>
          <a:p>
            <a:pPr marL="457200" indent="-457200">
              <a:buFont typeface="+mj-lt"/>
              <a:buAutoNum type="arabicPeriod"/>
            </a:pPr>
            <a:r>
              <a:rPr lang="en-US" sz="2100" dirty="0">
                <a:solidFill>
                  <a:schemeClr val="tx1"/>
                </a:solidFill>
              </a:rPr>
              <a:t>Provide feedback to previous </a:t>
            </a:r>
            <a:r>
              <a:rPr lang="en-US" sz="2100">
                <a:solidFill>
                  <a:schemeClr val="tx1"/>
                </a:solidFill>
              </a:rPr>
              <a:t>attending physician.</a:t>
            </a:r>
            <a:endParaRPr lang="en-US" sz="2100" dirty="0">
              <a:solidFill>
                <a:schemeClr val="tx1"/>
              </a:solidFill>
            </a:endParaRPr>
          </a:p>
          <a:p>
            <a:pPr marL="0" indent="0">
              <a:buNone/>
            </a:pPr>
            <a:endParaRPr lang="en-US" sz="2100" b="1" dirty="0">
              <a:solidFill>
                <a:schemeClr val="accent2">
                  <a:lumMod val="75000"/>
                </a:schemeClr>
              </a:solidFill>
            </a:endParaRPr>
          </a:p>
          <a:p>
            <a:pPr marL="457200" indent="-457200">
              <a:buFont typeface="+mj-lt"/>
              <a:buAutoNum type="arabicPeriod"/>
            </a:pPr>
            <a:endParaRPr lang="en-US" sz="2100" dirty="0">
              <a:solidFill>
                <a:schemeClr val="tx1">
                  <a:lumMod val="85000"/>
                  <a:lumOff val="15000"/>
                </a:schemeClr>
              </a:solidFill>
            </a:endParaRPr>
          </a:p>
          <a:p>
            <a:pPr marL="457200" indent="-457200">
              <a:buFont typeface="+mj-lt"/>
              <a:buAutoNum type="arabicPeriod"/>
            </a:pPr>
            <a:endParaRPr lang="en-US" sz="2100" dirty="0">
              <a:solidFill>
                <a:schemeClr val="tx1">
                  <a:lumMod val="85000"/>
                  <a:lumOff val="15000"/>
                </a:schemeClr>
              </a:solidFill>
            </a:endParaRPr>
          </a:p>
          <a:p>
            <a:pPr marL="457200" indent="-457200">
              <a:buFont typeface="+mj-lt"/>
              <a:buAutoNum type="arabicPeriod"/>
            </a:pPr>
            <a:endParaRPr lang="en-US" sz="2100" dirty="0">
              <a:solidFill>
                <a:schemeClr val="tx1">
                  <a:lumMod val="85000"/>
                  <a:lumOff val="15000"/>
                </a:schemeClr>
              </a:solidFill>
            </a:endParaRPr>
          </a:p>
          <a:p>
            <a:endParaRPr lang="en-PH" sz="2100" dirty="0"/>
          </a:p>
        </p:txBody>
      </p:sp>
    </p:spTree>
    <p:extLst>
      <p:ext uri="{BB962C8B-B14F-4D97-AF65-F5344CB8AC3E}">
        <p14:creationId xmlns:p14="http://schemas.microsoft.com/office/powerpoint/2010/main" val="718987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9808" y="505361"/>
            <a:ext cx="7199086" cy="1184894"/>
          </a:xfrm>
        </p:spPr>
        <p:txBody>
          <a:bodyPr>
            <a:noAutofit/>
          </a:bodyPr>
          <a:lstStyle/>
          <a:p>
            <a:r>
              <a:rPr lang="en-PH" sz="4400" b="1" dirty="0">
                <a:solidFill>
                  <a:schemeClr val="accent1">
                    <a:lumMod val="75000"/>
                  </a:schemeClr>
                </a:solidFill>
              </a:rPr>
              <a:t>Modes of knowing the outcome of referral</a:t>
            </a:r>
          </a:p>
        </p:txBody>
      </p:sp>
      <p:sp>
        <p:nvSpPr>
          <p:cNvPr id="3" name="Content Placeholder 2"/>
          <p:cNvSpPr>
            <a:spLocks noGrp="1"/>
          </p:cNvSpPr>
          <p:nvPr>
            <p:ph idx="1"/>
          </p:nvPr>
        </p:nvSpPr>
        <p:spPr>
          <a:xfrm>
            <a:off x="708561" y="2603125"/>
            <a:ext cx="7895112" cy="2578475"/>
          </a:xfrm>
        </p:spPr>
        <p:txBody>
          <a:bodyPr>
            <a:normAutofit/>
          </a:bodyPr>
          <a:lstStyle/>
          <a:p>
            <a:pPr>
              <a:buFont typeface="Wingdings" panose="05000000000000000000" pitchFamily="2" charset="2"/>
              <a:buChar char="q"/>
            </a:pPr>
            <a:r>
              <a:rPr lang="en-PH" sz="2600" dirty="0">
                <a:solidFill>
                  <a:schemeClr val="tx1"/>
                </a:solidFill>
              </a:rPr>
              <a:t>Sending back NTP referral reply slip </a:t>
            </a:r>
            <a:r>
              <a:rPr lang="en-PH" sz="2600" dirty="0">
                <a:solidFill>
                  <a:schemeClr val="tx1"/>
                </a:solidFill>
                <a:sym typeface="Symbol" panose="05050102010706020507" pitchFamily="18" charset="2"/>
              </a:rPr>
              <a:t></a:t>
            </a:r>
            <a:r>
              <a:rPr lang="en-PH" sz="2600" dirty="0">
                <a:solidFill>
                  <a:schemeClr val="tx1"/>
                </a:solidFill>
              </a:rPr>
              <a:t>              hand-carried, faxed, mailed or emailed</a:t>
            </a:r>
          </a:p>
          <a:p>
            <a:pPr>
              <a:buFont typeface="Wingdings" panose="05000000000000000000" pitchFamily="2" charset="2"/>
              <a:buChar char="q"/>
            </a:pPr>
            <a:r>
              <a:rPr lang="en-PH" sz="2600" dirty="0">
                <a:solidFill>
                  <a:schemeClr val="tx1"/>
                </a:solidFill>
              </a:rPr>
              <a:t>Through phone call</a:t>
            </a:r>
          </a:p>
          <a:p>
            <a:pPr>
              <a:buFont typeface="Wingdings" panose="05000000000000000000" pitchFamily="2" charset="2"/>
              <a:buChar char="q"/>
            </a:pPr>
            <a:r>
              <a:rPr lang="en-PH" sz="2600" dirty="0">
                <a:solidFill>
                  <a:schemeClr val="tx1"/>
                </a:solidFill>
              </a:rPr>
              <a:t>SMS or texting</a:t>
            </a:r>
          </a:p>
          <a:p>
            <a:pPr>
              <a:buFont typeface="Wingdings" panose="05000000000000000000" pitchFamily="2" charset="2"/>
              <a:buChar char="q"/>
            </a:pPr>
            <a:r>
              <a:rPr lang="en-PH" sz="2600" dirty="0">
                <a:solidFill>
                  <a:schemeClr val="tx1"/>
                </a:solidFill>
              </a:rPr>
              <a:t>Reviewing TB case registry</a:t>
            </a:r>
          </a:p>
          <a:p>
            <a:pPr marL="0" indent="0">
              <a:buNone/>
            </a:pPr>
            <a:endParaRPr lang="en-PH" sz="2400" dirty="0"/>
          </a:p>
        </p:txBody>
      </p:sp>
    </p:spTree>
    <p:extLst>
      <p:ext uri="{BB962C8B-B14F-4D97-AF65-F5344CB8AC3E}">
        <p14:creationId xmlns:p14="http://schemas.microsoft.com/office/powerpoint/2010/main" val="550167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3741" y="1896826"/>
            <a:ext cx="7199086" cy="4365429"/>
          </a:xfrm>
        </p:spPr>
        <p:txBody>
          <a:bodyPr>
            <a:normAutofit/>
          </a:bodyPr>
          <a:lstStyle/>
          <a:p>
            <a:pPr>
              <a:buFont typeface="Wingdings" panose="05000000000000000000" pitchFamily="2" charset="2"/>
              <a:buChar char="v"/>
            </a:pPr>
            <a:r>
              <a:rPr lang="en-US" sz="2600" b="1" dirty="0">
                <a:solidFill>
                  <a:srgbClr val="FF0000"/>
                </a:solidFill>
              </a:rPr>
              <a:t>Private health facilities</a:t>
            </a:r>
          </a:p>
          <a:p>
            <a:pPr lvl="1">
              <a:buFont typeface="Wingdings" panose="05000000000000000000" pitchFamily="2" charset="2"/>
              <a:buChar char="q"/>
            </a:pPr>
            <a:r>
              <a:rPr lang="en-US" sz="2000" b="1" dirty="0">
                <a:solidFill>
                  <a:schemeClr val="tx1"/>
                </a:solidFill>
              </a:rPr>
              <a:t>Private clinics/hospitals</a:t>
            </a:r>
          </a:p>
          <a:p>
            <a:pPr lvl="1">
              <a:buFont typeface="Wingdings" panose="05000000000000000000" pitchFamily="2" charset="2"/>
              <a:buChar char="q"/>
            </a:pPr>
            <a:r>
              <a:rPr lang="en-US" sz="2000" b="1" dirty="0">
                <a:solidFill>
                  <a:schemeClr val="tx1"/>
                </a:solidFill>
              </a:rPr>
              <a:t>Diagnostic centers</a:t>
            </a:r>
          </a:p>
          <a:p>
            <a:pPr lvl="1">
              <a:buFont typeface="Wingdings" panose="05000000000000000000" pitchFamily="2" charset="2"/>
              <a:buChar char="q"/>
            </a:pPr>
            <a:r>
              <a:rPr lang="en-US" sz="2000" b="1" dirty="0">
                <a:solidFill>
                  <a:schemeClr val="tx1"/>
                </a:solidFill>
              </a:rPr>
              <a:t>Pharmacies </a:t>
            </a:r>
          </a:p>
          <a:p>
            <a:pPr lvl="1">
              <a:buFont typeface="Wingdings" panose="05000000000000000000" pitchFamily="2" charset="2"/>
              <a:buChar char="q"/>
            </a:pPr>
            <a:r>
              <a:rPr lang="en-US" sz="2000" b="1" dirty="0">
                <a:solidFill>
                  <a:schemeClr val="tx1"/>
                </a:solidFill>
              </a:rPr>
              <a:t>NGOs</a:t>
            </a:r>
          </a:p>
          <a:p>
            <a:pPr>
              <a:buFont typeface="Wingdings" panose="05000000000000000000" pitchFamily="2" charset="2"/>
              <a:buChar char="v"/>
            </a:pPr>
            <a:r>
              <a:rPr lang="en-US" sz="2600" b="1" dirty="0">
                <a:solidFill>
                  <a:srgbClr val="FF0000"/>
                </a:solidFill>
              </a:rPr>
              <a:t>Community groups</a:t>
            </a:r>
          </a:p>
          <a:p>
            <a:pPr lvl="1">
              <a:buFont typeface="Wingdings" panose="05000000000000000000" pitchFamily="2" charset="2"/>
              <a:buChar char="q"/>
            </a:pPr>
            <a:r>
              <a:rPr lang="en-US" sz="2000" b="1" dirty="0">
                <a:solidFill>
                  <a:schemeClr val="tx1"/>
                </a:solidFill>
              </a:rPr>
              <a:t>Barangay workers</a:t>
            </a:r>
          </a:p>
          <a:p>
            <a:pPr lvl="1">
              <a:buFont typeface="Wingdings" panose="05000000000000000000" pitchFamily="2" charset="2"/>
              <a:buChar char="q"/>
            </a:pPr>
            <a:r>
              <a:rPr lang="en-US" sz="2000" b="1" dirty="0">
                <a:solidFill>
                  <a:schemeClr val="tx1"/>
                </a:solidFill>
              </a:rPr>
              <a:t>Community health teams</a:t>
            </a:r>
          </a:p>
          <a:p>
            <a:pPr lvl="1">
              <a:buFont typeface="Wingdings" panose="05000000000000000000" pitchFamily="2" charset="2"/>
              <a:buChar char="q"/>
            </a:pPr>
            <a:r>
              <a:rPr lang="en-US" sz="2000" b="1" dirty="0">
                <a:solidFill>
                  <a:schemeClr val="tx1"/>
                </a:solidFill>
              </a:rPr>
              <a:t>TB task forces and others</a:t>
            </a:r>
          </a:p>
          <a:p>
            <a:pPr algn="ctr">
              <a:buFont typeface="Wingdings" panose="05000000000000000000" pitchFamily="2" charset="2"/>
              <a:buChar char="q"/>
            </a:pPr>
            <a:endParaRPr lang="en-US" sz="2000" dirty="0"/>
          </a:p>
          <a:p>
            <a:pPr algn="ctr">
              <a:buFont typeface="Wingdings" panose="05000000000000000000" pitchFamily="2" charset="2"/>
              <a:buChar char="q"/>
            </a:pPr>
            <a:endParaRPr lang="en-US" sz="2000" dirty="0"/>
          </a:p>
          <a:p>
            <a:pPr algn="ctr">
              <a:buFont typeface="Wingdings" panose="05000000000000000000" pitchFamily="2" charset="2"/>
              <a:buChar char="q"/>
            </a:pPr>
            <a:endParaRPr lang="en-US" sz="2000" b="1" dirty="0"/>
          </a:p>
          <a:p>
            <a:pPr>
              <a:buFont typeface="Wingdings" panose="05000000000000000000" pitchFamily="2" charset="2"/>
              <a:buChar char="q"/>
            </a:pPr>
            <a:endParaRPr lang="en-US" sz="2400" b="1" dirty="0"/>
          </a:p>
        </p:txBody>
      </p:sp>
      <p:sp>
        <p:nvSpPr>
          <p:cNvPr id="5" name="Title 1"/>
          <p:cNvSpPr txBox="1">
            <a:spLocks/>
          </p:cNvSpPr>
          <p:nvPr/>
        </p:nvSpPr>
        <p:spPr>
          <a:xfrm>
            <a:off x="581196" y="538506"/>
            <a:ext cx="7924176" cy="66881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accent1">
                    <a:lumMod val="75000"/>
                  </a:schemeClr>
                </a:solidFill>
              </a:rPr>
              <a:t>I. TB-DOTS referral system</a:t>
            </a:r>
          </a:p>
        </p:txBody>
      </p:sp>
    </p:spTree>
    <p:extLst>
      <p:ext uri="{BB962C8B-B14F-4D97-AF65-F5344CB8AC3E}">
        <p14:creationId xmlns:p14="http://schemas.microsoft.com/office/powerpoint/2010/main" val="850671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605" y="574304"/>
            <a:ext cx="7924176" cy="668818"/>
          </a:xfrm>
        </p:spPr>
        <p:txBody>
          <a:bodyPr>
            <a:noAutofit/>
          </a:bodyPr>
          <a:lstStyle/>
          <a:p>
            <a:r>
              <a:rPr lang="en-US" sz="4400" b="1" dirty="0">
                <a:solidFill>
                  <a:schemeClr val="accent1">
                    <a:lumMod val="75000"/>
                  </a:schemeClr>
                </a:solidFill>
              </a:rPr>
              <a:t>Major reasons for referral</a:t>
            </a:r>
          </a:p>
        </p:txBody>
      </p:sp>
      <p:sp>
        <p:nvSpPr>
          <p:cNvPr id="3" name="Content Placeholder 2"/>
          <p:cNvSpPr>
            <a:spLocks noGrp="1"/>
          </p:cNvSpPr>
          <p:nvPr>
            <p:ph idx="1"/>
          </p:nvPr>
        </p:nvSpPr>
        <p:spPr>
          <a:xfrm>
            <a:off x="922150" y="2140272"/>
            <a:ext cx="7199086" cy="3734056"/>
          </a:xfrm>
        </p:spPr>
        <p:txBody>
          <a:bodyPr>
            <a:normAutofit/>
          </a:bodyPr>
          <a:lstStyle/>
          <a:p>
            <a:pPr>
              <a:buFont typeface="Wingdings" panose="05000000000000000000" pitchFamily="2" charset="2"/>
              <a:buChar char="q"/>
            </a:pPr>
            <a:r>
              <a:rPr lang="fil-PH" sz="2400" dirty="0">
                <a:solidFill>
                  <a:schemeClr val="tx1"/>
                </a:solidFill>
              </a:rPr>
              <a:t>For diagnosis</a:t>
            </a:r>
          </a:p>
          <a:p>
            <a:pPr>
              <a:buFont typeface="Wingdings" panose="05000000000000000000" pitchFamily="2" charset="2"/>
              <a:buChar char="q"/>
            </a:pPr>
            <a:r>
              <a:rPr lang="fil-PH" sz="2400" dirty="0">
                <a:solidFill>
                  <a:schemeClr val="tx1"/>
                </a:solidFill>
              </a:rPr>
              <a:t>For registration and initiation of treatment</a:t>
            </a:r>
          </a:p>
          <a:p>
            <a:pPr>
              <a:buFont typeface="Wingdings" panose="05000000000000000000" pitchFamily="2" charset="2"/>
              <a:buChar char="q"/>
            </a:pPr>
            <a:r>
              <a:rPr lang="fil-PH" sz="2400" dirty="0">
                <a:solidFill>
                  <a:schemeClr val="tx1"/>
                </a:solidFill>
              </a:rPr>
              <a:t>For treatment continuation </a:t>
            </a:r>
          </a:p>
          <a:p>
            <a:pPr>
              <a:buFont typeface="Wingdings" panose="05000000000000000000" pitchFamily="2" charset="2"/>
              <a:buChar char="q"/>
            </a:pPr>
            <a:r>
              <a:rPr lang="fil-PH" sz="2400" dirty="0">
                <a:solidFill>
                  <a:schemeClr val="tx1"/>
                </a:solidFill>
              </a:rPr>
              <a:t>For management of serious side effects and complications</a:t>
            </a:r>
          </a:p>
          <a:p>
            <a:pPr>
              <a:buFont typeface="Wingdings" panose="05000000000000000000" pitchFamily="2" charset="2"/>
              <a:buChar char="q"/>
            </a:pPr>
            <a:r>
              <a:rPr lang="fil-PH" sz="2400" dirty="0">
                <a:solidFill>
                  <a:schemeClr val="tx1"/>
                </a:solidFill>
              </a:rPr>
              <a:t>For MDR-TB screening </a:t>
            </a:r>
          </a:p>
          <a:p>
            <a:pPr>
              <a:buFont typeface="Wingdings" panose="05000000000000000000" pitchFamily="2" charset="2"/>
              <a:buChar char="q"/>
            </a:pPr>
            <a:r>
              <a:rPr lang="fil-PH" sz="2400" dirty="0">
                <a:solidFill>
                  <a:schemeClr val="tx1"/>
                </a:solidFill>
              </a:rPr>
              <a:t>For TB screening among PLHIV</a:t>
            </a:r>
          </a:p>
        </p:txBody>
      </p:sp>
    </p:spTree>
    <p:extLst>
      <p:ext uri="{BB962C8B-B14F-4D97-AF65-F5344CB8AC3E}">
        <p14:creationId xmlns:p14="http://schemas.microsoft.com/office/powerpoint/2010/main" val="4000880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371" y="521195"/>
            <a:ext cx="7924176" cy="668818"/>
          </a:xfrm>
        </p:spPr>
        <p:txBody>
          <a:bodyPr>
            <a:noAutofit/>
          </a:bodyPr>
          <a:lstStyle/>
          <a:p>
            <a:r>
              <a:rPr lang="en-US" sz="4400" b="1" dirty="0">
                <a:solidFill>
                  <a:schemeClr val="accent1">
                    <a:lumMod val="75000"/>
                  </a:schemeClr>
                </a:solidFill>
              </a:rPr>
              <a:t>II. Objective</a:t>
            </a:r>
          </a:p>
        </p:txBody>
      </p:sp>
      <p:sp>
        <p:nvSpPr>
          <p:cNvPr id="3" name="Content Placeholder 2"/>
          <p:cNvSpPr>
            <a:spLocks noGrp="1"/>
          </p:cNvSpPr>
          <p:nvPr>
            <p:ph idx="1"/>
          </p:nvPr>
        </p:nvSpPr>
        <p:spPr>
          <a:xfrm>
            <a:off x="658915" y="1821616"/>
            <a:ext cx="7561631" cy="4800858"/>
          </a:xfrm>
        </p:spPr>
        <p:txBody>
          <a:bodyPr>
            <a:normAutofit/>
          </a:bodyPr>
          <a:lstStyle/>
          <a:p>
            <a:pPr marL="0" indent="0">
              <a:buNone/>
            </a:pPr>
            <a:r>
              <a:rPr lang="fil-PH" sz="2400" dirty="0">
                <a:solidFill>
                  <a:schemeClr val="tx1"/>
                </a:solidFill>
              </a:rPr>
              <a:t>To ensure that various diagnostic,treatment and information needs of presumptive TB/confirmed TB cases are promptly and adequately addressed through an effective two-way referral system between health facilities to:</a:t>
            </a:r>
          </a:p>
          <a:p>
            <a:pPr lvl="1">
              <a:buFont typeface="Wingdings" panose="05000000000000000000" pitchFamily="2" charset="2"/>
              <a:buChar char="v"/>
            </a:pPr>
            <a:r>
              <a:rPr lang="fil-PH" sz="2200" dirty="0">
                <a:solidFill>
                  <a:srgbClr val="FF0000"/>
                </a:solidFill>
              </a:rPr>
              <a:t>reduce delay </a:t>
            </a:r>
            <a:r>
              <a:rPr lang="fil-PH" sz="2200" dirty="0">
                <a:solidFill>
                  <a:schemeClr val="tx1"/>
                </a:solidFill>
              </a:rPr>
              <a:t>in diagnosis and treatment of a         TB case</a:t>
            </a:r>
          </a:p>
          <a:p>
            <a:pPr lvl="1">
              <a:buFont typeface="Wingdings" panose="05000000000000000000" pitchFamily="2" charset="2"/>
              <a:buChar char="v"/>
            </a:pPr>
            <a:r>
              <a:rPr lang="fil-PH" sz="2200" dirty="0">
                <a:solidFill>
                  <a:srgbClr val="FF0000"/>
                </a:solidFill>
              </a:rPr>
              <a:t>ensure continuity </a:t>
            </a:r>
            <a:r>
              <a:rPr lang="fil-PH" sz="2200" dirty="0">
                <a:solidFill>
                  <a:schemeClr val="tx1"/>
                </a:solidFill>
              </a:rPr>
              <a:t>of</a:t>
            </a:r>
            <a:r>
              <a:rPr lang="fil-PH" sz="2200" dirty="0">
                <a:solidFill>
                  <a:srgbClr val="FF0000"/>
                </a:solidFill>
              </a:rPr>
              <a:t> </a:t>
            </a:r>
            <a:r>
              <a:rPr lang="fil-PH" sz="2200" dirty="0">
                <a:solidFill>
                  <a:schemeClr val="tx1"/>
                </a:solidFill>
              </a:rPr>
              <a:t>and compliance with treatment</a:t>
            </a:r>
          </a:p>
          <a:p>
            <a:pPr lvl="1">
              <a:buFont typeface="Wingdings" panose="05000000000000000000" pitchFamily="2" charset="2"/>
              <a:buChar char="v"/>
            </a:pPr>
            <a:r>
              <a:rPr lang="fil-PH" sz="2200" dirty="0">
                <a:solidFill>
                  <a:srgbClr val="FF0000"/>
                </a:solidFill>
              </a:rPr>
              <a:t>reduce out-of-pocket cost</a:t>
            </a:r>
            <a:r>
              <a:rPr lang="fil-PH" sz="2200" dirty="0">
                <a:solidFill>
                  <a:schemeClr val="tx1"/>
                </a:solidFill>
              </a:rPr>
              <a:t> to patients</a:t>
            </a:r>
          </a:p>
          <a:p>
            <a:pPr lvl="1">
              <a:buFont typeface="Wingdings" panose="05000000000000000000" pitchFamily="2" charset="2"/>
              <a:buChar char="v"/>
            </a:pPr>
            <a:r>
              <a:rPr lang="fil-PH" sz="2200" dirty="0">
                <a:solidFill>
                  <a:schemeClr val="tx1"/>
                </a:solidFill>
              </a:rPr>
              <a:t>ensure that TB patient is </a:t>
            </a:r>
            <a:r>
              <a:rPr lang="fil-PH" sz="2200" dirty="0">
                <a:solidFill>
                  <a:srgbClr val="FF0000"/>
                </a:solidFill>
              </a:rPr>
              <a:t>registered and notified</a:t>
            </a:r>
            <a:r>
              <a:rPr lang="fil-PH" sz="2200" dirty="0"/>
              <a:t> </a:t>
            </a:r>
            <a:r>
              <a:rPr lang="fil-PH" sz="2200" dirty="0">
                <a:solidFill>
                  <a:schemeClr val="tx1"/>
                </a:solidFill>
              </a:rPr>
              <a:t>to NTP</a:t>
            </a:r>
            <a:endParaRPr lang="fil-PH" sz="2200" b="1" dirty="0">
              <a:solidFill>
                <a:schemeClr val="tx1"/>
              </a:solidFill>
            </a:endParaRPr>
          </a:p>
          <a:p>
            <a:pPr algn="ctr">
              <a:buFont typeface="Wingdings" panose="05000000000000000000" pitchFamily="2" charset="2"/>
              <a:buChar char="q"/>
            </a:pPr>
            <a:endParaRPr lang="en-US" sz="2000" dirty="0"/>
          </a:p>
          <a:p>
            <a:pPr algn="ctr">
              <a:buFont typeface="Wingdings" panose="05000000000000000000" pitchFamily="2" charset="2"/>
              <a:buChar char="q"/>
            </a:pPr>
            <a:endParaRPr lang="en-US" sz="2000" dirty="0"/>
          </a:p>
          <a:p>
            <a:pPr algn="ctr">
              <a:buFont typeface="Wingdings" panose="05000000000000000000" pitchFamily="2" charset="2"/>
              <a:buChar char="q"/>
            </a:pPr>
            <a:endParaRPr lang="en-US" sz="2000" b="1" dirty="0"/>
          </a:p>
          <a:p>
            <a:pPr>
              <a:buFont typeface="Wingdings" panose="05000000000000000000" pitchFamily="2" charset="2"/>
              <a:buChar char="q"/>
            </a:pPr>
            <a:endParaRPr lang="en-US" sz="2400" b="1" dirty="0"/>
          </a:p>
        </p:txBody>
      </p:sp>
    </p:spTree>
    <p:extLst>
      <p:ext uri="{BB962C8B-B14F-4D97-AF65-F5344CB8AC3E}">
        <p14:creationId xmlns:p14="http://schemas.microsoft.com/office/powerpoint/2010/main" val="2388650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716" y="521195"/>
            <a:ext cx="7924176" cy="668818"/>
          </a:xfrm>
        </p:spPr>
        <p:txBody>
          <a:bodyPr>
            <a:noAutofit/>
          </a:bodyPr>
          <a:lstStyle/>
          <a:p>
            <a:r>
              <a:rPr lang="en-US" sz="4400" b="1" dirty="0">
                <a:solidFill>
                  <a:schemeClr val="accent1">
                    <a:lumMod val="75000"/>
                  </a:schemeClr>
                </a:solidFill>
              </a:rPr>
              <a:t>III. Definition of terms</a:t>
            </a:r>
          </a:p>
        </p:txBody>
      </p:sp>
      <p:sp>
        <p:nvSpPr>
          <p:cNvPr id="3" name="Content Placeholder 2"/>
          <p:cNvSpPr>
            <a:spLocks noGrp="1"/>
          </p:cNvSpPr>
          <p:nvPr>
            <p:ph idx="1"/>
          </p:nvPr>
        </p:nvSpPr>
        <p:spPr>
          <a:xfrm>
            <a:off x="899261" y="1623223"/>
            <a:ext cx="7199086" cy="4971541"/>
          </a:xfrm>
        </p:spPr>
        <p:txBody>
          <a:bodyPr>
            <a:normAutofit fontScale="92500" lnSpcReduction="10000"/>
          </a:bodyPr>
          <a:lstStyle/>
          <a:p>
            <a:pPr>
              <a:buFont typeface="Wingdings" panose="05000000000000000000" pitchFamily="2" charset="2"/>
              <a:buChar char="v"/>
            </a:pPr>
            <a:r>
              <a:rPr lang="fil-PH" sz="2600" b="1" dirty="0">
                <a:solidFill>
                  <a:srgbClr val="FF0000"/>
                </a:solidFill>
              </a:rPr>
              <a:t>Referral</a:t>
            </a:r>
            <a:r>
              <a:rPr lang="fil-PH" sz="2800" b="1" dirty="0">
                <a:solidFill>
                  <a:srgbClr val="FF0000"/>
                </a:solidFill>
              </a:rPr>
              <a:t> process</a:t>
            </a:r>
            <a:r>
              <a:rPr lang="fil-PH" sz="2800" b="1" dirty="0">
                <a:solidFill>
                  <a:schemeClr val="tx1"/>
                </a:solidFill>
              </a:rPr>
              <a:t> </a:t>
            </a:r>
            <a:r>
              <a:rPr lang="fil-PH" sz="2800" dirty="0">
                <a:solidFill>
                  <a:schemeClr val="tx1"/>
                </a:solidFill>
                <a:sym typeface="Symbol" panose="05050102010706020507" pitchFamily="18" charset="2"/>
              </a:rPr>
              <a:t></a:t>
            </a:r>
            <a:r>
              <a:rPr lang="fil-PH" sz="2800" dirty="0">
                <a:solidFill>
                  <a:schemeClr val="tx1"/>
                </a:solidFill>
              </a:rPr>
              <a:t> set of processes of systematically referring a patient from health care provider to another health facility to address his/her needs and know the outcome of referral</a:t>
            </a:r>
          </a:p>
          <a:p>
            <a:pPr lvl="2">
              <a:buFont typeface="Wingdings" panose="05000000000000000000" pitchFamily="2" charset="2"/>
              <a:buChar char="v"/>
            </a:pPr>
            <a:r>
              <a:rPr lang="fil-PH" sz="2400" b="1" dirty="0">
                <a:solidFill>
                  <a:srgbClr val="FF0000"/>
                </a:solidFill>
              </a:rPr>
              <a:t>Internal referral system </a:t>
            </a:r>
            <a:r>
              <a:rPr lang="fil-PH" sz="2200" dirty="0">
                <a:solidFill>
                  <a:schemeClr val="tx1"/>
                </a:solidFill>
                <a:sym typeface="Symbol" panose="05050102010706020507" pitchFamily="18" charset="2"/>
              </a:rPr>
              <a:t></a:t>
            </a:r>
            <a:r>
              <a:rPr lang="fil-PH" sz="2400" dirty="0">
                <a:solidFill>
                  <a:schemeClr val="tx1"/>
                </a:solidFill>
              </a:rPr>
              <a:t> a system of referral within a hospital</a:t>
            </a:r>
          </a:p>
          <a:p>
            <a:pPr lvl="2">
              <a:buFont typeface="Wingdings" panose="05000000000000000000" pitchFamily="2" charset="2"/>
              <a:buChar char="v"/>
            </a:pPr>
            <a:r>
              <a:rPr lang="fil-PH" sz="2400" b="1" dirty="0">
                <a:solidFill>
                  <a:srgbClr val="FF0000"/>
                </a:solidFill>
              </a:rPr>
              <a:t>External referral </a:t>
            </a:r>
            <a:r>
              <a:rPr lang="fil-PH" sz="2200" dirty="0">
                <a:solidFill>
                  <a:schemeClr val="tx1"/>
                </a:solidFill>
                <a:sym typeface="Symbol" panose="05050102010706020507" pitchFamily="18" charset="2"/>
              </a:rPr>
              <a:t></a:t>
            </a:r>
            <a:r>
              <a:rPr lang="fil-PH" sz="2400" dirty="0">
                <a:solidFill>
                  <a:schemeClr val="tx1"/>
                </a:solidFill>
              </a:rPr>
              <a:t> process of referral from one health facility to another health facility or institution</a:t>
            </a:r>
            <a:endParaRPr lang="fil-PH" sz="2600" dirty="0">
              <a:solidFill>
                <a:schemeClr val="tx1"/>
              </a:solidFill>
            </a:endParaRPr>
          </a:p>
          <a:p>
            <a:pPr>
              <a:buFont typeface="Wingdings" panose="05000000000000000000" pitchFamily="2" charset="2"/>
              <a:buChar char="v"/>
            </a:pPr>
            <a:r>
              <a:rPr lang="fil-PH" sz="2600" b="1" dirty="0">
                <a:solidFill>
                  <a:srgbClr val="FF0000"/>
                </a:solidFill>
              </a:rPr>
              <a:t>Referral feedback </a:t>
            </a:r>
            <a:r>
              <a:rPr lang="fil-PH" sz="2600" dirty="0">
                <a:solidFill>
                  <a:schemeClr val="tx1"/>
                </a:solidFill>
                <a:sym typeface="Symbol" panose="05050102010706020507" pitchFamily="18" charset="2"/>
              </a:rPr>
              <a:t></a:t>
            </a:r>
            <a:r>
              <a:rPr lang="fil-PH" sz="2600" dirty="0">
                <a:solidFill>
                  <a:schemeClr val="tx1"/>
                </a:solidFill>
              </a:rPr>
              <a:t> process by which a receiving facility informs the referring health facility of the referral outcome</a:t>
            </a:r>
            <a:endParaRPr lang="en-US" sz="2000" dirty="0"/>
          </a:p>
          <a:p>
            <a:pPr algn="ctr">
              <a:buFont typeface="Wingdings" panose="05000000000000000000" pitchFamily="2" charset="2"/>
              <a:buChar char="q"/>
            </a:pPr>
            <a:endParaRPr lang="en-US" sz="2000" b="1" dirty="0"/>
          </a:p>
          <a:p>
            <a:pPr>
              <a:buFont typeface="Wingdings" panose="05000000000000000000" pitchFamily="2" charset="2"/>
              <a:buChar char="q"/>
            </a:pPr>
            <a:endParaRPr lang="en-US" sz="2400" b="1" dirty="0"/>
          </a:p>
        </p:txBody>
      </p:sp>
    </p:spTree>
    <p:extLst>
      <p:ext uri="{BB962C8B-B14F-4D97-AF65-F5344CB8AC3E}">
        <p14:creationId xmlns:p14="http://schemas.microsoft.com/office/powerpoint/2010/main" val="198792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161" y="604322"/>
            <a:ext cx="7924176" cy="668818"/>
          </a:xfrm>
        </p:spPr>
        <p:txBody>
          <a:bodyPr>
            <a:noAutofit/>
          </a:bodyPr>
          <a:lstStyle/>
          <a:p>
            <a:r>
              <a:rPr lang="en-US" sz="4400" b="1" dirty="0">
                <a:solidFill>
                  <a:schemeClr val="accent1">
                    <a:lumMod val="75000"/>
                  </a:schemeClr>
                </a:solidFill>
              </a:rPr>
              <a:t>III. Policies</a:t>
            </a:r>
          </a:p>
        </p:txBody>
      </p:sp>
      <p:sp>
        <p:nvSpPr>
          <p:cNvPr id="3" name="Content Placeholder 2"/>
          <p:cNvSpPr>
            <a:spLocks noGrp="1"/>
          </p:cNvSpPr>
          <p:nvPr>
            <p:ph idx="1"/>
          </p:nvPr>
        </p:nvSpPr>
        <p:spPr>
          <a:xfrm>
            <a:off x="789543" y="1761768"/>
            <a:ext cx="7835277" cy="4985396"/>
          </a:xfrm>
        </p:spPr>
        <p:txBody>
          <a:bodyPr>
            <a:normAutofit lnSpcReduction="10000"/>
          </a:bodyPr>
          <a:lstStyle/>
          <a:p>
            <a:pPr marL="457200" indent="-457200">
              <a:spcAft>
                <a:spcPts val="1200"/>
              </a:spcAft>
              <a:buFont typeface="+mj-lt"/>
              <a:buAutoNum type="arabicPeriod"/>
            </a:pPr>
            <a:r>
              <a:rPr lang="fil-PH" sz="2200" dirty="0">
                <a:solidFill>
                  <a:schemeClr val="tx1"/>
                </a:solidFill>
              </a:rPr>
              <a:t>Patients shall have the right</a:t>
            </a:r>
          </a:p>
          <a:p>
            <a:pPr lvl="2">
              <a:spcAft>
                <a:spcPts val="1200"/>
              </a:spcAft>
              <a:buFont typeface="Wingdings" panose="05000000000000000000" pitchFamily="2" charset="2"/>
              <a:buChar char="q"/>
            </a:pPr>
            <a:r>
              <a:rPr lang="fil-PH" sz="2000" dirty="0">
                <a:solidFill>
                  <a:schemeClr val="tx1"/>
                </a:solidFill>
              </a:rPr>
              <a:t>to know the reason/s for referral, and</a:t>
            </a:r>
          </a:p>
          <a:p>
            <a:pPr lvl="2">
              <a:spcAft>
                <a:spcPts val="1200"/>
              </a:spcAft>
              <a:buFont typeface="Wingdings" panose="05000000000000000000" pitchFamily="2" charset="2"/>
              <a:buChar char="q"/>
            </a:pPr>
            <a:r>
              <a:rPr lang="fil-PH" sz="2000" dirty="0">
                <a:solidFill>
                  <a:schemeClr val="tx1"/>
                </a:solidFill>
              </a:rPr>
              <a:t>participate in the choice of facilities where                    he/she is referred.</a:t>
            </a:r>
          </a:p>
          <a:p>
            <a:pPr marL="514350" indent="-514350">
              <a:spcAft>
                <a:spcPts val="1200"/>
              </a:spcAft>
              <a:buFont typeface="+mj-lt"/>
              <a:buAutoNum type="arabicPeriod"/>
            </a:pPr>
            <a:r>
              <a:rPr lang="fil-PH" sz="2200" dirty="0">
                <a:solidFill>
                  <a:schemeClr val="tx1"/>
                </a:solidFill>
              </a:rPr>
              <a:t>Health care providers have the responsibility to ensure</a:t>
            </a:r>
          </a:p>
          <a:p>
            <a:pPr lvl="2">
              <a:spcAft>
                <a:spcPts val="1200"/>
              </a:spcAft>
              <a:buFont typeface="Wingdings" panose="05000000000000000000" pitchFamily="2" charset="2"/>
              <a:buChar char="q"/>
            </a:pPr>
            <a:r>
              <a:rPr lang="fil-PH" sz="2000" dirty="0">
                <a:solidFill>
                  <a:schemeClr val="tx1"/>
                </a:solidFill>
              </a:rPr>
              <a:t>prompt and appropriate response to patients’ health needs by immediate referral of services. </a:t>
            </a:r>
          </a:p>
          <a:p>
            <a:pPr marL="514350" indent="-514350">
              <a:spcAft>
                <a:spcPts val="1200"/>
              </a:spcAft>
              <a:buFont typeface="+mj-lt"/>
              <a:buAutoNum type="arabicPeriod" startAt="3"/>
            </a:pPr>
            <a:r>
              <a:rPr lang="fil-PH" sz="2200" dirty="0">
                <a:solidFill>
                  <a:schemeClr val="tx1"/>
                </a:solidFill>
              </a:rPr>
              <a:t>A two-way functional referral must be observed by </a:t>
            </a:r>
          </a:p>
          <a:p>
            <a:pPr lvl="2">
              <a:spcAft>
                <a:spcPts val="1200"/>
              </a:spcAft>
              <a:buFont typeface="Wingdings" panose="05000000000000000000" pitchFamily="2" charset="2"/>
              <a:buChar char="q"/>
            </a:pPr>
            <a:r>
              <a:rPr lang="fil-PH" sz="2000" dirty="0">
                <a:solidFill>
                  <a:schemeClr val="tx1"/>
                </a:solidFill>
              </a:rPr>
              <a:t>ensuring that receiving facility provides feedback to referring facility.</a:t>
            </a:r>
          </a:p>
          <a:p>
            <a:pPr marL="0" indent="0">
              <a:spcAft>
                <a:spcPts val="1200"/>
              </a:spcAft>
              <a:buNone/>
            </a:pPr>
            <a:endParaRPr lang="fil-PH" sz="2200" dirty="0">
              <a:solidFill>
                <a:schemeClr val="tx1"/>
              </a:solidFill>
            </a:endParaRPr>
          </a:p>
          <a:p>
            <a:pPr marL="0" indent="0">
              <a:spcAft>
                <a:spcPts val="1200"/>
              </a:spcAft>
              <a:buNone/>
            </a:pPr>
            <a:endParaRPr lang="fil-PH" sz="2200" dirty="0">
              <a:solidFill>
                <a:schemeClr val="tx1"/>
              </a:solidFill>
            </a:endParaRPr>
          </a:p>
          <a:p>
            <a:pPr marL="0" indent="0">
              <a:spcAft>
                <a:spcPts val="1200"/>
              </a:spcAft>
              <a:buNone/>
            </a:pPr>
            <a:endParaRPr lang="fil-PH" sz="2200" dirty="0">
              <a:solidFill>
                <a:schemeClr val="tx1"/>
              </a:solidFill>
            </a:endParaRPr>
          </a:p>
          <a:p>
            <a:pPr>
              <a:spcAft>
                <a:spcPts val="1200"/>
              </a:spcAft>
              <a:buFont typeface="Wingdings" panose="05000000000000000000" pitchFamily="2" charset="2"/>
              <a:buChar char="Ø"/>
            </a:pPr>
            <a:endParaRPr lang="fil-PH" sz="2200" dirty="0">
              <a:solidFill>
                <a:schemeClr val="tx1"/>
              </a:solidFill>
            </a:endParaRPr>
          </a:p>
          <a:p>
            <a:pPr marL="0" indent="0">
              <a:spcAft>
                <a:spcPts val="1200"/>
              </a:spcAft>
              <a:buNone/>
            </a:pPr>
            <a:endParaRPr lang="fil-PH" sz="2200" dirty="0">
              <a:solidFill>
                <a:schemeClr val="tx1"/>
              </a:solidFill>
            </a:endParaRPr>
          </a:p>
          <a:p>
            <a:pPr marL="0" indent="0">
              <a:spcAft>
                <a:spcPts val="1200"/>
              </a:spcAft>
              <a:buNone/>
            </a:pPr>
            <a:endParaRPr lang="fil-PH" sz="2200" dirty="0">
              <a:solidFill>
                <a:schemeClr val="tx1"/>
              </a:solidFill>
            </a:endParaRPr>
          </a:p>
          <a:p>
            <a:pPr marL="0" indent="0">
              <a:spcAft>
                <a:spcPts val="1200"/>
              </a:spcAft>
              <a:buNone/>
            </a:pPr>
            <a:endParaRPr lang="fil-PH" sz="2200" dirty="0">
              <a:solidFill>
                <a:schemeClr val="tx1"/>
              </a:solidFill>
            </a:endParaRPr>
          </a:p>
          <a:p>
            <a:pPr marL="0" indent="0">
              <a:spcAft>
                <a:spcPts val="1200"/>
              </a:spcAft>
              <a:buNone/>
            </a:pPr>
            <a:endParaRPr lang="fil-PH" sz="2200" dirty="0">
              <a:solidFill>
                <a:schemeClr val="tx1"/>
              </a:solidFill>
            </a:endParaRPr>
          </a:p>
          <a:p>
            <a:pPr marL="0" indent="0">
              <a:spcAft>
                <a:spcPts val="1200"/>
              </a:spcAft>
              <a:buNone/>
            </a:pPr>
            <a:endParaRPr lang="fil-PH" sz="2200" dirty="0">
              <a:solidFill>
                <a:schemeClr val="tx1"/>
              </a:solidFill>
            </a:endParaRPr>
          </a:p>
          <a:p>
            <a:pPr marL="0" indent="0">
              <a:spcAft>
                <a:spcPts val="1200"/>
              </a:spcAft>
              <a:buNone/>
            </a:pPr>
            <a:endParaRPr lang="fil-PH" sz="2200" dirty="0">
              <a:solidFill>
                <a:schemeClr val="tx1"/>
              </a:solidFill>
            </a:endParaRPr>
          </a:p>
          <a:p>
            <a:pPr algn="ctr">
              <a:spcAft>
                <a:spcPts val="1200"/>
              </a:spcAft>
              <a:buFont typeface="Wingdings" panose="05000000000000000000" pitchFamily="2" charset="2"/>
              <a:buChar char="q"/>
            </a:pPr>
            <a:endParaRPr lang="en-US" sz="2200" dirty="0">
              <a:solidFill>
                <a:schemeClr val="tx1"/>
              </a:solidFill>
            </a:endParaRPr>
          </a:p>
          <a:p>
            <a:pPr algn="ctr">
              <a:spcAft>
                <a:spcPts val="1200"/>
              </a:spcAft>
              <a:buFont typeface="Wingdings" panose="05000000000000000000" pitchFamily="2" charset="2"/>
              <a:buChar char="q"/>
            </a:pPr>
            <a:endParaRPr lang="en-US" sz="2200" dirty="0">
              <a:solidFill>
                <a:schemeClr val="tx1"/>
              </a:solidFill>
            </a:endParaRPr>
          </a:p>
          <a:p>
            <a:pPr algn="ctr">
              <a:spcAft>
                <a:spcPts val="1200"/>
              </a:spcAft>
              <a:buFont typeface="Wingdings" panose="05000000000000000000" pitchFamily="2" charset="2"/>
              <a:buChar char="q"/>
            </a:pPr>
            <a:endParaRPr lang="en-US" sz="2200" b="1" dirty="0">
              <a:solidFill>
                <a:schemeClr val="tx1"/>
              </a:solidFill>
            </a:endParaRPr>
          </a:p>
          <a:p>
            <a:pPr>
              <a:spcAft>
                <a:spcPts val="1200"/>
              </a:spcAft>
              <a:buFont typeface="Wingdings" panose="05000000000000000000" pitchFamily="2" charset="2"/>
              <a:buChar char="q"/>
            </a:pPr>
            <a:endParaRPr lang="en-US" sz="2200" b="1" dirty="0">
              <a:solidFill>
                <a:schemeClr val="tx1"/>
              </a:solidFill>
            </a:endParaRPr>
          </a:p>
        </p:txBody>
      </p:sp>
    </p:spTree>
    <p:extLst>
      <p:ext uri="{BB962C8B-B14F-4D97-AF65-F5344CB8AC3E}">
        <p14:creationId xmlns:p14="http://schemas.microsoft.com/office/powerpoint/2010/main" val="1368755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2706" y="1814945"/>
            <a:ext cx="7199086" cy="5209309"/>
          </a:xfrm>
        </p:spPr>
        <p:txBody>
          <a:bodyPr>
            <a:normAutofit/>
          </a:bodyPr>
          <a:lstStyle/>
          <a:p>
            <a:pPr marL="457200" indent="-457200">
              <a:spcAft>
                <a:spcPts val="1200"/>
              </a:spcAft>
              <a:buFont typeface="+mj-lt"/>
              <a:buAutoNum type="arabicPeriod" startAt="4"/>
            </a:pPr>
            <a:r>
              <a:rPr lang="fil-PH" sz="2300" dirty="0">
                <a:solidFill>
                  <a:schemeClr val="tx1"/>
                </a:solidFill>
              </a:rPr>
              <a:t>It is a shared responsibility of referring and receiving facilities to exert all efforts  to ensure that referred patients are not lost during the referral process.</a:t>
            </a:r>
          </a:p>
          <a:p>
            <a:pPr marL="457200" indent="-457200">
              <a:spcAft>
                <a:spcPts val="1200"/>
              </a:spcAft>
              <a:buFont typeface="+mj-lt"/>
              <a:buAutoNum type="arabicPeriod" startAt="4"/>
            </a:pPr>
            <a:r>
              <a:rPr lang="fil-PH" sz="2300" dirty="0">
                <a:solidFill>
                  <a:schemeClr val="tx1"/>
                </a:solidFill>
              </a:rPr>
              <a:t>All referring facilities/providers must use a standard referral  form (Form 7. NTP Referral Form).</a:t>
            </a:r>
          </a:p>
          <a:p>
            <a:pPr marL="457200" indent="-457200">
              <a:spcAft>
                <a:spcPts val="1200"/>
              </a:spcAft>
              <a:buFont typeface="+mj-lt"/>
              <a:buAutoNum type="arabicPeriod" startAt="4"/>
            </a:pPr>
            <a:r>
              <a:rPr lang="fil-PH" sz="2300" dirty="0">
                <a:solidFill>
                  <a:schemeClr val="tx1"/>
                </a:solidFill>
              </a:rPr>
              <a:t>All hospitals shall maintain a referral logbook.</a:t>
            </a:r>
          </a:p>
          <a:p>
            <a:pPr marL="457200" indent="-457200">
              <a:spcAft>
                <a:spcPts val="1200"/>
              </a:spcAft>
              <a:buFont typeface="+mj-lt"/>
              <a:buAutoNum type="arabicPeriod" startAt="4"/>
            </a:pPr>
            <a:r>
              <a:rPr lang="fil-PH" sz="2300" dirty="0">
                <a:solidFill>
                  <a:schemeClr val="tx1"/>
                </a:solidFill>
              </a:rPr>
              <a:t>Patients who are not referred in accordance with policies and procedures shall be accommodated  and evaluated accordingly.</a:t>
            </a:r>
            <a:endParaRPr lang="en-US" sz="2300" b="1" dirty="0"/>
          </a:p>
        </p:txBody>
      </p:sp>
      <p:sp>
        <p:nvSpPr>
          <p:cNvPr id="5" name="Title 1"/>
          <p:cNvSpPr>
            <a:spLocks noGrp="1"/>
          </p:cNvSpPr>
          <p:nvPr>
            <p:ph type="title"/>
          </p:nvPr>
        </p:nvSpPr>
        <p:spPr>
          <a:xfrm>
            <a:off x="540161" y="604322"/>
            <a:ext cx="7924176" cy="668818"/>
          </a:xfrm>
        </p:spPr>
        <p:txBody>
          <a:bodyPr>
            <a:noAutofit/>
          </a:bodyPr>
          <a:lstStyle/>
          <a:p>
            <a:r>
              <a:rPr lang="en-US" sz="4400" b="1" dirty="0">
                <a:solidFill>
                  <a:schemeClr val="accent1">
                    <a:lumMod val="75000"/>
                  </a:schemeClr>
                </a:solidFill>
              </a:rPr>
              <a:t>III. Policies</a:t>
            </a:r>
          </a:p>
        </p:txBody>
      </p:sp>
    </p:spTree>
    <p:extLst>
      <p:ext uri="{BB962C8B-B14F-4D97-AF65-F5344CB8AC3E}">
        <p14:creationId xmlns:p14="http://schemas.microsoft.com/office/powerpoint/2010/main" val="1249656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452"/>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72934" y="218431"/>
            <a:ext cx="8792848" cy="668818"/>
          </a:xfrm>
        </p:spPr>
        <p:txBody>
          <a:bodyPr>
            <a:noAutofit/>
          </a:bodyPr>
          <a:lstStyle/>
          <a:p>
            <a:r>
              <a:rPr lang="en-US" b="1" dirty="0">
                <a:solidFill>
                  <a:schemeClr val="accent1">
                    <a:lumMod val="75000"/>
                  </a:schemeClr>
                </a:solidFill>
              </a:rPr>
              <a:t>Form 7. NTP Referral Form</a:t>
            </a:r>
          </a:p>
        </p:txBody>
      </p:sp>
      <p:pic>
        <p:nvPicPr>
          <p:cNvPr id="5" name="Picture 4"/>
          <p:cNvPicPr>
            <a:picLocks noChangeAspect="1"/>
          </p:cNvPicPr>
          <p:nvPr/>
        </p:nvPicPr>
        <p:blipFill rotWithShape="1">
          <a:blip r:embed="rId3"/>
          <a:srcRect b="41392"/>
          <a:stretch/>
        </p:blipFill>
        <p:spPr>
          <a:xfrm>
            <a:off x="1377569" y="738299"/>
            <a:ext cx="6386052" cy="6113833"/>
          </a:xfrm>
          <a:prstGeom prst="rect">
            <a:avLst/>
          </a:prstGeom>
        </p:spPr>
      </p:pic>
      <p:pic>
        <p:nvPicPr>
          <p:cNvPr id="6" name="Picture 5"/>
          <p:cNvPicPr>
            <a:picLocks noChangeAspect="1"/>
          </p:cNvPicPr>
          <p:nvPr/>
        </p:nvPicPr>
        <p:blipFill rotWithShape="1">
          <a:blip r:embed="rId3"/>
          <a:srcRect t="3903" b="69376"/>
          <a:stretch/>
        </p:blipFill>
        <p:spPr>
          <a:xfrm>
            <a:off x="110847" y="1297858"/>
            <a:ext cx="8785046" cy="3834581"/>
          </a:xfrm>
          <a:prstGeom prst="rect">
            <a:avLst/>
          </a:prstGeom>
        </p:spPr>
      </p:pic>
      <p:pic>
        <p:nvPicPr>
          <p:cNvPr id="7" name="Picture 6"/>
          <p:cNvPicPr>
            <a:picLocks noChangeAspect="1"/>
          </p:cNvPicPr>
          <p:nvPr/>
        </p:nvPicPr>
        <p:blipFill rotWithShape="1">
          <a:blip r:embed="rId3"/>
          <a:srcRect l="-336" t="30419" r="336" b="42860"/>
          <a:stretch/>
        </p:blipFill>
        <p:spPr>
          <a:xfrm>
            <a:off x="204255" y="1450258"/>
            <a:ext cx="8785046" cy="3834581"/>
          </a:xfrm>
          <a:prstGeom prst="rect">
            <a:avLst/>
          </a:prstGeom>
        </p:spPr>
      </p:pic>
    </p:spTree>
    <p:extLst>
      <p:ext uri="{BB962C8B-B14F-4D97-AF65-F5344CB8AC3E}">
        <p14:creationId xmlns:p14="http://schemas.microsoft.com/office/powerpoint/2010/main" val="279422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6"/>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1376</TotalTime>
  <Words>1182</Words>
  <Application>Microsoft Office PowerPoint</Application>
  <PresentationFormat>On-screen Show (4:3)</PresentationFormat>
  <Paragraphs>173</Paragraphs>
  <Slides>23</Slides>
  <Notes>23</Notes>
  <HiddenSlides>3</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Symbol</vt:lpstr>
      <vt:lpstr>Trebuchet MS</vt:lpstr>
      <vt:lpstr>Wingdings</vt:lpstr>
      <vt:lpstr>Wingdings 3</vt:lpstr>
      <vt:lpstr>Facet</vt:lpstr>
      <vt:lpstr>     5th edition  NTP MANUAL OF  PROCEDURES TB-DOTS Referral System  </vt:lpstr>
      <vt:lpstr>I. TB-DOTS referral system</vt:lpstr>
      <vt:lpstr>PowerPoint Presentation</vt:lpstr>
      <vt:lpstr>Major reasons for referral</vt:lpstr>
      <vt:lpstr>II. Objective</vt:lpstr>
      <vt:lpstr>III. Definition of terms</vt:lpstr>
      <vt:lpstr>III. Policies</vt:lpstr>
      <vt:lpstr>III. Policies</vt:lpstr>
      <vt:lpstr>Form 7. NTP Referral Form</vt:lpstr>
      <vt:lpstr>Form 7. NTP Referral Form</vt:lpstr>
      <vt:lpstr>Form 7. NTP Referral Form</vt:lpstr>
      <vt:lpstr>Form 8. Hospital TB Referral Logbook</vt:lpstr>
      <vt:lpstr>Form 8.  Hospital TB Referral Logbook</vt:lpstr>
      <vt:lpstr>Form 8. Hospital TB Referral Logbook</vt:lpstr>
      <vt:lpstr>Form 8.  Hospital TB Referral Logbook</vt:lpstr>
      <vt:lpstr>IV. Procedures</vt:lpstr>
      <vt:lpstr>B. External referral system</vt:lpstr>
      <vt:lpstr>B. External referral system</vt:lpstr>
      <vt:lpstr>B. External referral system</vt:lpstr>
      <vt:lpstr>C. Referring presumptive DRTB patients</vt:lpstr>
      <vt:lpstr>C. Referring presumptive DRTB patients</vt:lpstr>
      <vt:lpstr>D. Handling TB patients previously managed outside a DOTS facility and                 not referred according to NTP policies               and procedures </vt:lpstr>
      <vt:lpstr>Modes of knowing the outcome of referral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NTP  MANUAL OF PROCEDURES Case Holding</dc:title>
  <dc:creator>Jose Hesron Morfe,MD</dc:creator>
  <cp:lastModifiedBy>alio</cp:lastModifiedBy>
  <cp:revision>199</cp:revision>
  <dcterms:created xsi:type="dcterms:W3CDTF">2014-02-05T03:51:19Z</dcterms:created>
  <dcterms:modified xsi:type="dcterms:W3CDTF">2018-04-23T11:06:55Z</dcterms:modified>
</cp:coreProperties>
</file>