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30"/>
  </p:notesMasterIdLst>
  <p:sldIdLst>
    <p:sldId id="288" r:id="rId2"/>
    <p:sldId id="278" r:id="rId3"/>
    <p:sldId id="259" r:id="rId4"/>
    <p:sldId id="260" r:id="rId5"/>
    <p:sldId id="280" r:id="rId6"/>
    <p:sldId id="261" r:id="rId7"/>
    <p:sldId id="281" r:id="rId8"/>
    <p:sldId id="263" r:id="rId9"/>
    <p:sldId id="264" r:id="rId10"/>
    <p:sldId id="282" r:id="rId11"/>
    <p:sldId id="265" r:id="rId12"/>
    <p:sldId id="266" r:id="rId13"/>
    <p:sldId id="283" r:id="rId14"/>
    <p:sldId id="267" r:id="rId15"/>
    <p:sldId id="284" r:id="rId16"/>
    <p:sldId id="268" r:id="rId17"/>
    <p:sldId id="285" r:id="rId18"/>
    <p:sldId id="269" r:id="rId19"/>
    <p:sldId id="286" r:id="rId20"/>
    <p:sldId id="270" r:id="rId21"/>
    <p:sldId id="287" r:id="rId22"/>
    <p:sldId id="271" r:id="rId23"/>
    <p:sldId id="272" r:id="rId24"/>
    <p:sldId id="273" r:id="rId25"/>
    <p:sldId id="274" r:id="rId26"/>
    <p:sldId id="275" r:id="rId27"/>
    <p:sldId id="276" r:id="rId28"/>
    <p:sldId id="27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8235" autoAdjust="0"/>
    <p:restoredTop sz="93981" autoAdjust="0"/>
  </p:normalViewPr>
  <p:slideViewPr>
    <p:cSldViewPr snapToGrid="0">
      <p:cViewPr varScale="1">
        <p:scale>
          <a:sx n="64" d="100"/>
          <a:sy n="64" d="100"/>
        </p:scale>
        <p:origin x="1374" y="78"/>
      </p:cViewPr>
      <p:guideLst>
        <p:guide orient="horz" pos="2160"/>
        <p:guide pos="2880"/>
      </p:guideLst>
    </p:cSldViewPr>
  </p:slideViewPr>
  <p:outlineViewPr>
    <p:cViewPr>
      <p:scale>
        <a:sx n="33" d="100"/>
        <a:sy n="33" d="100"/>
      </p:scale>
      <p:origin x="0" y="-19338"/>
    </p:cViewPr>
  </p:outlineViewPr>
  <p:notesTextViewPr>
    <p:cViewPr>
      <p:scale>
        <a:sx n="1" d="1"/>
        <a:sy n="1" d="1"/>
      </p:scale>
      <p:origin x="0" y="0"/>
    </p:cViewPr>
  </p:notesTextViewPr>
  <p:notesViewPr>
    <p:cSldViewPr snapToGrid="0">
      <p:cViewPr>
        <p:scale>
          <a:sx n="50" d="100"/>
          <a:sy n="50" d="100"/>
        </p:scale>
        <p:origin x="2886" y="12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71DBAB-E3FF-4A8D-B2D7-C7D76A332139}" type="datetimeFigureOut">
              <a:rPr lang="en-US" smtClean="0"/>
              <a:pPr/>
              <a:t>4/23/2018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302F39-F139-4C6A-919B-30FCC2BC405F}" type="slidenum">
              <a:rPr lang="en-US" smtClean="0"/>
              <a:pPr/>
              <a:t>‹#›</a:t>
            </a:fld>
            <a:endParaRPr lang="en-US"/>
          </a:p>
        </p:txBody>
      </p:sp>
    </p:spTree>
    <p:extLst>
      <p:ext uri="{BB962C8B-B14F-4D97-AF65-F5344CB8AC3E}">
        <p14:creationId xmlns:p14="http://schemas.microsoft.com/office/powerpoint/2010/main" val="958867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1BC032DF-1D5C-40C1-B1AD-E46D1B590769}" type="slidenum">
              <a:rPr lang="en-PH" smtClean="0"/>
              <a:t>1</a:t>
            </a:fld>
            <a:endParaRPr lang="en-PH"/>
          </a:p>
        </p:txBody>
      </p:sp>
    </p:spTree>
    <p:extLst>
      <p:ext uri="{BB962C8B-B14F-4D97-AF65-F5344CB8AC3E}">
        <p14:creationId xmlns:p14="http://schemas.microsoft.com/office/powerpoint/2010/main" val="23940345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04302F39-F139-4C6A-919B-30FCC2BC405F}" type="slidenum">
              <a:rPr lang="en-US" smtClean="0"/>
              <a:pPr/>
              <a:t>10</a:t>
            </a:fld>
            <a:endParaRPr lang="en-US"/>
          </a:p>
        </p:txBody>
      </p:sp>
    </p:spTree>
    <p:extLst>
      <p:ext uri="{BB962C8B-B14F-4D97-AF65-F5344CB8AC3E}">
        <p14:creationId xmlns:p14="http://schemas.microsoft.com/office/powerpoint/2010/main" val="28136461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04302F39-F139-4C6A-919B-30FCC2BC405F}" type="slidenum">
              <a:rPr lang="en-US" smtClean="0"/>
              <a:pPr/>
              <a:t>11</a:t>
            </a:fld>
            <a:endParaRPr lang="en-US"/>
          </a:p>
        </p:txBody>
      </p:sp>
    </p:spTree>
    <p:extLst>
      <p:ext uri="{BB962C8B-B14F-4D97-AF65-F5344CB8AC3E}">
        <p14:creationId xmlns:p14="http://schemas.microsoft.com/office/powerpoint/2010/main" val="35270821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04302F39-F139-4C6A-919B-30FCC2BC405F}" type="slidenum">
              <a:rPr lang="en-US" smtClean="0"/>
              <a:pPr/>
              <a:t>12</a:t>
            </a:fld>
            <a:endParaRPr lang="en-US"/>
          </a:p>
        </p:txBody>
      </p:sp>
    </p:spTree>
    <p:extLst>
      <p:ext uri="{BB962C8B-B14F-4D97-AF65-F5344CB8AC3E}">
        <p14:creationId xmlns:p14="http://schemas.microsoft.com/office/powerpoint/2010/main" val="14643854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04302F39-F139-4C6A-919B-30FCC2BC405F}" type="slidenum">
              <a:rPr lang="en-US" smtClean="0"/>
              <a:pPr/>
              <a:t>13</a:t>
            </a:fld>
            <a:endParaRPr lang="en-US"/>
          </a:p>
        </p:txBody>
      </p:sp>
    </p:spTree>
    <p:extLst>
      <p:ext uri="{BB962C8B-B14F-4D97-AF65-F5344CB8AC3E}">
        <p14:creationId xmlns:p14="http://schemas.microsoft.com/office/powerpoint/2010/main" val="764371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
        <p:nvSpPr>
          <p:cNvPr id="2560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6468649-C82F-4519-8B1F-4D7580389467}" type="slidenum">
              <a:rPr lang="en-US">
                <a:latin typeface="Calibri" panose="020F0502020204030204" pitchFamily="34" charset="0"/>
              </a:rPr>
              <a:pPr eaLnBrk="1" hangingPunct="1"/>
              <a:t>14</a:t>
            </a:fld>
            <a:endParaRPr lang="en-US">
              <a:latin typeface="Calibri" panose="020F0502020204030204" pitchFamily="34" charset="0"/>
            </a:endParaRPr>
          </a:p>
        </p:txBody>
      </p:sp>
    </p:spTree>
    <p:extLst>
      <p:ext uri="{BB962C8B-B14F-4D97-AF65-F5344CB8AC3E}">
        <p14:creationId xmlns:p14="http://schemas.microsoft.com/office/powerpoint/2010/main" val="7385336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04302F39-F139-4C6A-919B-30FCC2BC405F}" type="slidenum">
              <a:rPr lang="en-US" smtClean="0"/>
              <a:pPr/>
              <a:t>15</a:t>
            </a:fld>
            <a:endParaRPr lang="en-US"/>
          </a:p>
        </p:txBody>
      </p:sp>
    </p:spTree>
    <p:extLst>
      <p:ext uri="{BB962C8B-B14F-4D97-AF65-F5344CB8AC3E}">
        <p14:creationId xmlns:p14="http://schemas.microsoft.com/office/powerpoint/2010/main" val="4499809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04302F39-F139-4C6A-919B-30FCC2BC405F}" type="slidenum">
              <a:rPr lang="en-US" smtClean="0"/>
              <a:pPr/>
              <a:t>16</a:t>
            </a:fld>
            <a:endParaRPr lang="en-US"/>
          </a:p>
        </p:txBody>
      </p:sp>
    </p:spTree>
    <p:extLst>
      <p:ext uri="{BB962C8B-B14F-4D97-AF65-F5344CB8AC3E}">
        <p14:creationId xmlns:p14="http://schemas.microsoft.com/office/powerpoint/2010/main" val="4643721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04302F39-F139-4C6A-919B-30FCC2BC405F}" type="slidenum">
              <a:rPr lang="en-US" smtClean="0"/>
              <a:pPr/>
              <a:t>17</a:t>
            </a:fld>
            <a:endParaRPr lang="en-US"/>
          </a:p>
        </p:txBody>
      </p:sp>
    </p:spTree>
    <p:extLst>
      <p:ext uri="{BB962C8B-B14F-4D97-AF65-F5344CB8AC3E}">
        <p14:creationId xmlns:p14="http://schemas.microsoft.com/office/powerpoint/2010/main" val="28729905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normAutofit fontScale="85000" lnSpcReduction="20000"/>
          </a:bodyPr>
          <a:lstStyle/>
          <a:p>
            <a:pPr eaLnBrk="1" fontAlgn="auto" hangingPunct="1">
              <a:spcBef>
                <a:spcPts val="0"/>
              </a:spcBef>
              <a:spcAft>
                <a:spcPts val="0"/>
              </a:spcAft>
              <a:defRPr/>
            </a:pPr>
            <a:r>
              <a:rPr lang="en-PH" i="1" dirty="0"/>
              <a:t>The current communication messages are:</a:t>
            </a:r>
          </a:p>
          <a:p>
            <a:pPr eaLnBrk="1" fontAlgn="auto" hangingPunct="1">
              <a:spcBef>
                <a:spcPts val="0"/>
              </a:spcBef>
              <a:spcAft>
                <a:spcPts val="0"/>
              </a:spcAft>
              <a:defRPr/>
            </a:pPr>
            <a:r>
              <a:rPr lang="en-PH" i="1" dirty="0" err="1"/>
              <a:t>Maling</a:t>
            </a:r>
            <a:r>
              <a:rPr lang="en-PH" i="1" dirty="0"/>
              <a:t> </a:t>
            </a:r>
            <a:r>
              <a:rPr lang="en-PH" i="1" dirty="0" err="1"/>
              <a:t>kaalaman</a:t>
            </a:r>
            <a:r>
              <a:rPr lang="en-PH" i="1" dirty="0"/>
              <a:t> </a:t>
            </a:r>
            <a:r>
              <a:rPr lang="en-PH" i="1" dirty="0" err="1"/>
              <a:t>ang</a:t>
            </a:r>
            <a:r>
              <a:rPr lang="en-PH" i="1" dirty="0"/>
              <a:t> </a:t>
            </a:r>
            <a:r>
              <a:rPr lang="en-PH" i="1" dirty="0" err="1"/>
              <a:t>magpapalala</a:t>
            </a:r>
            <a:r>
              <a:rPr lang="en-PH" i="1" dirty="0"/>
              <a:t> </a:t>
            </a:r>
            <a:r>
              <a:rPr lang="en-PH" i="1" dirty="0" err="1"/>
              <a:t>sa</a:t>
            </a:r>
            <a:r>
              <a:rPr lang="en-PH" i="1" dirty="0"/>
              <a:t> TB.</a:t>
            </a:r>
            <a:endParaRPr lang="en-US" dirty="0"/>
          </a:p>
          <a:p>
            <a:pPr eaLnBrk="1" fontAlgn="auto" hangingPunct="1">
              <a:spcBef>
                <a:spcPts val="0"/>
              </a:spcBef>
              <a:spcAft>
                <a:spcPts val="0"/>
              </a:spcAft>
              <a:defRPr/>
            </a:pPr>
            <a:r>
              <a:rPr lang="en-PH" i="1" dirty="0" err="1"/>
              <a:t>Anim</a:t>
            </a:r>
            <a:r>
              <a:rPr lang="en-PH" i="1" dirty="0"/>
              <a:t> </a:t>
            </a:r>
            <a:r>
              <a:rPr lang="en-PH" i="1" dirty="0" err="1"/>
              <a:t>na</a:t>
            </a:r>
            <a:r>
              <a:rPr lang="en-PH" i="1" dirty="0"/>
              <a:t> </a:t>
            </a:r>
            <a:r>
              <a:rPr lang="en-PH" i="1" dirty="0" err="1"/>
              <a:t>buwan</a:t>
            </a:r>
            <a:r>
              <a:rPr lang="en-PH" i="1" dirty="0"/>
              <a:t> </a:t>
            </a:r>
            <a:r>
              <a:rPr lang="en-PH" i="1" dirty="0" err="1"/>
              <a:t>para</a:t>
            </a:r>
            <a:r>
              <a:rPr lang="en-PH" i="1" dirty="0"/>
              <a:t> </a:t>
            </a:r>
            <a:r>
              <a:rPr lang="en-PH" i="1" dirty="0" err="1"/>
              <a:t>gumaling</a:t>
            </a:r>
            <a:r>
              <a:rPr lang="en-PH" i="1" dirty="0"/>
              <a:t>. </a:t>
            </a:r>
            <a:r>
              <a:rPr lang="en-PH" i="1" dirty="0" err="1"/>
              <a:t>Kaya</a:t>
            </a:r>
            <a:r>
              <a:rPr lang="en-PH" i="1" dirty="0"/>
              <a:t> mo ‘</a:t>
            </a:r>
            <a:r>
              <a:rPr lang="en-PH" i="1" dirty="0" err="1"/>
              <a:t>yan</a:t>
            </a:r>
            <a:r>
              <a:rPr lang="en-PH" i="1" dirty="0"/>
              <a:t>! </a:t>
            </a:r>
            <a:r>
              <a:rPr lang="en-PH" i="1" dirty="0" err="1"/>
              <a:t>Kapag</a:t>
            </a:r>
            <a:r>
              <a:rPr lang="en-PH" i="1" dirty="0"/>
              <a:t> </a:t>
            </a:r>
            <a:r>
              <a:rPr lang="en-PH" i="1" dirty="0" err="1"/>
              <a:t>tumigil</a:t>
            </a:r>
            <a:r>
              <a:rPr lang="en-PH" i="1" dirty="0"/>
              <a:t> </a:t>
            </a:r>
            <a:r>
              <a:rPr lang="en-PH" i="1" dirty="0" err="1"/>
              <a:t>bago</a:t>
            </a:r>
            <a:r>
              <a:rPr lang="en-PH" i="1" dirty="0"/>
              <a:t> </a:t>
            </a:r>
            <a:r>
              <a:rPr lang="en-PH" i="1" dirty="0" err="1"/>
              <a:t>makumpleto</a:t>
            </a:r>
            <a:r>
              <a:rPr lang="en-PH" i="1" dirty="0"/>
              <a:t> </a:t>
            </a:r>
            <a:r>
              <a:rPr lang="en-PH" i="1" dirty="0" err="1"/>
              <a:t>ang</a:t>
            </a:r>
            <a:r>
              <a:rPr lang="en-PH" i="1" dirty="0"/>
              <a:t> </a:t>
            </a:r>
            <a:r>
              <a:rPr lang="en-PH" i="1" dirty="0" err="1"/>
              <a:t>anim</a:t>
            </a:r>
            <a:r>
              <a:rPr lang="en-PH" i="1" dirty="0"/>
              <a:t> </a:t>
            </a:r>
            <a:r>
              <a:rPr lang="en-PH" i="1" dirty="0" err="1"/>
              <a:t>na</a:t>
            </a:r>
            <a:r>
              <a:rPr lang="en-PH" i="1" dirty="0"/>
              <a:t> </a:t>
            </a:r>
            <a:r>
              <a:rPr lang="en-PH" i="1" dirty="0" err="1"/>
              <a:t>buwan</a:t>
            </a:r>
            <a:r>
              <a:rPr lang="en-PH" i="1" dirty="0"/>
              <a:t> ay </a:t>
            </a:r>
            <a:r>
              <a:rPr lang="en-PH" i="1" dirty="0" err="1"/>
              <a:t>maaaring</a:t>
            </a:r>
            <a:r>
              <a:rPr lang="en-PH" i="1" dirty="0"/>
              <a:t> </a:t>
            </a:r>
            <a:r>
              <a:rPr lang="en-PH" i="1" dirty="0" err="1"/>
              <a:t>humaba</a:t>
            </a:r>
            <a:r>
              <a:rPr lang="en-PH" i="1" dirty="0"/>
              <a:t> </a:t>
            </a:r>
            <a:r>
              <a:rPr lang="en-PH" i="1" dirty="0" err="1"/>
              <a:t>ang</a:t>
            </a:r>
            <a:r>
              <a:rPr lang="en-PH" i="1" dirty="0"/>
              <a:t> </a:t>
            </a:r>
            <a:r>
              <a:rPr lang="en-PH" i="1" dirty="0" err="1"/>
              <a:t>buwan</a:t>
            </a:r>
            <a:r>
              <a:rPr lang="en-PH" i="1" dirty="0"/>
              <a:t> </a:t>
            </a:r>
            <a:r>
              <a:rPr lang="en-PH" i="1" dirty="0" err="1"/>
              <a:t>ng</a:t>
            </a:r>
            <a:r>
              <a:rPr lang="en-PH" i="1" dirty="0"/>
              <a:t> </a:t>
            </a:r>
            <a:r>
              <a:rPr lang="en-PH" i="1" dirty="0" err="1"/>
              <a:t>gamutan</a:t>
            </a:r>
            <a:r>
              <a:rPr lang="en-PH" i="1" dirty="0"/>
              <a:t> </a:t>
            </a:r>
            <a:r>
              <a:rPr lang="en-PH" i="1" dirty="0" err="1"/>
              <a:t>hanggang</a:t>
            </a:r>
            <a:r>
              <a:rPr lang="en-PH" i="1" dirty="0"/>
              <a:t> </a:t>
            </a:r>
            <a:r>
              <a:rPr lang="en-PH" i="1" dirty="0" err="1"/>
              <a:t>dalawang</a:t>
            </a:r>
            <a:r>
              <a:rPr lang="en-PH" i="1" dirty="0"/>
              <a:t> </a:t>
            </a:r>
            <a:r>
              <a:rPr lang="en-PH" i="1" dirty="0" err="1"/>
              <a:t>taon</a:t>
            </a:r>
            <a:r>
              <a:rPr lang="en-PH" i="1" dirty="0"/>
              <a:t>.</a:t>
            </a:r>
            <a:endParaRPr lang="en-US" dirty="0"/>
          </a:p>
          <a:p>
            <a:pPr eaLnBrk="1" fontAlgn="auto" hangingPunct="1">
              <a:spcBef>
                <a:spcPts val="0"/>
              </a:spcBef>
              <a:spcAft>
                <a:spcPts val="0"/>
              </a:spcAft>
              <a:defRPr/>
            </a:pPr>
            <a:r>
              <a:rPr lang="en-PH" i="1" dirty="0" err="1"/>
              <a:t>Huwag</a:t>
            </a:r>
            <a:r>
              <a:rPr lang="en-PH" i="1" dirty="0"/>
              <a:t> </a:t>
            </a:r>
            <a:r>
              <a:rPr lang="en-PH" i="1" dirty="0" err="1"/>
              <a:t>bibitiw</a:t>
            </a:r>
            <a:r>
              <a:rPr lang="en-PH" i="1" dirty="0"/>
              <a:t> </a:t>
            </a:r>
            <a:r>
              <a:rPr lang="en-PH" i="1" dirty="0" err="1"/>
              <a:t>sa</a:t>
            </a:r>
            <a:r>
              <a:rPr lang="en-PH" i="1" dirty="0"/>
              <a:t> DOTS </a:t>
            </a:r>
            <a:r>
              <a:rPr lang="en-PH" i="1" dirty="0" err="1"/>
              <a:t>para</a:t>
            </a:r>
            <a:r>
              <a:rPr lang="en-PH" i="1" dirty="0"/>
              <a:t> </a:t>
            </a:r>
            <a:r>
              <a:rPr lang="en-PH" i="1" dirty="0" err="1"/>
              <a:t>mapuksa</a:t>
            </a:r>
            <a:r>
              <a:rPr lang="en-PH" i="1" dirty="0"/>
              <a:t> </a:t>
            </a:r>
            <a:r>
              <a:rPr lang="en-PH" i="1" dirty="0" err="1"/>
              <a:t>ang</a:t>
            </a:r>
            <a:r>
              <a:rPr lang="en-PH" i="1" dirty="0"/>
              <a:t> TB </a:t>
            </a:r>
            <a:r>
              <a:rPr lang="en-PH" i="1" dirty="0" err="1"/>
              <a:t>sa</a:t>
            </a:r>
            <a:r>
              <a:rPr lang="en-PH" i="1" dirty="0"/>
              <a:t> </a:t>
            </a:r>
            <a:r>
              <a:rPr lang="en-PH" i="1" dirty="0" err="1"/>
              <a:t>katawan</a:t>
            </a:r>
            <a:r>
              <a:rPr lang="en-PH" i="1" dirty="0"/>
              <a:t>. </a:t>
            </a:r>
            <a:r>
              <a:rPr lang="en-PH" i="1" dirty="0" err="1"/>
              <a:t>Bawat</a:t>
            </a:r>
            <a:r>
              <a:rPr lang="en-PH" i="1" dirty="0"/>
              <a:t> </a:t>
            </a:r>
            <a:r>
              <a:rPr lang="en-PH" i="1" dirty="0" err="1"/>
              <a:t>araw</a:t>
            </a:r>
            <a:r>
              <a:rPr lang="en-PH" i="1" dirty="0"/>
              <a:t> </a:t>
            </a:r>
            <a:r>
              <a:rPr lang="en-PH" i="1" dirty="0" err="1"/>
              <a:t>na</a:t>
            </a:r>
            <a:r>
              <a:rPr lang="en-PH" i="1" dirty="0"/>
              <a:t> </a:t>
            </a:r>
            <a:r>
              <a:rPr lang="en-PH" i="1" dirty="0" err="1"/>
              <a:t>kumpleto</a:t>
            </a:r>
            <a:r>
              <a:rPr lang="en-PH" i="1" dirty="0"/>
              <a:t> </a:t>
            </a:r>
            <a:r>
              <a:rPr lang="en-PH" i="1" dirty="0" err="1"/>
              <a:t>ang</a:t>
            </a:r>
            <a:r>
              <a:rPr lang="en-PH" i="1" dirty="0"/>
              <a:t> </a:t>
            </a:r>
            <a:r>
              <a:rPr lang="en-PH" i="1" dirty="0" err="1"/>
              <a:t>pag-inom</a:t>
            </a:r>
            <a:r>
              <a:rPr lang="en-PH" i="1" dirty="0"/>
              <a:t> </a:t>
            </a:r>
            <a:r>
              <a:rPr lang="en-PH" i="1" dirty="0" err="1"/>
              <a:t>sa</a:t>
            </a:r>
            <a:r>
              <a:rPr lang="en-PH" i="1" dirty="0"/>
              <a:t> </a:t>
            </a:r>
            <a:r>
              <a:rPr lang="en-PH" i="1" dirty="0" err="1"/>
              <a:t>gamot</a:t>
            </a:r>
            <a:r>
              <a:rPr lang="en-PH" i="1" dirty="0"/>
              <a:t>, </a:t>
            </a:r>
            <a:r>
              <a:rPr lang="en-PH" i="1" dirty="0" err="1"/>
              <a:t>paganda</a:t>
            </a:r>
            <a:r>
              <a:rPr lang="en-PH" i="1" dirty="0"/>
              <a:t> </a:t>
            </a:r>
            <a:r>
              <a:rPr lang="en-PH" i="1" dirty="0" err="1"/>
              <a:t>nang</a:t>
            </a:r>
            <a:r>
              <a:rPr lang="en-PH" i="1" dirty="0"/>
              <a:t> </a:t>
            </a:r>
            <a:r>
              <a:rPr lang="en-PH" i="1" dirty="0" err="1"/>
              <a:t>paganda</a:t>
            </a:r>
            <a:r>
              <a:rPr lang="en-PH" i="1" dirty="0"/>
              <a:t> </a:t>
            </a:r>
            <a:r>
              <a:rPr lang="en-PH" i="1" dirty="0" err="1"/>
              <a:t>ang</a:t>
            </a:r>
            <a:r>
              <a:rPr lang="en-PH" i="1" dirty="0"/>
              <a:t> </a:t>
            </a:r>
            <a:r>
              <a:rPr lang="en-PH" i="1" dirty="0" err="1"/>
              <a:t>pakiramdam</a:t>
            </a:r>
            <a:r>
              <a:rPr lang="en-PH" i="1" dirty="0"/>
              <a:t> mo. </a:t>
            </a:r>
            <a:r>
              <a:rPr lang="en-PH" i="1" dirty="0" err="1"/>
              <a:t>Kapag</a:t>
            </a:r>
            <a:r>
              <a:rPr lang="en-PH" i="1" dirty="0"/>
              <a:t> </a:t>
            </a:r>
            <a:r>
              <a:rPr lang="en-PH" i="1" dirty="0" err="1"/>
              <a:t>bumitiw</a:t>
            </a:r>
            <a:r>
              <a:rPr lang="en-PH" i="1" dirty="0"/>
              <a:t>, </a:t>
            </a:r>
            <a:r>
              <a:rPr lang="en-PH" i="1" dirty="0" err="1"/>
              <a:t>ang</a:t>
            </a:r>
            <a:r>
              <a:rPr lang="en-PH" i="1" dirty="0"/>
              <a:t> </a:t>
            </a:r>
            <a:r>
              <a:rPr lang="en-PH" i="1" dirty="0" err="1"/>
              <a:t>anim</a:t>
            </a:r>
            <a:r>
              <a:rPr lang="en-PH" i="1" dirty="0"/>
              <a:t> </a:t>
            </a:r>
            <a:r>
              <a:rPr lang="en-PH" i="1" dirty="0" err="1"/>
              <a:t>na</a:t>
            </a:r>
            <a:r>
              <a:rPr lang="en-PH" i="1" dirty="0"/>
              <a:t> </a:t>
            </a:r>
            <a:r>
              <a:rPr lang="en-PH" i="1" dirty="0" err="1"/>
              <a:t>buwan</a:t>
            </a:r>
            <a:r>
              <a:rPr lang="en-PH" i="1" dirty="0"/>
              <a:t> ay </a:t>
            </a:r>
            <a:r>
              <a:rPr lang="en-PH" i="1" dirty="0" err="1"/>
              <a:t>maaaring</a:t>
            </a:r>
            <a:r>
              <a:rPr lang="en-PH" i="1" dirty="0"/>
              <a:t> </a:t>
            </a:r>
            <a:r>
              <a:rPr lang="en-PH" i="1" dirty="0" err="1"/>
              <a:t>maging</a:t>
            </a:r>
            <a:r>
              <a:rPr lang="en-PH" i="1" dirty="0"/>
              <a:t> </a:t>
            </a:r>
            <a:r>
              <a:rPr lang="en-PH" i="1" dirty="0" err="1"/>
              <a:t>dalawang</a:t>
            </a:r>
            <a:r>
              <a:rPr lang="en-PH" i="1" dirty="0"/>
              <a:t> </a:t>
            </a:r>
            <a:r>
              <a:rPr lang="en-PH" i="1" dirty="0" err="1"/>
              <a:t>taong</a:t>
            </a:r>
            <a:r>
              <a:rPr lang="en-PH" i="1" dirty="0"/>
              <a:t> </a:t>
            </a:r>
            <a:r>
              <a:rPr lang="en-PH" i="1" dirty="0" err="1"/>
              <a:t>gamutan</a:t>
            </a:r>
            <a:r>
              <a:rPr lang="en-PH" i="1" dirty="0"/>
              <a:t>.</a:t>
            </a:r>
            <a:endParaRPr lang="en-US" dirty="0"/>
          </a:p>
          <a:p>
            <a:pPr eaLnBrk="1" fontAlgn="auto" hangingPunct="1">
              <a:spcBef>
                <a:spcPts val="0"/>
              </a:spcBef>
              <a:spcAft>
                <a:spcPts val="0"/>
              </a:spcAft>
              <a:defRPr/>
            </a:pPr>
            <a:r>
              <a:rPr lang="en-PH" i="1" dirty="0" err="1"/>
              <a:t>Pagkatapos</a:t>
            </a:r>
            <a:r>
              <a:rPr lang="en-PH" i="1" dirty="0"/>
              <a:t> </a:t>
            </a:r>
            <a:r>
              <a:rPr lang="en-PH" i="1" dirty="0" err="1"/>
              <a:t>ng</a:t>
            </a:r>
            <a:r>
              <a:rPr lang="en-PH" i="1" dirty="0"/>
              <a:t> </a:t>
            </a:r>
            <a:r>
              <a:rPr lang="en-PH" i="1" dirty="0" err="1"/>
              <a:t>dalawang</a:t>
            </a:r>
            <a:r>
              <a:rPr lang="en-PH" i="1" dirty="0"/>
              <a:t> </a:t>
            </a:r>
            <a:r>
              <a:rPr lang="en-PH" i="1" dirty="0" err="1"/>
              <a:t>linggong</a:t>
            </a:r>
            <a:r>
              <a:rPr lang="en-PH" i="1" dirty="0"/>
              <a:t> </a:t>
            </a:r>
            <a:r>
              <a:rPr lang="en-PH" i="1" dirty="0" err="1"/>
              <a:t>gamutan</a:t>
            </a:r>
            <a:r>
              <a:rPr lang="en-PH" i="1" dirty="0"/>
              <a:t>, </a:t>
            </a:r>
            <a:r>
              <a:rPr lang="en-PH" i="1" dirty="0" err="1"/>
              <a:t>hindi</a:t>
            </a:r>
            <a:r>
              <a:rPr lang="en-PH" i="1" dirty="0"/>
              <a:t> </a:t>
            </a:r>
            <a:r>
              <a:rPr lang="en-PH" i="1" dirty="0" err="1"/>
              <a:t>na</a:t>
            </a:r>
            <a:r>
              <a:rPr lang="en-PH" i="1" dirty="0"/>
              <a:t> </a:t>
            </a:r>
            <a:r>
              <a:rPr lang="en-PH" i="1" dirty="0" err="1"/>
              <a:t>nakahahawa</a:t>
            </a:r>
            <a:r>
              <a:rPr lang="en-PH" i="1" dirty="0"/>
              <a:t> </a:t>
            </a:r>
            <a:r>
              <a:rPr lang="en-PH" i="1" dirty="0" err="1"/>
              <a:t>ang</a:t>
            </a:r>
            <a:r>
              <a:rPr lang="en-PH" i="1" dirty="0"/>
              <a:t> TB. </a:t>
            </a:r>
            <a:r>
              <a:rPr lang="en-PH" i="1" dirty="0" err="1"/>
              <a:t>Pero</a:t>
            </a:r>
            <a:r>
              <a:rPr lang="en-PH" i="1" dirty="0"/>
              <a:t> </a:t>
            </a:r>
            <a:r>
              <a:rPr lang="en-PH" i="1" dirty="0" err="1"/>
              <a:t>dapat</a:t>
            </a:r>
            <a:r>
              <a:rPr lang="en-PH" i="1" dirty="0"/>
              <a:t> </a:t>
            </a:r>
            <a:r>
              <a:rPr lang="en-PH" i="1" dirty="0" err="1"/>
              <a:t>tapusin</a:t>
            </a:r>
            <a:r>
              <a:rPr lang="en-PH" i="1" dirty="0"/>
              <a:t> </a:t>
            </a:r>
            <a:r>
              <a:rPr lang="en-PH" i="1" dirty="0" err="1"/>
              <a:t>ang</a:t>
            </a:r>
            <a:r>
              <a:rPr lang="en-PH" i="1" dirty="0"/>
              <a:t> </a:t>
            </a:r>
            <a:r>
              <a:rPr lang="en-PH" i="1" dirty="0" err="1"/>
              <a:t>anim</a:t>
            </a:r>
            <a:r>
              <a:rPr lang="en-PH" i="1" dirty="0"/>
              <a:t> </a:t>
            </a:r>
            <a:r>
              <a:rPr lang="en-PH" i="1" dirty="0" err="1"/>
              <a:t>na</a:t>
            </a:r>
            <a:r>
              <a:rPr lang="en-PH" i="1" dirty="0"/>
              <a:t> </a:t>
            </a:r>
            <a:r>
              <a:rPr lang="en-PH" i="1" dirty="0" err="1"/>
              <a:t>buwang</a:t>
            </a:r>
            <a:r>
              <a:rPr lang="en-PH" i="1" dirty="0"/>
              <a:t> </a:t>
            </a:r>
            <a:r>
              <a:rPr lang="en-PH" i="1" dirty="0" err="1"/>
              <a:t>gamutan</a:t>
            </a:r>
            <a:r>
              <a:rPr lang="en-PH" i="1" dirty="0"/>
              <a:t> </a:t>
            </a:r>
            <a:r>
              <a:rPr lang="en-PH" i="1" dirty="0" err="1"/>
              <a:t>para</a:t>
            </a:r>
            <a:r>
              <a:rPr lang="en-PH" i="1" dirty="0"/>
              <a:t> </a:t>
            </a:r>
            <a:r>
              <a:rPr lang="en-PH" i="1" dirty="0" err="1"/>
              <a:t>todo-todong</a:t>
            </a:r>
            <a:r>
              <a:rPr lang="en-PH" i="1" dirty="0"/>
              <a:t> </a:t>
            </a:r>
            <a:r>
              <a:rPr lang="en-PH" i="1" dirty="0" err="1"/>
              <a:t>gumaling</a:t>
            </a:r>
            <a:r>
              <a:rPr lang="en-PH" i="1" dirty="0"/>
              <a:t>.</a:t>
            </a:r>
            <a:endParaRPr lang="en-US" dirty="0"/>
          </a:p>
          <a:p>
            <a:pPr eaLnBrk="1" fontAlgn="auto" hangingPunct="1">
              <a:spcBef>
                <a:spcPts val="0"/>
              </a:spcBef>
              <a:spcAft>
                <a:spcPts val="0"/>
              </a:spcAft>
              <a:defRPr/>
            </a:pPr>
            <a:r>
              <a:rPr lang="en-PH" i="1" dirty="0" err="1"/>
              <a:t>Ekspertong</a:t>
            </a:r>
            <a:r>
              <a:rPr lang="en-PH" i="1" dirty="0"/>
              <a:t> </a:t>
            </a:r>
            <a:r>
              <a:rPr lang="en-PH" i="1" dirty="0" err="1"/>
              <a:t>kaalaman</a:t>
            </a:r>
            <a:r>
              <a:rPr lang="en-PH" i="1" dirty="0"/>
              <a:t>. </a:t>
            </a:r>
            <a:r>
              <a:rPr lang="en-PH" i="1" dirty="0" err="1"/>
              <a:t>Dekalidad</a:t>
            </a:r>
            <a:r>
              <a:rPr lang="en-PH" i="1" dirty="0"/>
              <a:t> </a:t>
            </a:r>
            <a:r>
              <a:rPr lang="en-PH" i="1" dirty="0" err="1"/>
              <a:t>na</a:t>
            </a:r>
            <a:r>
              <a:rPr lang="en-PH" i="1" dirty="0"/>
              <a:t> </a:t>
            </a:r>
            <a:r>
              <a:rPr lang="en-PH" i="1" dirty="0" err="1"/>
              <a:t>serbisyo</a:t>
            </a:r>
            <a:r>
              <a:rPr lang="en-PH" i="1" dirty="0"/>
              <a:t>. May </a:t>
            </a:r>
            <a:r>
              <a:rPr lang="en-PH" i="1" dirty="0" err="1"/>
              <a:t>nagmamalasakit</a:t>
            </a:r>
            <a:r>
              <a:rPr lang="en-PH" i="1" dirty="0"/>
              <a:t> pang treatment partner </a:t>
            </a:r>
            <a:r>
              <a:rPr lang="en-PH" i="1" dirty="0" err="1"/>
              <a:t>na</a:t>
            </a:r>
            <a:r>
              <a:rPr lang="en-PH" i="1" dirty="0"/>
              <a:t> </a:t>
            </a:r>
            <a:r>
              <a:rPr lang="en-PH" i="1" dirty="0" err="1"/>
              <a:t>sinisigurong</a:t>
            </a:r>
            <a:r>
              <a:rPr lang="en-PH" i="1" dirty="0"/>
              <a:t> </a:t>
            </a:r>
            <a:r>
              <a:rPr lang="en-PH" i="1" dirty="0" err="1"/>
              <a:t>nasusunod</a:t>
            </a:r>
            <a:r>
              <a:rPr lang="en-PH" i="1" dirty="0"/>
              <a:t> </a:t>
            </a:r>
            <a:r>
              <a:rPr lang="en-PH" i="1" dirty="0" err="1"/>
              <a:t>ang</a:t>
            </a:r>
            <a:r>
              <a:rPr lang="en-PH" i="1" dirty="0"/>
              <a:t> </a:t>
            </a:r>
            <a:r>
              <a:rPr lang="en-PH" i="1" dirty="0" err="1"/>
              <a:t>tamang</a:t>
            </a:r>
            <a:r>
              <a:rPr lang="en-PH" i="1" dirty="0"/>
              <a:t> </a:t>
            </a:r>
            <a:r>
              <a:rPr lang="en-PH" i="1" dirty="0" err="1"/>
              <a:t>paggamot</a:t>
            </a:r>
            <a:r>
              <a:rPr lang="en-PH" i="1" dirty="0"/>
              <a:t>.</a:t>
            </a:r>
            <a:endParaRPr lang="en-US" dirty="0"/>
          </a:p>
          <a:p>
            <a:pPr eaLnBrk="1" fontAlgn="auto" hangingPunct="1">
              <a:spcBef>
                <a:spcPts val="0"/>
              </a:spcBef>
              <a:spcAft>
                <a:spcPts val="0"/>
              </a:spcAft>
              <a:defRPr/>
            </a:pPr>
            <a:r>
              <a:rPr lang="en-PH" i="1" dirty="0"/>
              <a:t>Sa TB-DOTS, </a:t>
            </a:r>
            <a:r>
              <a:rPr lang="en-PH" i="1" dirty="0" err="1"/>
              <a:t>ang</a:t>
            </a:r>
            <a:r>
              <a:rPr lang="en-PH" i="1" dirty="0"/>
              <a:t> </a:t>
            </a:r>
            <a:r>
              <a:rPr lang="en-PH" i="1" dirty="0" err="1"/>
              <a:t>mga</a:t>
            </a:r>
            <a:r>
              <a:rPr lang="en-PH" i="1" dirty="0"/>
              <a:t> </a:t>
            </a:r>
            <a:r>
              <a:rPr lang="en-PH" i="1" dirty="0" err="1"/>
              <a:t>mahal</a:t>
            </a:r>
            <a:r>
              <a:rPr lang="en-PH" i="1" dirty="0"/>
              <a:t> </a:t>
            </a:r>
            <a:r>
              <a:rPr lang="en-PH" i="1" dirty="0" err="1"/>
              <a:t>sa</a:t>
            </a:r>
            <a:r>
              <a:rPr lang="en-PH" i="1" dirty="0"/>
              <a:t> </a:t>
            </a:r>
            <a:r>
              <a:rPr lang="en-PH" i="1" dirty="0" err="1"/>
              <a:t>buhay</a:t>
            </a:r>
            <a:r>
              <a:rPr lang="en-PH" i="1" dirty="0"/>
              <a:t> ay </a:t>
            </a:r>
            <a:r>
              <a:rPr lang="en-PH" i="1" dirty="0" err="1"/>
              <a:t>natututukan</a:t>
            </a:r>
            <a:r>
              <a:rPr lang="en-PH" i="1" dirty="0"/>
              <a:t> </a:t>
            </a:r>
            <a:r>
              <a:rPr lang="en-PH" i="1" dirty="0" err="1"/>
              <a:t>sa</a:t>
            </a:r>
            <a:r>
              <a:rPr lang="en-PH" i="1" dirty="0"/>
              <a:t> </a:t>
            </a:r>
            <a:r>
              <a:rPr lang="en-PH" i="1" dirty="0" err="1"/>
              <a:t>tamang</a:t>
            </a:r>
            <a:r>
              <a:rPr lang="en-PH" i="1" dirty="0"/>
              <a:t> </a:t>
            </a:r>
            <a:r>
              <a:rPr lang="en-PH" i="1" dirty="0" err="1"/>
              <a:t>paggamot</a:t>
            </a:r>
            <a:r>
              <a:rPr lang="en-PH" i="1" dirty="0"/>
              <a:t>.</a:t>
            </a:r>
            <a:endParaRPr lang="en-US" dirty="0"/>
          </a:p>
          <a:p>
            <a:pPr eaLnBrk="1" fontAlgn="auto" hangingPunct="1">
              <a:spcBef>
                <a:spcPts val="0"/>
              </a:spcBef>
              <a:spcAft>
                <a:spcPts val="0"/>
              </a:spcAft>
              <a:defRPr/>
            </a:pPr>
            <a:r>
              <a:rPr lang="en-PH" i="1" dirty="0"/>
              <a:t>Kung may </a:t>
            </a:r>
            <a:r>
              <a:rPr lang="en-PH" i="1" dirty="0" err="1"/>
              <a:t>kakilala</a:t>
            </a:r>
            <a:r>
              <a:rPr lang="en-PH" i="1" dirty="0"/>
              <a:t> </a:t>
            </a:r>
            <a:r>
              <a:rPr lang="en-PH" i="1" dirty="0" err="1"/>
              <a:t>kang</a:t>
            </a:r>
            <a:r>
              <a:rPr lang="en-PH" i="1" dirty="0"/>
              <a:t> may TB, </a:t>
            </a:r>
            <a:r>
              <a:rPr lang="en-PH" i="1" dirty="0" err="1"/>
              <a:t>dapat</a:t>
            </a:r>
            <a:r>
              <a:rPr lang="en-PH" i="1" dirty="0"/>
              <a:t> </a:t>
            </a:r>
            <a:r>
              <a:rPr lang="en-PH" i="1" dirty="0" err="1"/>
              <a:t>silang</a:t>
            </a:r>
            <a:r>
              <a:rPr lang="en-PH" i="1" dirty="0"/>
              <a:t> </a:t>
            </a:r>
            <a:r>
              <a:rPr lang="en-PH" i="1" dirty="0" err="1"/>
              <a:t>kumbinsihin</a:t>
            </a:r>
            <a:r>
              <a:rPr lang="en-PH" i="1" dirty="0"/>
              <a:t> </a:t>
            </a:r>
            <a:r>
              <a:rPr lang="en-PH" i="1" dirty="0" err="1"/>
              <a:t>na</a:t>
            </a:r>
            <a:r>
              <a:rPr lang="en-PH" i="1" dirty="0"/>
              <a:t> </a:t>
            </a:r>
            <a:r>
              <a:rPr lang="en-PH" i="1" dirty="0" err="1"/>
              <a:t>mag</a:t>
            </a:r>
            <a:r>
              <a:rPr lang="en-PH" i="1" dirty="0"/>
              <a:t>-DOTS – </a:t>
            </a:r>
            <a:r>
              <a:rPr lang="en-PH" i="1" dirty="0" err="1"/>
              <a:t>ang</a:t>
            </a:r>
            <a:r>
              <a:rPr lang="en-PH" i="1" dirty="0"/>
              <a:t> nag-</a:t>
            </a:r>
            <a:r>
              <a:rPr lang="en-PH" i="1" dirty="0" err="1"/>
              <a:t>iisang</a:t>
            </a:r>
            <a:r>
              <a:rPr lang="en-PH" i="1" dirty="0"/>
              <a:t> </a:t>
            </a:r>
            <a:r>
              <a:rPr lang="en-PH" i="1" dirty="0" err="1"/>
              <a:t>paraan</a:t>
            </a:r>
            <a:r>
              <a:rPr lang="en-PH" i="1" dirty="0"/>
              <a:t> </a:t>
            </a:r>
            <a:r>
              <a:rPr lang="en-PH" i="1" dirty="0" err="1"/>
              <a:t>para</a:t>
            </a:r>
            <a:r>
              <a:rPr lang="en-PH" i="1" dirty="0"/>
              <a:t> </a:t>
            </a:r>
            <a:r>
              <a:rPr lang="en-PH" i="1" dirty="0" err="1"/>
              <a:t>gumaling</a:t>
            </a:r>
            <a:r>
              <a:rPr lang="en-PH" i="1" dirty="0"/>
              <a:t> </a:t>
            </a:r>
            <a:r>
              <a:rPr lang="en-PH" i="1" dirty="0" err="1"/>
              <a:t>siya</a:t>
            </a:r>
            <a:r>
              <a:rPr lang="en-PH" i="1" dirty="0"/>
              <a:t> </a:t>
            </a:r>
            <a:r>
              <a:rPr lang="en-PH" i="1" dirty="0" err="1"/>
              <a:t>nang</a:t>
            </a:r>
            <a:r>
              <a:rPr lang="en-PH" i="1" dirty="0"/>
              <a:t> </a:t>
            </a:r>
            <a:r>
              <a:rPr lang="en-PH" i="1" dirty="0" err="1"/>
              <a:t>husto</a:t>
            </a:r>
            <a:r>
              <a:rPr lang="en-PH" i="1" dirty="0"/>
              <a:t>. </a:t>
            </a:r>
            <a:r>
              <a:rPr lang="en-PH" i="1" dirty="0" err="1"/>
              <a:t>Naprotektahan</a:t>
            </a:r>
            <a:r>
              <a:rPr lang="en-PH" i="1" dirty="0"/>
              <a:t> mo pa </a:t>
            </a:r>
            <a:r>
              <a:rPr lang="en-PH" i="1" dirty="0" err="1"/>
              <a:t>ang</a:t>
            </a:r>
            <a:r>
              <a:rPr lang="en-PH" i="1" dirty="0"/>
              <a:t> </a:t>
            </a:r>
            <a:r>
              <a:rPr lang="en-PH" i="1" dirty="0" err="1"/>
              <a:t>sarili</a:t>
            </a:r>
            <a:r>
              <a:rPr lang="en-PH" i="1" dirty="0"/>
              <a:t> mo.</a:t>
            </a: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PH" i="1" dirty="0" err="1"/>
              <a:t>Maling</a:t>
            </a:r>
            <a:r>
              <a:rPr lang="en-PH" i="1" dirty="0"/>
              <a:t> </a:t>
            </a:r>
            <a:r>
              <a:rPr lang="en-PH" i="1" dirty="0" err="1"/>
              <a:t>kaalaman</a:t>
            </a:r>
            <a:r>
              <a:rPr lang="en-PH" i="1" dirty="0"/>
              <a:t> </a:t>
            </a:r>
            <a:r>
              <a:rPr lang="en-PH" i="1" dirty="0" err="1"/>
              <a:t>ang</a:t>
            </a:r>
            <a:r>
              <a:rPr lang="en-PH" i="1" dirty="0"/>
              <a:t> </a:t>
            </a:r>
            <a:r>
              <a:rPr lang="en-PH" i="1" dirty="0" err="1"/>
              <a:t>magpapalala</a:t>
            </a:r>
            <a:r>
              <a:rPr lang="en-PH" i="1" dirty="0"/>
              <a:t> </a:t>
            </a:r>
            <a:r>
              <a:rPr lang="en-PH" i="1" dirty="0" err="1"/>
              <a:t>sa</a:t>
            </a:r>
            <a:r>
              <a:rPr lang="en-PH" i="1" dirty="0"/>
              <a:t> TB.</a:t>
            </a:r>
            <a:endParaRPr lang="en-US" dirty="0"/>
          </a:p>
          <a:p>
            <a:pPr eaLnBrk="1" fontAlgn="auto" hangingPunct="1">
              <a:spcBef>
                <a:spcPts val="0"/>
              </a:spcBef>
              <a:spcAft>
                <a:spcPts val="0"/>
              </a:spcAft>
              <a:defRPr/>
            </a:pPr>
            <a:r>
              <a:rPr lang="en-PH" i="1" dirty="0" err="1"/>
              <a:t>Anim</a:t>
            </a:r>
            <a:r>
              <a:rPr lang="en-PH" i="1" dirty="0"/>
              <a:t> </a:t>
            </a:r>
            <a:r>
              <a:rPr lang="en-PH" i="1" dirty="0" err="1"/>
              <a:t>na</a:t>
            </a:r>
            <a:r>
              <a:rPr lang="en-PH" i="1" dirty="0"/>
              <a:t> </a:t>
            </a:r>
            <a:r>
              <a:rPr lang="en-PH" i="1" dirty="0" err="1"/>
              <a:t>buwan</a:t>
            </a:r>
            <a:r>
              <a:rPr lang="en-PH" i="1" dirty="0"/>
              <a:t> </a:t>
            </a:r>
            <a:r>
              <a:rPr lang="en-PH" i="1" dirty="0" err="1"/>
              <a:t>para</a:t>
            </a:r>
            <a:r>
              <a:rPr lang="en-PH" i="1" dirty="0"/>
              <a:t> </a:t>
            </a:r>
            <a:r>
              <a:rPr lang="en-PH" i="1" dirty="0" err="1"/>
              <a:t>gumaling</a:t>
            </a:r>
            <a:r>
              <a:rPr lang="en-PH" i="1" dirty="0"/>
              <a:t>. </a:t>
            </a:r>
            <a:r>
              <a:rPr lang="en-PH" i="1" dirty="0" err="1"/>
              <a:t>Kaya</a:t>
            </a:r>
            <a:r>
              <a:rPr lang="en-PH" i="1" dirty="0"/>
              <a:t> mo ‘</a:t>
            </a:r>
            <a:r>
              <a:rPr lang="en-PH" i="1" dirty="0" err="1"/>
              <a:t>yan</a:t>
            </a:r>
            <a:r>
              <a:rPr lang="en-PH" i="1" dirty="0"/>
              <a:t>! </a:t>
            </a:r>
            <a:r>
              <a:rPr lang="en-PH" i="1" dirty="0" err="1"/>
              <a:t>Kapag</a:t>
            </a:r>
            <a:r>
              <a:rPr lang="en-PH" i="1" dirty="0"/>
              <a:t> </a:t>
            </a:r>
            <a:r>
              <a:rPr lang="en-PH" i="1" dirty="0" err="1"/>
              <a:t>tumigil</a:t>
            </a:r>
            <a:r>
              <a:rPr lang="en-PH" i="1" dirty="0"/>
              <a:t> </a:t>
            </a:r>
            <a:r>
              <a:rPr lang="en-PH" i="1" dirty="0" err="1"/>
              <a:t>bago</a:t>
            </a:r>
            <a:r>
              <a:rPr lang="en-PH" i="1" dirty="0"/>
              <a:t> </a:t>
            </a:r>
            <a:r>
              <a:rPr lang="en-PH" i="1" dirty="0" err="1"/>
              <a:t>makumpleto</a:t>
            </a:r>
            <a:r>
              <a:rPr lang="en-PH" i="1" dirty="0"/>
              <a:t> </a:t>
            </a:r>
            <a:r>
              <a:rPr lang="en-PH" i="1" dirty="0" err="1"/>
              <a:t>ang</a:t>
            </a:r>
            <a:r>
              <a:rPr lang="en-PH" i="1" dirty="0"/>
              <a:t> </a:t>
            </a:r>
            <a:r>
              <a:rPr lang="en-PH" i="1" dirty="0" err="1"/>
              <a:t>anim</a:t>
            </a:r>
            <a:r>
              <a:rPr lang="en-PH" i="1" dirty="0"/>
              <a:t> </a:t>
            </a:r>
            <a:r>
              <a:rPr lang="en-PH" i="1" dirty="0" err="1"/>
              <a:t>na</a:t>
            </a:r>
            <a:r>
              <a:rPr lang="en-PH" i="1" dirty="0"/>
              <a:t> </a:t>
            </a:r>
            <a:r>
              <a:rPr lang="en-PH" i="1" dirty="0" err="1"/>
              <a:t>buwan</a:t>
            </a:r>
            <a:r>
              <a:rPr lang="en-PH" i="1" dirty="0"/>
              <a:t> ay </a:t>
            </a:r>
            <a:r>
              <a:rPr lang="en-PH" i="1" dirty="0" err="1"/>
              <a:t>maaaring</a:t>
            </a:r>
            <a:r>
              <a:rPr lang="en-PH" i="1" dirty="0"/>
              <a:t> </a:t>
            </a:r>
            <a:r>
              <a:rPr lang="en-PH" i="1" dirty="0" err="1"/>
              <a:t>humaba</a:t>
            </a:r>
            <a:r>
              <a:rPr lang="en-PH" i="1" dirty="0"/>
              <a:t> </a:t>
            </a:r>
            <a:r>
              <a:rPr lang="en-PH" i="1" dirty="0" err="1"/>
              <a:t>ang</a:t>
            </a:r>
            <a:r>
              <a:rPr lang="en-PH" i="1" dirty="0"/>
              <a:t> </a:t>
            </a:r>
            <a:r>
              <a:rPr lang="en-PH" i="1" dirty="0" err="1"/>
              <a:t>buwan</a:t>
            </a:r>
            <a:r>
              <a:rPr lang="en-PH" i="1" dirty="0"/>
              <a:t> </a:t>
            </a:r>
            <a:r>
              <a:rPr lang="en-PH" i="1" dirty="0" err="1"/>
              <a:t>ng</a:t>
            </a:r>
            <a:r>
              <a:rPr lang="en-PH" i="1" dirty="0"/>
              <a:t> </a:t>
            </a:r>
            <a:r>
              <a:rPr lang="en-PH" i="1" dirty="0" err="1"/>
              <a:t>gamutan</a:t>
            </a:r>
            <a:r>
              <a:rPr lang="en-PH" i="1" dirty="0"/>
              <a:t> </a:t>
            </a:r>
            <a:r>
              <a:rPr lang="en-PH" i="1" dirty="0" err="1"/>
              <a:t>hanggang</a:t>
            </a:r>
            <a:r>
              <a:rPr lang="en-PH" i="1" dirty="0"/>
              <a:t> </a:t>
            </a:r>
            <a:r>
              <a:rPr lang="en-PH" i="1" dirty="0" err="1"/>
              <a:t>dalawang</a:t>
            </a:r>
            <a:r>
              <a:rPr lang="en-PH" i="1" dirty="0"/>
              <a:t> </a:t>
            </a:r>
            <a:r>
              <a:rPr lang="en-PH" i="1" dirty="0" err="1"/>
              <a:t>taon</a:t>
            </a:r>
            <a:r>
              <a:rPr lang="en-PH" i="1" dirty="0"/>
              <a:t>.</a:t>
            </a:r>
            <a:endParaRPr lang="en-US" dirty="0"/>
          </a:p>
          <a:p>
            <a:pPr eaLnBrk="1" fontAlgn="auto" hangingPunct="1">
              <a:spcBef>
                <a:spcPts val="0"/>
              </a:spcBef>
              <a:spcAft>
                <a:spcPts val="0"/>
              </a:spcAft>
              <a:defRPr/>
            </a:pPr>
            <a:r>
              <a:rPr lang="en-PH" i="1" dirty="0" err="1"/>
              <a:t>Huwag</a:t>
            </a:r>
            <a:r>
              <a:rPr lang="en-PH" i="1" dirty="0"/>
              <a:t> </a:t>
            </a:r>
            <a:r>
              <a:rPr lang="en-PH" i="1" dirty="0" err="1"/>
              <a:t>bibitiw</a:t>
            </a:r>
            <a:r>
              <a:rPr lang="en-PH" i="1" dirty="0"/>
              <a:t> </a:t>
            </a:r>
            <a:r>
              <a:rPr lang="en-PH" i="1" dirty="0" err="1"/>
              <a:t>sa</a:t>
            </a:r>
            <a:r>
              <a:rPr lang="en-PH" i="1" dirty="0"/>
              <a:t> DOTS </a:t>
            </a:r>
            <a:r>
              <a:rPr lang="en-PH" i="1" dirty="0" err="1"/>
              <a:t>para</a:t>
            </a:r>
            <a:r>
              <a:rPr lang="en-PH" i="1" dirty="0"/>
              <a:t> </a:t>
            </a:r>
            <a:r>
              <a:rPr lang="en-PH" i="1" dirty="0" err="1"/>
              <a:t>mapuksa</a:t>
            </a:r>
            <a:r>
              <a:rPr lang="en-PH" i="1" dirty="0"/>
              <a:t> </a:t>
            </a:r>
            <a:r>
              <a:rPr lang="en-PH" i="1" dirty="0" err="1"/>
              <a:t>ang</a:t>
            </a:r>
            <a:r>
              <a:rPr lang="en-PH" i="1" dirty="0"/>
              <a:t> TB </a:t>
            </a:r>
            <a:r>
              <a:rPr lang="en-PH" i="1" dirty="0" err="1"/>
              <a:t>sa</a:t>
            </a:r>
            <a:r>
              <a:rPr lang="en-PH" i="1" dirty="0"/>
              <a:t> </a:t>
            </a:r>
            <a:r>
              <a:rPr lang="en-PH" i="1" dirty="0" err="1"/>
              <a:t>katawan</a:t>
            </a:r>
            <a:r>
              <a:rPr lang="en-PH" i="1" dirty="0"/>
              <a:t>. </a:t>
            </a:r>
            <a:r>
              <a:rPr lang="en-PH" i="1" dirty="0" err="1"/>
              <a:t>Bawat</a:t>
            </a:r>
            <a:r>
              <a:rPr lang="en-PH" i="1" dirty="0"/>
              <a:t> </a:t>
            </a:r>
            <a:r>
              <a:rPr lang="en-PH" i="1" dirty="0" err="1"/>
              <a:t>araw</a:t>
            </a:r>
            <a:r>
              <a:rPr lang="en-PH" i="1" dirty="0"/>
              <a:t> </a:t>
            </a:r>
            <a:r>
              <a:rPr lang="en-PH" i="1" dirty="0" err="1"/>
              <a:t>na</a:t>
            </a:r>
            <a:r>
              <a:rPr lang="en-PH" i="1" dirty="0"/>
              <a:t> </a:t>
            </a:r>
            <a:r>
              <a:rPr lang="en-PH" i="1" dirty="0" err="1"/>
              <a:t>kumpleto</a:t>
            </a:r>
            <a:r>
              <a:rPr lang="en-PH" i="1" dirty="0"/>
              <a:t> </a:t>
            </a:r>
            <a:r>
              <a:rPr lang="en-PH" i="1" dirty="0" err="1"/>
              <a:t>ang</a:t>
            </a:r>
            <a:r>
              <a:rPr lang="en-PH" i="1" dirty="0"/>
              <a:t> </a:t>
            </a:r>
            <a:r>
              <a:rPr lang="en-PH" i="1" dirty="0" err="1"/>
              <a:t>pag-inom</a:t>
            </a:r>
            <a:r>
              <a:rPr lang="en-PH" i="1" dirty="0"/>
              <a:t> </a:t>
            </a:r>
            <a:r>
              <a:rPr lang="en-PH" i="1" dirty="0" err="1"/>
              <a:t>sa</a:t>
            </a:r>
            <a:r>
              <a:rPr lang="en-PH" i="1" dirty="0"/>
              <a:t> </a:t>
            </a:r>
            <a:r>
              <a:rPr lang="en-PH" i="1" dirty="0" err="1"/>
              <a:t>gamot</a:t>
            </a:r>
            <a:r>
              <a:rPr lang="en-PH" i="1" dirty="0"/>
              <a:t>, </a:t>
            </a:r>
            <a:r>
              <a:rPr lang="en-PH" i="1" dirty="0" err="1"/>
              <a:t>paganda</a:t>
            </a:r>
            <a:r>
              <a:rPr lang="en-PH" i="1" dirty="0"/>
              <a:t> </a:t>
            </a:r>
            <a:r>
              <a:rPr lang="en-PH" i="1" dirty="0" err="1"/>
              <a:t>nang</a:t>
            </a:r>
            <a:r>
              <a:rPr lang="en-PH" i="1" dirty="0"/>
              <a:t> </a:t>
            </a:r>
            <a:r>
              <a:rPr lang="en-PH" i="1" dirty="0" err="1"/>
              <a:t>paganda</a:t>
            </a:r>
            <a:r>
              <a:rPr lang="en-PH" i="1" dirty="0"/>
              <a:t> </a:t>
            </a:r>
            <a:r>
              <a:rPr lang="en-PH" i="1" dirty="0" err="1"/>
              <a:t>ang</a:t>
            </a:r>
            <a:r>
              <a:rPr lang="en-PH" i="1" dirty="0"/>
              <a:t> </a:t>
            </a:r>
            <a:r>
              <a:rPr lang="en-PH" i="1" dirty="0" err="1"/>
              <a:t>pakiramdam</a:t>
            </a:r>
            <a:r>
              <a:rPr lang="en-PH" i="1" dirty="0"/>
              <a:t> mo. </a:t>
            </a:r>
            <a:r>
              <a:rPr lang="en-PH" i="1" dirty="0" err="1"/>
              <a:t>Kapag</a:t>
            </a:r>
            <a:r>
              <a:rPr lang="en-PH" i="1" dirty="0"/>
              <a:t> </a:t>
            </a:r>
            <a:r>
              <a:rPr lang="en-PH" i="1" dirty="0" err="1"/>
              <a:t>bumitiw</a:t>
            </a:r>
            <a:r>
              <a:rPr lang="en-PH" i="1" dirty="0"/>
              <a:t>, </a:t>
            </a:r>
            <a:r>
              <a:rPr lang="en-PH" i="1" dirty="0" err="1"/>
              <a:t>ang</a:t>
            </a:r>
            <a:r>
              <a:rPr lang="en-PH" i="1" dirty="0"/>
              <a:t> </a:t>
            </a:r>
            <a:r>
              <a:rPr lang="en-PH" i="1" dirty="0" err="1"/>
              <a:t>anim</a:t>
            </a:r>
            <a:r>
              <a:rPr lang="en-PH" i="1" dirty="0"/>
              <a:t> </a:t>
            </a:r>
            <a:r>
              <a:rPr lang="en-PH" i="1" dirty="0" err="1"/>
              <a:t>na</a:t>
            </a:r>
            <a:r>
              <a:rPr lang="en-PH" i="1" dirty="0"/>
              <a:t> </a:t>
            </a:r>
            <a:r>
              <a:rPr lang="en-PH" i="1" dirty="0" err="1"/>
              <a:t>buwan</a:t>
            </a:r>
            <a:r>
              <a:rPr lang="en-PH" i="1" dirty="0"/>
              <a:t> ay </a:t>
            </a:r>
            <a:r>
              <a:rPr lang="en-PH" i="1" dirty="0" err="1"/>
              <a:t>maaaring</a:t>
            </a:r>
            <a:r>
              <a:rPr lang="en-PH" i="1" dirty="0"/>
              <a:t> </a:t>
            </a:r>
            <a:r>
              <a:rPr lang="en-PH" i="1" dirty="0" err="1"/>
              <a:t>maging</a:t>
            </a:r>
            <a:r>
              <a:rPr lang="en-PH" i="1" dirty="0"/>
              <a:t> </a:t>
            </a:r>
            <a:r>
              <a:rPr lang="en-PH" i="1" dirty="0" err="1"/>
              <a:t>dalawang</a:t>
            </a:r>
            <a:r>
              <a:rPr lang="en-PH" i="1" dirty="0"/>
              <a:t> </a:t>
            </a:r>
            <a:r>
              <a:rPr lang="en-PH" i="1" dirty="0" err="1"/>
              <a:t>taong</a:t>
            </a:r>
            <a:r>
              <a:rPr lang="en-PH" i="1" dirty="0"/>
              <a:t> </a:t>
            </a:r>
            <a:r>
              <a:rPr lang="en-PH" i="1" dirty="0" err="1"/>
              <a:t>gamutan</a:t>
            </a:r>
            <a:r>
              <a:rPr lang="en-PH" i="1" dirty="0"/>
              <a:t>.</a:t>
            </a:r>
            <a:endParaRPr lang="en-US" dirty="0"/>
          </a:p>
          <a:p>
            <a:pPr eaLnBrk="1" fontAlgn="auto" hangingPunct="1">
              <a:spcBef>
                <a:spcPts val="0"/>
              </a:spcBef>
              <a:spcAft>
                <a:spcPts val="0"/>
              </a:spcAft>
              <a:defRPr/>
            </a:pPr>
            <a:r>
              <a:rPr lang="en-PH" i="1" dirty="0" err="1"/>
              <a:t>Pagkatapos</a:t>
            </a:r>
            <a:r>
              <a:rPr lang="en-PH" i="1" dirty="0"/>
              <a:t> </a:t>
            </a:r>
            <a:r>
              <a:rPr lang="en-PH" i="1" dirty="0" err="1"/>
              <a:t>ng</a:t>
            </a:r>
            <a:r>
              <a:rPr lang="en-PH" i="1" dirty="0"/>
              <a:t> </a:t>
            </a:r>
            <a:r>
              <a:rPr lang="en-PH" i="1" dirty="0" err="1"/>
              <a:t>dalawang</a:t>
            </a:r>
            <a:r>
              <a:rPr lang="en-PH" i="1" dirty="0"/>
              <a:t> </a:t>
            </a:r>
            <a:r>
              <a:rPr lang="en-PH" i="1" dirty="0" err="1"/>
              <a:t>linggong</a:t>
            </a:r>
            <a:r>
              <a:rPr lang="en-PH" i="1" dirty="0"/>
              <a:t> </a:t>
            </a:r>
            <a:r>
              <a:rPr lang="en-PH" i="1" dirty="0" err="1"/>
              <a:t>gamutan</a:t>
            </a:r>
            <a:r>
              <a:rPr lang="en-PH" i="1" dirty="0"/>
              <a:t>, </a:t>
            </a:r>
            <a:r>
              <a:rPr lang="en-PH" i="1" dirty="0" err="1"/>
              <a:t>hindi</a:t>
            </a:r>
            <a:r>
              <a:rPr lang="en-PH" i="1" dirty="0"/>
              <a:t> </a:t>
            </a:r>
            <a:r>
              <a:rPr lang="en-PH" i="1" dirty="0" err="1"/>
              <a:t>na</a:t>
            </a:r>
            <a:r>
              <a:rPr lang="en-PH" i="1" dirty="0"/>
              <a:t> </a:t>
            </a:r>
            <a:r>
              <a:rPr lang="en-PH" i="1" dirty="0" err="1"/>
              <a:t>nakahahawa</a:t>
            </a:r>
            <a:r>
              <a:rPr lang="en-PH" i="1" dirty="0"/>
              <a:t> </a:t>
            </a:r>
            <a:r>
              <a:rPr lang="en-PH" i="1" dirty="0" err="1"/>
              <a:t>ang</a:t>
            </a:r>
            <a:r>
              <a:rPr lang="en-PH" i="1" dirty="0"/>
              <a:t> TB. </a:t>
            </a:r>
            <a:r>
              <a:rPr lang="en-PH" i="1" dirty="0" err="1"/>
              <a:t>Pero</a:t>
            </a:r>
            <a:r>
              <a:rPr lang="en-PH" i="1" dirty="0"/>
              <a:t> </a:t>
            </a:r>
            <a:r>
              <a:rPr lang="en-PH" i="1" dirty="0" err="1"/>
              <a:t>dapat</a:t>
            </a:r>
            <a:r>
              <a:rPr lang="en-PH" i="1" dirty="0"/>
              <a:t> </a:t>
            </a:r>
            <a:r>
              <a:rPr lang="en-PH" i="1" dirty="0" err="1"/>
              <a:t>tapusin</a:t>
            </a:r>
            <a:r>
              <a:rPr lang="en-PH" i="1" dirty="0"/>
              <a:t> </a:t>
            </a:r>
            <a:r>
              <a:rPr lang="en-PH" i="1" dirty="0" err="1"/>
              <a:t>ang</a:t>
            </a:r>
            <a:r>
              <a:rPr lang="en-PH" i="1" dirty="0"/>
              <a:t> </a:t>
            </a:r>
            <a:r>
              <a:rPr lang="en-PH" i="1" dirty="0" err="1"/>
              <a:t>anim</a:t>
            </a:r>
            <a:r>
              <a:rPr lang="en-PH" i="1" dirty="0"/>
              <a:t> </a:t>
            </a:r>
            <a:r>
              <a:rPr lang="en-PH" i="1" dirty="0" err="1"/>
              <a:t>na</a:t>
            </a:r>
            <a:r>
              <a:rPr lang="en-PH" i="1" dirty="0"/>
              <a:t> </a:t>
            </a:r>
            <a:r>
              <a:rPr lang="en-PH" i="1" dirty="0" err="1"/>
              <a:t>buwang</a:t>
            </a:r>
            <a:r>
              <a:rPr lang="en-PH" i="1" dirty="0"/>
              <a:t> </a:t>
            </a:r>
            <a:r>
              <a:rPr lang="en-PH" i="1" dirty="0" err="1"/>
              <a:t>gamutan</a:t>
            </a:r>
            <a:r>
              <a:rPr lang="en-PH" i="1" dirty="0"/>
              <a:t> </a:t>
            </a:r>
            <a:r>
              <a:rPr lang="en-PH" i="1" dirty="0" err="1"/>
              <a:t>para</a:t>
            </a:r>
            <a:r>
              <a:rPr lang="en-PH" i="1" dirty="0"/>
              <a:t> </a:t>
            </a:r>
            <a:r>
              <a:rPr lang="en-PH" i="1" dirty="0" err="1"/>
              <a:t>todo-todong</a:t>
            </a:r>
            <a:r>
              <a:rPr lang="en-PH" i="1" dirty="0"/>
              <a:t> </a:t>
            </a:r>
            <a:r>
              <a:rPr lang="en-PH" i="1" dirty="0" err="1"/>
              <a:t>gumaling</a:t>
            </a:r>
            <a:r>
              <a:rPr lang="en-PH" i="1" dirty="0"/>
              <a:t>.</a:t>
            </a:r>
            <a:endParaRPr lang="en-US" dirty="0"/>
          </a:p>
          <a:p>
            <a:pPr eaLnBrk="1" fontAlgn="auto" hangingPunct="1">
              <a:spcBef>
                <a:spcPts val="0"/>
              </a:spcBef>
              <a:spcAft>
                <a:spcPts val="0"/>
              </a:spcAft>
              <a:defRPr/>
            </a:pPr>
            <a:r>
              <a:rPr lang="en-PH" i="1" dirty="0" err="1"/>
              <a:t>Ekspertong</a:t>
            </a:r>
            <a:r>
              <a:rPr lang="en-PH" i="1" dirty="0"/>
              <a:t> </a:t>
            </a:r>
            <a:r>
              <a:rPr lang="en-PH" i="1" dirty="0" err="1"/>
              <a:t>kaalaman</a:t>
            </a:r>
            <a:r>
              <a:rPr lang="en-PH" i="1" dirty="0"/>
              <a:t>. </a:t>
            </a:r>
            <a:r>
              <a:rPr lang="en-PH" i="1" dirty="0" err="1"/>
              <a:t>Dekalidad</a:t>
            </a:r>
            <a:r>
              <a:rPr lang="en-PH" i="1" dirty="0"/>
              <a:t> </a:t>
            </a:r>
            <a:r>
              <a:rPr lang="en-PH" i="1" dirty="0" err="1"/>
              <a:t>na</a:t>
            </a:r>
            <a:r>
              <a:rPr lang="en-PH" i="1" dirty="0"/>
              <a:t> </a:t>
            </a:r>
            <a:r>
              <a:rPr lang="en-PH" i="1" dirty="0" err="1"/>
              <a:t>serbisyo</a:t>
            </a:r>
            <a:r>
              <a:rPr lang="en-PH" i="1" dirty="0"/>
              <a:t>. May </a:t>
            </a:r>
            <a:r>
              <a:rPr lang="en-PH" i="1" dirty="0" err="1"/>
              <a:t>nagmamalasakit</a:t>
            </a:r>
            <a:r>
              <a:rPr lang="en-PH" i="1" dirty="0"/>
              <a:t> pang treatment partner </a:t>
            </a:r>
            <a:r>
              <a:rPr lang="en-PH" i="1" dirty="0" err="1"/>
              <a:t>na</a:t>
            </a:r>
            <a:r>
              <a:rPr lang="en-PH" i="1" dirty="0"/>
              <a:t> </a:t>
            </a:r>
            <a:r>
              <a:rPr lang="en-PH" i="1" dirty="0" err="1"/>
              <a:t>sinisigurong</a:t>
            </a:r>
            <a:r>
              <a:rPr lang="en-PH" i="1" dirty="0"/>
              <a:t> </a:t>
            </a:r>
            <a:r>
              <a:rPr lang="en-PH" i="1" dirty="0" err="1"/>
              <a:t>nasusunod</a:t>
            </a:r>
            <a:r>
              <a:rPr lang="en-PH" i="1" dirty="0"/>
              <a:t> </a:t>
            </a:r>
            <a:r>
              <a:rPr lang="en-PH" i="1" dirty="0" err="1"/>
              <a:t>ang</a:t>
            </a:r>
            <a:r>
              <a:rPr lang="en-PH" i="1" dirty="0"/>
              <a:t> </a:t>
            </a:r>
            <a:r>
              <a:rPr lang="en-PH" i="1" dirty="0" err="1"/>
              <a:t>tamang</a:t>
            </a:r>
            <a:r>
              <a:rPr lang="en-PH" i="1" dirty="0"/>
              <a:t> </a:t>
            </a:r>
            <a:r>
              <a:rPr lang="en-PH" i="1" dirty="0" err="1"/>
              <a:t>paggamot</a:t>
            </a:r>
            <a:r>
              <a:rPr lang="en-PH" i="1" dirty="0"/>
              <a:t>.</a:t>
            </a:r>
            <a:endParaRPr lang="en-US" dirty="0"/>
          </a:p>
          <a:p>
            <a:pPr eaLnBrk="1" fontAlgn="auto" hangingPunct="1">
              <a:spcBef>
                <a:spcPts val="0"/>
              </a:spcBef>
              <a:spcAft>
                <a:spcPts val="0"/>
              </a:spcAft>
              <a:defRPr/>
            </a:pPr>
            <a:r>
              <a:rPr lang="en-PH" i="1" dirty="0"/>
              <a:t>Sa TB-DOTS, </a:t>
            </a:r>
            <a:r>
              <a:rPr lang="en-PH" i="1" dirty="0" err="1"/>
              <a:t>ang</a:t>
            </a:r>
            <a:r>
              <a:rPr lang="en-PH" i="1" dirty="0"/>
              <a:t> </a:t>
            </a:r>
            <a:r>
              <a:rPr lang="en-PH" i="1" dirty="0" err="1"/>
              <a:t>mga</a:t>
            </a:r>
            <a:r>
              <a:rPr lang="en-PH" i="1" dirty="0"/>
              <a:t> </a:t>
            </a:r>
            <a:r>
              <a:rPr lang="en-PH" i="1" dirty="0" err="1"/>
              <a:t>mahal</a:t>
            </a:r>
            <a:r>
              <a:rPr lang="en-PH" i="1" dirty="0"/>
              <a:t> </a:t>
            </a:r>
            <a:r>
              <a:rPr lang="en-PH" i="1" dirty="0" err="1"/>
              <a:t>sa</a:t>
            </a:r>
            <a:r>
              <a:rPr lang="en-PH" i="1" dirty="0"/>
              <a:t> </a:t>
            </a:r>
            <a:r>
              <a:rPr lang="en-PH" i="1" dirty="0" err="1"/>
              <a:t>buhay</a:t>
            </a:r>
            <a:r>
              <a:rPr lang="en-PH" i="1" dirty="0"/>
              <a:t> ay </a:t>
            </a:r>
            <a:r>
              <a:rPr lang="en-PH" i="1" dirty="0" err="1"/>
              <a:t>natututukan</a:t>
            </a:r>
            <a:r>
              <a:rPr lang="en-PH" i="1" dirty="0"/>
              <a:t> </a:t>
            </a:r>
            <a:r>
              <a:rPr lang="en-PH" i="1" dirty="0" err="1"/>
              <a:t>sa</a:t>
            </a:r>
            <a:r>
              <a:rPr lang="en-PH" i="1" dirty="0"/>
              <a:t> </a:t>
            </a:r>
            <a:r>
              <a:rPr lang="en-PH" i="1" dirty="0" err="1"/>
              <a:t>tamang</a:t>
            </a:r>
            <a:r>
              <a:rPr lang="en-PH" i="1" dirty="0"/>
              <a:t> </a:t>
            </a:r>
            <a:r>
              <a:rPr lang="en-PH" i="1" dirty="0" err="1"/>
              <a:t>paggamot</a:t>
            </a:r>
            <a:r>
              <a:rPr lang="en-PH" i="1" dirty="0"/>
              <a:t>.</a:t>
            </a:r>
            <a:endParaRPr lang="en-US" dirty="0"/>
          </a:p>
          <a:p>
            <a:pPr eaLnBrk="1" fontAlgn="auto" hangingPunct="1">
              <a:spcBef>
                <a:spcPts val="0"/>
              </a:spcBef>
              <a:spcAft>
                <a:spcPts val="0"/>
              </a:spcAft>
              <a:defRPr/>
            </a:pPr>
            <a:r>
              <a:rPr lang="en-PH" i="1" dirty="0"/>
              <a:t>Kung may </a:t>
            </a:r>
            <a:r>
              <a:rPr lang="en-PH" i="1" dirty="0" err="1"/>
              <a:t>kakilala</a:t>
            </a:r>
            <a:r>
              <a:rPr lang="en-PH" i="1" dirty="0"/>
              <a:t> </a:t>
            </a:r>
            <a:r>
              <a:rPr lang="en-PH" i="1" dirty="0" err="1"/>
              <a:t>kang</a:t>
            </a:r>
            <a:r>
              <a:rPr lang="en-PH" i="1" dirty="0"/>
              <a:t> may TB, </a:t>
            </a:r>
            <a:r>
              <a:rPr lang="en-PH" i="1" dirty="0" err="1"/>
              <a:t>dapat</a:t>
            </a:r>
            <a:r>
              <a:rPr lang="en-PH" i="1" dirty="0"/>
              <a:t> </a:t>
            </a:r>
            <a:r>
              <a:rPr lang="en-PH" i="1" dirty="0" err="1"/>
              <a:t>silang</a:t>
            </a:r>
            <a:r>
              <a:rPr lang="en-PH" i="1" dirty="0"/>
              <a:t> </a:t>
            </a:r>
            <a:r>
              <a:rPr lang="en-PH" i="1" dirty="0" err="1"/>
              <a:t>kumbinsihin</a:t>
            </a:r>
            <a:r>
              <a:rPr lang="en-PH" i="1" dirty="0"/>
              <a:t> </a:t>
            </a:r>
            <a:r>
              <a:rPr lang="en-PH" i="1" dirty="0" err="1"/>
              <a:t>na</a:t>
            </a:r>
            <a:r>
              <a:rPr lang="en-PH" i="1" dirty="0"/>
              <a:t> </a:t>
            </a:r>
            <a:r>
              <a:rPr lang="en-PH" i="1" dirty="0" err="1"/>
              <a:t>mag</a:t>
            </a:r>
            <a:r>
              <a:rPr lang="en-PH" i="1" dirty="0"/>
              <a:t>-DOTS – </a:t>
            </a:r>
            <a:r>
              <a:rPr lang="en-PH" i="1" dirty="0" err="1"/>
              <a:t>ang</a:t>
            </a:r>
            <a:r>
              <a:rPr lang="en-PH" i="1" dirty="0"/>
              <a:t> nag-</a:t>
            </a:r>
            <a:r>
              <a:rPr lang="en-PH" i="1" dirty="0" err="1"/>
              <a:t>iisang</a:t>
            </a:r>
            <a:r>
              <a:rPr lang="en-PH" i="1" dirty="0"/>
              <a:t> </a:t>
            </a:r>
            <a:r>
              <a:rPr lang="en-PH" i="1" dirty="0" err="1"/>
              <a:t>paraan</a:t>
            </a:r>
            <a:r>
              <a:rPr lang="en-PH" i="1" dirty="0"/>
              <a:t> </a:t>
            </a:r>
            <a:r>
              <a:rPr lang="en-PH" i="1" dirty="0" err="1"/>
              <a:t>para</a:t>
            </a:r>
            <a:r>
              <a:rPr lang="en-PH" i="1" dirty="0"/>
              <a:t> </a:t>
            </a:r>
            <a:r>
              <a:rPr lang="en-PH" i="1" dirty="0" err="1"/>
              <a:t>gumaling</a:t>
            </a:r>
            <a:r>
              <a:rPr lang="en-PH" i="1" dirty="0"/>
              <a:t> </a:t>
            </a:r>
            <a:r>
              <a:rPr lang="en-PH" i="1" dirty="0" err="1"/>
              <a:t>siya</a:t>
            </a:r>
            <a:r>
              <a:rPr lang="en-PH" i="1" dirty="0"/>
              <a:t> </a:t>
            </a:r>
            <a:r>
              <a:rPr lang="en-PH" i="1" dirty="0" err="1"/>
              <a:t>nang</a:t>
            </a:r>
            <a:r>
              <a:rPr lang="en-PH" i="1" dirty="0"/>
              <a:t> </a:t>
            </a:r>
            <a:r>
              <a:rPr lang="en-PH" i="1" dirty="0" err="1"/>
              <a:t>husto</a:t>
            </a:r>
            <a:r>
              <a:rPr lang="en-PH" i="1" dirty="0"/>
              <a:t>. </a:t>
            </a:r>
            <a:r>
              <a:rPr lang="en-PH" i="1" dirty="0" err="1"/>
              <a:t>Naprotektahan</a:t>
            </a:r>
            <a:r>
              <a:rPr lang="en-PH" i="1" dirty="0"/>
              <a:t> mo pa </a:t>
            </a:r>
            <a:r>
              <a:rPr lang="en-PH" i="1" dirty="0" err="1"/>
              <a:t>ang</a:t>
            </a:r>
            <a:r>
              <a:rPr lang="en-PH" i="1" dirty="0"/>
              <a:t> </a:t>
            </a:r>
            <a:r>
              <a:rPr lang="en-PH" i="1" dirty="0" err="1"/>
              <a:t>sarili</a:t>
            </a:r>
            <a:r>
              <a:rPr lang="en-PH" i="1" dirty="0"/>
              <a:t> mo.</a:t>
            </a: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p:txBody>
      </p:sp>
      <p:sp>
        <p:nvSpPr>
          <p:cNvPr id="2765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97F7F3C-5DD7-4B90-9ED3-75AD33727DAA}" type="slidenum">
              <a:rPr lang="en-US">
                <a:latin typeface="Calibri" panose="020F0502020204030204" pitchFamily="34" charset="0"/>
              </a:rPr>
              <a:pPr eaLnBrk="1" hangingPunct="1"/>
              <a:t>18</a:t>
            </a:fld>
            <a:endParaRPr lang="en-US">
              <a:latin typeface="Calibri" panose="020F0502020204030204" pitchFamily="34" charset="0"/>
            </a:endParaRPr>
          </a:p>
        </p:txBody>
      </p:sp>
    </p:spTree>
    <p:extLst>
      <p:ext uri="{BB962C8B-B14F-4D97-AF65-F5344CB8AC3E}">
        <p14:creationId xmlns:p14="http://schemas.microsoft.com/office/powerpoint/2010/main" val="13092583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04302F39-F139-4C6A-919B-30FCC2BC405F}" type="slidenum">
              <a:rPr lang="en-US" smtClean="0"/>
              <a:pPr/>
              <a:t>19</a:t>
            </a:fld>
            <a:endParaRPr lang="en-US"/>
          </a:p>
        </p:txBody>
      </p:sp>
    </p:spTree>
    <p:extLst>
      <p:ext uri="{BB962C8B-B14F-4D97-AF65-F5344CB8AC3E}">
        <p14:creationId xmlns:p14="http://schemas.microsoft.com/office/powerpoint/2010/main" val="201614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04302F39-F139-4C6A-919B-30FCC2BC405F}" type="slidenum">
              <a:rPr lang="en-US" smtClean="0"/>
              <a:pPr/>
              <a:t>2</a:t>
            </a:fld>
            <a:endParaRPr lang="en-US"/>
          </a:p>
        </p:txBody>
      </p:sp>
    </p:spTree>
    <p:extLst>
      <p:ext uri="{BB962C8B-B14F-4D97-AF65-F5344CB8AC3E}">
        <p14:creationId xmlns:p14="http://schemas.microsoft.com/office/powerpoint/2010/main" val="14929366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2867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4548096-B5F6-45C7-B514-F8412FC3D0C4}" type="slidenum">
              <a:rPr lang="en-US">
                <a:latin typeface="Calibri" panose="020F0502020204030204" pitchFamily="34" charset="0"/>
              </a:rPr>
              <a:pPr eaLnBrk="1" hangingPunct="1"/>
              <a:t>20</a:t>
            </a:fld>
            <a:endParaRPr lang="en-US">
              <a:latin typeface="Calibri" panose="020F0502020204030204" pitchFamily="34" charset="0"/>
            </a:endParaRPr>
          </a:p>
        </p:txBody>
      </p:sp>
    </p:spTree>
    <p:extLst>
      <p:ext uri="{BB962C8B-B14F-4D97-AF65-F5344CB8AC3E}">
        <p14:creationId xmlns:p14="http://schemas.microsoft.com/office/powerpoint/2010/main" val="31435157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2867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4548096-B5F6-45C7-B514-F8412FC3D0C4}" type="slidenum">
              <a:rPr lang="en-US">
                <a:latin typeface="Calibri" panose="020F0502020204030204" pitchFamily="34" charset="0"/>
              </a:rPr>
              <a:pPr eaLnBrk="1" hangingPunct="1"/>
              <a:t>21</a:t>
            </a:fld>
            <a:endParaRPr lang="en-US">
              <a:latin typeface="Calibri" panose="020F0502020204030204" pitchFamily="34" charset="0"/>
            </a:endParaRPr>
          </a:p>
        </p:txBody>
      </p:sp>
    </p:spTree>
    <p:extLst>
      <p:ext uri="{BB962C8B-B14F-4D97-AF65-F5344CB8AC3E}">
        <p14:creationId xmlns:p14="http://schemas.microsoft.com/office/powerpoint/2010/main" val="31435157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04302F39-F139-4C6A-919B-30FCC2BC405F}" type="slidenum">
              <a:rPr lang="en-US" smtClean="0"/>
              <a:pPr/>
              <a:t>22</a:t>
            </a:fld>
            <a:endParaRPr lang="en-US"/>
          </a:p>
        </p:txBody>
      </p:sp>
    </p:spTree>
    <p:extLst>
      <p:ext uri="{BB962C8B-B14F-4D97-AF65-F5344CB8AC3E}">
        <p14:creationId xmlns:p14="http://schemas.microsoft.com/office/powerpoint/2010/main" val="2715337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Example</a:t>
            </a:r>
            <a:r>
              <a:rPr lang="en-US" baseline="0" dirty="0"/>
              <a:t> of an ACSM plan.  NO need to discuss individual entries in detail.</a:t>
            </a:r>
            <a:endParaRPr lang="en-US" dirty="0"/>
          </a:p>
        </p:txBody>
      </p:sp>
      <p:sp>
        <p:nvSpPr>
          <p:cNvPr id="4" name="Slide Number Placeholder 3"/>
          <p:cNvSpPr>
            <a:spLocks noGrp="1"/>
          </p:cNvSpPr>
          <p:nvPr>
            <p:ph type="sldNum" sz="quarter" idx="10"/>
          </p:nvPr>
        </p:nvSpPr>
        <p:spPr/>
        <p:txBody>
          <a:bodyPr/>
          <a:lstStyle/>
          <a:p>
            <a:fld id="{04302F39-F139-4C6A-919B-30FCC2BC405F}" type="slidenum">
              <a:rPr lang="en-US" smtClean="0"/>
              <a:pPr/>
              <a:t>23</a:t>
            </a:fld>
            <a:endParaRPr lang="en-US"/>
          </a:p>
        </p:txBody>
      </p:sp>
    </p:spTree>
    <p:extLst>
      <p:ext uri="{BB962C8B-B14F-4D97-AF65-F5344CB8AC3E}">
        <p14:creationId xmlns:p14="http://schemas.microsoft.com/office/powerpoint/2010/main" val="14104926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04302F39-F139-4C6A-919B-30FCC2BC405F}" type="slidenum">
              <a:rPr lang="en-US" smtClean="0"/>
              <a:pPr/>
              <a:t>24</a:t>
            </a:fld>
            <a:endParaRPr lang="en-US"/>
          </a:p>
        </p:txBody>
      </p:sp>
    </p:spTree>
    <p:extLst>
      <p:ext uri="{BB962C8B-B14F-4D97-AF65-F5344CB8AC3E}">
        <p14:creationId xmlns:p14="http://schemas.microsoft.com/office/powerpoint/2010/main" val="2365223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
        <p:nvSpPr>
          <p:cNvPr id="3072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E1510AA-E822-4E97-AAAE-6AF13B118FD4}" type="slidenum">
              <a:rPr lang="en-US">
                <a:latin typeface="Calibri" panose="020F0502020204030204" pitchFamily="34" charset="0"/>
              </a:rPr>
              <a:pPr eaLnBrk="1" hangingPunct="1"/>
              <a:t>25</a:t>
            </a:fld>
            <a:endParaRPr lang="en-US">
              <a:latin typeface="Calibri" panose="020F0502020204030204" pitchFamily="34" charset="0"/>
            </a:endParaRPr>
          </a:p>
        </p:txBody>
      </p:sp>
    </p:spTree>
    <p:extLst>
      <p:ext uri="{BB962C8B-B14F-4D97-AF65-F5344CB8AC3E}">
        <p14:creationId xmlns:p14="http://schemas.microsoft.com/office/powerpoint/2010/main" val="42123690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04302F39-F139-4C6A-919B-30FCC2BC405F}" type="slidenum">
              <a:rPr lang="en-US" smtClean="0"/>
              <a:pPr/>
              <a:t>26</a:t>
            </a:fld>
            <a:endParaRPr lang="en-US"/>
          </a:p>
        </p:txBody>
      </p:sp>
    </p:spTree>
    <p:extLst>
      <p:ext uri="{BB962C8B-B14F-4D97-AF65-F5344CB8AC3E}">
        <p14:creationId xmlns:p14="http://schemas.microsoft.com/office/powerpoint/2010/main" val="41922242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04302F39-F139-4C6A-919B-30FCC2BC405F}" type="slidenum">
              <a:rPr lang="en-US" smtClean="0"/>
              <a:pPr/>
              <a:t>27</a:t>
            </a:fld>
            <a:endParaRPr lang="en-US"/>
          </a:p>
        </p:txBody>
      </p:sp>
    </p:spTree>
    <p:extLst>
      <p:ext uri="{BB962C8B-B14F-4D97-AF65-F5344CB8AC3E}">
        <p14:creationId xmlns:p14="http://schemas.microsoft.com/office/powerpoint/2010/main" val="12655951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04302F39-F139-4C6A-919B-30FCC2BC405F}" type="slidenum">
              <a:rPr lang="en-US" smtClean="0"/>
              <a:pPr/>
              <a:t>28</a:t>
            </a:fld>
            <a:endParaRPr lang="en-US"/>
          </a:p>
        </p:txBody>
      </p:sp>
    </p:spTree>
    <p:extLst>
      <p:ext uri="{BB962C8B-B14F-4D97-AF65-F5344CB8AC3E}">
        <p14:creationId xmlns:p14="http://schemas.microsoft.com/office/powerpoint/2010/main" val="1141771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400050" lvl="1" indent="0" defTabSz="552450">
              <a:buFontTx/>
              <a:buNone/>
            </a:pPr>
            <a:r>
              <a:rPr lang="en-GB" sz="2000" b="1" dirty="0">
                <a:ea typeface="ＭＳ Ｐゴシック" panose="020B0600070205080204" pitchFamily="34" charset="-128"/>
              </a:rPr>
              <a:t>IF ASKED</a:t>
            </a:r>
            <a:r>
              <a:rPr lang="en-GB" sz="2000" dirty="0">
                <a:ea typeface="ＭＳ Ｐゴシック" panose="020B0600070205080204" pitchFamily="34" charset="-128"/>
              </a:rPr>
              <a:t>, the 6 elements</a:t>
            </a:r>
            <a:r>
              <a:rPr lang="en-GB" sz="2000" baseline="0" dirty="0">
                <a:ea typeface="ＭＳ Ｐゴシック" panose="020B0600070205080204" pitchFamily="34" charset="-128"/>
              </a:rPr>
              <a:t> of STOP TB strategy are:</a:t>
            </a:r>
            <a:endParaRPr lang="en-GB" sz="2000" dirty="0">
              <a:ea typeface="ＭＳ Ｐゴシック" panose="020B0600070205080204" pitchFamily="34" charset="-128"/>
            </a:endParaRPr>
          </a:p>
          <a:p>
            <a:pPr marL="857250" lvl="1" indent="-457200" defTabSz="552450">
              <a:buFontTx/>
              <a:buAutoNum type="arabicPeriod"/>
            </a:pPr>
            <a:r>
              <a:rPr lang="en-GB" sz="2000" dirty="0">
                <a:ea typeface="ＭＳ Ｐゴシック" panose="020B0600070205080204" pitchFamily="34" charset="-128"/>
              </a:rPr>
              <a:t>Pursue high-quality DOTS expansion</a:t>
            </a:r>
          </a:p>
          <a:p>
            <a:pPr marL="857250" lvl="1" indent="-457200" defTabSz="552450">
              <a:buFontTx/>
              <a:buAutoNum type="arabicPeriod"/>
            </a:pPr>
            <a:r>
              <a:rPr lang="en-GB" sz="2000" dirty="0">
                <a:ea typeface="ＭＳ Ｐゴシック" panose="020B0600070205080204" pitchFamily="34" charset="-128"/>
              </a:rPr>
              <a:t>Address TB/HIV, MDR-TB, needs of poor and vulnerable populations</a:t>
            </a:r>
            <a:endParaRPr lang="en-GB" sz="2000" i="1" dirty="0">
              <a:ea typeface="ＭＳ Ｐゴシック" panose="020B0600070205080204" pitchFamily="34" charset="-128"/>
            </a:endParaRPr>
          </a:p>
          <a:p>
            <a:pPr marL="857250" lvl="1" indent="-457200" defTabSz="552450">
              <a:buFontTx/>
              <a:buAutoNum type="arabicPeriod"/>
            </a:pPr>
            <a:r>
              <a:rPr lang="en-GB" sz="2000" dirty="0">
                <a:ea typeface="ＭＳ Ｐゴシック" panose="020B0600070205080204" pitchFamily="34" charset="-128"/>
              </a:rPr>
              <a:t>Contribute to health system strengthening</a:t>
            </a:r>
          </a:p>
          <a:p>
            <a:pPr marL="857250" lvl="1" indent="-457200" defTabSz="552450">
              <a:buFontTx/>
              <a:buAutoNum type="arabicPeriod"/>
            </a:pPr>
            <a:r>
              <a:rPr lang="en-GB" sz="2000" dirty="0">
                <a:ea typeface="ＭＳ Ｐゴシック" panose="020B0600070205080204" pitchFamily="34" charset="-128"/>
              </a:rPr>
              <a:t>Engage all care providers</a:t>
            </a:r>
          </a:p>
          <a:p>
            <a:pPr marL="857250" lvl="1" indent="-457200" defTabSz="552450">
              <a:buFontTx/>
              <a:buAutoNum type="arabicPeriod"/>
            </a:pPr>
            <a:r>
              <a:rPr lang="en-GB" sz="2000" dirty="0">
                <a:ea typeface="ＭＳ Ｐゴシック" panose="020B0600070205080204" pitchFamily="34" charset="-128"/>
              </a:rPr>
              <a:t>Empower people with TB and communities</a:t>
            </a:r>
          </a:p>
          <a:p>
            <a:pPr marL="857250" lvl="1" indent="-457200" defTabSz="552450">
              <a:buFontTx/>
              <a:buAutoNum type="arabicPeriod"/>
            </a:pPr>
            <a:r>
              <a:rPr lang="en-GB" sz="2000" dirty="0">
                <a:ea typeface="ＭＳ Ｐゴシック" panose="020B0600070205080204" pitchFamily="34" charset="-128"/>
              </a:rPr>
              <a:t>Enable and promote research</a:t>
            </a:r>
            <a:endParaRPr lang="en-US" sz="2000" dirty="0"/>
          </a:p>
        </p:txBody>
      </p:sp>
      <p:sp>
        <p:nvSpPr>
          <p:cNvPr id="4" name="Slide Number Placeholder 3"/>
          <p:cNvSpPr>
            <a:spLocks noGrp="1"/>
          </p:cNvSpPr>
          <p:nvPr>
            <p:ph type="sldNum" sz="quarter" idx="10"/>
          </p:nvPr>
        </p:nvSpPr>
        <p:spPr/>
        <p:txBody>
          <a:bodyPr/>
          <a:lstStyle/>
          <a:p>
            <a:fld id="{04302F39-F139-4C6A-919B-30FCC2BC405F}" type="slidenum">
              <a:rPr lang="en-US" smtClean="0"/>
              <a:pPr/>
              <a:t>3</a:t>
            </a:fld>
            <a:endParaRPr lang="en-US"/>
          </a:p>
        </p:txBody>
      </p:sp>
    </p:spTree>
    <p:extLst>
      <p:ext uri="{BB962C8B-B14F-4D97-AF65-F5344CB8AC3E}">
        <p14:creationId xmlns:p14="http://schemas.microsoft.com/office/powerpoint/2010/main" val="3067344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a:p>
        </p:txBody>
      </p:sp>
      <p:sp>
        <p:nvSpPr>
          <p:cNvPr id="245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4F5458F-C120-47FB-A26E-51B0B77C089B}" type="slidenum">
              <a:rPr lang="en-US">
                <a:latin typeface="Calibri" panose="020F0502020204030204" pitchFamily="34" charset="0"/>
              </a:rPr>
              <a:pPr eaLnBrk="1" hangingPunct="1"/>
              <a:t>4</a:t>
            </a:fld>
            <a:endParaRPr lang="en-US">
              <a:latin typeface="Calibri" panose="020F0502020204030204" pitchFamily="34" charset="0"/>
            </a:endParaRPr>
          </a:p>
        </p:txBody>
      </p:sp>
    </p:spTree>
    <p:extLst>
      <p:ext uri="{BB962C8B-B14F-4D97-AF65-F5344CB8AC3E}">
        <p14:creationId xmlns:p14="http://schemas.microsoft.com/office/powerpoint/2010/main" val="3730984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400" b="1" dirty="0"/>
              <a:t>Mobilize community action </a:t>
            </a:r>
            <a:r>
              <a:rPr lang="en-US" sz="2400" dirty="0"/>
              <a:t>for advocacy, education, and to motivate TB </a:t>
            </a:r>
            <a:r>
              <a:rPr lang="en-US" sz="2400" dirty="0" err="1"/>
              <a:t>symptomatics</a:t>
            </a:r>
            <a:r>
              <a:rPr lang="en-US" sz="2400" dirty="0"/>
              <a:t>  to seek consultation and undergo DSSM; motivate TB patients  to initiate, continue  and complete treatment and submit for confirmatory sputum examination.</a:t>
            </a:r>
          </a:p>
          <a:p>
            <a:pPr eaLnBrk="1" fontAlgn="auto" hangingPunct="1">
              <a:spcBef>
                <a:spcPts val="0"/>
              </a:spcBef>
              <a:spcAft>
                <a:spcPts val="0"/>
              </a:spcAft>
              <a:defRPr/>
            </a:pPr>
            <a:endParaRPr lang="en-US" b="1" dirty="0"/>
          </a:p>
          <a:p>
            <a:pPr marL="171450" indent="-171450" eaLnBrk="1" fontAlgn="auto" hangingPunct="1">
              <a:spcBef>
                <a:spcPts val="0"/>
              </a:spcBef>
              <a:spcAft>
                <a:spcPts val="0"/>
              </a:spcAft>
              <a:buFont typeface="Arial" panose="020B0604020202020204" pitchFamily="34" charset="0"/>
              <a:buChar char="•"/>
              <a:defRPr/>
            </a:pPr>
            <a:r>
              <a:rPr lang="en-US" b="1" dirty="0"/>
              <a:t>Some Principles in Using ACSM in TB Control Programs</a:t>
            </a:r>
            <a:endParaRPr lang="en-US" sz="1050" dirty="0"/>
          </a:p>
          <a:p>
            <a:pPr eaLnBrk="1" fontAlgn="auto" hangingPunct="1">
              <a:spcBef>
                <a:spcPts val="0"/>
              </a:spcBef>
              <a:spcAft>
                <a:spcPts val="0"/>
              </a:spcAft>
              <a:defRPr/>
            </a:pPr>
            <a:r>
              <a:rPr lang="en-US" b="1" dirty="0"/>
              <a:t> </a:t>
            </a:r>
            <a:endParaRPr lang="en-US" sz="1050" dirty="0"/>
          </a:p>
          <a:p>
            <a:pPr lvl="1" eaLnBrk="1" fontAlgn="auto" hangingPunct="1">
              <a:spcBef>
                <a:spcPts val="0"/>
              </a:spcBef>
              <a:spcAft>
                <a:spcPts val="0"/>
              </a:spcAft>
              <a:defRPr/>
            </a:pPr>
            <a:r>
              <a:rPr lang="en-US" dirty="0"/>
              <a:t>It must be based on the National TB Plan (PhilPACT) and conforms with the National Framework for ACSM</a:t>
            </a:r>
            <a:endParaRPr lang="en-US" sz="1050" dirty="0"/>
          </a:p>
          <a:p>
            <a:pPr lvl="1" eaLnBrk="1" fontAlgn="auto" hangingPunct="1">
              <a:spcBef>
                <a:spcPts val="0"/>
              </a:spcBef>
              <a:spcAft>
                <a:spcPts val="0"/>
              </a:spcAft>
              <a:defRPr/>
            </a:pPr>
            <a:r>
              <a:rPr lang="en-US" dirty="0"/>
              <a:t>It must be sound, that is, it is based on research and proven good practices.</a:t>
            </a:r>
            <a:endParaRPr lang="en-US" sz="1050" dirty="0"/>
          </a:p>
          <a:p>
            <a:pPr lvl="1" eaLnBrk="1" fontAlgn="auto" hangingPunct="1">
              <a:spcBef>
                <a:spcPts val="0"/>
              </a:spcBef>
              <a:spcAft>
                <a:spcPts val="0"/>
              </a:spcAft>
              <a:defRPr/>
            </a:pPr>
            <a:r>
              <a:rPr lang="en-US" dirty="0"/>
              <a:t>It must be planned with the participation of major stakeholders.</a:t>
            </a:r>
            <a:endParaRPr lang="en-US" sz="1050" dirty="0"/>
          </a:p>
          <a:p>
            <a:pPr lvl="1" eaLnBrk="1" fontAlgn="auto" hangingPunct="1">
              <a:spcBef>
                <a:spcPts val="0"/>
              </a:spcBef>
              <a:spcAft>
                <a:spcPts val="0"/>
              </a:spcAft>
              <a:defRPr/>
            </a:pPr>
            <a:r>
              <a:rPr lang="en-US" dirty="0"/>
              <a:t>It must be realistic, practical, doable and feasible.</a:t>
            </a:r>
            <a:endParaRPr lang="en-US" sz="1050" dirty="0"/>
          </a:p>
          <a:p>
            <a:pPr lvl="1" eaLnBrk="1" fontAlgn="auto" hangingPunct="1">
              <a:spcBef>
                <a:spcPts val="0"/>
              </a:spcBef>
              <a:spcAft>
                <a:spcPts val="0"/>
              </a:spcAft>
              <a:defRPr/>
            </a:pPr>
            <a:r>
              <a:rPr lang="en-US" dirty="0"/>
              <a:t>It must have an assured source of funding.</a:t>
            </a:r>
            <a:endParaRPr lang="en-US" sz="1050" dirty="0"/>
          </a:p>
          <a:p>
            <a:pPr lvl="1" eaLnBrk="1" fontAlgn="auto" hangingPunct="1">
              <a:spcBef>
                <a:spcPts val="0"/>
              </a:spcBef>
              <a:spcAft>
                <a:spcPts val="0"/>
              </a:spcAft>
              <a:defRPr/>
            </a:pPr>
            <a:r>
              <a:rPr lang="en-US" dirty="0"/>
              <a:t>It must have a Monitoring and Evaluation component</a:t>
            </a:r>
            <a:endParaRPr lang="en-US" sz="1050" dirty="0"/>
          </a:p>
          <a:p>
            <a:pPr eaLnBrk="1" fontAlgn="auto" hangingPunct="1">
              <a:spcBef>
                <a:spcPts val="0"/>
              </a:spcBef>
              <a:spcAft>
                <a:spcPts val="0"/>
              </a:spcAft>
              <a:defRPr/>
            </a:pPr>
            <a:endParaRPr lang="en-US" dirty="0"/>
          </a:p>
        </p:txBody>
      </p:sp>
      <p:sp>
        <p:nvSpPr>
          <p:cNvPr id="245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4F5458F-C120-47FB-A26E-51B0B77C089B}" type="slidenum">
              <a:rPr lang="en-US">
                <a:latin typeface="Calibri" panose="020F0502020204030204" pitchFamily="34" charset="0"/>
              </a:rPr>
              <a:pPr eaLnBrk="1" hangingPunct="1"/>
              <a:t>5</a:t>
            </a:fld>
            <a:endParaRPr lang="en-US">
              <a:latin typeface="Calibri" panose="020F0502020204030204" pitchFamily="34" charset="0"/>
            </a:endParaRPr>
          </a:p>
        </p:txBody>
      </p:sp>
    </p:spTree>
    <p:extLst>
      <p:ext uri="{BB962C8B-B14F-4D97-AF65-F5344CB8AC3E}">
        <p14:creationId xmlns:p14="http://schemas.microsoft.com/office/powerpoint/2010/main" val="37309846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1" dirty="0"/>
              <a:t>COMPLETE DEFINITIONS </a:t>
            </a:r>
            <a:r>
              <a:rPr lang="en-US" dirty="0"/>
              <a:t>are:</a:t>
            </a:r>
          </a:p>
          <a:p>
            <a:endParaRPr lang="en-US" dirty="0"/>
          </a:p>
          <a:p>
            <a:pPr>
              <a:defRPr/>
            </a:pPr>
            <a:r>
              <a:rPr lang="en-PH" sz="1200" b="1" dirty="0"/>
              <a:t>Advocacy</a:t>
            </a:r>
            <a:r>
              <a:rPr lang="en-PH" sz="1200" dirty="0"/>
              <a:t> – activities designed to place TB control high on the political and development agenda, foster political will, increase financial and other resources on a sustainable basis, and hold authorities accountable to ensure that pledges are fulfilled and results achieved.</a:t>
            </a:r>
          </a:p>
          <a:p>
            <a:pPr marL="0" indent="0">
              <a:buNone/>
              <a:defRPr/>
            </a:pPr>
            <a:endParaRPr lang="en-US" sz="1200" dirty="0"/>
          </a:p>
          <a:p>
            <a:pPr>
              <a:defRPr/>
            </a:pPr>
            <a:r>
              <a:rPr lang="en-PH" sz="1200" b="1" dirty="0"/>
              <a:t>Communication</a:t>
            </a:r>
            <a:r>
              <a:rPr lang="en-PH" sz="1200" dirty="0"/>
              <a:t> – the process people use to exchange information about TB </a:t>
            </a:r>
          </a:p>
          <a:p>
            <a:pPr>
              <a:defRPr/>
            </a:pPr>
            <a:endParaRPr lang="en-US" sz="1200" dirty="0"/>
          </a:p>
          <a:p>
            <a:pPr>
              <a:defRPr/>
            </a:pPr>
            <a:r>
              <a:rPr lang="en-PH" sz="1200" b="1" dirty="0"/>
              <a:t>Social Mobilization</a:t>
            </a:r>
            <a:r>
              <a:rPr lang="en-PH" sz="1200" dirty="0"/>
              <a:t> –  (see </a:t>
            </a:r>
            <a:r>
              <a:rPr lang="en-PH" dirty="0"/>
              <a:t>notes on next slide)</a:t>
            </a:r>
            <a:endParaRPr lang="en-US" sz="1200" dirty="0"/>
          </a:p>
          <a:p>
            <a:pPr>
              <a:defRPr/>
            </a:pPr>
            <a:endParaRPr lang="en-US" dirty="0"/>
          </a:p>
          <a:p>
            <a:endParaRPr lang="en-US" dirty="0"/>
          </a:p>
        </p:txBody>
      </p:sp>
      <p:sp>
        <p:nvSpPr>
          <p:cNvPr id="4" name="Slide Number Placeholder 3"/>
          <p:cNvSpPr>
            <a:spLocks noGrp="1"/>
          </p:cNvSpPr>
          <p:nvPr>
            <p:ph type="sldNum" sz="quarter" idx="10"/>
          </p:nvPr>
        </p:nvSpPr>
        <p:spPr/>
        <p:txBody>
          <a:bodyPr/>
          <a:lstStyle/>
          <a:p>
            <a:fld id="{04302F39-F139-4C6A-919B-30FCC2BC405F}" type="slidenum">
              <a:rPr lang="en-US" smtClean="0"/>
              <a:pPr/>
              <a:t>6</a:t>
            </a:fld>
            <a:endParaRPr lang="en-US"/>
          </a:p>
        </p:txBody>
      </p:sp>
    </p:spTree>
    <p:extLst>
      <p:ext uri="{BB962C8B-B14F-4D97-AF65-F5344CB8AC3E}">
        <p14:creationId xmlns:p14="http://schemas.microsoft.com/office/powerpoint/2010/main" val="22380000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1" dirty="0"/>
              <a:t>COMPLETE DEFINITIONS </a:t>
            </a:r>
            <a:r>
              <a:rPr lang="en-US" dirty="0"/>
              <a:t>are:</a:t>
            </a:r>
          </a:p>
          <a:p>
            <a:endParaRPr lang="en-US" dirty="0"/>
          </a:p>
          <a:p>
            <a:pPr>
              <a:defRPr/>
            </a:pPr>
            <a:r>
              <a:rPr lang="en-PH" sz="1200" b="1" dirty="0"/>
              <a:t>Social Mobilization</a:t>
            </a:r>
            <a:r>
              <a:rPr lang="en-PH" sz="1200" dirty="0"/>
              <a:t> –  the process of bringing together all feasible and practical inter-sectoral allies to raise awareness of and demand for a particular program, to assist in the delivery of resources and services, and to strengthen community participation for sustainability and self-reliance.</a:t>
            </a:r>
            <a:endParaRPr lang="en-US" sz="1200" dirty="0"/>
          </a:p>
          <a:p>
            <a:pPr>
              <a:defRPr/>
            </a:pPr>
            <a:endParaRPr lang="en-US" dirty="0"/>
          </a:p>
          <a:p>
            <a:endParaRPr lang="en-US" dirty="0"/>
          </a:p>
        </p:txBody>
      </p:sp>
      <p:sp>
        <p:nvSpPr>
          <p:cNvPr id="4" name="Slide Number Placeholder 3"/>
          <p:cNvSpPr>
            <a:spLocks noGrp="1"/>
          </p:cNvSpPr>
          <p:nvPr>
            <p:ph type="sldNum" sz="quarter" idx="10"/>
          </p:nvPr>
        </p:nvSpPr>
        <p:spPr/>
        <p:txBody>
          <a:bodyPr/>
          <a:lstStyle/>
          <a:p>
            <a:fld id="{04302F39-F139-4C6A-919B-30FCC2BC405F}" type="slidenum">
              <a:rPr lang="en-US" smtClean="0"/>
              <a:pPr/>
              <a:t>7</a:t>
            </a:fld>
            <a:endParaRPr lang="en-US"/>
          </a:p>
        </p:txBody>
      </p:sp>
    </p:spTree>
    <p:extLst>
      <p:ext uri="{BB962C8B-B14F-4D97-AF65-F5344CB8AC3E}">
        <p14:creationId xmlns:p14="http://schemas.microsoft.com/office/powerpoint/2010/main" val="2238000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r>
              <a:rPr lang="en-PH" sz="1200" kern="1200" dirty="0">
                <a:solidFill>
                  <a:schemeClr val="tx1"/>
                </a:solidFill>
                <a:latin typeface="+mn-lt"/>
                <a:ea typeface="+mn-ea"/>
                <a:cs typeface="+mn-cs"/>
              </a:rPr>
              <a:t>Before proceeding to next slide, mention this:</a:t>
            </a:r>
          </a:p>
          <a:p>
            <a:endParaRPr lang="en-PH" sz="1200" kern="1200" dirty="0">
              <a:solidFill>
                <a:schemeClr val="tx1"/>
              </a:solidFill>
              <a:latin typeface="+mn-lt"/>
              <a:ea typeface="+mn-ea"/>
              <a:cs typeface="+mn-cs"/>
            </a:endParaRPr>
          </a:p>
          <a:p>
            <a:r>
              <a:rPr lang="en-PH" sz="1200" kern="1200" dirty="0">
                <a:solidFill>
                  <a:schemeClr val="tx1"/>
                </a:solidFill>
                <a:latin typeface="+mn-lt"/>
                <a:ea typeface="+mn-ea"/>
                <a:cs typeface="+mn-cs"/>
              </a:rPr>
              <a:t>This chapter of the MOP presents the principles and basic activities in ACSM.  The detailed procedural aspects of advocacy, communication and social mobilization are discussed in the “</a:t>
            </a:r>
            <a:r>
              <a:rPr lang="en-PH" sz="1200" i="1" kern="1200" dirty="0">
                <a:solidFill>
                  <a:schemeClr val="tx1"/>
                </a:solidFill>
                <a:latin typeface="+mn-lt"/>
                <a:ea typeface="+mn-ea"/>
                <a:cs typeface="+mn-cs"/>
              </a:rPr>
              <a:t>The Health Promotion Handbook: A Guide to Doing Advocacy, Communication and Social Activities in the TB Control Program in Communities</a:t>
            </a:r>
            <a:r>
              <a:rPr lang="en-PH" sz="1200" kern="1200" dirty="0">
                <a:solidFill>
                  <a:schemeClr val="tx1"/>
                </a:solidFill>
                <a:latin typeface="+mn-lt"/>
                <a:ea typeface="+mn-ea"/>
                <a:cs typeface="+mn-cs"/>
              </a:rPr>
              <a:t>.”  Other important documents to</a:t>
            </a:r>
            <a:r>
              <a:rPr lang="en-PH" sz="1200" kern="1200" baseline="0" dirty="0">
                <a:solidFill>
                  <a:schemeClr val="tx1"/>
                </a:solidFill>
                <a:latin typeface="+mn-lt"/>
                <a:ea typeface="+mn-ea"/>
                <a:cs typeface="+mn-cs"/>
              </a:rPr>
              <a:t> refer to in terms of ACSM in TB are the </a:t>
            </a:r>
            <a:r>
              <a:rPr lang="en-PH" sz="1200" i="1" kern="1200" baseline="0" dirty="0">
                <a:solidFill>
                  <a:schemeClr val="tx1"/>
                </a:solidFill>
                <a:latin typeface="+mn-lt"/>
                <a:ea typeface="+mn-ea"/>
                <a:cs typeface="+mn-cs"/>
              </a:rPr>
              <a:t>“</a:t>
            </a:r>
            <a:r>
              <a:rPr lang="en-PH" sz="1200" i="1" kern="1200" baseline="0" dirty="0" err="1">
                <a:solidFill>
                  <a:schemeClr val="tx1"/>
                </a:solidFill>
                <a:latin typeface="+mn-lt"/>
                <a:ea typeface="+mn-ea"/>
                <a:cs typeface="+mn-cs"/>
              </a:rPr>
              <a:t>PhilPACT</a:t>
            </a:r>
            <a:r>
              <a:rPr lang="en-PH" sz="1200" i="1" kern="1200" baseline="0" dirty="0">
                <a:solidFill>
                  <a:schemeClr val="tx1"/>
                </a:solidFill>
                <a:latin typeface="+mn-lt"/>
                <a:ea typeface="+mn-ea"/>
                <a:cs typeface="+mn-cs"/>
              </a:rPr>
              <a:t> Planning Framework for ACSM”</a:t>
            </a:r>
            <a:r>
              <a:rPr lang="en-PH" sz="1200" kern="1200" baseline="0" dirty="0">
                <a:solidFill>
                  <a:schemeClr val="tx1"/>
                </a:solidFill>
                <a:latin typeface="+mn-lt"/>
                <a:ea typeface="+mn-ea"/>
                <a:cs typeface="+mn-cs"/>
              </a:rPr>
              <a:t> and the </a:t>
            </a:r>
            <a:r>
              <a:rPr lang="en-PH" sz="1200" i="1" kern="1200" baseline="0" dirty="0">
                <a:solidFill>
                  <a:schemeClr val="tx1"/>
                </a:solidFill>
                <a:latin typeface="+mn-lt"/>
                <a:ea typeface="+mn-ea"/>
                <a:cs typeface="+mn-cs"/>
              </a:rPr>
              <a:t>“National TB Control Program Communication Plan.”</a:t>
            </a:r>
            <a:endParaRPr lang="en-PH" i="1" dirty="0"/>
          </a:p>
        </p:txBody>
      </p:sp>
      <p:sp>
        <p:nvSpPr>
          <p:cNvPr id="4" name="Slide Number Placeholder 3"/>
          <p:cNvSpPr>
            <a:spLocks noGrp="1"/>
          </p:cNvSpPr>
          <p:nvPr>
            <p:ph type="sldNum" sz="quarter" idx="10"/>
          </p:nvPr>
        </p:nvSpPr>
        <p:spPr/>
        <p:txBody>
          <a:bodyPr/>
          <a:lstStyle/>
          <a:p>
            <a:fld id="{04302F39-F139-4C6A-919B-30FCC2BC405F}" type="slidenum">
              <a:rPr lang="en-US" smtClean="0"/>
              <a:pPr/>
              <a:t>8</a:t>
            </a:fld>
            <a:endParaRPr lang="en-US"/>
          </a:p>
        </p:txBody>
      </p:sp>
    </p:spTree>
    <p:extLst>
      <p:ext uri="{BB962C8B-B14F-4D97-AF65-F5344CB8AC3E}">
        <p14:creationId xmlns:p14="http://schemas.microsoft.com/office/powerpoint/2010/main" val="4268898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04302F39-F139-4C6A-919B-30FCC2BC405F}" type="slidenum">
              <a:rPr lang="en-US" smtClean="0"/>
              <a:pPr/>
              <a:t>9</a:t>
            </a:fld>
            <a:endParaRPr lang="en-US"/>
          </a:p>
        </p:txBody>
      </p:sp>
    </p:spTree>
    <p:extLst>
      <p:ext uri="{BB962C8B-B14F-4D97-AF65-F5344CB8AC3E}">
        <p14:creationId xmlns:p14="http://schemas.microsoft.com/office/powerpoint/2010/main" val="4197947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tint val="75000"/>
                  </a:prstClr>
                </a:solidFill>
              </a:rPr>
              <a:pPr/>
              <a:t>4/23/2018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383027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tint val="75000"/>
                  </a:prstClr>
                </a:solidFill>
              </a:rPr>
              <a:pPr/>
              <a:t>4/23/2018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725161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tint val="75000"/>
                  </a:prstClr>
                </a:solidFill>
              </a:rPr>
              <a:pPr/>
              <a:t>4/23/2018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srgbClr val="90C226"/>
                </a:solidFill>
              </a:rPr>
              <a:pPr/>
              <a:t>‹#›</a:t>
            </a:fld>
            <a:endParaRPr lang="en-US" dirty="0">
              <a:solidFill>
                <a:srgbClr val="90C226"/>
              </a:solidFill>
            </a:endParaRP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74337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tint val="75000"/>
                  </a:prstClr>
                </a:solidFill>
              </a:rPr>
              <a:pPr/>
              <a:t>4/23/2018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6197989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tint val="75000"/>
                  </a:prstClr>
                </a:solidFill>
              </a:rPr>
              <a:pPr/>
              <a:t>4/23/2018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srgbClr val="90C226"/>
                </a:solidFill>
              </a:rPr>
              <a:pPr/>
              <a:t>‹#›</a:t>
            </a:fld>
            <a:endParaRPr lang="en-US" dirty="0">
              <a:solidFill>
                <a:srgbClr val="90C226"/>
              </a:solidFill>
            </a:endParaRP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35926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tint val="75000"/>
                  </a:prstClr>
                </a:solidFill>
              </a:rPr>
              <a:pPr/>
              <a:t>4/23/2018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1198041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solidFill>
                  <a:prstClr val="black">
                    <a:tint val="75000"/>
                  </a:prstClr>
                </a:solidFill>
              </a:rPr>
              <a:pPr/>
              <a:t>4/23/2018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89333C77-0158-454C-844F-B7AB9BD7DAD4}"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0128358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tint val="75000"/>
                  </a:prstClr>
                </a:solidFill>
              </a:rPr>
              <a:pPr/>
              <a:t>4/23/2018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595397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tint val="75000"/>
                  </a:prstClr>
                </a:solidFill>
              </a:rPr>
              <a:pPr/>
              <a:t>4/23/2018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372922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solidFill>
                  <a:prstClr val="black">
                    <a:tint val="75000"/>
                  </a:prstClr>
                </a:solidFill>
              </a:rPr>
              <a:pPr/>
              <a:t>4/23/2018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821324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solidFill>
                  <a:prstClr val="black">
                    <a:tint val="75000"/>
                  </a:prstClr>
                </a:solidFill>
              </a:rPr>
              <a:pPr/>
              <a:t>4/23/2018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FF9F0C5-380F-41C2-899A-BAC0F0927E16}"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517660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solidFill>
                  <a:prstClr val="black">
                    <a:tint val="75000"/>
                  </a:prstClr>
                </a:solidFill>
              </a:rPr>
              <a:pPr/>
              <a:t>4/23/2018</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601732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solidFill>
                  <a:prstClr val="black">
                    <a:tint val="75000"/>
                  </a:prstClr>
                </a:solidFill>
              </a:rPr>
              <a:pPr/>
              <a:t>4/23/2018</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4060902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solidFill>
                  <a:prstClr val="black">
                    <a:tint val="75000"/>
                  </a:prstClr>
                </a:solidFill>
              </a:rPr>
              <a:pPr/>
              <a:t>4/23/2018</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2162503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solidFill>
                  <a:prstClr val="black">
                    <a:tint val="75000"/>
                  </a:prstClr>
                </a:solidFill>
              </a:rPr>
              <a:pPr/>
              <a:t>4/23/2018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19954A3-9DFD-4C44-94BA-B95130A3BA1C}"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3933123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solidFill>
                  <a:prstClr val="black">
                    <a:tint val="75000"/>
                  </a:prstClr>
                </a:solidFill>
              </a:rPr>
              <a:pPr/>
              <a:t>4/23/2018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smtClean="0">
                <a:solidFill>
                  <a:srgbClr val="90C226"/>
                </a:solidFill>
              </a:rPr>
              <a:pPr/>
              <a:t>‹#›</a:t>
            </a:fld>
            <a:endParaRPr lang="en-US" dirty="0">
              <a:solidFill>
                <a:srgbClr val="90C226"/>
              </a:solidFill>
            </a:endParaRPr>
          </a:p>
        </p:txBody>
      </p:sp>
    </p:spTree>
    <p:extLst>
      <p:ext uri="{BB962C8B-B14F-4D97-AF65-F5344CB8AC3E}">
        <p14:creationId xmlns:p14="http://schemas.microsoft.com/office/powerpoint/2010/main" val="1584942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342900"/>
            <a:fld id="{B61BEF0D-F0BB-DE4B-95CE-6DB70DBA9567}" type="datetimeFigureOut">
              <a:rPr lang="en-US" smtClean="0">
                <a:solidFill>
                  <a:prstClr val="black">
                    <a:tint val="75000"/>
                  </a:prstClr>
                </a:solidFill>
              </a:rPr>
              <a:pPr defTabSz="342900"/>
              <a:t>4/23/2018</a:t>
            </a:fld>
            <a:endParaRPr lang="en-US" dirty="0">
              <a:solidFill>
                <a:prstClr val="black">
                  <a:tint val="75000"/>
                </a:prstClr>
              </a:solidFill>
            </a:endParaRP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342900"/>
            <a:endParaRPr lang="en-US" dirty="0">
              <a:solidFill>
                <a:prstClr val="black">
                  <a:tint val="75000"/>
                </a:prstClr>
              </a:solidFill>
            </a:endParaRP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defTabSz="342900"/>
            <a:fld id="{D57F1E4F-1CFF-5643-939E-217C01CDF565}" type="slidenum">
              <a:rPr lang="en-US" smtClean="0">
                <a:solidFill>
                  <a:srgbClr val="90C226"/>
                </a:solidFill>
              </a:rPr>
              <a:pPr defTabSz="342900"/>
              <a:t>‹#›</a:t>
            </a:fld>
            <a:endParaRPr lang="en-US" dirty="0">
              <a:solidFill>
                <a:srgbClr val="90C226"/>
              </a:solidFill>
            </a:endParaRPr>
          </a:p>
        </p:txBody>
      </p:sp>
    </p:spTree>
    <p:extLst>
      <p:ext uri="{BB962C8B-B14F-4D97-AF65-F5344CB8AC3E}">
        <p14:creationId xmlns:p14="http://schemas.microsoft.com/office/powerpoint/2010/main" val="343329112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3983" y="2275027"/>
            <a:ext cx="6804227" cy="4338081"/>
          </a:xfrm>
        </p:spPr>
        <p:txBody>
          <a:bodyPr/>
          <a:lstStyle/>
          <a:p>
            <a:br>
              <a:rPr lang="en-US" sz="4800" dirty="0">
                <a:effectLst>
                  <a:outerShdw blurRad="38100" dist="38100" dir="2700000" algn="tl">
                    <a:srgbClr val="000000">
                      <a:alpha val="43137"/>
                    </a:srgbClr>
                  </a:outerShdw>
                </a:effectLst>
              </a:rPr>
            </a:br>
            <a:br>
              <a:rPr lang="en-US" sz="4800" dirty="0">
                <a:effectLst>
                  <a:outerShdw blurRad="38100" dist="38100" dir="2700000" algn="tl">
                    <a:srgbClr val="000000">
                      <a:alpha val="43137"/>
                    </a:srgbClr>
                  </a:outerShdw>
                </a:effectLst>
              </a:rPr>
            </a:br>
            <a:br>
              <a:rPr lang="en-US" sz="4800" dirty="0">
                <a:effectLst>
                  <a:outerShdw blurRad="38100" dist="38100" dir="2700000" algn="tl">
                    <a:srgbClr val="000000">
                      <a:alpha val="43137"/>
                    </a:srgbClr>
                  </a:outerShdw>
                </a:effectLst>
              </a:rPr>
            </a:br>
            <a:r>
              <a:rPr lang="en-US" sz="4800" dirty="0">
                <a:solidFill>
                  <a:schemeClr val="accent1">
                    <a:lumMod val="75000"/>
                  </a:schemeClr>
                </a:solidFill>
                <a:effectLst>
                  <a:outerShdw blurRad="38100" dist="38100" dir="2700000" algn="tl">
                    <a:srgbClr val="000000">
                      <a:alpha val="43137"/>
                    </a:srgbClr>
                  </a:outerShdw>
                </a:effectLst>
              </a:rPr>
              <a:t> </a:t>
            </a:r>
            <a:br>
              <a:rPr lang="en-US" sz="4800" dirty="0">
                <a:solidFill>
                  <a:schemeClr val="accent1">
                    <a:lumMod val="75000"/>
                  </a:schemeClr>
                </a:solidFill>
                <a:effectLst>
                  <a:outerShdw blurRad="38100" dist="38100" dir="2700000" algn="tl">
                    <a:srgbClr val="000000">
                      <a:alpha val="43137"/>
                    </a:srgbClr>
                  </a:outerShdw>
                </a:effectLst>
              </a:rPr>
            </a:br>
            <a:r>
              <a:rPr lang="en-US" sz="4800" dirty="0">
                <a:effectLst>
                  <a:outerShdw blurRad="38100" dist="38100" dir="2700000" algn="tl">
                    <a:srgbClr val="000000">
                      <a:alpha val="43137"/>
                    </a:srgbClr>
                  </a:outerShdw>
                </a:effectLst>
              </a:rPr>
              <a:t>5</a:t>
            </a:r>
            <a:r>
              <a:rPr lang="en-US" sz="4800" baseline="30000" dirty="0">
                <a:effectLst>
                  <a:outerShdw blurRad="38100" dist="38100" dir="2700000" algn="tl">
                    <a:srgbClr val="000000">
                      <a:alpha val="43137"/>
                    </a:srgbClr>
                  </a:outerShdw>
                </a:effectLst>
              </a:rPr>
              <a:t>th</a:t>
            </a:r>
            <a:r>
              <a:rPr lang="en-US" sz="4800" dirty="0">
                <a:effectLst>
                  <a:outerShdw blurRad="38100" dist="38100" dir="2700000" algn="tl">
                    <a:srgbClr val="000000">
                      <a:alpha val="43137"/>
                    </a:srgbClr>
                  </a:outerShdw>
                </a:effectLst>
              </a:rPr>
              <a:t> edition</a:t>
            </a:r>
            <a:br>
              <a:rPr lang="en-US" sz="4800" dirty="0">
                <a:solidFill>
                  <a:schemeClr val="accent1">
                    <a:lumMod val="75000"/>
                  </a:schemeClr>
                </a:solidFill>
                <a:effectLst>
                  <a:outerShdw blurRad="38100" dist="38100" dir="2700000" algn="tl">
                    <a:srgbClr val="000000">
                      <a:alpha val="43137"/>
                    </a:srgbClr>
                  </a:outerShdw>
                </a:effectLst>
              </a:rPr>
            </a:br>
            <a:r>
              <a:rPr lang="en-US" sz="4800" dirty="0">
                <a:solidFill>
                  <a:schemeClr val="accent1">
                    <a:lumMod val="75000"/>
                  </a:schemeClr>
                </a:solidFill>
                <a:effectLst>
                  <a:outerShdw blurRad="38100" dist="38100" dir="2700000" algn="tl">
                    <a:srgbClr val="000000">
                      <a:alpha val="43137"/>
                    </a:srgbClr>
                  </a:outerShdw>
                </a:effectLst>
              </a:rPr>
              <a:t> NTP MANUAL OF </a:t>
            </a:r>
            <a:br>
              <a:rPr lang="en-US" sz="4800" dirty="0">
                <a:solidFill>
                  <a:schemeClr val="accent1">
                    <a:lumMod val="75000"/>
                  </a:schemeClr>
                </a:solidFill>
                <a:effectLst>
                  <a:outerShdw blurRad="38100" dist="38100" dir="2700000" algn="tl">
                    <a:srgbClr val="000000">
                      <a:alpha val="43137"/>
                    </a:srgbClr>
                  </a:outerShdw>
                </a:effectLst>
              </a:rPr>
            </a:br>
            <a:r>
              <a:rPr lang="en-US" sz="4800" dirty="0">
                <a:solidFill>
                  <a:schemeClr val="accent1">
                    <a:lumMod val="75000"/>
                  </a:schemeClr>
                </a:solidFill>
                <a:effectLst>
                  <a:outerShdw blurRad="38100" dist="38100" dir="2700000" algn="tl">
                    <a:srgbClr val="000000">
                      <a:alpha val="43137"/>
                    </a:srgbClr>
                  </a:outerShdw>
                </a:effectLst>
              </a:rPr>
              <a:t>PROCEDURES</a:t>
            </a:r>
            <a:br>
              <a:rPr lang="en-US" dirty="0"/>
            </a:br>
            <a:r>
              <a:rPr lang="en-PH" sz="4000" dirty="0">
                <a:solidFill>
                  <a:schemeClr val="tx1"/>
                </a:solidFill>
              </a:rPr>
              <a:t>Advocacy,</a:t>
            </a:r>
            <a:br>
              <a:rPr lang="en-PH" sz="4000" dirty="0">
                <a:solidFill>
                  <a:schemeClr val="tx1"/>
                </a:solidFill>
              </a:rPr>
            </a:br>
            <a:r>
              <a:rPr lang="en-PH" sz="4000" dirty="0">
                <a:solidFill>
                  <a:schemeClr val="tx1"/>
                </a:solidFill>
              </a:rPr>
              <a:t>Communication and                      Social Mobilization</a:t>
            </a:r>
            <a:endParaRPr lang="en-US" sz="4000" dirty="0">
              <a:solidFill>
                <a:schemeClr val="tx1"/>
              </a:solidFill>
            </a:endParaRPr>
          </a:p>
        </p:txBody>
      </p:sp>
      <p:pic>
        <p:nvPicPr>
          <p:cNvPr id="5" name="Picture 4">
            <a:extLst>
              <a:ext uri="{FF2B5EF4-FFF2-40B4-BE49-F238E27FC236}">
                <a16:creationId xmlns:a16="http://schemas.microsoft.com/office/drawing/2014/main" id="{727C3B40-66F7-49F1-BC07-C94071F447C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3983" y="452145"/>
            <a:ext cx="2325972" cy="826767"/>
          </a:xfrm>
          <a:prstGeom prst="rect">
            <a:avLst/>
          </a:prstGeom>
        </p:spPr>
      </p:pic>
      <p:pic>
        <p:nvPicPr>
          <p:cNvPr id="6" name="Picture 11">
            <a:extLst>
              <a:ext uri="{FF2B5EF4-FFF2-40B4-BE49-F238E27FC236}">
                <a16:creationId xmlns:a16="http://schemas.microsoft.com/office/drawing/2014/main" id="{02C8D457-AFA1-4D90-B84F-E510A6D3A19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r="63464"/>
          <a:stretch>
            <a:fillRect/>
          </a:stretch>
        </p:blipFill>
        <p:spPr bwMode="auto">
          <a:xfrm>
            <a:off x="3883853" y="492529"/>
            <a:ext cx="2622060" cy="748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PBSPlogo-transparent.png">
            <a:extLst>
              <a:ext uri="{FF2B5EF4-FFF2-40B4-BE49-F238E27FC236}">
                <a16:creationId xmlns:a16="http://schemas.microsoft.com/office/drawing/2014/main" id="{7B04A8CB-024E-4D76-AE33-1F3AD3244576}"/>
              </a:ext>
            </a:extLst>
          </p:cNvPr>
          <p:cNvPicPr>
            <a:picLocks noChangeAspect="1"/>
          </p:cNvPicPr>
          <p:nvPr/>
        </p:nvPicPr>
        <p:blipFill>
          <a:blip r:embed="rId5" cstate="print"/>
          <a:srcRect/>
          <a:stretch>
            <a:fillRect/>
          </a:stretch>
        </p:blipFill>
        <p:spPr bwMode="auto">
          <a:xfrm>
            <a:off x="7299811" y="416331"/>
            <a:ext cx="1037087" cy="908787"/>
          </a:xfrm>
          <a:prstGeom prst="rect">
            <a:avLst/>
          </a:prstGeom>
          <a:noFill/>
          <a:ln w="9525">
            <a:noFill/>
            <a:miter lim="800000"/>
            <a:headEnd/>
            <a:tailEnd/>
          </a:ln>
        </p:spPr>
      </p:pic>
      <p:sp>
        <p:nvSpPr>
          <p:cNvPr id="8" name="Subtitle 7">
            <a:extLst>
              <a:ext uri="{FF2B5EF4-FFF2-40B4-BE49-F238E27FC236}">
                <a16:creationId xmlns:a16="http://schemas.microsoft.com/office/drawing/2014/main" id="{B8DE0427-8A05-4528-A5CF-A820ADFBF842}"/>
              </a:ext>
            </a:extLst>
          </p:cNvPr>
          <p:cNvSpPr>
            <a:spLocks noGrp="1"/>
          </p:cNvSpPr>
          <p:nvPr>
            <p:ph type="subTitle" idx="1"/>
          </p:nvPr>
        </p:nvSpPr>
        <p:spPr>
          <a:xfrm>
            <a:off x="952754" y="1558978"/>
            <a:ext cx="7238490" cy="5054130"/>
          </a:xfrm>
        </p:spPr>
        <p:txBody>
          <a:bodyPr/>
          <a:lstStyle/>
          <a:p>
            <a:r>
              <a:rPr lang="en-PH" dirty="0"/>
              <a:t>    </a:t>
            </a:r>
          </a:p>
        </p:txBody>
      </p:sp>
    </p:spTree>
    <p:extLst>
      <p:ext uri="{BB962C8B-B14F-4D97-AF65-F5344CB8AC3E}">
        <p14:creationId xmlns:p14="http://schemas.microsoft.com/office/powerpoint/2010/main" val="1301673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0740" y="2218544"/>
            <a:ext cx="7586198" cy="4392118"/>
          </a:xfrm>
        </p:spPr>
        <p:txBody>
          <a:bodyPr rtlCol="0">
            <a:noAutofit/>
          </a:bodyPr>
          <a:lstStyle/>
          <a:p>
            <a:pPr>
              <a:spcBef>
                <a:spcPts val="0"/>
              </a:spcBef>
              <a:spcAft>
                <a:spcPts val="2700"/>
              </a:spcAft>
              <a:defRPr/>
            </a:pPr>
            <a:r>
              <a:rPr lang="en-PH" sz="2300" dirty="0">
                <a:solidFill>
                  <a:schemeClr val="tx1"/>
                </a:solidFill>
              </a:rPr>
              <a:t>The </a:t>
            </a:r>
            <a:r>
              <a:rPr lang="en-PH" sz="2300" b="1" dirty="0">
                <a:solidFill>
                  <a:schemeClr val="tx1"/>
                </a:solidFill>
              </a:rPr>
              <a:t>DOTS facility health staff </a:t>
            </a:r>
            <a:r>
              <a:rPr lang="en-PH" sz="2300" dirty="0">
                <a:solidFill>
                  <a:schemeClr val="tx1"/>
                </a:solidFill>
              </a:rPr>
              <a:t>shall ensure the provision of accurate, reliable and up-to-date information to all clients and patients that will motivate them to seek care and complete treatment.</a:t>
            </a:r>
          </a:p>
          <a:p>
            <a:pPr marL="0" indent="0">
              <a:spcBef>
                <a:spcPts val="0"/>
              </a:spcBef>
              <a:spcAft>
                <a:spcPts val="2700"/>
              </a:spcAft>
              <a:buNone/>
              <a:defRPr/>
            </a:pPr>
            <a:endParaRPr lang="en-PH" sz="100" dirty="0">
              <a:solidFill>
                <a:schemeClr val="tx1"/>
              </a:solidFill>
            </a:endParaRPr>
          </a:p>
          <a:p>
            <a:pPr>
              <a:spcBef>
                <a:spcPts val="0"/>
              </a:spcBef>
              <a:spcAft>
                <a:spcPts val="2700"/>
              </a:spcAft>
              <a:defRPr/>
            </a:pPr>
            <a:r>
              <a:rPr lang="en-PH" sz="2300" dirty="0">
                <a:solidFill>
                  <a:schemeClr val="tx1"/>
                </a:solidFill>
              </a:rPr>
              <a:t>ACSM activities must be customized according to specific needs of a community but </a:t>
            </a:r>
            <a:r>
              <a:rPr lang="en-PH" sz="2300" b="1" dirty="0">
                <a:solidFill>
                  <a:schemeClr val="tx1"/>
                </a:solidFill>
              </a:rPr>
              <a:t>communication messages delivered must be consistent with the messages developed by the National TB Control Program and National Center for Health Promotion </a:t>
            </a:r>
            <a:r>
              <a:rPr lang="en-PH" sz="2300" dirty="0">
                <a:solidFill>
                  <a:schemeClr val="tx1"/>
                </a:solidFill>
              </a:rPr>
              <a:t>of DOH.</a:t>
            </a:r>
            <a:endParaRPr lang="en-US" sz="2300" dirty="0">
              <a:solidFill>
                <a:schemeClr val="tx1"/>
              </a:solidFill>
            </a:endParaRPr>
          </a:p>
          <a:p>
            <a:pPr>
              <a:spcBef>
                <a:spcPts val="0"/>
              </a:spcBef>
              <a:spcAft>
                <a:spcPts val="2700"/>
              </a:spcAft>
              <a:buNone/>
              <a:defRPr/>
            </a:pPr>
            <a:endParaRPr lang="en-PH" sz="2300" dirty="0"/>
          </a:p>
          <a:p>
            <a:pPr>
              <a:spcBef>
                <a:spcPts val="0"/>
              </a:spcBef>
              <a:spcAft>
                <a:spcPts val="2700"/>
              </a:spcAft>
              <a:defRPr/>
            </a:pPr>
            <a:endParaRPr lang="en-US" sz="2300" dirty="0"/>
          </a:p>
          <a:p>
            <a:pPr>
              <a:spcBef>
                <a:spcPts val="0"/>
              </a:spcBef>
              <a:spcAft>
                <a:spcPts val="2700"/>
              </a:spcAft>
              <a:defRPr/>
            </a:pPr>
            <a:endParaRPr lang="en-US" sz="2300" dirty="0"/>
          </a:p>
        </p:txBody>
      </p:sp>
      <p:sp>
        <p:nvSpPr>
          <p:cNvPr id="4" name="Title 1"/>
          <p:cNvSpPr txBox="1">
            <a:spLocks/>
          </p:cNvSpPr>
          <p:nvPr/>
        </p:nvSpPr>
        <p:spPr>
          <a:xfrm>
            <a:off x="480740" y="749988"/>
            <a:ext cx="6347713" cy="674077"/>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400" b="1" dirty="0">
                <a:solidFill>
                  <a:schemeClr val="accent1">
                    <a:lumMod val="75000"/>
                  </a:schemeClr>
                </a:solidFill>
              </a:rPr>
              <a:t>Policies on ACSM </a:t>
            </a:r>
          </a:p>
        </p:txBody>
      </p:sp>
    </p:spTree>
    <p:extLst>
      <p:ext uri="{BB962C8B-B14F-4D97-AF65-F5344CB8AC3E}">
        <p14:creationId xmlns:p14="http://schemas.microsoft.com/office/powerpoint/2010/main" val="2610954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0700" y="2318994"/>
            <a:ext cx="7615157" cy="3901924"/>
          </a:xfrm>
        </p:spPr>
        <p:txBody>
          <a:bodyPr rtlCol="0">
            <a:noAutofit/>
          </a:bodyPr>
          <a:lstStyle/>
          <a:p>
            <a:pPr>
              <a:spcBef>
                <a:spcPts val="0"/>
              </a:spcBef>
              <a:spcAft>
                <a:spcPts val="2700"/>
              </a:spcAft>
              <a:defRPr/>
            </a:pPr>
            <a:r>
              <a:rPr lang="en-PH" sz="2400" dirty="0">
                <a:solidFill>
                  <a:schemeClr val="tx1"/>
                </a:solidFill>
              </a:rPr>
              <a:t>The DOTS facility health staff shall involve the community in TB program implementation through </a:t>
            </a:r>
            <a:r>
              <a:rPr lang="en-PH" sz="2400" b="1" dirty="0">
                <a:solidFill>
                  <a:schemeClr val="tx1"/>
                </a:solidFill>
              </a:rPr>
              <a:t>social mobilization activities</a:t>
            </a:r>
            <a:r>
              <a:rPr lang="en-PH" sz="2400" dirty="0">
                <a:solidFill>
                  <a:schemeClr val="tx1"/>
                </a:solidFill>
              </a:rPr>
              <a:t>, mainly organizing and sustaining existing community-based organizations or groups.</a:t>
            </a:r>
          </a:p>
          <a:p>
            <a:pPr>
              <a:spcBef>
                <a:spcPts val="0"/>
              </a:spcBef>
              <a:spcAft>
                <a:spcPts val="2700"/>
              </a:spcAft>
              <a:defRPr/>
            </a:pPr>
            <a:r>
              <a:rPr lang="en-PH" sz="2400" b="1" dirty="0">
                <a:solidFill>
                  <a:schemeClr val="tx1"/>
                </a:solidFill>
              </a:rPr>
              <a:t>All</a:t>
            </a:r>
            <a:r>
              <a:rPr lang="en-PH" sz="2400" dirty="0">
                <a:solidFill>
                  <a:schemeClr val="tx1"/>
                </a:solidFill>
              </a:rPr>
              <a:t> </a:t>
            </a:r>
            <a:r>
              <a:rPr lang="en-PH" sz="2400" b="1" dirty="0">
                <a:solidFill>
                  <a:schemeClr val="tx1"/>
                </a:solidFill>
              </a:rPr>
              <a:t>BHWs, CHTs and CBOs must refer</a:t>
            </a:r>
            <a:r>
              <a:rPr lang="en-PH" sz="2400" dirty="0">
                <a:solidFill>
                  <a:schemeClr val="tx1"/>
                </a:solidFill>
              </a:rPr>
              <a:t> presumptive TB cases identified in the community and ensure that they go to a DOTS facility.</a:t>
            </a:r>
            <a:endParaRPr lang="en-US" sz="2400" dirty="0">
              <a:solidFill>
                <a:schemeClr val="tx1"/>
              </a:solidFill>
            </a:endParaRPr>
          </a:p>
        </p:txBody>
      </p:sp>
      <p:sp>
        <p:nvSpPr>
          <p:cNvPr id="5" name="Title 1"/>
          <p:cNvSpPr>
            <a:spLocks noGrp="1"/>
          </p:cNvSpPr>
          <p:nvPr>
            <p:ph type="title"/>
          </p:nvPr>
        </p:nvSpPr>
        <p:spPr>
          <a:xfrm>
            <a:off x="540701" y="734999"/>
            <a:ext cx="6347713" cy="734038"/>
          </a:xfrm>
        </p:spPr>
        <p:txBody>
          <a:bodyPr>
            <a:noAutofit/>
          </a:bodyPr>
          <a:lstStyle/>
          <a:p>
            <a:pPr eaLnBrk="1" hangingPunct="1"/>
            <a:r>
              <a:rPr lang="en-US" sz="4400" b="1" dirty="0">
                <a:solidFill>
                  <a:schemeClr val="accent1">
                    <a:lumMod val="75000"/>
                  </a:schemeClr>
                </a:solidFill>
              </a:rPr>
              <a:t>Policies on ACSM </a:t>
            </a:r>
          </a:p>
        </p:txBody>
      </p:sp>
    </p:spTree>
    <p:extLst>
      <p:ext uri="{BB962C8B-B14F-4D97-AF65-F5344CB8AC3E}">
        <p14:creationId xmlns:p14="http://schemas.microsoft.com/office/powerpoint/2010/main" val="1840058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994" y="732660"/>
            <a:ext cx="6347713" cy="766357"/>
          </a:xfrm>
        </p:spPr>
        <p:txBody>
          <a:bodyPr rtlCol="0">
            <a:noAutofit/>
          </a:bodyPr>
          <a:lstStyle/>
          <a:p>
            <a:pPr>
              <a:defRPr/>
            </a:pPr>
            <a:r>
              <a:rPr lang="en-PH" sz="4400" b="1" dirty="0">
                <a:solidFill>
                  <a:schemeClr val="accent1">
                    <a:lumMod val="75000"/>
                  </a:schemeClr>
                </a:solidFill>
              </a:rPr>
              <a:t>Advocacy (guidelines)</a:t>
            </a:r>
            <a:br>
              <a:rPr lang="en-US" sz="4400" dirty="0">
                <a:solidFill>
                  <a:schemeClr val="accent1">
                    <a:lumMod val="75000"/>
                  </a:schemeClr>
                </a:solidFill>
              </a:rPr>
            </a:br>
            <a:endParaRPr lang="en-US" sz="4400" dirty="0">
              <a:solidFill>
                <a:schemeClr val="accent1">
                  <a:lumMod val="75000"/>
                </a:schemeClr>
              </a:solidFill>
            </a:endParaRPr>
          </a:p>
        </p:txBody>
      </p:sp>
      <p:sp>
        <p:nvSpPr>
          <p:cNvPr id="3" name="Content Placeholder 2"/>
          <p:cNvSpPr>
            <a:spLocks noGrp="1"/>
          </p:cNvSpPr>
          <p:nvPr>
            <p:ph idx="1"/>
          </p:nvPr>
        </p:nvSpPr>
        <p:spPr>
          <a:xfrm>
            <a:off x="443994" y="2178858"/>
            <a:ext cx="7279392" cy="4284931"/>
          </a:xfrm>
        </p:spPr>
        <p:txBody>
          <a:bodyPr rtlCol="0">
            <a:noAutofit/>
          </a:bodyPr>
          <a:lstStyle/>
          <a:p>
            <a:pPr>
              <a:spcBef>
                <a:spcPts val="0"/>
              </a:spcBef>
              <a:spcAft>
                <a:spcPts val="2700"/>
              </a:spcAft>
              <a:defRPr/>
            </a:pPr>
            <a:r>
              <a:rPr lang="en-PH" sz="2600" dirty="0">
                <a:solidFill>
                  <a:schemeClr val="tx1"/>
                </a:solidFill>
              </a:rPr>
              <a:t>On advocating for increased funding and policy support from local chief executives</a:t>
            </a:r>
            <a:endParaRPr lang="en-US" sz="2600" dirty="0">
              <a:solidFill>
                <a:schemeClr val="tx1"/>
              </a:solidFill>
            </a:endParaRPr>
          </a:p>
          <a:p>
            <a:pPr lvl="1">
              <a:spcBef>
                <a:spcPts val="0"/>
              </a:spcBef>
              <a:spcAft>
                <a:spcPts val="2700"/>
              </a:spcAft>
              <a:defRPr/>
            </a:pPr>
            <a:r>
              <a:rPr lang="en-PH" sz="2100" dirty="0">
                <a:solidFill>
                  <a:schemeClr val="tx1"/>
                </a:solidFill>
              </a:rPr>
              <a:t>Ensure that the TB sub-plan in the annual provincial, city or municipal health plan is properly prepared and included in the LGU budget.</a:t>
            </a:r>
            <a:endParaRPr lang="en-US" sz="2100" dirty="0">
              <a:solidFill>
                <a:schemeClr val="tx1"/>
              </a:solidFill>
            </a:endParaRPr>
          </a:p>
          <a:p>
            <a:pPr lvl="1">
              <a:spcBef>
                <a:spcPts val="0"/>
              </a:spcBef>
              <a:spcAft>
                <a:spcPts val="2700"/>
              </a:spcAft>
              <a:defRPr/>
            </a:pPr>
            <a:r>
              <a:rPr lang="en-PH" sz="2100" dirty="0">
                <a:solidFill>
                  <a:schemeClr val="tx1"/>
                </a:solidFill>
              </a:rPr>
              <a:t> Advocate, together with support groups and public-private sector collaborating groups such as the </a:t>
            </a:r>
            <a:r>
              <a:rPr lang="en-PH" sz="2100" dirty="0" err="1">
                <a:solidFill>
                  <a:schemeClr val="tx1"/>
                </a:solidFill>
              </a:rPr>
              <a:t>Multisectoral</a:t>
            </a:r>
            <a:r>
              <a:rPr lang="en-PH" sz="2100" dirty="0">
                <a:solidFill>
                  <a:schemeClr val="tx1"/>
                </a:solidFill>
              </a:rPr>
              <a:t> Alliance for TB Control or the TB Provincial Coordinating Council, for adequate and sustained support for the TB program. </a:t>
            </a:r>
          </a:p>
        </p:txBody>
      </p:sp>
    </p:spTree>
    <p:extLst>
      <p:ext uri="{BB962C8B-B14F-4D97-AF65-F5344CB8AC3E}">
        <p14:creationId xmlns:p14="http://schemas.microsoft.com/office/powerpoint/2010/main" val="2239139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023" y="2421296"/>
            <a:ext cx="7279392" cy="2180686"/>
          </a:xfrm>
        </p:spPr>
        <p:txBody>
          <a:bodyPr rtlCol="0">
            <a:noAutofit/>
          </a:bodyPr>
          <a:lstStyle/>
          <a:p>
            <a:pPr>
              <a:spcBef>
                <a:spcPts val="0"/>
              </a:spcBef>
              <a:spcAft>
                <a:spcPts val="2700"/>
              </a:spcAft>
              <a:defRPr/>
            </a:pPr>
            <a:r>
              <a:rPr lang="en-PH" sz="2600" dirty="0">
                <a:solidFill>
                  <a:schemeClr val="tx1"/>
                </a:solidFill>
              </a:rPr>
              <a:t>On advocating for increased funding and policy support from local chief executives</a:t>
            </a:r>
            <a:endParaRPr lang="en-US" sz="2600" dirty="0">
              <a:solidFill>
                <a:schemeClr val="tx1"/>
              </a:solidFill>
            </a:endParaRPr>
          </a:p>
          <a:p>
            <a:pPr lvl="1">
              <a:spcBef>
                <a:spcPts val="0"/>
              </a:spcBef>
              <a:spcAft>
                <a:spcPts val="2700"/>
              </a:spcAft>
              <a:defRPr/>
            </a:pPr>
            <a:r>
              <a:rPr lang="en-PH" sz="2100" dirty="0">
                <a:solidFill>
                  <a:schemeClr val="tx1"/>
                </a:solidFill>
              </a:rPr>
              <a:t>Regularly convene meetings of the public-private sector collaborating groups for updates and planning.</a:t>
            </a:r>
            <a:endParaRPr lang="en-US" sz="2100" dirty="0">
              <a:solidFill>
                <a:schemeClr val="tx1"/>
              </a:solidFill>
            </a:endParaRPr>
          </a:p>
        </p:txBody>
      </p:sp>
      <p:sp>
        <p:nvSpPr>
          <p:cNvPr id="5" name="Title 1"/>
          <p:cNvSpPr>
            <a:spLocks noGrp="1"/>
          </p:cNvSpPr>
          <p:nvPr>
            <p:ph type="title"/>
          </p:nvPr>
        </p:nvSpPr>
        <p:spPr>
          <a:xfrm>
            <a:off x="399023" y="717670"/>
            <a:ext cx="6347713" cy="736376"/>
          </a:xfrm>
        </p:spPr>
        <p:txBody>
          <a:bodyPr rtlCol="0">
            <a:noAutofit/>
          </a:bodyPr>
          <a:lstStyle/>
          <a:p>
            <a:pPr>
              <a:defRPr/>
            </a:pPr>
            <a:r>
              <a:rPr lang="en-PH" sz="4400" b="1" dirty="0">
                <a:solidFill>
                  <a:schemeClr val="accent1">
                    <a:lumMod val="75000"/>
                  </a:schemeClr>
                </a:solidFill>
              </a:rPr>
              <a:t>Advocacy (guidelines)</a:t>
            </a:r>
            <a:br>
              <a:rPr lang="en-US" sz="4400" dirty="0">
                <a:solidFill>
                  <a:schemeClr val="accent1">
                    <a:lumMod val="75000"/>
                  </a:schemeClr>
                </a:solidFill>
              </a:rPr>
            </a:br>
            <a:endParaRPr lang="en-US" sz="4400" dirty="0">
              <a:solidFill>
                <a:schemeClr val="accent1">
                  <a:lumMod val="75000"/>
                </a:schemeClr>
              </a:solidFill>
            </a:endParaRPr>
          </a:p>
        </p:txBody>
      </p:sp>
    </p:spTree>
    <p:extLst>
      <p:ext uri="{BB962C8B-B14F-4D97-AF65-F5344CB8AC3E}">
        <p14:creationId xmlns:p14="http://schemas.microsoft.com/office/powerpoint/2010/main" val="223913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503954" y="2212916"/>
            <a:ext cx="7199086" cy="4457706"/>
          </a:xfrm>
        </p:spPr>
        <p:txBody>
          <a:bodyPr>
            <a:noAutofit/>
          </a:bodyPr>
          <a:lstStyle/>
          <a:p>
            <a:pPr>
              <a:spcBef>
                <a:spcPts val="0"/>
              </a:spcBef>
              <a:spcAft>
                <a:spcPts val="2700"/>
              </a:spcAft>
            </a:pPr>
            <a:r>
              <a:rPr lang="en-PH" sz="2500" dirty="0">
                <a:solidFill>
                  <a:schemeClr val="tx1"/>
                </a:solidFill>
              </a:rPr>
              <a:t>On advocating for greater public support and de-stigmatization of TB</a:t>
            </a:r>
            <a:endParaRPr lang="en-US" sz="2500" dirty="0">
              <a:solidFill>
                <a:schemeClr val="tx1"/>
              </a:solidFill>
            </a:endParaRPr>
          </a:p>
          <a:p>
            <a:pPr lvl="1">
              <a:spcBef>
                <a:spcPts val="0"/>
              </a:spcBef>
              <a:spcAft>
                <a:spcPts val="2700"/>
              </a:spcAft>
            </a:pPr>
            <a:r>
              <a:rPr lang="en-PH" sz="2100" dirty="0">
                <a:solidFill>
                  <a:schemeClr val="tx1"/>
                </a:solidFill>
              </a:rPr>
              <a:t>Hold regular meetings with media and civic groups for increased coverage of TB campaigns and activities.</a:t>
            </a:r>
          </a:p>
          <a:p>
            <a:pPr lvl="1">
              <a:spcBef>
                <a:spcPts val="0"/>
              </a:spcBef>
              <a:spcAft>
                <a:spcPts val="2700"/>
              </a:spcAft>
            </a:pPr>
            <a:r>
              <a:rPr lang="en-PH" sz="2100" dirty="0">
                <a:solidFill>
                  <a:schemeClr val="tx1"/>
                </a:solidFill>
              </a:rPr>
              <a:t>Examples of key advocacy messages are:</a:t>
            </a:r>
            <a:endParaRPr lang="en-US" sz="2100" dirty="0">
              <a:solidFill>
                <a:schemeClr val="tx1"/>
              </a:solidFill>
            </a:endParaRPr>
          </a:p>
          <a:p>
            <a:pPr lvl="2">
              <a:spcBef>
                <a:spcPts val="0"/>
              </a:spcBef>
              <a:spcAft>
                <a:spcPts val="2700"/>
              </a:spcAft>
            </a:pPr>
            <a:r>
              <a:rPr lang="en-PH" sz="1800" b="1" dirty="0">
                <a:solidFill>
                  <a:schemeClr val="tx1"/>
                </a:solidFill>
              </a:rPr>
              <a:t>“TB control is a national priority.”</a:t>
            </a:r>
            <a:endParaRPr lang="en-US" sz="1800" b="1" dirty="0">
              <a:solidFill>
                <a:schemeClr val="tx1"/>
              </a:solidFill>
            </a:endParaRPr>
          </a:p>
          <a:p>
            <a:pPr lvl="2">
              <a:spcBef>
                <a:spcPts val="0"/>
              </a:spcBef>
              <a:spcAft>
                <a:spcPts val="2700"/>
              </a:spcAft>
            </a:pPr>
            <a:r>
              <a:rPr lang="en-PH" sz="1800" b="1" dirty="0">
                <a:solidFill>
                  <a:schemeClr val="tx1"/>
                </a:solidFill>
              </a:rPr>
              <a:t>“TB is a public health problem. It is the 6</a:t>
            </a:r>
            <a:r>
              <a:rPr lang="en-PH" sz="1800" b="1" baseline="30000" dirty="0">
                <a:solidFill>
                  <a:schemeClr val="tx1"/>
                </a:solidFill>
              </a:rPr>
              <a:t>th</a:t>
            </a:r>
            <a:r>
              <a:rPr lang="en-PH" sz="1800" b="1" dirty="0">
                <a:solidFill>
                  <a:schemeClr val="tx1"/>
                </a:solidFill>
              </a:rPr>
              <a:t> leading cause of illness in the Philippines.”</a:t>
            </a:r>
            <a:endParaRPr lang="en-US" sz="1800" b="1" dirty="0">
              <a:solidFill>
                <a:schemeClr val="tx1"/>
              </a:solidFill>
            </a:endParaRPr>
          </a:p>
        </p:txBody>
      </p:sp>
      <p:sp>
        <p:nvSpPr>
          <p:cNvPr id="5" name="Title 1"/>
          <p:cNvSpPr>
            <a:spLocks noGrp="1"/>
          </p:cNvSpPr>
          <p:nvPr>
            <p:ph type="title"/>
          </p:nvPr>
        </p:nvSpPr>
        <p:spPr>
          <a:xfrm>
            <a:off x="503954" y="702679"/>
            <a:ext cx="6347713" cy="796337"/>
          </a:xfrm>
        </p:spPr>
        <p:txBody>
          <a:bodyPr rtlCol="0">
            <a:noAutofit/>
          </a:bodyPr>
          <a:lstStyle/>
          <a:p>
            <a:pPr>
              <a:defRPr/>
            </a:pPr>
            <a:r>
              <a:rPr lang="en-PH" sz="4400" b="1" dirty="0">
                <a:solidFill>
                  <a:schemeClr val="accent1">
                    <a:lumMod val="75000"/>
                  </a:schemeClr>
                </a:solidFill>
              </a:rPr>
              <a:t>Advocacy (guidelines)</a:t>
            </a:r>
            <a:br>
              <a:rPr lang="en-US" sz="4400" dirty="0">
                <a:solidFill>
                  <a:schemeClr val="accent1">
                    <a:lumMod val="75000"/>
                  </a:schemeClr>
                </a:solidFill>
              </a:rPr>
            </a:br>
            <a:endParaRPr lang="en-US" sz="4400" dirty="0">
              <a:solidFill>
                <a:schemeClr val="accent1">
                  <a:lumMod val="75000"/>
                </a:schemeClr>
              </a:solidFill>
            </a:endParaRPr>
          </a:p>
        </p:txBody>
      </p:sp>
    </p:spTree>
    <p:extLst>
      <p:ext uri="{BB962C8B-B14F-4D97-AF65-F5344CB8AC3E}">
        <p14:creationId xmlns:p14="http://schemas.microsoft.com/office/powerpoint/2010/main" val="937611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ownload (1).jpg"/>
          <p:cNvPicPr>
            <a:picLocks noGrp="1" noChangeAspect="1"/>
          </p:cNvPicPr>
          <p:nvPr>
            <p:ph idx="1"/>
          </p:nvPr>
        </p:nvPicPr>
        <p:blipFill>
          <a:blip r:embed="rId3" cstate="print"/>
          <a:stretch>
            <a:fillRect/>
          </a:stretch>
        </p:blipFill>
        <p:spPr>
          <a:xfrm>
            <a:off x="174171" y="2396234"/>
            <a:ext cx="4012445" cy="1545019"/>
          </a:xfrm>
        </p:spPr>
      </p:pic>
      <p:pic>
        <p:nvPicPr>
          <p:cNvPr id="7" name="Picture 6" descr="tb.jpeg"/>
          <p:cNvPicPr>
            <a:picLocks noChangeAspect="1"/>
          </p:cNvPicPr>
          <p:nvPr/>
        </p:nvPicPr>
        <p:blipFill>
          <a:blip r:embed="rId4" cstate="print"/>
          <a:stretch>
            <a:fillRect/>
          </a:stretch>
        </p:blipFill>
        <p:spPr>
          <a:xfrm>
            <a:off x="4301093" y="2396234"/>
            <a:ext cx="4656221" cy="1545019"/>
          </a:xfrm>
          <a:prstGeom prst="rect">
            <a:avLst/>
          </a:prstGeom>
        </p:spPr>
      </p:pic>
      <p:grpSp>
        <p:nvGrpSpPr>
          <p:cNvPr id="9" name="Group 8"/>
          <p:cNvGrpSpPr/>
          <p:nvPr/>
        </p:nvGrpSpPr>
        <p:grpSpPr>
          <a:xfrm>
            <a:off x="174171" y="4004623"/>
            <a:ext cx="8783143" cy="2695979"/>
            <a:chOff x="174171" y="4004623"/>
            <a:chExt cx="8783143" cy="2695979"/>
          </a:xfrm>
        </p:grpSpPr>
        <p:pic>
          <p:nvPicPr>
            <p:cNvPr id="5" name="Picture 4" descr="download.jpg"/>
            <p:cNvPicPr>
              <a:picLocks noChangeAspect="1"/>
            </p:cNvPicPr>
            <p:nvPr/>
          </p:nvPicPr>
          <p:blipFill>
            <a:blip r:embed="rId5" cstate="print"/>
            <a:stretch>
              <a:fillRect/>
            </a:stretch>
          </p:blipFill>
          <p:spPr>
            <a:xfrm>
              <a:off x="174171" y="4064972"/>
              <a:ext cx="3162758" cy="2549709"/>
            </a:xfrm>
            <a:prstGeom prst="rect">
              <a:avLst/>
            </a:prstGeom>
          </p:spPr>
        </p:pic>
        <p:pic>
          <p:nvPicPr>
            <p:cNvPr id="6" name="Picture 5" descr="HOTLINE.png"/>
            <p:cNvPicPr>
              <a:picLocks noChangeAspect="1"/>
            </p:cNvPicPr>
            <p:nvPr/>
          </p:nvPicPr>
          <p:blipFill>
            <a:blip r:embed="rId6" cstate="print"/>
            <a:srcRect l="14924" r="15612" b="17906"/>
            <a:stretch>
              <a:fillRect/>
            </a:stretch>
          </p:blipFill>
          <p:spPr>
            <a:xfrm>
              <a:off x="3468687" y="4004623"/>
              <a:ext cx="2898930" cy="2695979"/>
            </a:xfrm>
            <a:prstGeom prst="rect">
              <a:avLst/>
            </a:prstGeom>
          </p:spPr>
        </p:pic>
        <p:pic>
          <p:nvPicPr>
            <p:cNvPr id="8" name="Picture 7" descr="images (1).jpg"/>
            <p:cNvPicPr>
              <a:picLocks noChangeAspect="1"/>
            </p:cNvPicPr>
            <p:nvPr/>
          </p:nvPicPr>
          <p:blipFill>
            <a:blip r:embed="rId7" cstate="print"/>
            <a:srcRect l="7923" r="8579" b="34292"/>
            <a:stretch>
              <a:fillRect/>
            </a:stretch>
          </p:blipFill>
          <p:spPr>
            <a:xfrm>
              <a:off x="6499375" y="4064972"/>
              <a:ext cx="2457939" cy="2549709"/>
            </a:xfrm>
            <a:prstGeom prst="rect">
              <a:avLst/>
            </a:prstGeom>
          </p:spPr>
        </p:pic>
      </p:grpSp>
      <p:sp>
        <p:nvSpPr>
          <p:cNvPr id="10" name="Content Placeholder 2"/>
          <p:cNvSpPr txBox="1">
            <a:spLocks/>
          </p:cNvSpPr>
          <p:nvPr/>
        </p:nvSpPr>
        <p:spPr>
          <a:xfrm>
            <a:off x="529258" y="838492"/>
            <a:ext cx="7199086" cy="879214"/>
          </a:xfrm>
          <a:prstGeom prst="rect">
            <a:avLst/>
          </a:prstGeom>
        </p:spPr>
        <p:txBody>
          <a:bodyPr vert="horz" lIns="68580" tIns="34290" rIns="68580" bIns="34290" rtlCol="0">
            <a:noAutofit/>
          </a:bodyPr>
          <a:lstStyle/>
          <a:p>
            <a:pPr marL="257175" indent="-257175" defTabSz="342900">
              <a:spcAft>
                <a:spcPts val="2700"/>
              </a:spcAft>
              <a:buClr>
                <a:schemeClr val="accent1"/>
              </a:buClr>
              <a:buSzPct val="80000"/>
              <a:buFont typeface="Wingdings 3" charset="2"/>
              <a:buChar char=""/>
              <a:defRPr/>
            </a:pPr>
            <a:r>
              <a:rPr lang="en-PH" sz="2800" dirty="0"/>
              <a:t>On advocating for greater public support and de-stigmatization of TB</a:t>
            </a:r>
            <a:endParaRPr lang="en-US" sz="2800" dirty="0"/>
          </a:p>
        </p:txBody>
      </p:sp>
      <p:grpSp>
        <p:nvGrpSpPr>
          <p:cNvPr id="17" name="Group 16"/>
          <p:cNvGrpSpPr/>
          <p:nvPr/>
        </p:nvGrpSpPr>
        <p:grpSpPr>
          <a:xfrm>
            <a:off x="174171" y="2411224"/>
            <a:ext cx="8783143" cy="4304368"/>
            <a:chOff x="174171" y="2411224"/>
            <a:chExt cx="8783143" cy="4304368"/>
          </a:xfrm>
        </p:grpSpPr>
        <p:pic>
          <p:nvPicPr>
            <p:cNvPr id="11" name="Content Placeholder 3" descr="download (1).jpg"/>
            <p:cNvPicPr>
              <a:picLocks noChangeAspect="1"/>
            </p:cNvPicPr>
            <p:nvPr/>
          </p:nvPicPr>
          <p:blipFill>
            <a:blip r:embed="rId3" cstate="print"/>
            <a:stretch>
              <a:fillRect/>
            </a:stretch>
          </p:blipFill>
          <p:spPr>
            <a:xfrm>
              <a:off x="174171" y="2411224"/>
              <a:ext cx="4012445" cy="1545019"/>
            </a:xfrm>
            <a:prstGeom prst="rect">
              <a:avLst/>
            </a:prstGeom>
          </p:spPr>
        </p:pic>
        <p:pic>
          <p:nvPicPr>
            <p:cNvPr id="12" name="Picture 11" descr="tb.jpeg"/>
            <p:cNvPicPr>
              <a:picLocks noChangeAspect="1"/>
            </p:cNvPicPr>
            <p:nvPr/>
          </p:nvPicPr>
          <p:blipFill>
            <a:blip r:embed="rId4" cstate="print"/>
            <a:stretch>
              <a:fillRect/>
            </a:stretch>
          </p:blipFill>
          <p:spPr>
            <a:xfrm>
              <a:off x="4301093" y="2411224"/>
              <a:ext cx="4656221" cy="1545019"/>
            </a:xfrm>
            <a:prstGeom prst="rect">
              <a:avLst/>
            </a:prstGeom>
          </p:spPr>
        </p:pic>
        <p:grpSp>
          <p:nvGrpSpPr>
            <p:cNvPr id="13" name="Group 12"/>
            <p:cNvGrpSpPr/>
            <p:nvPr/>
          </p:nvGrpSpPr>
          <p:grpSpPr>
            <a:xfrm>
              <a:off x="174171" y="4019613"/>
              <a:ext cx="8783143" cy="2695979"/>
              <a:chOff x="174171" y="4004623"/>
              <a:chExt cx="8783143" cy="2695979"/>
            </a:xfrm>
          </p:grpSpPr>
          <p:pic>
            <p:nvPicPr>
              <p:cNvPr id="14" name="Picture 13" descr="download.jpg"/>
              <p:cNvPicPr>
                <a:picLocks noChangeAspect="1"/>
              </p:cNvPicPr>
              <p:nvPr/>
            </p:nvPicPr>
            <p:blipFill>
              <a:blip r:embed="rId5" cstate="print"/>
              <a:stretch>
                <a:fillRect/>
              </a:stretch>
            </p:blipFill>
            <p:spPr>
              <a:xfrm>
                <a:off x="174171" y="4064972"/>
                <a:ext cx="3162758" cy="2549709"/>
              </a:xfrm>
              <a:prstGeom prst="rect">
                <a:avLst/>
              </a:prstGeom>
            </p:spPr>
          </p:pic>
          <p:pic>
            <p:nvPicPr>
              <p:cNvPr id="15" name="Picture 14" descr="HOTLINE.png"/>
              <p:cNvPicPr>
                <a:picLocks noChangeAspect="1"/>
              </p:cNvPicPr>
              <p:nvPr/>
            </p:nvPicPr>
            <p:blipFill>
              <a:blip r:embed="rId6" cstate="print"/>
              <a:srcRect l="14924" r="15612" b="17906"/>
              <a:stretch>
                <a:fillRect/>
              </a:stretch>
            </p:blipFill>
            <p:spPr>
              <a:xfrm>
                <a:off x="3468687" y="4004623"/>
                <a:ext cx="2898930" cy="2695979"/>
              </a:xfrm>
              <a:prstGeom prst="rect">
                <a:avLst/>
              </a:prstGeom>
            </p:spPr>
          </p:pic>
          <p:pic>
            <p:nvPicPr>
              <p:cNvPr id="16" name="Picture 15" descr="images (1).jpg"/>
              <p:cNvPicPr>
                <a:picLocks noChangeAspect="1"/>
              </p:cNvPicPr>
              <p:nvPr/>
            </p:nvPicPr>
            <p:blipFill>
              <a:blip r:embed="rId7" cstate="print"/>
              <a:srcRect l="7923" r="8579" b="34292"/>
              <a:stretch>
                <a:fillRect/>
              </a:stretch>
            </p:blipFill>
            <p:spPr>
              <a:xfrm>
                <a:off x="6499375" y="4064972"/>
                <a:ext cx="2457939" cy="2549709"/>
              </a:xfrm>
              <a:prstGeom prst="rect">
                <a:avLst/>
              </a:prstGeom>
            </p:spPr>
          </p:pic>
        </p:gr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318739" y="647373"/>
            <a:ext cx="7835910" cy="761702"/>
          </a:xfrm>
        </p:spPr>
        <p:txBody>
          <a:bodyPr>
            <a:noAutofit/>
          </a:bodyPr>
          <a:lstStyle/>
          <a:p>
            <a:pPr eaLnBrk="1" hangingPunct="1"/>
            <a:r>
              <a:rPr lang="en-US" sz="4400" b="1" dirty="0">
                <a:solidFill>
                  <a:schemeClr val="accent1">
                    <a:lumMod val="75000"/>
                  </a:schemeClr>
                </a:solidFill>
              </a:rPr>
              <a:t>Communication (guidelines)</a:t>
            </a:r>
          </a:p>
        </p:txBody>
      </p:sp>
      <p:sp>
        <p:nvSpPr>
          <p:cNvPr id="3" name="Content Placeholder 2"/>
          <p:cNvSpPr>
            <a:spLocks noGrp="1"/>
          </p:cNvSpPr>
          <p:nvPr>
            <p:ph idx="1"/>
          </p:nvPr>
        </p:nvSpPr>
        <p:spPr>
          <a:xfrm>
            <a:off x="468641" y="1942976"/>
            <a:ext cx="7200900" cy="4667686"/>
          </a:xfrm>
        </p:spPr>
        <p:txBody>
          <a:bodyPr rtlCol="0">
            <a:noAutofit/>
          </a:bodyPr>
          <a:lstStyle/>
          <a:p>
            <a:pPr>
              <a:spcBef>
                <a:spcPts val="0"/>
              </a:spcBef>
              <a:spcAft>
                <a:spcPts val="2700"/>
              </a:spcAft>
              <a:defRPr/>
            </a:pPr>
            <a:r>
              <a:rPr lang="en-PH" sz="2800" dirty="0"/>
              <a:t>On communicating with TB patients</a:t>
            </a:r>
            <a:endParaRPr lang="en-US" sz="2800" dirty="0"/>
          </a:p>
          <a:p>
            <a:pPr lvl="1">
              <a:spcBef>
                <a:spcPts val="0"/>
              </a:spcBef>
              <a:spcAft>
                <a:spcPts val="2700"/>
              </a:spcAft>
              <a:defRPr/>
            </a:pPr>
            <a:r>
              <a:rPr lang="en-PH" sz="2400" dirty="0"/>
              <a:t>Conduct health education sessions for both patient and his/her family. Emphasize the following key points:</a:t>
            </a:r>
            <a:endParaRPr lang="en-US" sz="2800" dirty="0"/>
          </a:p>
          <a:p>
            <a:pPr lvl="2">
              <a:spcBef>
                <a:spcPts val="0"/>
              </a:spcBef>
              <a:defRPr/>
            </a:pPr>
            <a:r>
              <a:rPr lang="en-PH" sz="2100" dirty="0"/>
              <a:t>Importance of regular drug intake</a:t>
            </a:r>
            <a:endParaRPr lang="en-US" sz="2100" dirty="0"/>
          </a:p>
          <a:p>
            <a:pPr lvl="2">
              <a:spcBef>
                <a:spcPts val="0"/>
              </a:spcBef>
              <a:defRPr/>
            </a:pPr>
            <a:r>
              <a:rPr lang="en-PH" sz="2100" dirty="0"/>
              <a:t>Effect of irregular drug intake</a:t>
            </a:r>
            <a:endParaRPr lang="en-US" sz="2100" dirty="0"/>
          </a:p>
          <a:p>
            <a:pPr lvl="2">
              <a:spcBef>
                <a:spcPts val="0"/>
              </a:spcBef>
              <a:defRPr/>
            </a:pPr>
            <a:r>
              <a:rPr lang="en-PH" sz="2100" dirty="0"/>
              <a:t>Side-effects of taking anti-TB drugs</a:t>
            </a:r>
            <a:endParaRPr lang="en-US" sz="2100" dirty="0"/>
          </a:p>
          <a:p>
            <a:pPr lvl="2">
              <a:spcBef>
                <a:spcPts val="0"/>
              </a:spcBef>
              <a:defRPr/>
            </a:pPr>
            <a:r>
              <a:rPr lang="en-PH" sz="2100" dirty="0"/>
              <a:t>Necessity of DSSM follow-up</a:t>
            </a:r>
            <a:endParaRPr lang="en-US" sz="2100" dirty="0"/>
          </a:p>
          <a:p>
            <a:pPr lvl="2">
              <a:spcBef>
                <a:spcPts val="0"/>
              </a:spcBef>
              <a:defRPr/>
            </a:pPr>
            <a:r>
              <a:rPr lang="en-PH" sz="2100" dirty="0"/>
              <a:t>Importance of treatment compliance </a:t>
            </a:r>
            <a:endParaRPr lang="en-US" sz="2100" dirty="0"/>
          </a:p>
          <a:p>
            <a:pPr lvl="2">
              <a:spcBef>
                <a:spcPts val="0"/>
              </a:spcBef>
              <a:defRPr/>
            </a:pPr>
            <a:r>
              <a:rPr lang="en-PH" sz="2100" dirty="0"/>
              <a:t>Importance of family and treatment partner support</a:t>
            </a:r>
          </a:p>
          <a:p>
            <a:pPr marL="342900" lvl="1" indent="0">
              <a:spcBef>
                <a:spcPts val="0"/>
              </a:spcBef>
              <a:spcAft>
                <a:spcPts val="2700"/>
              </a:spcAft>
              <a:buNone/>
              <a:defRPr/>
            </a:pPr>
            <a:endParaRPr lang="en-PH" sz="2400" dirty="0"/>
          </a:p>
        </p:txBody>
      </p:sp>
    </p:spTree>
    <p:extLst>
      <p:ext uri="{BB962C8B-B14F-4D97-AF65-F5344CB8AC3E}">
        <p14:creationId xmlns:p14="http://schemas.microsoft.com/office/powerpoint/2010/main" val="868816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8644" y="2515315"/>
            <a:ext cx="7200900" cy="1951754"/>
          </a:xfrm>
        </p:spPr>
        <p:txBody>
          <a:bodyPr rtlCol="0">
            <a:noAutofit/>
          </a:bodyPr>
          <a:lstStyle/>
          <a:p>
            <a:pPr>
              <a:spcBef>
                <a:spcPts val="0"/>
              </a:spcBef>
              <a:spcAft>
                <a:spcPts val="2700"/>
              </a:spcAft>
              <a:defRPr/>
            </a:pPr>
            <a:r>
              <a:rPr lang="en-PH" sz="2800" dirty="0">
                <a:solidFill>
                  <a:schemeClr val="tx1"/>
                </a:solidFill>
              </a:rPr>
              <a:t>On communicating with TB patients</a:t>
            </a:r>
          </a:p>
          <a:p>
            <a:pPr lvl="1">
              <a:spcBef>
                <a:spcPts val="0"/>
              </a:spcBef>
              <a:spcAft>
                <a:spcPts val="2700"/>
              </a:spcAft>
              <a:defRPr/>
            </a:pPr>
            <a:r>
              <a:rPr lang="en-PH" sz="2400" dirty="0">
                <a:solidFill>
                  <a:schemeClr val="tx1"/>
                </a:solidFill>
              </a:rPr>
              <a:t>Conduct</a:t>
            </a:r>
            <a:r>
              <a:rPr lang="en-PH" sz="2100" dirty="0">
                <a:solidFill>
                  <a:schemeClr val="tx1"/>
                </a:solidFill>
              </a:rPr>
              <a:t> regular consultation meetings with patient and treatment partner.</a:t>
            </a:r>
            <a:endParaRPr lang="en-US" sz="2100" dirty="0">
              <a:solidFill>
                <a:schemeClr val="tx1"/>
              </a:solidFill>
            </a:endParaRPr>
          </a:p>
        </p:txBody>
      </p:sp>
      <p:sp>
        <p:nvSpPr>
          <p:cNvPr id="6" name="Title 1"/>
          <p:cNvSpPr txBox="1">
            <a:spLocks/>
          </p:cNvSpPr>
          <p:nvPr/>
        </p:nvSpPr>
        <p:spPr>
          <a:xfrm>
            <a:off x="471139" y="799773"/>
            <a:ext cx="7835910" cy="761702"/>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400" b="1">
                <a:solidFill>
                  <a:schemeClr val="accent1">
                    <a:lumMod val="75000"/>
                  </a:schemeClr>
                </a:solidFill>
              </a:rPr>
              <a:t>Communication (guidelines)</a:t>
            </a:r>
            <a:endParaRPr lang="en-US" sz="4400" b="1" dirty="0">
              <a:solidFill>
                <a:schemeClr val="accent1">
                  <a:lumMod val="75000"/>
                </a:schemeClr>
              </a:solidFill>
            </a:endParaRPr>
          </a:p>
        </p:txBody>
      </p:sp>
    </p:spTree>
    <p:extLst>
      <p:ext uri="{BB962C8B-B14F-4D97-AF65-F5344CB8AC3E}">
        <p14:creationId xmlns:p14="http://schemas.microsoft.com/office/powerpoint/2010/main" val="868816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558582" y="2137966"/>
            <a:ext cx="7476146" cy="4145792"/>
          </a:xfrm>
        </p:spPr>
        <p:txBody>
          <a:bodyPr>
            <a:noAutofit/>
          </a:bodyPr>
          <a:lstStyle/>
          <a:p>
            <a:pPr eaLnBrk="1" hangingPunct="1"/>
            <a:r>
              <a:rPr lang="en-PH" sz="2400" dirty="0">
                <a:solidFill>
                  <a:schemeClr val="tx1"/>
                </a:solidFill>
              </a:rPr>
              <a:t>On communicating with the general public, continuously disseminate key TB communication messages. Localized key messages are encouraged but should be in line and consistent with the NTP Communication Plan developed by NTP and NCHP of DOH.</a:t>
            </a:r>
          </a:p>
          <a:p>
            <a:pPr eaLnBrk="1" hangingPunct="1">
              <a:buNone/>
            </a:pPr>
            <a:endParaRPr lang="en-PH" sz="1200" dirty="0">
              <a:solidFill>
                <a:schemeClr val="tx1"/>
              </a:solidFill>
            </a:endParaRPr>
          </a:p>
          <a:p>
            <a:r>
              <a:rPr lang="en-PH" sz="2200" i="1" dirty="0">
                <a:solidFill>
                  <a:schemeClr val="tx1"/>
                </a:solidFill>
              </a:rPr>
              <a:t>“</a:t>
            </a:r>
            <a:r>
              <a:rPr lang="en-PH" sz="2200" i="1" dirty="0" err="1">
                <a:solidFill>
                  <a:schemeClr val="tx1"/>
                </a:solidFill>
              </a:rPr>
              <a:t>Maling</a:t>
            </a:r>
            <a:r>
              <a:rPr lang="en-PH" sz="2200" i="1" dirty="0">
                <a:solidFill>
                  <a:schemeClr val="tx1"/>
                </a:solidFill>
              </a:rPr>
              <a:t> </a:t>
            </a:r>
            <a:r>
              <a:rPr lang="en-PH" sz="2200" i="1" dirty="0" err="1">
                <a:solidFill>
                  <a:schemeClr val="tx1"/>
                </a:solidFill>
              </a:rPr>
              <a:t>kaalaman</a:t>
            </a:r>
            <a:r>
              <a:rPr lang="en-PH" sz="2200" i="1" dirty="0">
                <a:solidFill>
                  <a:schemeClr val="tx1"/>
                </a:solidFill>
              </a:rPr>
              <a:t> </a:t>
            </a:r>
            <a:r>
              <a:rPr lang="en-PH" sz="2200" i="1" dirty="0" err="1">
                <a:solidFill>
                  <a:schemeClr val="tx1"/>
                </a:solidFill>
              </a:rPr>
              <a:t>ang</a:t>
            </a:r>
            <a:r>
              <a:rPr lang="en-PH" sz="2200" i="1" dirty="0">
                <a:solidFill>
                  <a:schemeClr val="tx1"/>
                </a:solidFill>
              </a:rPr>
              <a:t> </a:t>
            </a:r>
            <a:r>
              <a:rPr lang="en-PH" sz="2200" i="1" dirty="0" err="1">
                <a:solidFill>
                  <a:schemeClr val="tx1"/>
                </a:solidFill>
              </a:rPr>
              <a:t>magpapalala</a:t>
            </a:r>
            <a:r>
              <a:rPr lang="en-PH" sz="2200" i="1" dirty="0">
                <a:solidFill>
                  <a:schemeClr val="tx1"/>
                </a:solidFill>
              </a:rPr>
              <a:t> </a:t>
            </a:r>
            <a:r>
              <a:rPr lang="en-PH" sz="2200" i="1" dirty="0" err="1">
                <a:solidFill>
                  <a:schemeClr val="tx1"/>
                </a:solidFill>
              </a:rPr>
              <a:t>sa</a:t>
            </a:r>
            <a:r>
              <a:rPr lang="en-PH" sz="2200" i="1" dirty="0">
                <a:solidFill>
                  <a:schemeClr val="tx1"/>
                </a:solidFill>
              </a:rPr>
              <a:t> TB.”</a:t>
            </a:r>
            <a:endParaRPr lang="en-US" sz="2200" dirty="0">
              <a:solidFill>
                <a:schemeClr val="tx1"/>
              </a:solidFill>
            </a:endParaRPr>
          </a:p>
          <a:p>
            <a:r>
              <a:rPr lang="en-US" sz="2200" dirty="0">
                <a:solidFill>
                  <a:schemeClr val="tx1"/>
                </a:solidFill>
              </a:rPr>
              <a:t>“</a:t>
            </a:r>
            <a:r>
              <a:rPr lang="en-PH" sz="2200" i="1" dirty="0">
                <a:solidFill>
                  <a:schemeClr val="tx1"/>
                </a:solidFill>
              </a:rPr>
              <a:t>Sa TB-DOTS, </a:t>
            </a:r>
            <a:r>
              <a:rPr lang="en-PH" sz="2200" i="1" dirty="0" err="1">
                <a:solidFill>
                  <a:schemeClr val="tx1"/>
                </a:solidFill>
              </a:rPr>
              <a:t>ang</a:t>
            </a:r>
            <a:r>
              <a:rPr lang="en-PH" sz="2200" i="1" dirty="0">
                <a:solidFill>
                  <a:schemeClr val="tx1"/>
                </a:solidFill>
              </a:rPr>
              <a:t> </a:t>
            </a:r>
            <a:r>
              <a:rPr lang="en-PH" sz="2200" i="1" dirty="0" err="1">
                <a:solidFill>
                  <a:schemeClr val="tx1"/>
                </a:solidFill>
              </a:rPr>
              <a:t>mga</a:t>
            </a:r>
            <a:r>
              <a:rPr lang="en-PH" sz="2200" i="1" dirty="0">
                <a:solidFill>
                  <a:schemeClr val="tx1"/>
                </a:solidFill>
              </a:rPr>
              <a:t> </a:t>
            </a:r>
            <a:r>
              <a:rPr lang="en-PH" sz="2200" i="1" dirty="0" err="1">
                <a:solidFill>
                  <a:schemeClr val="tx1"/>
                </a:solidFill>
              </a:rPr>
              <a:t>mahal</a:t>
            </a:r>
            <a:r>
              <a:rPr lang="en-PH" sz="2200" i="1" dirty="0">
                <a:solidFill>
                  <a:schemeClr val="tx1"/>
                </a:solidFill>
              </a:rPr>
              <a:t> </a:t>
            </a:r>
            <a:r>
              <a:rPr lang="en-PH" sz="2200" i="1" dirty="0" err="1">
                <a:solidFill>
                  <a:schemeClr val="tx1"/>
                </a:solidFill>
              </a:rPr>
              <a:t>sa</a:t>
            </a:r>
            <a:r>
              <a:rPr lang="en-PH" sz="2200" i="1" dirty="0">
                <a:solidFill>
                  <a:schemeClr val="tx1"/>
                </a:solidFill>
              </a:rPr>
              <a:t> </a:t>
            </a:r>
            <a:r>
              <a:rPr lang="en-PH" sz="2200" i="1" dirty="0" err="1">
                <a:solidFill>
                  <a:schemeClr val="tx1"/>
                </a:solidFill>
              </a:rPr>
              <a:t>buhay</a:t>
            </a:r>
            <a:r>
              <a:rPr lang="en-PH" sz="2200" i="1" dirty="0">
                <a:solidFill>
                  <a:schemeClr val="tx1"/>
                </a:solidFill>
              </a:rPr>
              <a:t> ay </a:t>
            </a:r>
            <a:r>
              <a:rPr lang="en-PH" sz="2200" i="1" dirty="0" err="1">
                <a:solidFill>
                  <a:schemeClr val="tx1"/>
                </a:solidFill>
              </a:rPr>
              <a:t>natututukan</a:t>
            </a:r>
            <a:r>
              <a:rPr lang="en-PH" sz="2200" i="1" dirty="0">
                <a:solidFill>
                  <a:schemeClr val="tx1"/>
                </a:solidFill>
              </a:rPr>
              <a:t> </a:t>
            </a:r>
            <a:r>
              <a:rPr lang="en-PH" sz="2200" i="1" dirty="0" err="1">
                <a:solidFill>
                  <a:schemeClr val="tx1"/>
                </a:solidFill>
              </a:rPr>
              <a:t>sa</a:t>
            </a:r>
            <a:r>
              <a:rPr lang="en-PH" sz="2200" i="1" dirty="0">
                <a:solidFill>
                  <a:schemeClr val="tx1"/>
                </a:solidFill>
              </a:rPr>
              <a:t> </a:t>
            </a:r>
            <a:r>
              <a:rPr lang="en-PH" sz="2200" i="1" dirty="0" err="1">
                <a:solidFill>
                  <a:schemeClr val="tx1"/>
                </a:solidFill>
              </a:rPr>
              <a:t>tamang</a:t>
            </a:r>
            <a:r>
              <a:rPr lang="en-PH" sz="2200" i="1" dirty="0">
                <a:solidFill>
                  <a:schemeClr val="tx1"/>
                </a:solidFill>
              </a:rPr>
              <a:t> </a:t>
            </a:r>
            <a:r>
              <a:rPr lang="en-PH" sz="2200" i="1" dirty="0" err="1">
                <a:solidFill>
                  <a:schemeClr val="tx1"/>
                </a:solidFill>
              </a:rPr>
              <a:t>paggamot</a:t>
            </a:r>
            <a:r>
              <a:rPr lang="en-PH" sz="2200" i="1" dirty="0">
                <a:solidFill>
                  <a:schemeClr val="tx1"/>
                </a:solidFill>
              </a:rPr>
              <a:t>.”</a:t>
            </a:r>
          </a:p>
        </p:txBody>
      </p:sp>
      <p:sp>
        <p:nvSpPr>
          <p:cNvPr id="6" name="Title 1"/>
          <p:cNvSpPr txBox="1">
            <a:spLocks/>
          </p:cNvSpPr>
          <p:nvPr/>
        </p:nvSpPr>
        <p:spPr>
          <a:xfrm>
            <a:off x="471139" y="799773"/>
            <a:ext cx="7835910" cy="761702"/>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400" b="1" dirty="0">
                <a:solidFill>
                  <a:schemeClr val="accent1">
                    <a:lumMod val="75000"/>
                  </a:schemeClr>
                </a:solidFill>
              </a:rPr>
              <a:t>Communication (guidelines)</a:t>
            </a:r>
          </a:p>
        </p:txBody>
      </p:sp>
    </p:spTree>
    <p:extLst>
      <p:ext uri="{BB962C8B-B14F-4D97-AF65-F5344CB8AC3E}">
        <p14:creationId xmlns:p14="http://schemas.microsoft.com/office/powerpoint/2010/main" val="1994617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altex-tb-bus-04.jpg"/>
          <p:cNvPicPr>
            <a:picLocks noGrp="1" noChangeAspect="1"/>
          </p:cNvPicPr>
          <p:nvPr>
            <p:ph idx="1"/>
          </p:nvPr>
        </p:nvPicPr>
        <p:blipFill>
          <a:blip r:embed="rId3" cstate="print"/>
          <a:srcRect l="6935" t="3344" r="4430" b="10581"/>
          <a:stretch>
            <a:fillRect/>
          </a:stretch>
        </p:blipFill>
        <p:spPr>
          <a:xfrm>
            <a:off x="411895" y="1352451"/>
            <a:ext cx="5116599" cy="2947606"/>
          </a:xfrm>
        </p:spPr>
      </p:pic>
      <p:grpSp>
        <p:nvGrpSpPr>
          <p:cNvPr id="8" name="Group 7"/>
          <p:cNvGrpSpPr/>
          <p:nvPr/>
        </p:nvGrpSpPr>
        <p:grpSpPr>
          <a:xfrm>
            <a:off x="411895" y="1352451"/>
            <a:ext cx="8587728" cy="5092595"/>
            <a:chOff x="411895" y="1352451"/>
            <a:chExt cx="8587728" cy="5092595"/>
          </a:xfrm>
        </p:grpSpPr>
        <p:pic>
          <p:nvPicPr>
            <p:cNvPr id="6" name="Picture 2"/>
            <p:cNvPicPr>
              <a:picLocks noChangeAspect="1" noChangeArrowheads="1"/>
            </p:cNvPicPr>
            <p:nvPr/>
          </p:nvPicPr>
          <p:blipFill>
            <a:blip r:embed="rId4" cstate="print"/>
            <a:srcRect l="8444"/>
            <a:stretch>
              <a:fillRect/>
            </a:stretch>
          </p:blipFill>
          <p:spPr bwMode="auto">
            <a:xfrm>
              <a:off x="5651292" y="1352451"/>
              <a:ext cx="3348331" cy="4088616"/>
            </a:xfrm>
            <a:prstGeom prst="rect">
              <a:avLst/>
            </a:prstGeom>
            <a:noFill/>
            <a:ln w="9525">
              <a:noFill/>
              <a:miter lim="800000"/>
              <a:headEnd/>
              <a:tailEnd/>
            </a:ln>
          </p:spPr>
        </p:pic>
        <p:grpSp>
          <p:nvGrpSpPr>
            <p:cNvPr id="3" name="Group 2"/>
            <p:cNvGrpSpPr/>
            <p:nvPr/>
          </p:nvGrpSpPr>
          <p:grpSpPr>
            <a:xfrm>
              <a:off x="411895" y="4437089"/>
              <a:ext cx="8587728" cy="2007957"/>
              <a:chOff x="411895" y="4437089"/>
              <a:chExt cx="8587728" cy="2007957"/>
            </a:xfrm>
          </p:grpSpPr>
          <p:pic>
            <p:nvPicPr>
              <p:cNvPr id="5" name="Picture 4" descr="images.jpg"/>
              <p:cNvPicPr>
                <a:picLocks noChangeAspect="1"/>
              </p:cNvPicPr>
              <p:nvPr/>
            </p:nvPicPr>
            <p:blipFill>
              <a:blip r:embed="rId5" cstate="print"/>
              <a:stretch>
                <a:fillRect/>
              </a:stretch>
            </p:blipFill>
            <p:spPr>
              <a:xfrm>
                <a:off x="411895" y="4437089"/>
                <a:ext cx="3192426" cy="2007957"/>
              </a:xfrm>
              <a:prstGeom prst="rect">
                <a:avLst/>
              </a:prstGeom>
            </p:spPr>
          </p:pic>
          <p:sp>
            <p:nvSpPr>
              <p:cNvPr id="7" name="TextBox 6"/>
              <p:cNvSpPr txBox="1"/>
              <p:nvPr/>
            </p:nvSpPr>
            <p:spPr>
              <a:xfrm>
                <a:off x="3717561" y="5516380"/>
                <a:ext cx="5282062" cy="928666"/>
              </a:xfrm>
              <a:prstGeom prst="rect">
                <a:avLst/>
              </a:prstGeom>
              <a:solidFill>
                <a:schemeClr val="tx1"/>
              </a:solidFill>
            </p:spPr>
            <p:txBody>
              <a:bodyPr wrap="square" rtlCol="0">
                <a:spAutoFit/>
              </a:bodyPr>
              <a:lstStyle/>
              <a:p>
                <a:r>
                  <a:rPr lang="en-PH" sz="2700" b="1" dirty="0">
                    <a:solidFill>
                      <a:schemeClr val="bg1"/>
                    </a:solidFill>
                  </a:rPr>
                  <a:t>“</a:t>
                </a:r>
                <a:r>
                  <a:rPr lang="en-PH" sz="2700" b="1" dirty="0" err="1">
                    <a:solidFill>
                      <a:schemeClr val="bg1"/>
                    </a:solidFill>
                  </a:rPr>
                  <a:t>Ubong</a:t>
                </a:r>
                <a:r>
                  <a:rPr lang="en-PH" sz="2700" b="1" dirty="0">
                    <a:solidFill>
                      <a:schemeClr val="bg1"/>
                    </a:solidFill>
                  </a:rPr>
                  <a:t> </a:t>
                </a:r>
                <a:r>
                  <a:rPr lang="en-PH" sz="2700" b="1" dirty="0" err="1">
                    <a:solidFill>
                      <a:schemeClr val="bg1"/>
                    </a:solidFill>
                  </a:rPr>
                  <a:t>dalawang</a:t>
                </a:r>
                <a:r>
                  <a:rPr lang="en-PH" sz="2700" b="1" dirty="0">
                    <a:solidFill>
                      <a:schemeClr val="bg1"/>
                    </a:solidFill>
                  </a:rPr>
                  <a:t> </a:t>
                </a:r>
                <a:r>
                  <a:rPr lang="en-PH" sz="2700" b="1" dirty="0" err="1">
                    <a:solidFill>
                      <a:schemeClr val="bg1"/>
                    </a:solidFill>
                  </a:rPr>
                  <a:t>linggo</a:t>
                </a:r>
                <a:r>
                  <a:rPr lang="en-PH" sz="2700" b="1" dirty="0">
                    <a:solidFill>
                      <a:schemeClr val="bg1"/>
                    </a:solidFill>
                  </a:rPr>
                  <a:t>, </a:t>
                </a:r>
                <a:r>
                  <a:rPr lang="en-PH" sz="2700" b="1" dirty="0" err="1">
                    <a:solidFill>
                      <a:schemeClr val="bg1"/>
                    </a:solidFill>
                  </a:rPr>
                  <a:t>sa</a:t>
                </a:r>
                <a:r>
                  <a:rPr lang="en-PH" sz="2700" b="1" dirty="0">
                    <a:solidFill>
                      <a:schemeClr val="bg1"/>
                    </a:solidFill>
                  </a:rPr>
                  <a:t> health </a:t>
                </a:r>
                <a:r>
                  <a:rPr lang="en-PH" sz="2700" b="1" dirty="0" err="1">
                    <a:solidFill>
                      <a:schemeClr val="bg1"/>
                    </a:solidFill>
                  </a:rPr>
                  <a:t>center</a:t>
                </a:r>
                <a:r>
                  <a:rPr lang="en-PH" sz="2700" b="1" dirty="0">
                    <a:solidFill>
                      <a:schemeClr val="bg1"/>
                    </a:solidFill>
                  </a:rPr>
                  <a:t> </a:t>
                </a:r>
                <a:r>
                  <a:rPr lang="en-PH" sz="2700" b="1" dirty="0" err="1">
                    <a:solidFill>
                      <a:schemeClr val="bg1"/>
                    </a:solidFill>
                  </a:rPr>
                  <a:t>itakbo</a:t>
                </a:r>
                <a:r>
                  <a:rPr lang="en-PH" sz="2700" b="1" dirty="0">
                    <a:solidFill>
                      <a:schemeClr val="bg1"/>
                    </a:solidFill>
                  </a:rPr>
                  <a:t>”</a:t>
                </a:r>
              </a:p>
            </p:txBody>
          </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302" y="754601"/>
            <a:ext cx="6347713" cy="699445"/>
          </a:xfrm>
        </p:spPr>
        <p:txBody>
          <a:bodyPr>
            <a:noAutofit/>
          </a:bodyPr>
          <a:lstStyle/>
          <a:p>
            <a:r>
              <a:rPr lang="en-PH" sz="4400" b="1" dirty="0"/>
              <a:t>Objectives</a:t>
            </a:r>
          </a:p>
        </p:txBody>
      </p:sp>
      <p:sp>
        <p:nvSpPr>
          <p:cNvPr id="3" name="Content Placeholder 2"/>
          <p:cNvSpPr>
            <a:spLocks noGrp="1"/>
          </p:cNvSpPr>
          <p:nvPr>
            <p:ph idx="1"/>
          </p:nvPr>
        </p:nvSpPr>
        <p:spPr>
          <a:xfrm>
            <a:off x="592302" y="1840032"/>
            <a:ext cx="7180386" cy="3481477"/>
          </a:xfrm>
        </p:spPr>
        <p:txBody>
          <a:bodyPr>
            <a:normAutofit/>
          </a:bodyPr>
          <a:lstStyle/>
          <a:p>
            <a:pPr marL="0" indent="0">
              <a:spcBef>
                <a:spcPts val="0"/>
              </a:spcBef>
              <a:spcAft>
                <a:spcPts val="2700"/>
              </a:spcAft>
              <a:buNone/>
            </a:pPr>
            <a:r>
              <a:rPr lang="en-PH" sz="2600" dirty="0">
                <a:solidFill>
                  <a:schemeClr val="tx1"/>
                </a:solidFill>
              </a:rPr>
              <a:t>By the end of the presentation, participants should be able to</a:t>
            </a:r>
            <a:r>
              <a:rPr lang="en-PH" sz="2400" dirty="0">
                <a:solidFill>
                  <a:schemeClr val="tx1"/>
                </a:solidFill>
              </a:rPr>
              <a:t>:</a:t>
            </a:r>
          </a:p>
          <a:p>
            <a:pPr lvl="1">
              <a:spcBef>
                <a:spcPts val="0"/>
              </a:spcBef>
              <a:spcAft>
                <a:spcPts val="2700"/>
              </a:spcAft>
            </a:pPr>
            <a:r>
              <a:rPr lang="en-PH" sz="2400" dirty="0">
                <a:solidFill>
                  <a:schemeClr val="tx1"/>
                </a:solidFill>
              </a:rPr>
              <a:t>define ACSM;</a:t>
            </a:r>
          </a:p>
          <a:p>
            <a:pPr lvl="1">
              <a:spcBef>
                <a:spcPts val="0"/>
              </a:spcBef>
              <a:spcAft>
                <a:spcPts val="2700"/>
              </a:spcAft>
            </a:pPr>
            <a:r>
              <a:rPr lang="en-PH" sz="2400" dirty="0">
                <a:solidFill>
                  <a:schemeClr val="tx1"/>
                </a:solidFill>
              </a:rPr>
              <a:t>describe the general guidelines in conducting advocacy and social mobilization; and</a:t>
            </a:r>
          </a:p>
          <a:p>
            <a:pPr lvl="1">
              <a:spcBef>
                <a:spcPts val="0"/>
              </a:spcBef>
              <a:spcAft>
                <a:spcPts val="2700"/>
              </a:spcAft>
            </a:pPr>
            <a:r>
              <a:rPr lang="en-PH" sz="2400" dirty="0">
                <a:solidFill>
                  <a:schemeClr val="tx1"/>
                </a:solidFill>
              </a:rPr>
              <a:t>cite key messages for TB education.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80487" y="709435"/>
            <a:ext cx="8398042" cy="765404"/>
          </a:xfrm>
        </p:spPr>
        <p:txBody>
          <a:bodyPr>
            <a:noAutofit/>
          </a:bodyPr>
          <a:lstStyle/>
          <a:p>
            <a:r>
              <a:rPr lang="en-US" sz="4400" b="1" dirty="0">
                <a:solidFill>
                  <a:schemeClr val="accent1">
                    <a:lumMod val="75000"/>
                  </a:schemeClr>
                </a:solidFill>
              </a:rPr>
              <a:t>Social mobilization (guidelines) </a:t>
            </a:r>
          </a:p>
        </p:txBody>
      </p:sp>
      <p:sp>
        <p:nvSpPr>
          <p:cNvPr id="3" name="Content Placeholder 2"/>
          <p:cNvSpPr>
            <a:spLocks noGrp="1"/>
          </p:cNvSpPr>
          <p:nvPr>
            <p:ph idx="1"/>
          </p:nvPr>
        </p:nvSpPr>
        <p:spPr>
          <a:xfrm>
            <a:off x="627970" y="2320724"/>
            <a:ext cx="7435516" cy="4021081"/>
          </a:xfrm>
        </p:spPr>
        <p:txBody>
          <a:bodyPr rtlCol="0">
            <a:noAutofit/>
          </a:bodyPr>
          <a:lstStyle/>
          <a:p>
            <a:pPr>
              <a:spcBef>
                <a:spcPts val="0"/>
              </a:spcBef>
              <a:spcAft>
                <a:spcPts val="2700"/>
              </a:spcAft>
              <a:defRPr/>
            </a:pPr>
            <a:r>
              <a:rPr lang="en-PH" sz="2500" dirty="0"/>
              <a:t>Communicate the </a:t>
            </a:r>
            <a:r>
              <a:rPr lang="en-PH" sz="2500" b="1" dirty="0"/>
              <a:t>need for community-based organizations (CBOs) and other volunteers</a:t>
            </a:r>
            <a:r>
              <a:rPr lang="en-PH" sz="2500" dirty="0"/>
              <a:t>, such as the community health teams (CHTs) and BHWs, to become TB educators, advocates, and treatment partners.</a:t>
            </a:r>
            <a:endParaRPr lang="en-US" sz="2500" dirty="0"/>
          </a:p>
          <a:p>
            <a:pPr>
              <a:spcBef>
                <a:spcPts val="0"/>
              </a:spcBef>
              <a:spcAft>
                <a:spcPts val="2700"/>
              </a:spcAft>
              <a:defRPr/>
            </a:pPr>
            <a:r>
              <a:rPr lang="en-PH" sz="2500" b="1" dirty="0"/>
              <a:t>Identify CBOs </a:t>
            </a:r>
            <a:r>
              <a:rPr lang="en-PH" sz="2500" dirty="0"/>
              <a:t>in the locality. Coordinate with the Provincial/City/Municipal Development Council and local NGOs and/or faith-based organizations in identifying CBOs.</a:t>
            </a:r>
            <a:endParaRPr lang="en-US" sz="2500" dirty="0"/>
          </a:p>
        </p:txBody>
      </p:sp>
    </p:spTree>
    <p:extLst>
      <p:ext uri="{BB962C8B-B14F-4D97-AF65-F5344CB8AC3E}">
        <p14:creationId xmlns:p14="http://schemas.microsoft.com/office/powerpoint/2010/main" val="5579367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2887" y="2475166"/>
            <a:ext cx="7435516" cy="3694607"/>
          </a:xfrm>
        </p:spPr>
        <p:txBody>
          <a:bodyPr rtlCol="0">
            <a:noAutofit/>
          </a:bodyPr>
          <a:lstStyle/>
          <a:p>
            <a:pPr>
              <a:spcBef>
                <a:spcPts val="0"/>
              </a:spcBef>
              <a:spcAft>
                <a:spcPts val="2700"/>
              </a:spcAft>
              <a:defRPr/>
            </a:pPr>
            <a:r>
              <a:rPr lang="en-PH" sz="2400" b="1" dirty="0">
                <a:solidFill>
                  <a:schemeClr val="tx1"/>
                </a:solidFill>
              </a:rPr>
              <a:t>Seek assistance of NGOs as technical assistance providers (TAPs)</a:t>
            </a:r>
            <a:r>
              <a:rPr lang="en-PH" sz="2400" dirty="0">
                <a:solidFill>
                  <a:schemeClr val="tx1"/>
                </a:solidFill>
              </a:rPr>
              <a:t> in the formation, strengthening and sustaining of CBOs/CHTs. Prepare a Memorandum of Agreement or Understanding to formalize the partnership and define the </a:t>
            </a:r>
            <a:r>
              <a:rPr lang="en-PH" sz="2400" dirty="0" err="1">
                <a:solidFill>
                  <a:schemeClr val="tx1"/>
                </a:solidFill>
              </a:rPr>
              <a:t>TAPs’</a:t>
            </a:r>
            <a:r>
              <a:rPr lang="en-PH" sz="2400" dirty="0">
                <a:solidFill>
                  <a:schemeClr val="tx1"/>
                </a:solidFill>
              </a:rPr>
              <a:t> role.</a:t>
            </a:r>
            <a:endParaRPr lang="en-US" sz="2400" dirty="0">
              <a:solidFill>
                <a:schemeClr val="tx1"/>
              </a:solidFill>
            </a:endParaRPr>
          </a:p>
          <a:p>
            <a:pPr>
              <a:spcBef>
                <a:spcPts val="0"/>
              </a:spcBef>
              <a:spcAft>
                <a:spcPts val="2700"/>
              </a:spcAft>
              <a:defRPr/>
            </a:pPr>
            <a:r>
              <a:rPr lang="en-PH" sz="2400" dirty="0">
                <a:solidFill>
                  <a:schemeClr val="tx1"/>
                </a:solidFill>
              </a:rPr>
              <a:t>Conduct </a:t>
            </a:r>
            <a:r>
              <a:rPr lang="en-PH" sz="2400" b="1" dirty="0">
                <a:solidFill>
                  <a:schemeClr val="tx1"/>
                </a:solidFill>
              </a:rPr>
              <a:t>regular monitoring and supervisory dialogues </a:t>
            </a:r>
            <a:r>
              <a:rPr lang="en-PH" sz="2400" dirty="0">
                <a:solidFill>
                  <a:schemeClr val="tx1"/>
                </a:solidFill>
              </a:rPr>
              <a:t>with the CBOs and TAPs.</a:t>
            </a:r>
            <a:endParaRPr lang="en-US" sz="2400" dirty="0">
              <a:solidFill>
                <a:schemeClr val="tx1"/>
              </a:solidFill>
            </a:endParaRPr>
          </a:p>
        </p:txBody>
      </p:sp>
      <p:sp>
        <p:nvSpPr>
          <p:cNvPr id="6" name="Title 1"/>
          <p:cNvSpPr txBox="1">
            <a:spLocks/>
          </p:cNvSpPr>
          <p:nvPr/>
        </p:nvSpPr>
        <p:spPr>
          <a:xfrm>
            <a:off x="632887" y="861835"/>
            <a:ext cx="8398042" cy="765404"/>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400" b="1" dirty="0">
                <a:solidFill>
                  <a:schemeClr val="accent1">
                    <a:lumMod val="75000"/>
                  </a:schemeClr>
                </a:solidFill>
              </a:rPr>
              <a:t>Social mobilization (guidelines) </a:t>
            </a:r>
          </a:p>
        </p:txBody>
      </p:sp>
    </p:spTree>
    <p:extLst>
      <p:ext uri="{BB962C8B-B14F-4D97-AF65-F5344CB8AC3E}">
        <p14:creationId xmlns:p14="http://schemas.microsoft.com/office/powerpoint/2010/main" val="5579367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397" y="644202"/>
            <a:ext cx="8291403" cy="1320800"/>
          </a:xfrm>
        </p:spPr>
        <p:txBody>
          <a:bodyPr rtlCol="0">
            <a:noAutofit/>
          </a:bodyPr>
          <a:lstStyle/>
          <a:p>
            <a:pPr>
              <a:defRPr/>
            </a:pPr>
            <a:r>
              <a:rPr lang="en-US" sz="4000" b="1" dirty="0">
                <a:solidFill>
                  <a:schemeClr val="accent1">
                    <a:lumMod val="75000"/>
                  </a:schemeClr>
                </a:solidFill>
              </a:rPr>
              <a:t>General steps in preparing an ACSM plan</a:t>
            </a:r>
            <a:r>
              <a:rPr lang="en-US" b="1" dirty="0"/>
              <a:t> </a:t>
            </a:r>
            <a:br>
              <a:rPr lang="en-US" b="1" dirty="0"/>
            </a:br>
            <a:endParaRPr lang="en-US" b="1" dirty="0"/>
          </a:p>
        </p:txBody>
      </p:sp>
      <p:sp>
        <p:nvSpPr>
          <p:cNvPr id="16387" name="Content Placeholder 2"/>
          <p:cNvSpPr>
            <a:spLocks noGrp="1"/>
          </p:cNvSpPr>
          <p:nvPr>
            <p:ph idx="1"/>
          </p:nvPr>
        </p:nvSpPr>
        <p:spPr>
          <a:xfrm>
            <a:off x="395397" y="2484549"/>
            <a:ext cx="8084926" cy="4255464"/>
          </a:xfrm>
        </p:spPr>
        <p:txBody>
          <a:bodyPr>
            <a:noAutofit/>
          </a:bodyPr>
          <a:lstStyle/>
          <a:p>
            <a:pPr marL="685800" lvl="1" indent="-342900">
              <a:spcBef>
                <a:spcPts val="0"/>
              </a:spcBef>
              <a:spcAft>
                <a:spcPts val="2700"/>
              </a:spcAft>
              <a:buFont typeface="Arial" panose="020B0604020202020204" pitchFamily="34" charset="0"/>
              <a:buAutoNum type="arabicPeriod"/>
            </a:pPr>
            <a:r>
              <a:rPr lang="en-US" sz="2500" dirty="0">
                <a:solidFill>
                  <a:schemeClr val="tx1"/>
                </a:solidFill>
              </a:rPr>
              <a:t>Develop or refer to the TB Strategic Plan of the   Province, City or Municipality.</a:t>
            </a:r>
          </a:p>
          <a:p>
            <a:pPr marL="685800" lvl="1" indent="-342900">
              <a:spcBef>
                <a:spcPts val="0"/>
              </a:spcBef>
              <a:spcAft>
                <a:spcPts val="2700"/>
              </a:spcAft>
              <a:buFont typeface="Arial" panose="020B0604020202020204" pitchFamily="34" charset="0"/>
              <a:buAutoNum type="arabicPeriod"/>
            </a:pPr>
            <a:r>
              <a:rPr lang="en-US" sz="2500" dirty="0">
                <a:solidFill>
                  <a:schemeClr val="tx1"/>
                </a:solidFill>
              </a:rPr>
              <a:t>Identify the needs and gaps in the plan that can be met by ACSM.</a:t>
            </a:r>
          </a:p>
          <a:p>
            <a:pPr marL="685800" lvl="1" indent="-342900">
              <a:spcBef>
                <a:spcPts val="0"/>
              </a:spcBef>
              <a:spcAft>
                <a:spcPts val="2700"/>
              </a:spcAft>
              <a:buFont typeface="Arial" panose="020B0604020202020204" pitchFamily="34" charset="0"/>
              <a:buAutoNum type="arabicPeriod"/>
            </a:pPr>
            <a:r>
              <a:rPr lang="en-US" sz="2500" dirty="0">
                <a:solidFill>
                  <a:schemeClr val="tx1"/>
                </a:solidFill>
              </a:rPr>
              <a:t>Prepare the basic  ACSM plan using the following suggested format:</a:t>
            </a:r>
          </a:p>
          <a:p>
            <a:pPr indent="-2381">
              <a:buNone/>
            </a:pPr>
            <a:r>
              <a:rPr lang="en-US" sz="1400" dirty="0">
                <a:solidFill>
                  <a:schemeClr val="tx1"/>
                </a:solidFill>
              </a:rPr>
              <a:t>(Adapted from Stop TB, </a:t>
            </a:r>
            <a:r>
              <a:rPr lang="en-US" sz="1400" b="1" i="1" dirty="0">
                <a:solidFill>
                  <a:schemeClr val="tx1"/>
                </a:solidFill>
              </a:rPr>
              <a:t>Guide to Monitoring and Evaluation of Advocacy, Communication, and Social Mobilization to Support Tuberculosis Prevention and Care</a:t>
            </a:r>
            <a:r>
              <a:rPr lang="en-US" sz="1400" dirty="0">
                <a:solidFill>
                  <a:schemeClr val="tx1"/>
                </a:solidFill>
              </a:rPr>
              <a:t>, March 2013, </a:t>
            </a:r>
            <a:r>
              <a:rPr lang="en-US" sz="1400" b="1" dirty="0">
                <a:solidFill>
                  <a:schemeClr val="tx1"/>
                </a:solidFill>
              </a:rPr>
              <a:t>an</a:t>
            </a:r>
            <a:r>
              <a:rPr lang="en-US" sz="1400" dirty="0">
                <a:solidFill>
                  <a:schemeClr val="tx1"/>
                </a:solidFill>
              </a:rPr>
              <a:t>d the </a:t>
            </a:r>
            <a:r>
              <a:rPr lang="en-US" sz="1400" b="1" i="1" dirty="0">
                <a:solidFill>
                  <a:schemeClr val="tx1"/>
                </a:solidFill>
              </a:rPr>
              <a:t>Health Promotion Handbook, pp.96-97)</a:t>
            </a:r>
            <a:endParaRPr lang="en-US" sz="1400" b="1" dirty="0">
              <a:solidFill>
                <a:schemeClr val="tx1"/>
              </a:solidFill>
            </a:endParaRPr>
          </a:p>
          <a:p>
            <a:pPr marL="0" indent="0" eaLnBrk="1" hangingPunct="1">
              <a:buNone/>
            </a:pPr>
            <a:endParaRPr lang="en-US" dirty="0">
              <a:solidFill>
                <a:schemeClr val="tx1"/>
              </a:solidFill>
            </a:endParaRPr>
          </a:p>
        </p:txBody>
      </p:sp>
    </p:spTree>
    <p:extLst>
      <p:ext uri="{BB962C8B-B14F-4D97-AF65-F5344CB8AC3E}">
        <p14:creationId xmlns:p14="http://schemas.microsoft.com/office/powerpoint/2010/main" val="22587112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143000" y="846189"/>
            <a:ext cx="6858000" cy="515456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411" name="Content Placeholder 2"/>
          <p:cNvSpPr>
            <a:spLocks noGrp="1"/>
          </p:cNvSpPr>
          <p:nvPr>
            <p:ph idx="1"/>
          </p:nvPr>
        </p:nvSpPr>
        <p:spPr>
          <a:xfrm>
            <a:off x="1485900" y="2514601"/>
            <a:ext cx="6172200" cy="2937272"/>
          </a:xfrm>
        </p:spPr>
        <p:txBody>
          <a:bodyPr/>
          <a:lstStyle/>
          <a:p>
            <a:pPr marL="0" indent="0">
              <a:buNone/>
            </a:pPr>
            <a:r>
              <a:rPr lang="en-US" b="1" dirty="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93899463"/>
              </p:ext>
            </p:extLst>
          </p:nvPr>
        </p:nvGraphicFramePr>
        <p:xfrm>
          <a:off x="282261" y="1091207"/>
          <a:ext cx="8579477" cy="5338168"/>
        </p:xfrm>
        <a:graphic>
          <a:graphicData uri="http://schemas.openxmlformats.org/drawingml/2006/table">
            <a:tbl>
              <a:tblPr firstRow="1" bandRow="1">
                <a:tableStyleId>{5C22544A-7EE6-4342-B048-85BDC9FD1C3A}</a:tableStyleId>
              </a:tblPr>
              <a:tblGrid>
                <a:gridCol w="1316077">
                  <a:extLst>
                    <a:ext uri="{9D8B030D-6E8A-4147-A177-3AD203B41FA5}">
                      <a16:colId xmlns:a16="http://schemas.microsoft.com/office/drawing/2014/main" val="20000"/>
                    </a:ext>
                  </a:extLst>
                </a:gridCol>
                <a:gridCol w="2006308">
                  <a:extLst>
                    <a:ext uri="{9D8B030D-6E8A-4147-A177-3AD203B41FA5}">
                      <a16:colId xmlns:a16="http://schemas.microsoft.com/office/drawing/2014/main" val="20001"/>
                    </a:ext>
                  </a:extLst>
                </a:gridCol>
                <a:gridCol w="1627833">
                  <a:extLst>
                    <a:ext uri="{9D8B030D-6E8A-4147-A177-3AD203B41FA5}">
                      <a16:colId xmlns:a16="http://schemas.microsoft.com/office/drawing/2014/main" val="20002"/>
                    </a:ext>
                  </a:extLst>
                </a:gridCol>
                <a:gridCol w="1876895">
                  <a:extLst>
                    <a:ext uri="{9D8B030D-6E8A-4147-A177-3AD203B41FA5}">
                      <a16:colId xmlns:a16="http://schemas.microsoft.com/office/drawing/2014/main" val="20003"/>
                    </a:ext>
                  </a:extLst>
                </a:gridCol>
                <a:gridCol w="1752364">
                  <a:extLst>
                    <a:ext uri="{9D8B030D-6E8A-4147-A177-3AD203B41FA5}">
                      <a16:colId xmlns:a16="http://schemas.microsoft.com/office/drawing/2014/main" val="20004"/>
                    </a:ext>
                  </a:extLst>
                </a:gridCol>
              </a:tblGrid>
              <a:tr h="385243">
                <a:tc rowSpan="2">
                  <a:txBody>
                    <a:bodyPr/>
                    <a:lstStyle/>
                    <a:p>
                      <a:pPr marL="0" marR="0" algn="ctr">
                        <a:lnSpc>
                          <a:spcPct val="100000"/>
                        </a:lnSpc>
                        <a:spcBef>
                          <a:spcPts val="0"/>
                        </a:spcBef>
                        <a:spcAft>
                          <a:spcPts val="0"/>
                        </a:spcAft>
                      </a:pPr>
                      <a:r>
                        <a:rPr lang="en-US" sz="1800" b="1" dirty="0">
                          <a:solidFill>
                            <a:schemeClr val="bg1"/>
                          </a:solidFill>
                          <a:latin typeface="Calibri"/>
                          <a:ea typeface="Calibri"/>
                          <a:cs typeface="Times New Roman"/>
                        </a:rPr>
                        <a:t>TB Objectives</a:t>
                      </a:r>
                    </a:p>
                  </a:txBody>
                  <a:tcPr marL="51435" marR="51435" marT="0" marB="0" anchor="ctr"/>
                </a:tc>
                <a:tc rowSpan="2">
                  <a:txBody>
                    <a:bodyPr/>
                    <a:lstStyle/>
                    <a:p>
                      <a:pPr marL="0" marR="0" algn="ctr">
                        <a:lnSpc>
                          <a:spcPct val="100000"/>
                        </a:lnSpc>
                        <a:spcBef>
                          <a:spcPts val="0"/>
                        </a:spcBef>
                        <a:spcAft>
                          <a:spcPts val="0"/>
                        </a:spcAft>
                      </a:pPr>
                      <a:r>
                        <a:rPr lang="en-US" sz="1800" b="1" dirty="0">
                          <a:solidFill>
                            <a:schemeClr val="bg1"/>
                          </a:solidFill>
                          <a:latin typeface="Calibri"/>
                          <a:ea typeface="Calibri"/>
                          <a:cs typeface="Times New Roman"/>
                        </a:rPr>
                        <a:t>ACSM Objectives</a:t>
                      </a:r>
                    </a:p>
                  </a:txBody>
                  <a:tcPr marL="51435" marR="51435" marT="0" marB="0" anchor="ctr"/>
                </a:tc>
                <a:tc gridSpan="3">
                  <a:txBody>
                    <a:bodyPr/>
                    <a:lstStyle/>
                    <a:p>
                      <a:pPr marL="0" marR="0" algn="ctr">
                        <a:lnSpc>
                          <a:spcPct val="100000"/>
                        </a:lnSpc>
                        <a:spcBef>
                          <a:spcPts val="0"/>
                        </a:spcBef>
                        <a:spcAft>
                          <a:spcPts val="0"/>
                        </a:spcAft>
                      </a:pPr>
                      <a:r>
                        <a:rPr lang="en-US" sz="1800" b="1" dirty="0">
                          <a:solidFill>
                            <a:schemeClr val="bg1"/>
                          </a:solidFill>
                          <a:latin typeface="Calibri"/>
                          <a:ea typeface="Calibri"/>
                          <a:cs typeface="Times New Roman"/>
                        </a:rPr>
                        <a:t>Planned ACSM Activities</a:t>
                      </a:r>
                    </a:p>
                  </a:txBody>
                  <a:tcPr marL="51435" marR="51435"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60390">
                <a:tc vMerge="1">
                  <a:txBody>
                    <a:bodyPr/>
                    <a:lstStyle/>
                    <a:p>
                      <a:pPr marL="0" marR="0">
                        <a:lnSpc>
                          <a:spcPct val="107000"/>
                        </a:lnSpc>
                        <a:spcBef>
                          <a:spcPts val="0"/>
                        </a:spcBef>
                        <a:spcAft>
                          <a:spcPts val="0"/>
                        </a:spcAft>
                      </a:pPr>
                      <a:endParaRPr lang="en-US" sz="2000" b="0" dirty="0">
                        <a:solidFill>
                          <a:schemeClr val="tx1">
                            <a:lumMod val="75000"/>
                            <a:lumOff val="25000"/>
                          </a:schemeClr>
                        </a:solidFill>
                        <a:latin typeface="Calibri"/>
                        <a:ea typeface="Calibri"/>
                        <a:cs typeface="Times New Roman"/>
                      </a:endParaRPr>
                    </a:p>
                  </a:txBody>
                  <a:tcPr marL="68580" marR="68580" marT="0" marB="0"/>
                </a:tc>
                <a:tc vMerge="1">
                  <a:txBody>
                    <a:bodyPr/>
                    <a:lstStyle/>
                    <a:p>
                      <a:pPr marL="0" marR="0">
                        <a:lnSpc>
                          <a:spcPct val="107000"/>
                        </a:lnSpc>
                        <a:spcBef>
                          <a:spcPts val="0"/>
                        </a:spcBef>
                        <a:spcAft>
                          <a:spcPts val="0"/>
                        </a:spcAft>
                      </a:pPr>
                      <a:endParaRPr lang="en-US" sz="2000" b="0" dirty="0">
                        <a:solidFill>
                          <a:schemeClr val="tx1">
                            <a:lumMod val="75000"/>
                            <a:lumOff val="25000"/>
                          </a:schemeClr>
                        </a:solidFill>
                        <a:latin typeface="Calibri"/>
                        <a:ea typeface="Calibri"/>
                        <a:cs typeface="Times New Roman"/>
                      </a:endParaRPr>
                    </a:p>
                  </a:txBody>
                  <a:tcPr marL="68580" marR="68580" marT="0" marB="0"/>
                </a:tc>
                <a:tc>
                  <a:txBody>
                    <a:bodyPr/>
                    <a:lstStyle/>
                    <a:p>
                      <a:pPr marL="0" marR="0" algn="ctr">
                        <a:lnSpc>
                          <a:spcPct val="107000"/>
                        </a:lnSpc>
                        <a:spcBef>
                          <a:spcPts val="0"/>
                        </a:spcBef>
                        <a:spcAft>
                          <a:spcPts val="0"/>
                        </a:spcAft>
                      </a:pPr>
                      <a:r>
                        <a:rPr lang="en-US" sz="1800" b="0" dirty="0">
                          <a:solidFill>
                            <a:schemeClr val="tx1">
                              <a:lumMod val="75000"/>
                              <a:lumOff val="25000"/>
                            </a:schemeClr>
                          </a:solidFill>
                          <a:latin typeface="Calibri"/>
                          <a:ea typeface="Calibri"/>
                          <a:cs typeface="Times New Roman"/>
                        </a:rPr>
                        <a:t>Advocacy</a:t>
                      </a:r>
                    </a:p>
                  </a:txBody>
                  <a:tcPr marL="51435" marR="51435" marT="0" marB="0" anchor="ctr"/>
                </a:tc>
                <a:tc>
                  <a:txBody>
                    <a:bodyPr/>
                    <a:lstStyle/>
                    <a:p>
                      <a:pPr marL="0" marR="0" algn="ctr">
                        <a:lnSpc>
                          <a:spcPct val="107000"/>
                        </a:lnSpc>
                        <a:spcBef>
                          <a:spcPts val="0"/>
                        </a:spcBef>
                        <a:spcAft>
                          <a:spcPts val="0"/>
                        </a:spcAft>
                      </a:pPr>
                      <a:r>
                        <a:rPr lang="en-US" sz="1800" b="0" dirty="0">
                          <a:solidFill>
                            <a:schemeClr val="tx1">
                              <a:lumMod val="75000"/>
                              <a:lumOff val="25000"/>
                            </a:schemeClr>
                          </a:solidFill>
                          <a:latin typeface="Calibri"/>
                          <a:ea typeface="Calibri"/>
                          <a:cs typeface="Times New Roman"/>
                        </a:rPr>
                        <a:t>Communication</a:t>
                      </a:r>
                    </a:p>
                  </a:txBody>
                  <a:tcPr marL="51435" marR="51435" marT="0" marB="0" anchor="ctr"/>
                </a:tc>
                <a:tc>
                  <a:txBody>
                    <a:bodyPr/>
                    <a:lstStyle/>
                    <a:p>
                      <a:pPr marL="0" marR="0" algn="ctr">
                        <a:lnSpc>
                          <a:spcPct val="107000"/>
                        </a:lnSpc>
                        <a:spcBef>
                          <a:spcPts val="0"/>
                        </a:spcBef>
                        <a:spcAft>
                          <a:spcPts val="0"/>
                        </a:spcAft>
                      </a:pPr>
                      <a:r>
                        <a:rPr lang="en-US" sz="1800" b="0" dirty="0">
                          <a:solidFill>
                            <a:schemeClr val="tx1">
                              <a:lumMod val="75000"/>
                              <a:lumOff val="25000"/>
                            </a:schemeClr>
                          </a:solidFill>
                          <a:latin typeface="Calibri"/>
                          <a:ea typeface="Calibri"/>
                          <a:cs typeface="Times New Roman"/>
                        </a:rPr>
                        <a:t>Social</a:t>
                      </a:r>
                    </a:p>
                    <a:p>
                      <a:pPr marL="0" marR="0" algn="ctr">
                        <a:lnSpc>
                          <a:spcPct val="107000"/>
                        </a:lnSpc>
                        <a:spcBef>
                          <a:spcPts val="0"/>
                        </a:spcBef>
                        <a:spcAft>
                          <a:spcPts val="0"/>
                        </a:spcAft>
                      </a:pPr>
                      <a:r>
                        <a:rPr lang="en-US" sz="1800" b="0" dirty="0">
                          <a:solidFill>
                            <a:schemeClr val="tx1">
                              <a:lumMod val="75000"/>
                              <a:lumOff val="25000"/>
                            </a:schemeClr>
                          </a:solidFill>
                          <a:latin typeface="Calibri"/>
                          <a:ea typeface="Calibri"/>
                          <a:cs typeface="Times New Roman"/>
                        </a:rPr>
                        <a:t>Mobilization</a:t>
                      </a:r>
                    </a:p>
                  </a:txBody>
                  <a:tcPr marL="51435" marR="51435" marT="0" marB="0" anchor="ctr"/>
                </a:tc>
                <a:extLst>
                  <a:ext uri="{0D108BD9-81ED-4DB2-BD59-A6C34878D82A}">
                    <a16:rowId xmlns:a16="http://schemas.microsoft.com/office/drawing/2014/main" val="10001"/>
                  </a:ext>
                </a:extLst>
              </a:tr>
              <a:tr h="4292535">
                <a:tc>
                  <a:txBody>
                    <a:bodyPr/>
                    <a:lstStyle/>
                    <a:p>
                      <a:pPr marL="0" marR="0">
                        <a:lnSpc>
                          <a:spcPct val="107000"/>
                        </a:lnSpc>
                        <a:spcBef>
                          <a:spcPts val="0"/>
                        </a:spcBef>
                        <a:spcAft>
                          <a:spcPts val="0"/>
                        </a:spcAft>
                      </a:pPr>
                      <a:r>
                        <a:rPr lang="en-US" sz="1800" b="0" kern="1200" dirty="0">
                          <a:solidFill>
                            <a:schemeClr val="tx1">
                              <a:lumMod val="75000"/>
                              <a:lumOff val="25000"/>
                            </a:schemeClr>
                          </a:solidFill>
                          <a:latin typeface="Calibri"/>
                          <a:ea typeface="Times New Roman"/>
                          <a:cs typeface="Arial"/>
                        </a:rPr>
                        <a:t>To improve CDR from 70% to 90% by 2016</a:t>
                      </a:r>
                      <a:endParaRPr lang="en-US" sz="1800" b="0" dirty="0">
                        <a:solidFill>
                          <a:schemeClr val="tx1">
                            <a:lumMod val="75000"/>
                            <a:lumOff val="25000"/>
                          </a:schemeClr>
                        </a:solidFill>
                        <a:latin typeface="Calibri"/>
                        <a:ea typeface="Calibri"/>
                        <a:cs typeface="Times New Roman"/>
                      </a:endParaRPr>
                    </a:p>
                  </a:txBody>
                  <a:tcPr marL="51435" marR="51435" marT="0" marB="0"/>
                </a:tc>
                <a:tc>
                  <a:txBody>
                    <a:bodyPr/>
                    <a:lstStyle/>
                    <a:p>
                      <a:pPr marL="342900" marR="0" lvl="0" indent="-342900">
                        <a:lnSpc>
                          <a:spcPct val="107000"/>
                        </a:lnSpc>
                        <a:spcBef>
                          <a:spcPts val="0"/>
                        </a:spcBef>
                        <a:spcAft>
                          <a:spcPts val="0"/>
                        </a:spcAft>
                        <a:buFont typeface="Arial"/>
                        <a:buChar char="•"/>
                      </a:pPr>
                      <a:r>
                        <a:rPr lang="en-US" sz="1800" b="0" kern="1200" dirty="0">
                          <a:solidFill>
                            <a:schemeClr val="tx1">
                              <a:lumMod val="75000"/>
                              <a:lumOff val="25000"/>
                            </a:schemeClr>
                          </a:solidFill>
                          <a:latin typeface="Calibri"/>
                          <a:ea typeface="Times New Roman"/>
                          <a:cs typeface="Arial"/>
                        </a:rPr>
                        <a:t>Solicit financial support from LGU</a:t>
                      </a:r>
                      <a:endParaRPr lang="en-US" sz="1800" b="0" dirty="0">
                        <a:solidFill>
                          <a:schemeClr val="tx1">
                            <a:lumMod val="75000"/>
                            <a:lumOff val="25000"/>
                          </a:schemeClr>
                        </a:solidFill>
                        <a:latin typeface="Calibri"/>
                        <a:ea typeface="Calibri"/>
                        <a:cs typeface="Times New Roman"/>
                      </a:endParaRPr>
                    </a:p>
                    <a:p>
                      <a:pPr marL="342900" marR="0" lvl="0" indent="-342900">
                        <a:lnSpc>
                          <a:spcPct val="107000"/>
                        </a:lnSpc>
                        <a:spcBef>
                          <a:spcPts val="0"/>
                        </a:spcBef>
                        <a:spcAft>
                          <a:spcPts val="0"/>
                        </a:spcAft>
                        <a:buFont typeface="Arial"/>
                        <a:buChar char="•"/>
                      </a:pPr>
                      <a:r>
                        <a:rPr lang="en-US" sz="1800" b="0" kern="1200" dirty="0">
                          <a:solidFill>
                            <a:schemeClr val="tx1">
                              <a:lumMod val="75000"/>
                              <a:lumOff val="25000"/>
                            </a:schemeClr>
                          </a:solidFill>
                          <a:latin typeface="Calibri"/>
                          <a:ea typeface="Times New Roman"/>
                          <a:cs typeface="Arial"/>
                        </a:rPr>
                        <a:t>Raise awareness of the community on the ill-effects of TB</a:t>
                      </a:r>
                      <a:endParaRPr lang="en-US" sz="1800" b="0" dirty="0">
                        <a:solidFill>
                          <a:schemeClr val="tx1">
                            <a:lumMod val="75000"/>
                            <a:lumOff val="25000"/>
                          </a:schemeClr>
                        </a:solidFill>
                        <a:latin typeface="Calibri"/>
                        <a:ea typeface="Calibri"/>
                        <a:cs typeface="Times New Roman"/>
                      </a:endParaRPr>
                    </a:p>
                    <a:p>
                      <a:pPr marL="342900" marR="0" lvl="0" indent="-342900">
                        <a:lnSpc>
                          <a:spcPct val="107000"/>
                        </a:lnSpc>
                        <a:spcBef>
                          <a:spcPts val="0"/>
                        </a:spcBef>
                        <a:spcAft>
                          <a:spcPts val="0"/>
                        </a:spcAft>
                        <a:buFont typeface="Arial"/>
                        <a:buChar char="•"/>
                      </a:pPr>
                      <a:r>
                        <a:rPr lang="en-US" sz="1800" b="0" kern="1200" dirty="0">
                          <a:solidFill>
                            <a:schemeClr val="tx1">
                              <a:lumMod val="75000"/>
                              <a:lumOff val="25000"/>
                            </a:schemeClr>
                          </a:solidFill>
                          <a:latin typeface="Calibri"/>
                          <a:ea typeface="Times New Roman"/>
                          <a:cs typeface="Arial"/>
                        </a:rPr>
                        <a:t>Motivate presumptive TB</a:t>
                      </a:r>
                      <a:r>
                        <a:rPr lang="en-US" sz="1800" b="0" kern="1200" baseline="0" dirty="0">
                          <a:solidFill>
                            <a:schemeClr val="tx1">
                              <a:lumMod val="75000"/>
                              <a:lumOff val="25000"/>
                            </a:schemeClr>
                          </a:solidFill>
                          <a:latin typeface="Calibri"/>
                          <a:ea typeface="Times New Roman"/>
                          <a:cs typeface="Arial"/>
                        </a:rPr>
                        <a:t> cases</a:t>
                      </a:r>
                      <a:r>
                        <a:rPr lang="en-US" sz="1800" b="0" kern="1200" dirty="0">
                          <a:solidFill>
                            <a:schemeClr val="tx1">
                              <a:lumMod val="75000"/>
                              <a:lumOff val="25000"/>
                            </a:schemeClr>
                          </a:solidFill>
                          <a:latin typeface="Calibri"/>
                          <a:ea typeface="Times New Roman"/>
                          <a:cs typeface="Arial"/>
                        </a:rPr>
                        <a:t> to go to a DOTS center</a:t>
                      </a:r>
                      <a:endParaRPr lang="en-US" sz="1800" b="0" dirty="0">
                        <a:solidFill>
                          <a:schemeClr val="tx1">
                            <a:lumMod val="75000"/>
                            <a:lumOff val="25000"/>
                          </a:schemeClr>
                        </a:solidFill>
                        <a:latin typeface="Calibri"/>
                        <a:ea typeface="Calibri"/>
                        <a:cs typeface="Times New Roman"/>
                      </a:endParaRPr>
                    </a:p>
                  </a:txBody>
                  <a:tcPr marL="51435" marR="51435" marT="0" marB="0"/>
                </a:tc>
                <a:tc>
                  <a:txBody>
                    <a:bodyPr/>
                    <a:lstStyle/>
                    <a:p>
                      <a:pPr marL="0" marR="0">
                        <a:lnSpc>
                          <a:spcPct val="107000"/>
                        </a:lnSpc>
                        <a:spcBef>
                          <a:spcPts val="0"/>
                        </a:spcBef>
                        <a:spcAft>
                          <a:spcPts val="0"/>
                        </a:spcAft>
                      </a:pPr>
                      <a:r>
                        <a:rPr lang="en-US" sz="1800" b="0" dirty="0">
                          <a:solidFill>
                            <a:schemeClr val="tx1">
                              <a:lumMod val="75000"/>
                              <a:lumOff val="25000"/>
                            </a:schemeClr>
                          </a:solidFill>
                          <a:latin typeface="Calibri"/>
                          <a:ea typeface="Calibri"/>
                          <a:cs typeface="Times New Roman"/>
                        </a:rPr>
                        <a:t>Lobby for ordinance</a:t>
                      </a:r>
                    </a:p>
                  </a:txBody>
                  <a:tcPr marL="51435" marR="51435" marT="0" marB="0"/>
                </a:tc>
                <a:tc>
                  <a:txBody>
                    <a:bodyPr/>
                    <a:lstStyle/>
                    <a:p>
                      <a:pPr marL="285750" marR="0" indent="-285750">
                        <a:lnSpc>
                          <a:spcPct val="107000"/>
                        </a:lnSpc>
                        <a:spcBef>
                          <a:spcPts val="0"/>
                        </a:spcBef>
                        <a:spcAft>
                          <a:spcPts val="0"/>
                        </a:spcAft>
                        <a:buFont typeface="Arial" panose="020B0604020202020204" pitchFamily="34" charset="0"/>
                        <a:buChar char="•"/>
                      </a:pPr>
                      <a:r>
                        <a:rPr lang="en-US" sz="1800" b="0" dirty="0">
                          <a:solidFill>
                            <a:schemeClr val="tx1">
                              <a:lumMod val="75000"/>
                              <a:lumOff val="25000"/>
                            </a:schemeClr>
                          </a:solidFill>
                          <a:latin typeface="Calibri"/>
                          <a:ea typeface="Calibri"/>
                          <a:cs typeface="Times New Roman"/>
                        </a:rPr>
                        <a:t>Conduct a media campaign</a:t>
                      </a:r>
                    </a:p>
                    <a:p>
                      <a:pPr marL="285750" marR="0" indent="-285750">
                        <a:lnSpc>
                          <a:spcPct val="107000"/>
                        </a:lnSpc>
                        <a:spcBef>
                          <a:spcPts val="0"/>
                        </a:spcBef>
                        <a:spcAft>
                          <a:spcPts val="0"/>
                        </a:spcAft>
                        <a:buFont typeface="Arial" panose="020B0604020202020204" pitchFamily="34" charset="0"/>
                        <a:buChar char="•"/>
                      </a:pPr>
                      <a:r>
                        <a:rPr lang="en-US" sz="1800" b="0" dirty="0">
                          <a:solidFill>
                            <a:schemeClr val="tx1">
                              <a:lumMod val="75000"/>
                              <a:lumOff val="25000"/>
                            </a:schemeClr>
                          </a:solidFill>
                          <a:latin typeface="Calibri"/>
                          <a:ea typeface="Calibri"/>
                          <a:cs typeface="Times New Roman"/>
                        </a:rPr>
                        <a:t>Conduct TB education activities via mass media</a:t>
                      </a:r>
                    </a:p>
                    <a:p>
                      <a:pPr marL="285750" marR="0" indent="-285750">
                        <a:lnSpc>
                          <a:spcPct val="107000"/>
                        </a:lnSpc>
                        <a:spcBef>
                          <a:spcPts val="0"/>
                        </a:spcBef>
                        <a:spcAft>
                          <a:spcPts val="0"/>
                        </a:spcAft>
                        <a:buFont typeface="Arial" panose="020B0604020202020204" pitchFamily="34" charset="0"/>
                        <a:buChar char="•"/>
                      </a:pPr>
                      <a:r>
                        <a:rPr lang="en-US" sz="1800" b="0" dirty="0">
                          <a:solidFill>
                            <a:schemeClr val="tx1">
                              <a:lumMod val="75000"/>
                              <a:lumOff val="25000"/>
                            </a:schemeClr>
                          </a:solidFill>
                          <a:latin typeface="Calibri"/>
                          <a:ea typeface="Calibri"/>
                          <a:cs typeface="Times New Roman"/>
                        </a:rPr>
                        <a:t>Train nurses and midwives in interpersonal communication and counseling skills</a:t>
                      </a:r>
                    </a:p>
                  </a:txBody>
                  <a:tcPr marL="51435" marR="51435" marT="0" marB="0"/>
                </a:tc>
                <a:tc>
                  <a:txBody>
                    <a:bodyPr/>
                    <a:lstStyle/>
                    <a:p>
                      <a:pPr marL="285750" marR="0" indent="-285750">
                        <a:lnSpc>
                          <a:spcPct val="107000"/>
                        </a:lnSpc>
                        <a:spcBef>
                          <a:spcPts val="0"/>
                        </a:spcBef>
                        <a:spcAft>
                          <a:spcPts val="0"/>
                        </a:spcAft>
                        <a:buFont typeface="Arial" panose="020B0604020202020204" pitchFamily="34" charset="0"/>
                        <a:buChar char="•"/>
                      </a:pPr>
                      <a:r>
                        <a:rPr lang="en-US" sz="1800" b="0" dirty="0">
                          <a:solidFill>
                            <a:schemeClr val="tx1">
                              <a:lumMod val="75000"/>
                              <a:lumOff val="25000"/>
                            </a:schemeClr>
                          </a:solidFill>
                          <a:latin typeface="Calibri"/>
                          <a:ea typeface="Calibri"/>
                          <a:cs typeface="Times New Roman"/>
                        </a:rPr>
                        <a:t>Form a Barangay TB Council </a:t>
                      </a:r>
                    </a:p>
                    <a:p>
                      <a:pPr marL="285750" marR="0" indent="-285750">
                        <a:lnSpc>
                          <a:spcPct val="107000"/>
                        </a:lnSpc>
                        <a:spcBef>
                          <a:spcPts val="0"/>
                        </a:spcBef>
                        <a:spcAft>
                          <a:spcPts val="0"/>
                        </a:spcAft>
                        <a:buFont typeface="Arial" panose="020B0604020202020204" pitchFamily="34" charset="0"/>
                        <a:buChar char="•"/>
                      </a:pPr>
                      <a:endParaRPr lang="en-US" sz="1800" b="0" dirty="0">
                        <a:solidFill>
                          <a:schemeClr val="tx1">
                            <a:lumMod val="75000"/>
                            <a:lumOff val="25000"/>
                          </a:schemeClr>
                        </a:solidFill>
                        <a:latin typeface="Calibri"/>
                        <a:ea typeface="Calibri"/>
                        <a:cs typeface="Times New Roman"/>
                      </a:endParaRPr>
                    </a:p>
                    <a:p>
                      <a:pPr marL="285750" marR="0" indent="-285750">
                        <a:lnSpc>
                          <a:spcPct val="107000"/>
                        </a:lnSpc>
                        <a:spcBef>
                          <a:spcPts val="0"/>
                        </a:spcBef>
                        <a:spcAft>
                          <a:spcPts val="0"/>
                        </a:spcAft>
                        <a:buFont typeface="Arial" panose="020B0604020202020204" pitchFamily="34" charset="0"/>
                        <a:buChar char="•"/>
                      </a:pPr>
                      <a:r>
                        <a:rPr lang="en-US" sz="1800" b="0" dirty="0">
                          <a:solidFill>
                            <a:schemeClr val="tx1">
                              <a:lumMod val="75000"/>
                              <a:lumOff val="25000"/>
                            </a:schemeClr>
                          </a:solidFill>
                          <a:latin typeface="Calibri"/>
                          <a:ea typeface="Calibri"/>
                          <a:cs typeface="Times New Roman"/>
                        </a:rPr>
                        <a:t>Train barangay health workers as treatment partners</a:t>
                      </a:r>
                    </a:p>
                  </a:txBody>
                  <a:tcPr marL="51435" marR="51435"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9398825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idx="1"/>
          </p:nvPr>
        </p:nvSpPr>
        <p:spPr>
          <a:xfrm>
            <a:off x="624912" y="2839800"/>
            <a:ext cx="7931915" cy="3749883"/>
          </a:xfrm>
        </p:spPr>
        <p:txBody>
          <a:bodyPr>
            <a:noAutofit/>
          </a:bodyPr>
          <a:lstStyle/>
          <a:p>
            <a:pPr marL="898525" lvl="1" indent="-441325">
              <a:spcBef>
                <a:spcPts val="0"/>
              </a:spcBef>
              <a:spcAft>
                <a:spcPts val="2700"/>
              </a:spcAft>
              <a:buNone/>
            </a:pPr>
            <a:r>
              <a:rPr lang="en-US" sz="2400" dirty="0"/>
              <a:t>4.  Seek support from the Local Chief Executive/ Council.</a:t>
            </a:r>
          </a:p>
          <a:p>
            <a:pPr lvl="1">
              <a:spcBef>
                <a:spcPts val="0"/>
              </a:spcBef>
              <a:spcAft>
                <a:spcPts val="2700"/>
              </a:spcAft>
              <a:buNone/>
            </a:pPr>
            <a:r>
              <a:rPr lang="en-US" sz="2400" dirty="0"/>
              <a:t>5.  Implement the plan.</a:t>
            </a:r>
          </a:p>
          <a:p>
            <a:pPr lvl="1">
              <a:spcBef>
                <a:spcPts val="0"/>
              </a:spcBef>
              <a:spcAft>
                <a:spcPts val="2700"/>
              </a:spcAft>
              <a:buNone/>
            </a:pPr>
            <a:r>
              <a:rPr lang="en-US" sz="2400" dirty="0"/>
              <a:t>6.  Document and monitor the plan.</a:t>
            </a:r>
          </a:p>
          <a:p>
            <a:pPr lvl="1" eaLnBrk="1" hangingPunct="1"/>
            <a:endParaRPr lang="en-US" sz="1500" dirty="0"/>
          </a:p>
          <a:p>
            <a:pPr indent="-2381">
              <a:buNone/>
            </a:pPr>
            <a:r>
              <a:rPr lang="en-US" sz="1500" dirty="0"/>
              <a:t>(Adapted from Stop TB, </a:t>
            </a:r>
            <a:r>
              <a:rPr lang="en-US" sz="1500" b="1" i="1" dirty="0"/>
              <a:t>Guide to Monitoring and Evaluation of Advocacy, Communication, and Social Mobilization to Support Tuberculosis Prevention and Care, </a:t>
            </a:r>
            <a:r>
              <a:rPr lang="en-US" sz="1500" dirty="0"/>
              <a:t>March 2013, </a:t>
            </a:r>
            <a:r>
              <a:rPr lang="en-US" sz="1500" b="1" dirty="0"/>
              <a:t>an</a:t>
            </a:r>
            <a:r>
              <a:rPr lang="en-US" sz="1500" dirty="0"/>
              <a:t>d the </a:t>
            </a:r>
            <a:r>
              <a:rPr lang="en-US" sz="1500" b="1" i="1" dirty="0"/>
              <a:t>Health Promotion Handbook</a:t>
            </a:r>
            <a:r>
              <a:rPr lang="en-US" sz="1500" i="1" dirty="0"/>
              <a:t>, pp.96-97)</a:t>
            </a:r>
            <a:endParaRPr lang="en-US" sz="1500" dirty="0"/>
          </a:p>
          <a:p>
            <a:pPr eaLnBrk="1" hangingPunct="1"/>
            <a:endParaRPr lang="en-US" dirty="0"/>
          </a:p>
        </p:txBody>
      </p:sp>
      <p:sp>
        <p:nvSpPr>
          <p:cNvPr id="6" name="Title 1"/>
          <p:cNvSpPr txBox="1">
            <a:spLocks/>
          </p:cNvSpPr>
          <p:nvPr/>
        </p:nvSpPr>
        <p:spPr>
          <a:xfrm>
            <a:off x="445169" y="634370"/>
            <a:ext cx="8291403" cy="132080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n-US" sz="4000" b="1">
                <a:solidFill>
                  <a:schemeClr val="accent1">
                    <a:lumMod val="75000"/>
                  </a:schemeClr>
                </a:solidFill>
              </a:rPr>
              <a:t>General steps in preparing an ACSM plan</a:t>
            </a:r>
            <a:r>
              <a:rPr lang="en-US" b="1"/>
              <a:t> </a:t>
            </a:r>
            <a:br>
              <a:rPr lang="en-US" b="1"/>
            </a:br>
            <a:endParaRPr lang="en-US" b="1" dirty="0"/>
          </a:p>
        </p:txBody>
      </p:sp>
    </p:spTree>
    <p:extLst>
      <p:ext uri="{BB962C8B-B14F-4D97-AF65-F5344CB8AC3E}">
        <p14:creationId xmlns:p14="http://schemas.microsoft.com/office/powerpoint/2010/main" val="25668857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569" y="688448"/>
            <a:ext cx="8713192" cy="727397"/>
          </a:xfrm>
        </p:spPr>
        <p:txBody>
          <a:bodyPr rtlCol="0">
            <a:noAutofit/>
          </a:bodyPr>
          <a:lstStyle/>
          <a:p>
            <a:pPr>
              <a:defRPr/>
            </a:pPr>
            <a:r>
              <a:rPr lang="en-US" sz="4000" b="1" dirty="0">
                <a:solidFill>
                  <a:schemeClr val="accent1">
                    <a:lumMod val="75000"/>
                  </a:schemeClr>
                </a:solidFill>
              </a:rPr>
              <a:t>Applying ACSM in health promotion</a:t>
            </a:r>
          </a:p>
        </p:txBody>
      </p:sp>
      <p:sp>
        <p:nvSpPr>
          <p:cNvPr id="19459" name="Content Placeholder 2"/>
          <p:cNvSpPr>
            <a:spLocks noGrp="1"/>
          </p:cNvSpPr>
          <p:nvPr>
            <p:ph idx="1"/>
          </p:nvPr>
        </p:nvSpPr>
        <p:spPr>
          <a:xfrm>
            <a:off x="858512" y="2082989"/>
            <a:ext cx="6894095" cy="4450546"/>
          </a:xfrm>
        </p:spPr>
        <p:txBody>
          <a:bodyPr>
            <a:noAutofit/>
          </a:bodyPr>
          <a:lstStyle/>
          <a:p>
            <a:pPr>
              <a:spcBef>
                <a:spcPts val="0"/>
              </a:spcBef>
              <a:spcAft>
                <a:spcPts val="2700"/>
              </a:spcAft>
            </a:pPr>
            <a:r>
              <a:rPr lang="en-US" sz="2600" dirty="0">
                <a:solidFill>
                  <a:schemeClr val="tx1"/>
                </a:solidFill>
              </a:rPr>
              <a:t>Five areas in TB control in which ACSM is essential</a:t>
            </a:r>
            <a:r>
              <a:rPr lang="en-US" sz="2400" dirty="0">
                <a:solidFill>
                  <a:schemeClr val="tx1"/>
                </a:solidFill>
              </a:rPr>
              <a:t> </a:t>
            </a:r>
          </a:p>
          <a:p>
            <a:pPr lvl="1">
              <a:spcBef>
                <a:spcPts val="0"/>
              </a:spcBef>
              <a:spcAft>
                <a:spcPts val="2700"/>
              </a:spcAft>
            </a:pPr>
            <a:r>
              <a:rPr lang="en-US" sz="2000" dirty="0">
                <a:solidFill>
                  <a:schemeClr val="tx1"/>
                </a:solidFill>
              </a:rPr>
              <a:t>Building public health policy</a:t>
            </a:r>
          </a:p>
          <a:p>
            <a:pPr lvl="1">
              <a:spcBef>
                <a:spcPts val="0"/>
              </a:spcBef>
              <a:spcAft>
                <a:spcPts val="2700"/>
              </a:spcAft>
            </a:pPr>
            <a:r>
              <a:rPr lang="en-US" sz="2000" dirty="0">
                <a:solidFill>
                  <a:schemeClr val="tx1"/>
                </a:solidFill>
              </a:rPr>
              <a:t>Creating a supportive environment</a:t>
            </a:r>
          </a:p>
          <a:p>
            <a:pPr lvl="1">
              <a:spcBef>
                <a:spcPts val="0"/>
              </a:spcBef>
              <a:spcAft>
                <a:spcPts val="2700"/>
              </a:spcAft>
            </a:pPr>
            <a:r>
              <a:rPr lang="en-US" sz="2000" dirty="0">
                <a:solidFill>
                  <a:schemeClr val="tx1"/>
                </a:solidFill>
              </a:rPr>
              <a:t>Strengthening community action</a:t>
            </a:r>
          </a:p>
          <a:p>
            <a:pPr lvl="1">
              <a:spcBef>
                <a:spcPts val="0"/>
              </a:spcBef>
              <a:spcAft>
                <a:spcPts val="2700"/>
              </a:spcAft>
            </a:pPr>
            <a:r>
              <a:rPr lang="en-US" sz="2000" dirty="0">
                <a:solidFill>
                  <a:schemeClr val="tx1"/>
                </a:solidFill>
              </a:rPr>
              <a:t>Developing personal skills of health workers</a:t>
            </a:r>
          </a:p>
          <a:p>
            <a:pPr lvl="1">
              <a:spcBef>
                <a:spcPts val="0"/>
              </a:spcBef>
              <a:spcAft>
                <a:spcPts val="2700"/>
              </a:spcAft>
            </a:pPr>
            <a:r>
              <a:rPr lang="en-US" sz="2000" dirty="0">
                <a:solidFill>
                  <a:schemeClr val="tx1"/>
                </a:solidFill>
              </a:rPr>
              <a:t>Reorienting health services</a:t>
            </a:r>
          </a:p>
        </p:txBody>
      </p:sp>
    </p:spTree>
    <p:extLst>
      <p:ext uri="{BB962C8B-B14F-4D97-AF65-F5344CB8AC3E}">
        <p14:creationId xmlns:p14="http://schemas.microsoft.com/office/powerpoint/2010/main" val="17825373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707" y="700358"/>
            <a:ext cx="8184589" cy="1320800"/>
          </a:xfrm>
        </p:spPr>
        <p:txBody>
          <a:bodyPr rtlCol="0">
            <a:noAutofit/>
          </a:bodyPr>
          <a:lstStyle/>
          <a:p>
            <a:pPr>
              <a:defRPr/>
            </a:pPr>
            <a:r>
              <a:rPr lang="en-US" sz="4000" b="1" dirty="0">
                <a:solidFill>
                  <a:schemeClr val="accent1">
                    <a:lumMod val="75000"/>
                  </a:schemeClr>
                </a:solidFill>
              </a:rPr>
              <a:t>Who is responsible for developing the ACSM </a:t>
            </a:r>
            <a:r>
              <a:rPr lang="en-US" sz="4400" b="1" dirty="0">
                <a:solidFill>
                  <a:schemeClr val="accent1">
                    <a:lumMod val="75000"/>
                  </a:schemeClr>
                </a:solidFill>
              </a:rPr>
              <a:t>plan</a:t>
            </a:r>
            <a:endParaRPr lang="en-US" sz="4000" dirty="0">
              <a:solidFill>
                <a:schemeClr val="accent1">
                  <a:lumMod val="75000"/>
                </a:schemeClr>
              </a:solidFill>
            </a:endParaRPr>
          </a:p>
        </p:txBody>
      </p:sp>
      <p:sp>
        <p:nvSpPr>
          <p:cNvPr id="20483" name="Content Placeholder 2"/>
          <p:cNvSpPr>
            <a:spLocks noGrp="1"/>
          </p:cNvSpPr>
          <p:nvPr>
            <p:ph idx="1"/>
          </p:nvPr>
        </p:nvSpPr>
        <p:spPr>
          <a:xfrm>
            <a:off x="708688" y="2842562"/>
            <a:ext cx="6919632" cy="2289877"/>
          </a:xfrm>
        </p:spPr>
        <p:txBody>
          <a:bodyPr>
            <a:normAutofit/>
          </a:bodyPr>
          <a:lstStyle/>
          <a:p>
            <a:pPr eaLnBrk="1" hangingPunct="1"/>
            <a:r>
              <a:rPr lang="en-US" sz="2800" dirty="0">
                <a:solidFill>
                  <a:schemeClr val="tx1"/>
                </a:solidFill>
              </a:rPr>
              <a:t>The Provincial or City/Municipal Health Education and Promotion Officer (HEPO) initiates the preparation of the ACSM plan and is responsible for its effective implementation. </a:t>
            </a:r>
          </a:p>
          <a:p>
            <a:pPr eaLnBrk="1" hangingPunct="1"/>
            <a:endParaRPr lang="en-US" sz="2800" dirty="0">
              <a:solidFill>
                <a:schemeClr val="tx1"/>
              </a:solidFill>
            </a:endParaRPr>
          </a:p>
        </p:txBody>
      </p:sp>
    </p:spTree>
    <p:extLst>
      <p:ext uri="{BB962C8B-B14F-4D97-AF65-F5344CB8AC3E}">
        <p14:creationId xmlns:p14="http://schemas.microsoft.com/office/powerpoint/2010/main" val="912205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300" y="617540"/>
            <a:ext cx="7742138" cy="1320800"/>
          </a:xfrm>
        </p:spPr>
        <p:txBody>
          <a:bodyPr rtlCol="0">
            <a:noAutofit/>
          </a:bodyPr>
          <a:lstStyle/>
          <a:p>
            <a:pPr>
              <a:defRPr/>
            </a:pPr>
            <a:r>
              <a:rPr lang="en-US" sz="4400" b="1" dirty="0">
                <a:solidFill>
                  <a:schemeClr val="accent1">
                    <a:lumMod val="75000"/>
                  </a:schemeClr>
                </a:solidFill>
              </a:rPr>
              <a:t>Monitoring and evaluating the ACSM plan</a:t>
            </a:r>
          </a:p>
        </p:txBody>
      </p:sp>
      <p:sp>
        <p:nvSpPr>
          <p:cNvPr id="21507" name="Content Placeholder 2"/>
          <p:cNvSpPr>
            <a:spLocks noGrp="1"/>
          </p:cNvSpPr>
          <p:nvPr>
            <p:ph idx="1"/>
          </p:nvPr>
        </p:nvSpPr>
        <p:spPr>
          <a:xfrm>
            <a:off x="809603" y="2911735"/>
            <a:ext cx="7095532" cy="2840136"/>
          </a:xfrm>
        </p:spPr>
        <p:txBody>
          <a:bodyPr>
            <a:noAutofit/>
          </a:bodyPr>
          <a:lstStyle/>
          <a:p>
            <a:pPr eaLnBrk="1" hangingPunct="1"/>
            <a:r>
              <a:rPr lang="en-US" sz="2800" dirty="0">
                <a:solidFill>
                  <a:schemeClr val="tx1"/>
                </a:solidFill>
              </a:rPr>
              <a:t>The ACSM is monitored regularly while  in progress to assess achievement of objectives and targets, and evaluated periodically (e.g., annually) for effectiveness and efficiency.</a:t>
            </a:r>
          </a:p>
        </p:txBody>
      </p:sp>
    </p:spTree>
    <p:extLst>
      <p:ext uri="{BB962C8B-B14F-4D97-AF65-F5344CB8AC3E}">
        <p14:creationId xmlns:p14="http://schemas.microsoft.com/office/powerpoint/2010/main" val="3942342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584" y="3125411"/>
            <a:ext cx="6347715" cy="1826581"/>
          </a:xfrm>
        </p:spPr>
        <p:txBody>
          <a:bodyPr>
            <a:normAutofit/>
          </a:bodyPr>
          <a:lstStyle/>
          <a:p>
            <a:r>
              <a:rPr lang="en-US" sz="4800" dirty="0">
                <a:solidFill>
                  <a:schemeClr val="accent1">
                    <a:lumMod val="75000"/>
                  </a:schemeClr>
                </a:solidFill>
              </a:rPr>
              <a:t>Thank you</a:t>
            </a:r>
          </a:p>
        </p:txBody>
      </p:sp>
    </p:spTree>
    <p:extLst>
      <p:ext uri="{BB962C8B-B14F-4D97-AF65-F5344CB8AC3E}">
        <p14:creationId xmlns:p14="http://schemas.microsoft.com/office/powerpoint/2010/main" val="1591788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3"/>
          <p:cNvSpPr>
            <a:spLocks noGrp="1"/>
          </p:cNvSpPr>
          <p:nvPr>
            <p:ph type="title"/>
          </p:nvPr>
        </p:nvSpPr>
        <p:spPr>
          <a:xfrm>
            <a:off x="438660" y="761896"/>
            <a:ext cx="6347713" cy="692149"/>
          </a:xfrm>
        </p:spPr>
        <p:txBody>
          <a:bodyPr>
            <a:noAutofit/>
          </a:bodyPr>
          <a:lstStyle/>
          <a:p>
            <a:pPr eaLnBrk="1" hangingPunct="1"/>
            <a:r>
              <a:rPr lang="en-US" sz="4400" b="1" dirty="0"/>
              <a:t>What is ACSM?</a:t>
            </a:r>
          </a:p>
        </p:txBody>
      </p:sp>
      <p:sp>
        <p:nvSpPr>
          <p:cNvPr id="2051" name="Content Placeholder 4"/>
          <p:cNvSpPr>
            <a:spLocks noGrp="1"/>
          </p:cNvSpPr>
          <p:nvPr>
            <p:ph idx="1"/>
          </p:nvPr>
        </p:nvSpPr>
        <p:spPr>
          <a:xfrm>
            <a:off x="438660" y="1984891"/>
            <a:ext cx="7953172" cy="3627619"/>
          </a:xfrm>
        </p:spPr>
        <p:txBody>
          <a:bodyPr>
            <a:noAutofit/>
          </a:bodyPr>
          <a:lstStyle/>
          <a:p>
            <a:pPr>
              <a:spcBef>
                <a:spcPts val="0"/>
              </a:spcBef>
              <a:spcAft>
                <a:spcPts val="2700"/>
              </a:spcAft>
            </a:pPr>
            <a:r>
              <a:rPr lang="en-PH" sz="2400" dirty="0">
                <a:solidFill>
                  <a:schemeClr val="tx1"/>
                </a:solidFill>
              </a:rPr>
              <a:t>An essential tool in increasing both demand for     and supply of TB services, the two important     pillars in achieving TB program objectives</a:t>
            </a:r>
            <a:endParaRPr lang="en-US" sz="2400" dirty="0">
              <a:solidFill>
                <a:schemeClr val="tx1"/>
              </a:solidFill>
            </a:endParaRPr>
          </a:p>
          <a:p>
            <a:pPr>
              <a:spcBef>
                <a:spcPts val="0"/>
              </a:spcBef>
              <a:spcAft>
                <a:spcPts val="2700"/>
              </a:spcAft>
            </a:pPr>
            <a:r>
              <a:rPr lang="en-US" sz="2400" dirty="0">
                <a:solidFill>
                  <a:schemeClr val="tx1"/>
                </a:solidFill>
              </a:rPr>
              <a:t>A </a:t>
            </a:r>
            <a:r>
              <a:rPr lang="en-US" sz="2400" b="1" dirty="0">
                <a:solidFill>
                  <a:schemeClr val="tx1"/>
                </a:solidFill>
              </a:rPr>
              <a:t>crosscutting approach </a:t>
            </a:r>
            <a:r>
              <a:rPr lang="en-US" sz="2400" dirty="0">
                <a:solidFill>
                  <a:schemeClr val="tx1"/>
                </a:solidFill>
              </a:rPr>
              <a:t>to support the six elements of the STOP TB strategy</a:t>
            </a:r>
          </a:p>
          <a:p>
            <a:pPr>
              <a:spcBef>
                <a:spcPts val="0"/>
              </a:spcBef>
              <a:spcAft>
                <a:spcPts val="2700"/>
              </a:spcAft>
            </a:pPr>
            <a:r>
              <a:rPr lang="en-US" sz="2400" b="1" dirty="0">
                <a:solidFill>
                  <a:schemeClr val="tx1"/>
                </a:solidFill>
              </a:rPr>
              <a:t>Addresses the many social, economic, legal and political barriers </a:t>
            </a:r>
            <a:r>
              <a:rPr lang="en-US" sz="2400" dirty="0">
                <a:solidFill>
                  <a:schemeClr val="tx1"/>
                </a:solidFill>
              </a:rPr>
              <a:t>that challenge TB outcomes </a:t>
            </a:r>
          </a:p>
        </p:txBody>
      </p:sp>
      <p:sp>
        <p:nvSpPr>
          <p:cNvPr id="4" name="TextBox 3"/>
          <p:cNvSpPr txBox="1"/>
          <p:nvPr/>
        </p:nvSpPr>
        <p:spPr>
          <a:xfrm>
            <a:off x="880871" y="6443158"/>
            <a:ext cx="4645824" cy="300082"/>
          </a:xfrm>
          <a:prstGeom prst="rect">
            <a:avLst/>
          </a:prstGeom>
          <a:noFill/>
        </p:spPr>
        <p:txBody>
          <a:bodyPr wrap="none" rtlCol="0">
            <a:spAutoFit/>
          </a:bodyPr>
          <a:lstStyle/>
          <a:p>
            <a:r>
              <a:rPr lang="en-US" sz="1350" i="1" dirty="0"/>
              <a:t>(Stop TB Guidelines for Monitoring and Evaluating ACSM)</a:t>
            </a:r>
          </a:p>
        </p:txBody>
      </p:sp>
    </p:spTree>
    <p:extLst>
      <p:ext uri="{BB962C8B-B14F-4D97-AF65-F5344CB8AC3E}">
        <p14:creationId xmlns:p14="http://schemas.microsoft.com/office/powerpoint/2010/main" val="3727634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3630" y="2361256"/>
            <a:ext cx="7701000" cy="3589839"/>
          </a:xfrm>
        </p:spPr>
        <p:txBody>
          <a:bodyPr rtlCol="0">
            <a:noAutofit/>
          </a:bodyPr>
          <a:lstStyle/>
          <a:p>
            <a:pPr>
              <a:spcBef>
                <a:spcPts val="0"/>
              </a:spcBef>
              <a:spcAft>
                <a:spcPts val="2700"/>
              </a:spcAft>
              <a:defRPr/>
            </a:pPr>
            <a:r>
              <a:rPr lang="en-US" sz="2800" dirty="0">
                <a:solidFill>
                  <a:schemeClr val="tx1"/>
                </a:solidFill>
              </a:rPr>
              <a:t>A set of distinct but inter-related activities designed to:</a:t>
            </a:r>
          </a:p>
          <a:p>
            <a:pPr lvl="1">
              <a:spcBef>
                <a:spcPts val="0"/>
              </a:spcBef>
              <a:spcAft>
                <a:spcPts val="2700"/>
              </a:spcAft>
              <a:defRPr/>
            </a:pPr>
            <a:r>
              <a:rPr lang="en-US" sz="2100" b="1" dirty="0">
                <a:solidFill>
                  <a:schemeClr val="tx1"/>
                </a:solidFill>
              </a:rPr>
              <a:t>advocate for support </a:t>
            </a:r>
            <a:r>
              <a:rPr lang="en-US" sz="2100" dirty="0">
                <a:solidFill>
                  <a:schemeClr val="tx1"/>
                </a:solidFill>
              </a:rPr>
              <a:t>from policy- and decision-makers </a:t>
            </a:r>
          </a:p>
          <a:p>
            <a:pPr lvl="1">
              <a:spcBef>
                <a:spcPts val="0"/>
              </a:spcBef>
              <a:spcAft>
                <a:spcPts val="2700"/>
              </a:spcAft>
              <a:defRPr/>
            </a:pPr>
            <a:r>
              <a:rPr lang="en-US" sz="2100" b="1" dirty="0">
                <a:solidFill>
                  <a:schemeClr val="tx1"/>
                </a:solidFill>
              </a:rPr>
              <a:t>improve interpersonal communication and counseling skills </a:t>
            </a:r>
            <a:r>
              <a:rPr lang="en-US" sz="2100" dirty="0">
                <a:solidFill>
                  <a:schemeClr val="tx1"/>
                </a:solidFill>
              </a:rPr>
              <a:t>of health workers </a:t>
            </a:r>
          </a:p>
          <a:p>
            <a:pPr lvl="1">
              <a:spcBef>
                <a:spcPts val="0"/>
              </a:spcBef>
              <a:spcAft>
                <a:spcPts val="2700"/>
              </a:spcAft>
              <a:defRPr/>
            </a:pPr>
            <a:r>
              <a:rPr lang="en-US" sz="2100" b="1" dirty="0">
                <a:solidFill>
                  <a:schemeClr val="tx1"/>
                </a:solidFill>
              </a:rPr>
              <a:t>combat stigma and discrimination</a:t>
            </a:r>
            <a:endParaRPr lang="en-US" sz="2100" dirty="0">
              <a:solidFill>
                <a:schemeClr val="tx1"/>
              </a:solidFill>
            </a:endParaRPr>
          </a:p>
        </p:txBody>
      </p:sp>
      <p:sp>
        <p:nvSpPr>
          <p:cNvPr id="5" name="Title 3"/>
          <p:cNvSpPr>
            <a:spLocks noGrp="1"/>
          </p:cNvSpPr>
          <p:nvPr>
            <p:ph type="title"/>
          </p:nvPr>
        </p:nvSpPr>
        <p:spPr>
          <a:xfrm>
            <a:off x="483630" y="806868"/>
            <a:ext cx="6347713" cy="857041"/>
          </a:xfrm>
        </p:spPr>
        <p:txBody>
          <a:bodyPr>
            <a:noAutofit/>
          </a:bodyPr>
          <a:lstStyle/>
          <a:p>
            <a:pPr eaLnBrk="1" hangingPunct="1"/>
            <a:r>
              <a:rPr lang="en-US" sz="4400" b="1" dirty="0">
                <a:solidFill>
                  <a:schemeClr val="accent1">
                    <a:lumMod val="75000"/>
                  </a:schemeClr>
                </a:solidFill>
              </a:rPr>
              <a:t>What is ACSM?</a:t>
            </a:r>
          </a:p>
        </p:txBody>
      </p:sp>
    </p:spTree>
    <p:extLst>
      <p:ext uri="{BB962C8B-B14F-4D97-AF65-F5344CB8AC3E}">
        <p14:creationId xmlns:p14="http://schemas.microsoft.com/office/powerpoint/2010/main" val="2413345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3650" y="2297650"/>
            <a:ext cx="7790940" cy="3926169"/>
          </a:xfrm>
        </p:spPr>
        <p:txBody>
          <a:bodyPr rtlCol="0">
            <a:noAutofit/>
          </a:bodyPr>
          <a:lstStyle/>
          <a:p>
            <a:pPr>
              <a:spcBef>
                <a:spcPts val="0"/>
              </a:spcBef>
              <a:spcAft>
                <a:spcPts val="2700"/>
              </a:spcAft>
              <a:defRPr/>
            </a:pPr>
            <a:r>
              <a:rPr lang="en-US" sz="2800" dirty="0">
                <a:solidFill>
                  <a:schemeClr val="tx1"/>
                </a:solidFill>
              </a:rPr>
              <a:t>A set of distinct but inter-related activities designed to </a:t>
            </a:r>
            <a:r>
              <a:rPr lang="en-US" sz="2800" b="1" dirty="0">
                <a:solidFill>
                  <a:schemeClr val="tx1"/>
                </a:solidFill>
              </a:rPr>
              <a:t>mobilize community action </a:t>
            </a:r>
            <a:r>
              <a:rPr lang="en-US" sz="2800" dirty="0">
                <a:solidFill>
                  <a:schemeClr val="tx1"/>
                </a:solidFill>
                <a:sym typeface="Symbol" panose="05050102010706020507" pitchFamily="18" charset="2"/>
              </a:rPr>
              <a:t></a:t>
            </a:r>
            <a:endParaRPr lang="en-US" sz="2800" dirty="0">
              <a:solidFill>
                <a:schemeClr val="tx1"/>
              </a:solidFill>
            </a:endParaRPr>
          </a:p>
          <a:p>
            <a:pPr lvl="1">
              <a:spcBef>
                <a:spcPts val="0"/>
              </a:spcBef>
              <a:spcAft>
                <a:spcPts val="2700"/>
              </a:spcAft>
              <a:defRPr/>
            </a:pPr>
            <a:r>
              <a:rPr lang="en-US" sz="2100" dirty="0">
                <a:solidFill>
                  <a:schemeClr val="tx1"/>
                </a:solidFill>
              </a:rPr>
              <a:t>for advocacy and education; </a:t>
            </a:r>
          </a:p>
          <a:p>
            <a:pPr lvl="1">
              <a:spcBef>
                <a:spcPts val="0"/>
              </a:spcBef>
              <a:spcAft>
                <a:spcPts val="2700"/>
              </a:spcAft>
              <a:defRPr/>
            </a:pPr>
            <a:r>
              <a:rPr lang="en-US" sz="2100" dirty="0">
                <a:solidFill>
                  <a:schemeClr val="tx1"/>
                </a:solidFill>
              </a:rPr>
              <a:t>to motivate </a:t>
            </a:r>
            <a:r>
              <a:rPr lang="en-US" sz="2100" b="1" dirty="0">
                <a:solidFill>
                  <a:schemeClr val="tx1"/>
                </a:solidFill>
              </a:rPr>
              <a:t>TB </a:t>
            </a:r>
            <a:r>
              <a:rPr lang="en-US" sz="2100" b="1" dirty="0" err="1">
                <a:solidFill>
                  <a:schemeClr val="tx1"/>
                </a:solidFill>
              </a:rPr>
              <a:t>symptomatics</a:t>
            </a:r>
            <a:r>
              <a:rPr lang="en-US" sz="2100" b="1" dirty="0">
                <a:solidFill>
                  <a:schemeClr val="tx1"/>
                </a:solidFill>
              </a:rPr>
              <a:t> </a:t>
            </a:r>
            <a:r>
              <a:rPr lang="en-US" sz="2100" dirty="0">
                <a:solidFill>
                  <a:schemeClr val="tx1"/>
                </a:solidFill>
              </a:rPr>
              <a:t>to seek consultation and undergo DSSM; and </a:t>
            </a:r>
          </a:p>
          <a:p>
            <a:pPr lvl="1">
              <a:spcBef>
                <a:spcPts val="0"/>
              </a:spcBef>
              <a:spcAft>
                <a:spcPts val="2700"/>
              </a:spcAft>
              <a:defRPr/>
            </a:pPr>
            <a:r>
              <a:rPr lang="en-US" sz="2100" dirty="0">
                <a:solidFill>
                  <a:schemeClr val="tx1"/>
                </a:solidFill>
              </a:rPr>
              <a:t>to motivate </a:t>
            </a:r>
            <a:r>
              <a:rPr lang="en-US" sz="2100" b="1" dirty="0">
                <a:solidFill>
                  <a:schemeClr val="tx1"/>
                </a:solidFill>
              </a:rPr>
              <a:t>TB patients </a:t>
            </a:r>
            <a:r>
              <a:rPr lang="en-US" sz="2100" dirty="0">
                <a:solidFill>
                  <a:schemeClr val="tx1"/>
                </a:solidFill>
              </a:rPr>
              <a:t>to initiate, continue  and complete treatment, and submit for confirmatory sputum examination.</a:t>
            </a:r>
          </a:p>
        </p:txBody>
      </p:sp>
      <p:sp>
        <p:nvSpPr>
          <p:cNvPr id="5" name="Title 3"/>
          <p:cNvSpPr>
            <a:spLocks noGrp="1"/>
          </p:cNvSpPr>
          <p:nvPr>
            <p:ph type="title"/>
          </p:nvPr>
        </p:nvSpPr>
        <p:spPr>
          <a:xfrm>
            <a:off x="453650" y="791877"/>
            <a:ext cx="6347713" cy="677159"/>
          </a:xfrm>
        </p:spPr>
        <p:txBody>
          <a:bodyPr>
            <a:noAutofit/>
          </a:bodyPr>
          <a:lstStyle/>
          <a:p>
            <a:pPr eaLnBrk="1" hangingPunct="1"/>
            <a:r>
              <a:rPr lang="en-US" sz="4400" b="1" dirty="0">
                <a:solidFill>
                  <a:schemeClr val="accent1">
                    <a:lumMod val="75000"/>
                  </a:schemeClr>
                </a:solidFill>
              </a:rPr>
              <a:t>What is ACSM?</a:t>
            </a:r>
          </a:p>
        </p:txBody>
      </p:sp>
    </p:spTree>
    <p:extLst>
      <p:ext uri="{BB962C8B-B14F-4D97-AF65-F5344CB8AC3E}">
        <p14:creationId xmlns:p14="http://schemas.microsoft.com/office/powerpoint/2010/main" val="2413345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606609" y="857284"/>
            <a:ext cx="6347713" cy="731673"/>
          </a:xfrm>
        </p:spPr>
        <p:txBody>
          <a:bodyPr>
            <a:noAutofit/>
          </a:bodyPr>
          <a:lstStyle/>
          <a:p>
            <a:pPr eaLnBrk="1" hangingPunct="1"/>
            <a:r>
              <a:rPr lang="en-US" sz="4400" b="1" dirty="0">
                <a:solidFill>
                  <a:schemeClr val="accent1">
                    <a:lumMod val="75000"/>
                  </a:schemeClr>
                </a:solidFill>
              </a:rPr>
              <a:t>Elements of ACSM</a:t>
            </a:r>
          </a:p>
        </p:txBody>
      </p:sp>
      <p:sp>
        <p:nvSpPr>
          <p:cNvPr id="3" name="Content Placeholder 2"/>
          <p:cNvSpPr>
            <a:spLocks noGrp="1"/>
          </p:cNvSpPr>
          <p:nvPr>
            <p:ph idx="1"/>
          </p:nvPr>
        </p:nvSpPr>
        <p:spPr>
          <a:xfrm>
            <a:off x="471697" y="2188173"/>
            <a:ext cx="7324918" cy="3328206"/>
          </a:xfrm>
        </p:spPr>
        <p:txBody>
          <a:bodyPr rtlCol="0">
            <a:noAutofit/>
          </a:bodyPr>
          <a:lstStyle/>
          <a:p>
            <a:pPr>
              <a:spcBef>
                <a:spcPts val="0"/>
              </a:spcBef>
              <a:spcAft>
                <a:spcPts val="2700"/>
              </a:spcAft>
              <a:defRPr/>
            </a:pPr>
            <a:r>
              <a:rPr lang="en-PH" sz="2500" b="1" dirty="0">
                <a:solidFill>
                  <a:schemeClr val="tx1"/>
                </a:solidFill>
              </a:rPr>
              <a:t>Advocacy</a:t>
            </a:r>
            <a:r>
              <a:rPr lang="en-PH" sz="2500" dirty="0">
                <a:solidFill>
                  <a:schemeClr val="tx1"/>
                </a:solidFill>
              </a:rPr>
              <a:t> </a:t>
            </a:r>
            <a:r>
              <a:rPr lang="en-PH" sz="2500" dirty="0">
                <a:solidFill>
                  <a:schemeClr val="tx1"/>
                </a:solidFill>
                <a:sym typeface="Symbol" panose="05050102010706020507" pitchFamily="18" charset="2"/>
              </a:rPr>
              <a:t></a:t>
            </a:r>
            <a:r>
              <a:rPr lang="en-PH" sz="2500" dirty="0">
                <a:solidFill>
                  <a:schemeClr val="tx1"/>
                </a:solidFill>
              </a:rPr>
              <a:t> activities designed to place TB control high on the political and development agenda</a:t>
            </a:r>
            <a:endParaRPr lang="en-US" sz="2500" dirty="0">
              <a:solidFill>
                <a:schemeClr val="tx1"/>
              </a:solidFill>
            </a:endParaRPr>
          </a:p>
          <a:p>
            <a:pPr>
              <a:spcBef>
                <a:spcPts val="0"/>
              </a:spcBef>
              <a:spcAft>
                <a:spcPts val="2700"/>
              </a:spcAft>
              <a:defRPr/>
            </a:pPr>
            <a:r>
              <a:rPr lang="en-PH" sz="2500" b="1" dirty="0">
                <a:solidFill>
                  <a:schemeClr val="tx1"/>
                </a:solidFill>
              </a:rPr>
              <a:t>Communication</a:t>
            </a:r>
            <a:r>
              <a:rPr lang="en-PH" sz="2500" dirty="0">
                <a:solidFill>
                  <a:schemeClr val="tx1"/>
                </a:solidFill>
              </a:rPr>
              <a:t> </a:t>
            </a:r>
            <a:r>
              <a:rPr lang="en-PH" sz="2500" dirty="0">
                <a:solidFill>
                  <a:schemeClr val="tx1"/>
                </a:solidFill>
                <a:sym typeface="Symbol" panose="05050102010706020507" pitchFamily="18" charset="2"/>
              </a:rPr>
              <a:t></a:t>
            </a:r>
            <a:r>
              <a:rPr lang="en-PH" sz="2500" dirty="0">
                <a:solidFill>
                  <a:schemeClr val="tx1"/>
                </a:solidFill>
              </a:rPr>
              <a:t> the process people use to exchange information about TB </a:t>
            </a:r>
            <a:endParaRPr lang="en-US" sz="2500" dirty="0">
              <a:solidFill>
                <a:schemeClr val="tx1"/>
              </a:solidFill>
            </a:endParaRPr>
          </a:p>
          <a:p>
            <a:pPr>
              <a:spcBef>
                <a:spcPts val="0"/>
              </a:spcBef>
              <a:spcAft>
                <a:spcPts val="2700"/>
              </a:spcAft>
              <a:defRPr/>
            </a:pPr>
            <a:r>
              <a:rPr lang="en-PH" sz="2500" b="1" dirty="0">
                <a:solidFill>
                  <a:schemeClr val="tx1"/>
                </a:solidFill>
              </a:rPr>
              <a:t>Social mobilization</a:t>
            </a:r>
            <a:r>
              <a:rPr lang="en-PH" sz="2500" dirty="0">
                <a:solidFill>
                  <a:schemeClr val="tx1"/>
                </a:solidFill>
              </a:rPr>
              <a:t>  </a:t>
            </a:r>
          </a:p>
        </p:txBody>
      </p:sp>
    </p:spTree>
    <p:extLst>
      <p:ext uri="{BB962C8B-B14F-4D97-AF65-F5344CB8AC3E}">
        <p14:creationId xmlns:p14="http://schemas.microsoft.com/office/powerpoint/2010/main" val="3482905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6647" y="2248135"/>
            <a:ext cx="7435516" cy="4362360"/>
          </a:xfrm>
        </p:spPr>
        <p:txBody>
          <a:bodyPr rtlCol="0">
            <a:noAutofit/>
          </a:bodyPr>
          <a:lstStyle/>
          <a:p>
            <a:pPr>
              <a:spcBef>
                <a:spcPts val="0"/>
              </a:spcBef>
              <a:spcAft>
                <a:spcPts val="2700"/>
              </a:spcAft>
              <a:defRPr/>
            </a:pPr>
            <a:r>
              <a:rPr lang="en-PH" sz="2800" b="1" dirty="0">
                <a:solidFill>
                  <a:schemeClr val="tx1"/>
                </a:solidFill>
              </a:rPr>
              <a:t>Social mobilization </a:t>
            </a:r>
            <a:r>
              <a:rPr lang="en-PH" sz="2800" dirty="0">
                <a:solidFill>
                  <a:schemeClr val="tx1"/>
                </a:solidFill>
                <a:sym typeface="Symbol" panose="05050102010706020507" pitchFamily="18" charset="2"/>
              </a:rPr>
              <a:t></a:t>
            </a:r>
            <a:r>
              <a:rPr lang="en-PH" sz="2800" dirty="0">
                <a:solidFill>
                  <a:schemeClr val="tx1"/>
                </a:solidFill>
              </a:rPr>
              <a:t> the process of bringing together all feasible and practical inter-sectoral allies to:</a:t>
            </a:r>
          </a:p>
          <a:p>
            <a:pPr lvl="1">
              <a:spcBef>
                <a:spcPts val="0"/>
              </a:spcBef>
              <a:spcAft>
                <a:spcPts val="2700"/>
              </a:spcAft>
              <a:defRPr/>
            </a:pPr>
            <a:r>
              <a:rPr lang="en-PH" sz="2100" dirty="0">
                <a:solidFill>
                  <a:schemeClr val="tx1"/>
                </a:solidFill>
              </a:rPr>
              <a:t>raise awareness of and demand for a particular program,</a:t>
            </a:r>
          </a:p>
          <a:p>
            <a:pPr lvl="1">
              <a:spcBef>
                <a:spcPts val="0"/>
              </a:spcBef>
              <a:spcAft>
                <a:spcPts val="2700"/>
              </a:spcAft>
              <a:defRPr/>
            </a:pPr>
            <a:r>
              <a:rPr lang="en-PH" sz="2100" dirty="0">
                <a:solidFill>
                  <a:schemeClr val="tx1"/>
                </a:solidFill>
              </a:rPr>
              <a:t>assist in the delivery of resources and services, and</a:t>
            </a:r>
          </a:p>
          <a:p>
            <a:pPr lvl="1">
              <a:spcBef>
                <a:spcPts val="0"/>
              </a:spcBef>
              <a:spcAft>
                <a:spcPts val="2700"/>
              </a:spcAft>
              <a:defRPr/>
            </a:pPr>
            <a:r>
              <a:rPr lang="en-PH" sz="2100" dirty="0">
                <a:solidFill>
                  <a:schemeClr val="tx1"/>
                </a:solidFill>
              </a:rPr>
              <a:t>strengthen community participation for sustainability and self-reliance.</a:t>
            </a:r>
          </a:p>
        </p:txBody>
      </p:sp>
      <p:sp>
        <p:nvSpPr>
          <p:cNvPr id="5" name="Title 1"/>
          <p:cNvSpPr>
            <a:spLocks noGrp="1"/>
          </p:cNvSpPr>
          <p:nvPr>
            <p:ph type="title"/>
          </p:nvPr>
        </p:nvSpPr>
        <p:spPr>
          <a:xfrm>
            <a:off x="441716" y="857285"/>
            <a:ext cx="6347713" cy="686703"/>
          </a:xfrm>
        </p:spPr>
        <p:txBody>
          <a:bodyPr>
            <a:noAutofit/>
          </a:bodyPr>
          <a:lstStyle/>
          <a:p>
            <a:pPr eaLnBrk="1" hangingPunct="1"/>
            <a:r>
              <a:rPr lang="en-US" sz="4400" b="1" dirty="0">
                <a:solidFill>
                  <a:schemeClr val="accent1">
                    <a:lumMod val="75000"/>
                  </a:schemeClr>
                </a:solidFill>
              </a:rPr>
              <a:t>Elements of ACSM</a:t>
            </a:r>
          </a:p>
        </p:txBody>
      </p:sp>
    </p:spTree>
    <p:extLst>
      <p:ext uri="{BB962C8B-B14F-4D97-AF65-F5344CB8AC3E}">
        <p14:creationId xmlns:p14="http://schemas.microsoft.com/office/powerpoint/2010/main" val="3482905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70425" y="857514"/>
            <a:ext cx="6347713" cy="716454"/>
          </a:xfrm>
        </p:spPr>
        <p:txBody>
          <a:bodyPr>
            <a:noAutofit/>
          </a:bodyPr>
          <a:lstStyle/>
          <a:p>
            <a:pPr eaLnBrk="1" hangingPunct="1"/>
            <a:r>
              <a:rPr lang="en-US" sz="4400" b="1" dirty="0">
                <a:solidFill>
                  <a:schemeClr val="accent1">
                    <a:lumMod val="75000"/>
                  </a:schemeClr>
                </a:solidFill>
              </a:rPr>
              <a:t>Objectives of ACSM</a:t>
            </a:r>
          </a:p>
        </p:txBody>
      </p:sp>
      <p:sp>
        <p:nvSpPr>
          <p:cNvPr id="3" name="Content Placeholder 2"/>
          <p:cNvSpPr>
            <a:spLocks noGrp="1"/>
          </p:cNvSpPr>
          <p:nvPr>
            <p:ph idx="1"/>
          </p:nvPr>
        </p:nvSpPr>
        <p:spPr>
          <a:xfrm>
            <a:off x="670425" y="2358195"/>
            <a:ext cx="7274362" cy="3862723"/>
          </a:xfrm>
        </p:spPr>
        <p:txBody>
          <a:bodyPr rtlCol="0">
            <a:noAutofit/>
          </a:bodyPr>
          <a:lstStyle/>
          <a:p>
            <a:pPr>
              <a:spcBef>
                <a:spcPts val="0"/>
              </a:spcBef>
              <a:spcAft>
                <a:spcPts val="2700"/>
              </a:spcAft>
              <a:defRPr/>
            </a:pPr>
            <a:r>
              <a:rPr lang="en-PH" sz="2400" dirty="0">
                <a:solidFill>
                  <a:schemeClr val="tx1"/>
                </a:solidFill>
              </a:rPr>
              <a:t>Mobilize political and </a:t>
            </a:r>
            <a:r>
              <a:rPr lang="en-PH" sz="2400" dirty="0" err="1">
                <a:solidFill>
                  <a:schemeClr val="tx1"/>
                </a:solidFill>
              </a:rPr>
              <a:t>multisectoral</a:t>
            </a:r>
            <a:r>
              <a:rPr lang="en-PH" sz="2400" dirty="0">
                <a:solidFill>
                  <a:schemeClr val="tx1"/>
                </a:solidFill>
              </a:rPr>
              <a:t> commitment and sustain adequate resources for TB</a:t>
            </a:r>
          </a:p>
          <a:p>
            <a:pPr>
              <a:spcBef>
                <a:spcPts val="0"/>
              </a:spcBef>
              <a:spcAft>
                <a:spcPts val="2700"/>
              </a:spcAft>
              <a:defRPr/>
            </a:pPr>
            <a:r>
              <a:rPr lang="en-PH" sz="2400" dirty="0">
                <a:solidFill>
                  <a:schemeClr val="tx1"/>
                </a:solidFill>
              </a:rPr>
              <a:t>Increase awareness and knowledge about the disease as well as available DOTS services</a:t>
            </a:r>
          </a:p>
          <a:p>
            <a:pPr>
              <a:spcBef>
                <a:spcPts val="0"/>
              </a:spcBef>
              <a:spcAft>
                <a:spcPts val="2700"/>
              </a:spcAft>
              <a:defRPr/>
            </a:pPr>
            <a:r>
              <a:rPr lang="en-PH" sz="2400" dirty="0">
                <a:solidFill>
                  <a:schemeClr val="tx1"/>
                </a:solidFill>
              </a:rPr>
              <a:t>Minimize TB stigma and discrimination through behavior change communication (BCC)</a:t>
            </a:r>
          </a:p>
          <a:p>
            <a:pPr>
              <a:spcBef>
                <a:spcPts val="0"/>
              </a:spcBef>
              <a:spcAft>
                <a:spcPts val="2700"/>
              </a:spcAft>
              <a:defRPr/>
            </a:pPr>
            <a:r>
              <a:rPr lang="en-PH" sz="2400" dirty="0">
                <a:solidFill>
                  <a:schemeClr val="tx1"/>
                </a:solidFill>
              </a:rPr>
              <a:t>Empower people affected by TB</a:t>
            </a:r>
            <a:endParaRPr lang="en-US" sz="2400" dirty="0">
              <a:solidFill>
                <a:schemeClr val="tx1"/>
              </a:solidFill>
            </a:endParaRPr>
          </a:p>
          <a:p>
            <a:pPr>
              <a:spcBef>
                <a:spcPts val="0"/>
              </a:spcBef>
              <a:spcAft>
                <a:spcPts val="2700"/>
              </a:spcAft>
              <a:defRPr/>
            </a:pPr>
            <a:endParaRPr lang="en-US" sz="2400" dirty="0"/>
          </a:p>
        </p:txBody>
      </p:sp>
    </p:spTree>
    <p:extLst>
      <p:ext uri="{BB962C8B-B14F-4D97-AF65-F5344CB8AC3E}">
        <p14:creationId xmlns:p14="http://schemas.microsoft.com/office/powerpoint/2010/main" val="548599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540701" y="749988"/>
            <a:ext cx="6347713" cy="793998"/>
          </a:xfrm>
        </p:spPr>
        <p:txBody>
          <a:bodyPr>
            <a:noAutofit/>
          </a:bodyPr>
          <a:lstStyle/>
          <a:p>
            <a:pPr eaLnBrk="1" hangingPunct="1"/>
            <a:r>
              <a:rPr lang="en-US" sz="4400" b="1" dirty="0">
                <a:solidFill>
                  <a:schemeClr val="accent1">
                    <a:lumMod val="75000"/>
                  </a:schemeClr>
                </a:solidFill>
              </a:rPr>
              <a:t>Policies on ACSM </a:t>
            </a:r>
          </a:p>
        </p:txBody>
      </p:sp>
      <p:sp>
        <p:nvSpPr>
          <p:cNvPr id="3" name="Content Placeholder 2"/>
          <p:cNvSpPr>
            <a:spLocks noGrp="1"/>
          </p:cNvSpPr>
          <p:nvPr>
            <p:ph idx="1"/>
          </p:nvPr>
        </p:nvSpPr>
        <p:spPr>
          <a:xfrm>
            <a:off x="540701" y="2405280"/>
            <a:ext cx="7199086" cy="3749883"/>
          </a:xfrm>
        </p:spPr>
        <p:txBody>
          <a:bodyPr rtlCol="0">
            <a:noAutofit/>
          </a:bodyPr>
          <a:lstStyle/>
          <a:p>
            <a:pPr>
              <a:defRPr/>
            </a:pPr>
            <a:r>
              <a:rPr lang="en-PH" sz="2500" dirty="0">
                <a:solidFill>
                  <a:schemeClr val="tx1"/>
                </a:solidFill>
              </a:rPr>
              <a:t>The </a:t>
            </a:r>
            <a:r>
              <a:rPr lang="en-PH" sz="2500" b="1" dirty="0">
                <a:solidFill>
                  <a:schemeClr val="tx1"/>
                </a:solidFill>
              </a:rPr>
              <a:t>Local Health Board </a:t>
            </a:r>
            <a:r>
              <a:rPr lang="en-PH" sz="2500" dirty="0">
                <a:solidFill>
                  <a:schemeClr val="tx1"/>
                </a:solidFill>
              </a:rPr>
              <a:t>of all LGUs should include ACSM activities in their provincial/city/municipal health plan.</a:t>
            </a:r>
            <a:endParaRPr lang="en-US" sz="2500" dirty="0">
              <a:solidFill>
                <a:schemeClr val="tx1"/>
              </a:solidFill>
            </a:endParaRPr>
          </a:p>
          <a:p>
            <a:pPr>
              <a:defRPr/>
            </a:pPr>
            <a:endParaRPr lang="en-PH" sz="2500" dirty="0">
              <a:solidFill>
                <a:schemeClr val="tx1"/>
              </a:solidFill>
            </a:endParaRPr>
          </a:p>
          <a:p>
            <a:pPr>
              <a:defRPr/>
            </a:pPr>
            <a:r>
              <a:rPr lang="en-PH" sz="2500" dirty="0">
                <a:solidFill>
                  <a:schemeClr val="tx1"/>
                </a:solidFill>
              </a:rPr>
              <a:t>The </a:t>
            </a:r>
            <a:r>
              <a:rPr lang="en-PH" sz="2500" b="1" dirty="0">
                <a:solidFill>
                  <a:schemeClr val="tx1"/>
                </a:solidFill>
              </a:rPr>
              <a:t>DOTS facility staff and stakeholders </a:t>
            </a:r>
            <a:r>
              <a:rPr lang="en-PH" sz="2500" dirty="0">
                <a:solidFill>
                  <a:schemeClr val="tx1"/>
                </a:solidFill>
              </a:rPr>
              <a:t>shall advocate with local political leaders to increase funding for the TB control program and institute policy changes to support the program’s implementation environment.</a:t>
            </a:r>
            <a:endParaRPr lang="en-US" sz="2500" dirty="0">
              <a:solidFill>
                <a:schemeClr val="tx1"/>
              </a:solidFill>
            </a:endParaRPr>
          </a:p>
        </p:txBody>
      </p:sp>
    </p:spTree>
    <p:extLst>
      <p:ext uri="{BB962C8B-B14F-4D97-AF65-F5344CB8AC3E}">
        <p14:creationId xmlns:p14="http://schemas.microsoft.com/office/powerpoint/2010/main" val="2610954751"/>
      </p:ext>
    </p:extLst>
  </p:cSld>
  <p:clrMapOvr>
    <a:masterClrMapping/>
  </p:clrMapOvr>
</p:sld>
</file>

<file path=ppt/theme/theme1.xml><?xml version="1.0" encoding="utf-8"?>
<a:theme xmlns:a="http://schemas.openxmlformats.org/drawingml/2006/main" name="Face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545</TotalTime>
  <Words>1995</Words>
  <Application>Microsoft Office PowerPoint</Application>
  <PresentationFormat>On-screen Show (4:3)</PresentationFormat>
  <Paragraphs>203</Paragraphs>
  <Slides>28</Slides>
  <Notes>28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ＭＳ Ｐゴシック</vt:lpstr>
      <vt:lpstr>Arial</vt:lpstr>
      <vt:lpstr>Calibri</vt:lpstr>
      <vt:lpstr>Symbol</vt:lpstr>
      <vt:lpstr>Times New Roman</vt:lpstr>
      <vt:lpstr>Trebuchet MS</vt:lpstr>
      <vt:lpstr>Wingdings 3</vt:lpstr>
      <vt:lpstr>Facet</vt:lpstr>
      <vt:lpstr>     5th edition  NTP MANUAL OF  PROCEDURES Advocacy, Communication and                      Social Mobilization</vt:lpstr>
      <vt:lpstr>Objectives</vt:lpstr>
      <vt:lpstr>What is ACSM?</vt:lpstr>
      <vt:lpstr>What is ACSM?</vt:lpstr>
      <vt:lpstr>What is ACSM?</vt:lpstr>
      <vt:lpstr>Elements of ACSM</vt:lpstr>
      <vt:lpstr>Elements of ACSM</vt:lpstr>
      <vt:lpstr>Objectives of ACSM</vt:lpstr>
      <vt:lpstr>Policies on ACSM </vt:lpstr>
      <vt:lpstr>PowerPoint Presentation</vt:lpstr>
      <vt:lpstr>Policies on ACSM </vt:lpstr>
      <vt:lpstr>Advocacy (guidelines) </vt:lpstr>
      <vt:lpstr>Advocacy (guidelines) </vt:lpstr>
      <vt:lpstr>Advocacy (guidelines) </vt:lpstr>
      <vt:lpstr>PowerPoint Presentation</vt:lpstr>
      <vt:lpstr>Communication (guidelines)</vt:lpstr>
      <vt:lpstr>PowerPoint Presentation</vt:lpstr>
      <vt:lpstr>PowerPoint Presentation</vt:lpstr>
      <vt:lpstr>PowerPoint Presentation</vt:lpstr>
      <vt:lpstr>Social mobilization (guidelines) </vt:lpstr>
      <vt:lpstr>PowerPoint Presentation</vt:lpstr>
      <vt:lpstr>General steps in preparing an ACSM plan  </vt:lpstr>
      <vt:lpstr>PowerPoint Presentation</vt:lpstr>
      <vt:lpstr>PowerPoint Presentation</vt:lpstr>
      <vt:lpstr>Applying ACSM in health promotion</vt:lpstr>
      <vt:lpstr>Who is responsible for developing the ACSM plan</vt:lpstr>
      <vt:lpstr>Monitoring and evaluating the ACSM plan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NTP  MANUAL OF  PROCEDURES Advocacy, Communication and Social Mobilization</dc:title>
  <dc:creator>admin-user</dc:creator>
  <cp:lastModifiedBy>alio</cp:lastModifiedBy>
  <cp:revision>105</cp:revision>
  <dcterms:created xsi:type="dcterms:W3CDTF">2014-02-17T22:52:17Z</dcterms:created>
  <dcterms:modified xsi:type="dcterms:W3CDTF">2018-04-23T11:22:44Z</dcterms:modified>
</cp:coreProperties>
</file>