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61" r:id="rId3"/>
    <p:sldId id="258" r:id="rId4"/>
    <p:sldId id="289" r:id="rId5"/>
    <p:sldId id="280" r:id="rId6"/>
    <p:sldId id="281" r:id="rId7"/>
    <p:sldId id="290" r:id="rId8"/>
    <p:sldId id="291" r:id="rId9"/>
    <p:sldId id="309" r:id="rId10"/>
    <p:sldId id="283" r:id="rId11"/>
    <p:sldId id="262" r:id="rId12"/>
    <p:sldId id="311" r:id="rId13"/>
    <p:sldId id="284" r:id="rId14"/>
    <p:sldId id="260" r:id="rId15"/>
    <p:sldId id="285" r:id="rId16"/>
    <p:sldId id="292" r:id="rId17"/>
    <p:sldId id="310" r:id="rId18"/>
    <p:sldId id="298" r:id="rId19"/>
    <p:sldId id="264" r:id="rId20"/>
    <p:sldId id="293" r:id="rId21"/>
    <p:sldId id="265" r:id="rId22"/>
    <p:sldId id="307" r:id="rId23"/>
    <p:sldId id="308" r:id="rId24"/>
    <p:sldId id="294" r:id="rId25"/>
    <p:sldId id="295" r:id="rId26"/>
    <p:sldId id="296" r:id="rId27"/>
    <p:sldId id="266" r:id="rId28"/>
    <p:sldId id="271" r:id="rId29"/>
    <p:sldId id="299" r:id="rId30"/>
    <p:sldId id="300" r:id="rId31"/>
    <p:sldId id="287" r:id="rId32"/>
    <p:sldId id="288" r:id="rId33"/>
    <p:sldId id="303" r:id="rId34"/>
    <p:sldId id="304" r:id="rId35"/>
    <p:sldId id="305" r:id="rId36"/>
    <p:sldId id="30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357" autoAdjust="0"/>
    <p:restoredTop sz="70874" autoAdjust="0"/>
  </p:normalViewPr>
  <p:slideViewPr>
    <p:cSldViewPr snapToGrid="0">
      <p:cViewPr varScale="1">
        <p:scale>
          <a:sx n="56" d="100"/>
          <a:sy n="56" d="100"/>
        </p:scale>
        <p:origin x="996"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6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496C0-076E-4694-969D-2907B51C307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AAB8CDD7-C418-4407-AE4E-F491DFFE5AFA}">
      <dgm:prSet phldrT="[Text]" custT="1"/>
      <dgm:spPr/>
      <dgm:t>
        <a:bodyPr/>
        <a:lstStyle/>
        <a:p>
          <a:r>
            <a:rPr lang="en-US" sz="3200" dirty="0"/>
            <a:t>Provincial MSA</a:t>
          </a:r>
        </a:p>
      </dgm:t>
    </dgm:pt>
    <dgm:pt modelId="{FE7A3A59-B52E-4E49-8D3C-07F4C1EDE5E3}" type="parTrans" cxnId="{E29D4384-A40A-4D9B-9844-657819675D49}">
      <dgm:prSet/>
      <dgm:spPr/>
      <dgm:t>
        <a:bodyPr/>
        <a:lstStyle/>
        <a:p>
          <a:endParaRPr lang="en-US"/>
        </a:p>
      </dgm:t>
    </dgm:pt>
    <dgm:pt modelId="{C2E3995D-45E0-4D04-A111-936285D0D620}" type="sibTrans" cxnId="{E29D4384-A40A-4D9B-9844-657819675D49}">
      <dgm:prSet/>
      <dgm:spPr/>
      <dgm:t>
        <a:bodyPr/>
        <a:lstStyle/>
        <a:p>
          <a:endParaRPr lang="en-US"/>
        </a:p>
      </dgm:t>
    </dgm:pt>
    <dgm:pt modelId="{9B267AFD-EC55-4A98-9F2D-21946A49F03C}">
      <dgm:prSet phldrT="[Text]"/>
      <dgm:spPr/>
      <dgm:t>
        <a:bodyPr/>
        <a:lstStyle/>
        <a:p>
          <a:r>
            <a:rPr lang="en-US" b="0" dirty="0">
              <a:solidFill>
                <a:schemeClr val="tx1"/>
              </a:solidFill>
            </a:rPr>
            <a:t>Advocacy</a:t>
          </a:r>
        </a:p>
      </dgm:t>
    </dgm:pt>
    <dgm:pt modelId="{0E6845F0-3C7E-4580-9590-888DAD78DE8C}" type="parTrans" cxnId="{7F0B62B5-DA54-4686-868E-6431A58BC143}">
      <dgm:prSet/>
      <dgm:spPr/>
      <dgm:t>
        <a:bodyPr/>
        <a:lstStyle/>
        <a:p>
          <a:endParaRPr lang="en-US"/>
        </a:p>
      </dgm:t>
    </dgm:pt>
    <dgm:pt modelId="{EEED66AA-91A0-48C1-B713-0BED1CEFC6E0}" type="sibTrans" cxnId="{7F0B62B5-DA54-4686-868E-6431A58BC143}">
      <dgm:prSet/>
      <dgm:spPr/>
      <dgm:t>
        <a:bodyPr/>
        <a:lstStyle/>
        <a:p>
          <a:endParaRPr lang="en-US"/>
        </a:p>
      </dgm:t>
    </dgm:pt>
    <dgm:pt modelId="{17CFE757-04E2-41C6-91DE-5B32C121873D}">
      <dgm:prSet phldrT="[Text]"/>
      <dgm:spPr/>
      <dgm:t>
        <a:bodyPr/>
        <a:lstStyle/>
        <a:p>
          <a:r>
            <a:rPr lang="en-US" b="0" dirty="0">
              <a:solidFill>
                <a:schemeClr val="tx1"/>
              </a:solidFill>
            </a:rPr>
            <a:t>Decision making</a:t>
          </a:r>
        </a:p>
      </dgm:t>
    </dgm:pt>
    <dgm:pt modelId="{33BDF26E-A77E-4E7A-BC8C-5AE0205A296B}" type="parTrans" cxnId="{C61E7591-6ADB-488D-9AB8-9EBFAB2DCFBC}">
      <dgm:prSet/>
      <dgm:spPr/>
      <dgm:t>
        <a:bodyPr/>
        <a:lstStyle/>
        <a:p>
          <a:endParaRPr lang="en-US"/>
        </a:p>
      </dgm:t>
    </dgm:pt>
    <dgm:pt modelId="{A18D5FF6-CB9E-4846-9DB4-B6319633222D}" type="sibTrans" cxnId="{C61E7591-6ADB-488D-9AB8-9EBFAB2DCFBC}">
      <dgm:prSet/>
      <dgm:spPr/>
      <dgm:t>
        <a:bodyPr/>
        <a:lstStyle/>
        <a:p>
          <a:endParaRPr lang="en-US"/>
        </a:p>
      </dgm:t>
    </dgm:pt>
    <dgm:pt modelId="{EDDC1E74-B27F-4A06-A090-ED4691EF7236}">
      <dgm:prSet phldrT="[Text]"/>
      <dgm:spPr/>
      <dgm:t>
        <a:bodyPr/>
        <a:lstStyle/>
        <a:p>
          <a:r>
            <a:rPr lang="en-US" b="0" dirty="0">
              <a:solidFill>
                <a:schemeClr val="tx1"/>
              </a:solidFill>
            </a:rPr>
            <a:t>Policy development</a:t>
          </a:r>
        </a:p>
      </dgm:t>
    </dgm:pt>
    <dgm:pt modelId="{D938D9A3-FAF4-4BBA-B23B-E98DD21E622E}" type="parTrans" cxnId="{DA75D718-52A2-4672-8FE4-E12C940808C6}">
      <dgm:prSet/>
      <dgm:spPr/>
      <dgm:t>
        <a:bodyPr/>
        <a:lstStyle/>
        <a:p>
          <a:endParaRPr lang="en-US"/>
        </a:p>
      </dgm:t>
    </dgm:pt>
    <dgm:pt modelId="{13565588-8578-4040-B75F-43C54C2ED8A3}" type="sibTrans" cxnId="{DA75D718-52A2-4672-8FE4-E12C940808C6}">
      <dgm:prSet/>
      <dgm:spPr/>
      <dgm:t>
        <a:bodyPr/>
        <a:lstStyle/>
        <a:p>
          <a:endParaRPr lang="en-US"/>
        </a:p>
      </dgm:t>
    </dgm:pt>
    <dgm:pt modelId="{D5350025-FD82-4513-A785-44A68264B114}">
      <dgm:prSet phldrT="[Text]" custT="1"/>
      <dgm:spPr/>
      <dgm:t>
        <a:bodyPr/>
        <a:lstStyle/>
        <a:p>
          <a:r>
            <a:rPr lang="en-US" sz="3200" dirty="0"/>
            <a:t>Provincial Health Office</a:t>
          </a:r>
        </a:p>
      </dgm:t>
    </dgm:pt>
    <dgm:pt modelId="{CE077314-102E-42F7-8D24-ED6D4D8EB17E}" type="parTrans" cxnId="{BBEAC92E-A7FB-4FEB-BCCA-203EB510FD52}">
      <dgm:prSet/>
      <dgm:spPr/>
      <dgm:t>
        <a:bodyPr/>
        <a:lstStyle/>
        <a:p>
          <a:endParaRPr lang="en-US"/>
        </a:p>
      </dgm:t>
    </dgm:pt>
    <dgm:pt modelId="{EE92F21B-7A63-49DB-9927-0A5AA36F311E}" type="sibTrans" cxnId="{BBEAC92E-A7FB-4FEB-BCCA-203EB510FD52}">
      <dgm:prSet/>
      <dgm:spPr/>
      <dgm:t>
        <a:bodyPr/>
        <a:lstStyle/>
        <a:p>
          <a:endParaRPr lang="en-US"/>
        </a:p>
      </dgm:t>
    </dgm:pt>
    <dgm:pt modelId="{CE7F18BF-3888-43CA-A591-E3E337B6DE9F}">
      <dgm:prSet phldrT="[Text]"/>
      <dgm:spPr/>
      <dgm:t>
        <a:bodyPr/>
        <a:lstStyle/>
        <a:p>
          <a:r>
            <a:rPr lang="en-US" dirty="0"/>
            <a:t>Program management</a:t>
          </a:r>
        </a:p>
      </dgm:t>
    </dgm:pt>
    <dgm:pt modelId="{363C65C6-98DC-4AA7-8957-7F08AE4A094E}" type="parTrans" cxnId="{7281B378-0FDE-4B94-A9EE-681011E6EE2F}">
      <dgm:prSet/>
      <dgm:spPr/>
      <dgm:t>
        <a:bodyPr/>
        <a:lstStyle/>
        <a:p>
          <a:endParaRPr lang="en-US"/>
        </a:p>
      </dgm:t>
    </dgm:pt>
    <dgm:pt modelId="{6FD48EFF-7FF2-4619-B089-C28F555F96A4}" type="sibTrans" cxnId="{7281B378-0FDE-4B94-A9EE-681011E6EE2F}">
      <dgm:prSet/>
      <dgm:spPr/>
      <dgm:t>
        <a:bodyPr/>
        <a:lstStyle/>
        <a:p>
          <a:endParaRPr lang="en-US"/>
        </a:p>
      </dgm:t>
    </dgm:pt>
    <dgm:pt modelId="{4D756171-044B-4CC5-84B7-55C878FCB4B0}">
      <dgm:prSet phldrT="[Text]"/>
      <dgm:spPr/>
      <dgm:t>
        <a:bodyPr/>
        <a:lstStyle/>
        <a:p>
          <a:r>
            <a:rPr lang="en-US" dirty="0"/>
            <a:t>Logistics management</a:t>
          </a:r>
        </a:p>
      </dgm:t>
    </dgm:pt>
    <dgm:pt modelId="{BBA0AF6E-2826-44C6-B094-F9C04DE8893C}" type="parTrans" cxnId="{FAB8EE2A-10B7-47A8-A91B-6E811A7456A5}">
      <dgm:prSet/>
      <dgm:spPr/>
      <dgm:t>
        <a:bodyPr/>
        <a:lstStyle/>
        <a:p>
          <a:endParaRPr lang="en-US"/>
        </a:p>
      </dgm:t>
    </dgm:pt>
    <dgm:pt modelId="{5A20B79C-B01F-4B0D-A64E-6C395346CB4B}" type="sibTrans" cxnId="{FAB8EE2A-10B7-47A8-A91B-6E811A7456A5}">
      <dgm:prSet/>
      <dgm:spPr/>
      <dgm:t>
        <a:bodyPr/>
        <a:lstStyle/>
        <a:p>
          <a:endParaRPr lang="en-US"/>
        </a:p>
      </dgm:t>
    </dgm:pt>
    <dgm:pt modelId="{3BD34E8C-634F-4CFA-B206-83A8A3646D99}">
      <dgm:prSet phldrT="[Text]"/>
      <dgm:spPr/>
      <dgm:t>
        <a:bodyPr/>
        <a:lstStyle/>
        <a:p>
          <a:r>
            <a:rPr lang="en-US" dirty="0"/>
            <a:t>Monitoring</a:t>
          </a:r>
        </a:p>
      </dgm:t>
    </dgm:pt>
    <dgm:pt modelId="{A0AE691A-CA34-4B7F-9E30-BCDB3D37ED2F}" type="parTrans" cxnId="{893588B7-8037-4D53-84F5-174E9D8756AF}">
      <dgm:prSet/>
      <dgm:spPr/>
      <dgm:t>
        <a:bodyPr/>
        <a:lstStyle/>
        <a:p>
          <a:endParaRPr lang="en-US"/>
        </a:p>
      </dgm:t>
    </dgm:pt>
    <dgm:pt modelId="{1A853183-4596-4936-B645-98E30D663B93}" type="sibTrans" cxnId="{893588B7-8037-4D53-84F5-174E9D8756AF}">
      <dgm:prSet/>
      <dgm:spPr/>
      <dgm:t>
        <a:bodyPr/>
        <a:lstStyle/>
        <a:p>
          <a:endParaRPr lang="en-US"/>
        </a:p>
      </dgm:t>
    </dgm:pt>
    <dgm:pt modelId="{921972FE-0AEA-4C86-953D-CCA8460B9FE4}">
      <dgm:prSet/>
      <dgm:spPr/>
      <dgm:t>
        <a:bodyPr/>
        <a:lstStyle/>
        <a:p>
          <a:r>
            <a:rPr lang="en-US" b="0" dirty="0">
              <a:solidFill>
                <a:schemeClr val="tx1"/>
              </a:solidFill>
            </a:rPr>
            <a:t>Coordination</a:t>
          </a:r>
          <a:endParaRPr lang="en-US" b="0" dirty="0"/>
        </a:p>
      </dgm:t>
    </dgm:pt>
    <dgm:pt modelId="{62387AE4-7F5B-4B25-B5A7-088A877BAA6B}" type="parTrans" cxnId="{940F7797-DD4E-42FC-B976-4DF9A0877B0F}">
      <dgm:prSet/>
      <dgm:spPr/>
      <dgm:t>
        <a:bodyPr/>
        <a:lstStyle/>
        <a:p>
          <a:endParaRPr lang="en-US"/>
        </a:p>
      </dgm:t>
    </dgm:pt>
    <dgm:pt modelId="{C3768683-74F8-4FC2-BCE7-7713596FA670}" type="sibTrans" cxnId="{940F7797-DD4E-42FC-B976-4DF9A0877B0F}">
      <dgm:prSet/>
      <dgm:spPr/>
      <dgm:t>
        <a:bodyPr/>
        <a:lstStyle/>
        <a:p>
          <a:endParaRPr lang="en-US"/>
        </a:p>
      </dgm:t>
    </dgm:pt>
    <dgm:pt modelId="{A46524C3-FE64-4603-8E0B-D0C6C0676C83}">
      <dgm:prSet/>
      <dgm:spPr/>
      <dgm:t>
        <a:bodyPr/>
        <a:lstStyle/>
        <a:p>
          <a:r>
            <a:rPr lang="en-US" dirty="0"/>
            <a:t>Lead technical assistance provider</a:t>
          </a:r>
        </a:p>
      </dgm:t>
    </dgm:pt>
    <dgm:pt modelId="{7757743C-2880-4FD5-A287-8859CB0AB0F3}" type="parTrans" cxnId="{6B5F8B23-0054-476D-BF0A-87CE59987AE5}">
      <dgm:prSet/>
      <dgm:spPr/>
      <dgm:t>
        <a:bodyPr/>
        <a:lstStyle/>
        <a:p>
          <a:endParaRPr lang="en-US"/>
        </a:p>
      </dgm:t>
    </dgm:pt>
    <dgm:pt modelId="{8554E83B-5E86-44E4-9DAC-B7AD02092187}" type="sibTrans" cxnId="{6B5F8B23-0054-476D-BF0A-87CE59987AE5}">
      <dgm:prSet/>
      <dgm:spPr/>
      <dgm:t>
        <a:bodyPr/>
        <a:lstStyle/>
        <a:p>
          <a:endParaRPr lang="en-US"/>
        </a:p>
      </dgm:t>
    </dgm:pt>
    <dgm:pt modelId="{7B2F6E3E-EE9C-4685-8823-A2B28E80C2BF}" type="pres">
      <dgm:prSet presAssocID="{FE4496C0-076E-4694-969D-2907B51C3075}" presName="layout" presStyleCnt="0">
        <dgm:presLayoutVars>
          <dgm:chMax/>
          <dgm:chPref/>
          <dgm:dir/>
          <dgm:resizeHandles/>
        </dgm:presLayoutVars>
      </dgm:prSet>
      <dgm:spPr/>
    </dgm:pt>
    <dgm:pt modelId="{D021BC7E-6AD8-4B83-B983-BD285A1400E7}" type="pres">
      <dgm:prSet presAssocID="{AAB8CDD7-C418-4407-AE4E-F491DFFE5AFA}" presName="root" presStyleCnt="0">
        <dgm:presLayoutVars>
          <dgm:chMax/>
          <dgm:chPref/>
        </dgm:presLayoutVars>
      </dgm:prSet>
      <dgm:spPr/>
    </dgm:pt>
    <dgm:pt modelId="{C9B5E5E2-A78E-47D0-A118-ACF9ECA9B2B9}" type="pres">
      <dgm:prSet presAssocID="{AAB8CDD7-C418-4407-AE4E-F491DFFE5AFA}" presName="rootComposite" presStyleCnt="0">
        <dgm:presLayoutVars/>
      </dgm:prSet>
      <dgm:spPr/>
    </dgm:pt>
    <dgm:pt modelId="{C3138EFF-9BBB-45E8-9E97-2AAF6C9A977A}" type="pres">
      <dgm:prSet presAssocID="{AAB8CDD7-C418-4407-AE4E-F491DFFE5AFA}" presName="ParentAccent" presStyleLbl="alignNode1" presStyleIdx="0" presStyleCnt="2"/>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32E5251-6B1E-4DED-ACC9-8D1A6539D9DB}" type="pres">
      <dgm:prSet presAssocID="{AAB8CDD7-C418-4407-AE4E-F491DFFE5AFA}" presName="ParentSmallAccent" presStyleLbl="fgAcc1" presStyleIdx="0" presStyleCnt="2"/>
      <dgm:spPr/>
    </dgm:pt>
    <dgm:pt modelId="{AB8C3754-D260-4BEB-9EF3-05C68AD56C23}" type="pres">
      <dgm:prSet presAssocID="{AAB8CDD7-C418-4407-AE4E-F491DFFE5AFA}" presName="Parent" presStyleLbl="revTx" presStyleIdx="0" presStyleCnt="10">
        <dgm:presLayoutVars>
          <dgm:chMax/>
          <dgm:chPref val="4"/>
          <dgm:bulletEnabled val="1"/>
        </dgm:presLayoutVars>
      </dgm:prSet>
      <dgm:spPr/>
    </dgm:pt>
    <dgm:pt modelId="{A580E6AC-8D91-4ACE-B6D4-D0D0503A3C4D}" type="pres">
      <dgm:prSet presAssocID="{AAB8CDD7-C418-4407-AE4E-F491DFFE5AFA}" presName="childShape" presStyleCnt="0">
        <dgm:presLayoutVars>
          <dgm:chMax val="0"/>
          <dgm:chPref val="0"/>
        </dgm:presLayoutVars>
      </dgm:prSet>
      <dgm:spPr/>
    </dgm:pt>
    <dgm:pt modelId="{A36E7926-E7D3-4026-9201-E0EDFD5E176A}" type="pres">
      <dgm:prSet presAssocID="{9B267AFD-EC55-4A98-9F2D-21946A49F03C}" presName="childComposite" presStyleCnt="0">
        <dgm:presLayoutVars>
          <dgm:chMax val="0"/>
          <dgm:chPref val="0"/>
        </dgm:presLayoutVars>
      </dgm:prSet>
      <dgm:spPr/>
    </dgm:pt>
    <dgm:pt modelId="{8D3F58EB-1330-4389-99C2-937F3BA479D9}" type="pres">
      <dgm:prSet presAssocID="{9B267AFD-EC55-4A98-9F2D-21946A49F03C}" presName="ChildAccent" presStyleLbl="solidFgAcc1" presStyleIdx="0" presStyleCnt="8"/>
      <dgm:spPr/>
    </dgm:pt>
    <dgm:pt modelId="{35E2784C-2553-423D-9182-3749361BCB13}" type="pres">
      <dgm:prSet presAssocID="{9B267AFD-EC55-4A98-9F2D-21946A49F03C}" presName="Child" presStyleLbl="revTx" presStyleIdx="1" presStyleCnt="10">
        <dgm:presLayoutVars>
          <dgm:chMax val="0"/>
          <dgm:chPref val="0"/>
          <dgm:bulletEnabled val="1"/>
        </dgm:presLayoutVars>
      </dgm:prSet>
      <dgm:spPr/>
    </dgm:pt>
    <dgm:pt modelId="{83944E0E-3CFE-41EE-8E8E-A24A192A091F}" type="pres">
      <dgm:prSet presAssocID="{17CFE757-04E2-41C6-91DE-5B32C121873D}" presName="childComposite" presStyleCnt="0">
        <dgm:presLayoutVars>
          <dgm:chMax val="0"/>
          <dgm:chPref val="0"/>
        </dgm:presLayoutVars>
      </dgm:prSet>
      <dgm:spPr/>
    </dgm:pt>
    <dgm:pt modelId="{5F335FA5-B1FC-4463-BBD9-A0C394BEF50C}" type="pres">
      <dgm:prSet presAssocID="{17CFE757-04E2-41C6-91DE-5B32C121873D}" presName="ChildAccent" presStyleLbl="solidFgAcc1" presStyleIdx="1" presStyleCnt="8"/>
      <dgm:spPr/>
    </dgm:pt>
    <dgm:pt modelId="{B66FFBA3-EF0C-454A-967F-0E8C0C8FB73D}" type="pres">
      <dgm:prSet presAssocID="{17CFE757-04E2-41C6-91DE-5B32C121873D}" presName="Child" presStyleLbl="revTx" presStyleIdx="2" presStyleCnt="10">
        <dgm:presLayoutVars>
          <dgm:chMax val="0"/>
          <dgm:chPref val="0"/>
          <dgm:bulletEnabled val="1"/>
        </dgm:presLayoutVars>
      </dgm:prSet>
      <dgm:spPr/>
    </dgm:pt>
    <dgm:pt modelId="{5FC8AA5E-F2A2-4ECB-B346-29212C5BA375}" type="pres">
      <dgm:prSet presAssocID="{EDDC1E74-B27F-4A06-A090-ED4691EF7236}" presName="childComposite" presStyleCnt="0">
        <dgm:presLayoutVars>
          <dgm:chMax val="0"/>
          <dgm:chPref val="0"/>
        </dgm:presLayoutVars>
      </dgm:prSet>
      <dgm:spPr/>
    </dgm:pt>
    <dgm:pt modelId="{9CEA2CB9-DC3F-44CF-A75A-E83A3A0210FC}" type="pres">
      <dgm:prSet presAssocID="{EDDC1E74-B27F-4A06-A090-ED4691EF7236}" presName="ChildAccent" presStyleLbl="solidFgAcc1" presStyleIdx="2" presStyleCnt="8"/>
      <dgm:spPr/>
    </dgm:pt>
    <dgm:pt modelId="{DDEE8FE0-6269-43D1-8F0B-B436EDC99D36}" type="pres">
      <dgm:prSet presAssocID="{EDDC1E74-B27F-4A06-A090-ED4691EF7236}" presName="Child" presStyleLbl="revTx" presStyleIdx="3" presStyleCnt="10">
        <dgm:presLayoutVars>
          <dgm:chMax val="0"/>
          <dgm:chPref val="0"/>
          <dgm:bulletEnabled val="1"/>
        </dgm:presLayoutVars>
      </dgm:prSet>
      <dgm:spPr/>
    </dgm:pt>
    <dgm:pt modelId="{02531CD6-49EE-4258-867F-8FC36D6DA093}" type="pres">
      <dgm:prSet presAssocID="{921972FE-0AEA-4C86-953D-CCA8460B9FE4}" presName="childComposite" presStyleCnt="0">
        <dgm:presLayoutVars>
          <dgm:chMax val="0"/>
          <dgm:chPref val="0"/>
        </dgm:presLayoutVars>
      </dgm:prSet>
      <dgm:spPr/>
    </dgm:pt>
    <dgm:pt modelId="{5521A286-172A-46DA-9F3E-DDD450CB9003}" type="pres">
      <dgm:prSet presAssocID="{921972FE-0AEA-4C86-953D-CCA8460B9FE4}" presName="ChildAccent" presStyleLbl="solidFgAcc1" presStyleIdx="3" presStyleCnt="8"/>
      <dgm:spPr/>
    </dgm:pt>
    <dgm:pt modelId="{84152743-8946-4C25-A3BC-EEF8153C727A}" type="pres">
      <dgm:prSet presAssocID="{921972FE-0AEA-4C86-953D-CCA8460B9FE4}" presName="Child" presStyleLbl="revTx" presStyleIdx="4" presStyleCnt="10">
        <dgm:presLayoutVars>
          <dgm:chMax val="0"/>
          <dgm:chPref val="0"/>
          <dgm:bulletEnabled val="1"/>
        </dgm:presLayoutVars>
      </dgm:prSet>
      <dgm:spPr/>
    </dgm:pt>
    <dgm:pt modelId="{3B5446F8-6C3A-4584-B06A-01756CDBBF61}" type="pres">
      <dgm:prSet presAssocID="{D5350025-FD82-4513-A785-44A68264B114}" presName="root" presStyleCnt="0">
        <dgm:presLayoutVars>
          <dgm:chMax/>
          <dgm:chPref/>
        </dgm:presLayoutVars>
      </dgm:prSet>
      <dgm:spPr/>
    </dgm:pt>
    <dgm:pt modelId="{42659CC4-AEAC-4B4B-8B9D-A67E54B7F47C}" type="pres">
      <dgm:prSet presAssocID="{D5350025-FD82-4513-A785-44A68264B114}" presName="rootComposite" presStyleCnt="0">
        <dgm:presLayoutVars/>
      </dgm:prSet>
      <dgm:spPr/>
    </dgm:pt>
    <dgm:pt modelId="{9B0FA171-87EA-49DA-BB31-021DDE454C6E}" type="pres">
      <dgm:prSet presAssocID="{D5350025-FD82-4513-A785-44A68264B114}" presName="ParentAccent" presStyleLbl="alignNode1" presStyleIdx="1" presStyleCnt="2"/>
      <dgm:spPr>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E522486-093B-4B4A-AE3E-0C510CA86717}" type="pres">
      <dgm:prSet presAssocID="{D5350025-FD82-4513-A785-44A68264B114}" presName="ParentSmallAccent" presStyleLbl="fgAcc1" presStyleIdx="1" presStyleCnt="2"/>
      <dgm:spPr/>
    </dgm:pt>
    <dgm:pt modelId="{B2975EFA-BAFC-41BD-A3F2-D2F2EA823E1A}" type="pres">
      <dgm:prSet presAssocID="{D5350025-FD82-4513-A785-44A68264B114}" presName="Parent" presStyleLbl="revTx" presStyleIdx="5" presStyleCnt="10">
        <dgm:presLayoutVars>
          <dgm:chMax/>
          <dgm:chPref val="4"/>
          <dgm:bulletEnabled val="1"/>
        </dgm:presLayoutVars>
      </dgm:prSet>
      <dgm:spPr/>
    </dgm:pt>
    <dgm:pt modelId="{28A2D708-7268-4E87-80A4-2545E1124FD7}" type="pres">
      <dgm:prSet presAssocID="{D5350025-FD82-4513-A785-44A68264B114}" presName="childShape" presStyleCnt="0">
        <dgm:presLayoutVars>
          <dgm:chMax val="0"/>
          <dgm:chPref val="0"/>
        </dgm:presLayoutVars>
      </dgm:prSet>
      <dgm:spPr/>
    </dgm:pt>
    <dgm:pt modelId="{A0788F28-E6A2-4E69-A31D-F0D1734A2D55}" type="pres">
      <dgm:prSet presAssocID="{A46524C3-FE64-4603-8E0B-D0C6C0676C83}" presName="childComposite" presStyleCnt="0">
        <dgm:presLayoutVars>
          <dgm:chMax val="0"/>
          <dgm:chPref val="0"/>
        </dgm:presLayoutVars>
      </dgm:prSet>
      <dgm:spPr/>
    </dgm:pt>
    <dgm:pt modelId="{92CCE542-1AAF-49E6-BC62-0A394513711D}" type="pres">
      <dgm:prSet presAssocID="{A46524C3-FE64-4603-8E0B-D0C6C0676C83}" presName="ChildAccent" presStyleLbl="solidFgAcc1" presStyleIdx="4" presStyleCnt="8"/>
      <dgm:spPr/>
    </dgm:pt>
    <dgm:pt modelId="{401BA13E-933B-4BB2-9829-70A5EDB1660E}" type="pres">
      <dgm:prSet presAssocID="{A46524C3-FE64-4603-8E0B-D0C6C0676C83}" presName="Child" presStyleLbl="revTx" presStyleIdx="6" presStyleCnt="10">
        <dgm:presLayoutVars>
          <dgm:chMax val="0"/>
          <dgm:chPref val="0"/>
          <dgm:bulletEnabled val="1"/>
        </dgm:presLayoutVars>
      </dgm:prSet>
      <dgm:spPr/>
    </dgm:pt>
    <dgm:pt modelId="{A4860A68-9F76-4CCE-8A4A-B479D1F8E14C}" type="pres">
      <dgm:prSet presAssocID="{CE7F18BF-3888-43CA-A591-E3E337B6DE9F}" presName="childComposite" presStyleCnt="0">
        <dgm:presLayoutVars>
          <dgm:chMax val="0"/>
          <dgm:chPref val="0"/>
        </dgm:presLayoutVars>
      </dgm:prSet>
      <dgm:spPr/>
    </dgm:pt>
    <dgm:pt modelId="{7BE8A011-6C10-44AC-9FC8-C0B7A64B11E9}" type="pres">
      <dgm:prSet presAssocID="{CE7F18BF-3888-43CA-A591-E3E337B6DE9F}" presName="ChildAccent" presStyleLbl="solidFgAcc1" presStyleIdx="5" presStyleCnt="8"/>
      <dgm:spPr/>
    </dgm:pt>
    <dgm:pt modelId="{19F92C0C-90AD-4598-A476-01B79CC3C583}" type="pres">
      <dgm:prSet presAssocID="{CE7F18BF-3888-43CA-A591-E3E337B6DE9F}" presName="Child" presStyleLbl="revTx" presStyleIdx="7" presStyleCnt="10">
        <dgm:presLayoutVars>
          <dgm:chMax val="0"/>
          <dgm:chPref val="0"/>
          <dgm:bulletEnabled val="1"/>
        </dgm:presLayoutVars>
      </dgm:prSet>
      <dgm:spPr/>
    </dgm:pt>
    <dgm:pt modelId="{E9BD0F5E-D6EB-4ACA-8C65-B91AFFD4B134}" type="pres">
      <dgm:prSet presAssocID="{4D756171-044B-4CC5-84B7-55C878FCB4B0}" presName="childComposite" presStyleCnt="0">
        <dgm:presLayoutVars>
          <dgm:chMax val="0"/>
          <dgm:chPref val="0"/>
        </dgm:presLayoutVars>
      </dgm:prSet>
      <dgm:spPr/>
    </dgm:pt>
    <dgm:pt modelId="{51D49F1A-0954-4466-9E6E-552F1D70E828}" type="pres">
      <dgm:prSet presAssocID="{4D756171-044B-4CC5-84B7-55C878FCB4B0}" presName="ChildAccent" presStyleLbl="solidFgAcc1" presStyleIdx="6" presStyleCnt="8"/>
      <dgm:spPr/>
    </dgm:pt>
    <dgm:pt modelId="{E7A3D56C-AE07-463D-9075-E60E46883B2A}" type="pres">
      <dgm:prSet presAssocID="{4D756171-044B-4CC5-84B7-55C878FCB4B0}" presName="Child" presStyleLbl="revTx" presStyleIdx="8" presStyleCnt="10">
        <dgm:presLayoutVars>
          <dgm:chMax val="0"/>
          <dgm:chPref val="0"/>
          <dgm:bulletEnabled val="1"/>
        </dgm:presLayoutVars>
      </dgm:prSet>
      <dgm:spPr/>
    </dgm:pt>
    <dgm:pt modelId="{C35CFDAF-6F23-415D-86FB-1D811B467653}" type="pres">
      <dgm:prSet presAssocID="{3BD34E8C-634F-4CFA-B206-83A8A3646D99}" presName="childComposite" presStyleCnt="0">
        <dgm:presLayoutVars>
          <dgm:chMax val="0"/>
          <dgm:chPref val="0"/>
        </dgm:presLayoutVars>
      </dgm:prSet>
      <dgm:spPr/>
    </dgm:pt>
    <dgm:pt modelId="{54E9B5FE-2643-4014-9C5B-FCD18CDEE362}" type="pres">
      <dgm:prSet presAssocID="{3BD34E8C-634F-4CFA-B206-83A8A3646D99}" presName="ChildAccent" presStyleLbl="solidFgAcc1" presStyleIdx="7" presStyleCnt="8"/>
      <dgm:spPr/>
    </dgm:pt>
    <dgm:pt modelId="{FF0F3AA7-BF76-43B4-9053-CC749C42D499}" type="pres">
      <dgm:prSet presAssocID="{3BD34E8C-634F-4CFA-B206-83A8A3646D99}" presName="Child" presStyleLbl="revTx" presStyleIdx="9" presStyleCnt="10">
        <dgm:presLayoutVars>
          <dgm:chMax val="0"/>
          <dgm:chPref val="0"/>
          <dgm:bulletEnabled val="1"/>
        </dgm:presLayoutVars>
      </dgm:prSet>
      <dgm:spPr/>
    </dgm:pt>
  </dgm:ptLst>
  <dgm:cxnLst>
    <dgm:cxn modelId="{C557EC01-068B-4E36-963F-85711E507517}" type="presOf" srcId="{4D756171-044B-4CC5-84B7-55C878FCB4B0}" destId="{E7A3D56C-AE07-463D-9075-E60E46883B2A}" srcOrd="0" destOrd="0" presId="urn:microsoft.com/office/officeart/2008/layout/SquareAccentList"/>
    <dgm:cxn modelId="{B6970B12-F51F-403D-8CC2-7B6424CF0450}" type="presOf" srcId="{AAB8CDD7-C418-4407-AE4E-F491DFFE5AFA}" destId="{AB8C3754-D260-4BEB-9EF3-05C68AD56C23}" srcOrd="0" destOrd="0" presId="urn:microsoft.com/office/officeart/2008/layout/SquareAccentList"/>
    <dgm:cxn modelId="{DA75D718-52A2-4672-8FE4-E12C940808C6}" srcId="{AAB8CDD7-C418-4407-AE4E-F491DFFE5AFA}" destId="{EDDC1E74-B27F-4A06-A090-ED4691EF7236}" srcOrd="2" destOrd="0" parTransId="{D938D9A3-FAF4-4BBA-B23B-E98DD21E622E}" sibTransId="{13565588-8578-4040-B75F-43C54C2ED8A3}"/>
    <dgm:cxn modelId="{CECB3E21-0E58-45D0-ADF3-BDF647C801B6}" type="presOf" srcId="{17CFE757-04E2-41C6-91DE-5B32C121873D}" destId="{B66FFBA3-EF0C-454A-967F-0E8C0C8FB73D}" srcOrd="0" destOrd="0" presId="urn:microsoft.com/office/officeart/2008/layout/SquareAccentList"/>
    <dgm:cxn modelId="{6B5F8B23-0054-476D-BF0A-87CE59987AE5}" srcId="{D5350025-FD82-4513-A785-44A68264B114}" destId="{A46524C3-FE64-4603-8E0B-D0C6C0676C83}" srcOrd="0" destOrd="0" parTransId="{7757743C-2880-4FD5-A287-8859CB0AB0F3}" sibTransId="{8554E83B-5E86-44E4-9DAC-B7AD02092187}"/>
    <dgm:cxn modelId="{FAB8EE2A-10B7-47A8-A91B-6E811A7456A5}" srcId="{D5350025-FD82-4513-A785-44A68264B114}" destId="{4D756171-044B-4CC5-84B7-55C878FCB4B0}" srcOrd="2" destOrd="0" parTransId="{BBA0AF6E-2826-44C6-B094-F9C04DE8893C}" sibTransId="{5A20B79C-B01F-4B0D-A64E-6C395346CB4B}"/>
    <dgm:cxn modelId="{BBEAC92E-A7FB-4FEB-BCCA-203EB510FD52}" srcId="{FE4496C0-076E-4694-969D-2907B51C3075}" destId="{D5350025-FD82-4513-A785-44A68264B114}" srcOrd="1" destOrd="0" parTransId="{CE077314-102E-42F7-8D24-ED6D4D8EB17E}" sibTransId="{EE92F21B-7A63-49DB-9927-0A5AA36F311E}"/>
    <dgm:cxn modelId="{7827D13B-732C-45D4-85E2-546F3E4B3B88}" type="presOf" srcId="{A46524C3-FE64-4603-8E0B-D0C6C0676C83}" destId="{401BA13E-933B-4BB2-9829-70A5EDB1660E}" srcOrd="0" destOrd="0" presId="urn:microsoft.com/office/officeart/2008/layout/SquareAccentList"/>
    <dgm:cxn modelId="{9F393549-A206-4AE8-8035-2D8DBF1F1005}" type="presOf" srcId="{FE4496C0-076E-4694-969D-2907B51C3075}" destId="{7B2F6E3E-EE9C-4685-8823-A2B28E80C2BF}" srcOrd="0" destOrd="0" presId="urn:microsoft.com/office/officeart/2008/layout/SquareAccentList"/>
    <dgm:cxn modelId="{7281B378-0FDE-4B94-A9EE-681011E6EE2F}" srcId="{D5350025-FD82-4513-A785-44A68264B114}" destId="{CE7F18BF-3888-43CA-A591-E3E337B6DE9F}" srcOrd="1" destOrd="0" parTransId="{363C65C6-98DC-4AA7-8957-7F08AE4A094E}" sibTransId="{6FD48EFF-7FF2-4619-B089-C28F555F96A4}"/>
    <dgm:cxn modelId="{AF52BF7C-5125-4A87-8724-941B917C51BC}" type="presOf" srcId="{9B267AFD-EC55-4A98-9F2D-21946A49F03C}" destId="{35E2784C-2553-423D-9182-3749361BCB13}" srcOrd="0" destOrd="0" presId="urn:microsoft.com/office/officeart/2008/layout/SquareAccentList"/>
    <dgm:cxn modelId="{E29D4384-A40A-4D9B-9844-657819675D49}" srcId="{FE4496C0-076E-4694-969D-2907B51C3075}" destId="{AAB8CDD7-C418-4407-AE4E-F491DFFE5AFA}" srcOrd="0" destOrd="0" parTransId="{FE7A3A59-B52E-4E49-8D3C-07F4C1EDE5E3}" sibTransId="{C2E3995D-45E0-4D04-A111-936285D0D620}"/>
    <dgm:cxn modelId="{5A10A88B-B8CE-430C-A53B-005929AD653F}" type="presOf" srcId="{EDDC1E74-B27F-4A06-A090-ED4691EF7236}" destId="{DDEE8FE0-6269-43D1-8F0B-B436EDC99D36}" srcOrd="0" destOrd="0" presId="urn:microsoft.com/office/officeart/2008/layout/SquareAccentList"/>
    <dgm:cxn modelId="{C61E7591-6ADB-488D-9AB8-9EBFAB2DCFBC}" srcId="{AAB8CDD7-C418-4407-AE4E-F491DFFE5AFA}" destId="{17CFE757-04E2-41C6-91DE-5B32C121873D}" srcOrd="1" destOrd="0" parTransId="{33BDF26E-A77E-4E7A-BC8C-5AE0205A296B}" sibTransId="{A18D5FF6-CB9E-4846-9DB4-B6319633222D}"/>
    <dgm:cxn modelId="{940F7797-DD4E-42FC-B976-4DF9A0877B0F}" srcId="{AAB8CDD7-C418-4407-AE4E-F491DFFE5AFA}" destId="{921972FE-0AEA-4C86-953D-CCA8460B9FE4}" srcOrd="3" destOrd="0" parTransId="{62387AE4-7F5B-4B25-B5A7-088A877BAA6B}" sibTransId="{C3768683-74F8-4FC2-BCE7-7713596FA670}"/>
    <dgm:cxn modelId="{DD4751AE-1C65-4A39-B236-8A836F1AB724}" type="presOf" srcId="{CE7F18BF-3888-43CA-A591-E3E337B6DE9F}" destId="{19F92C0C-90AD-4598-A476-01B79CC3C583}" srcOrd="0" destOrd="0" presId="urn:microsoft.com/office/officeart/2008/layout/SquareAccentList"/>
    <dgm:cxn modelId="{7F0B62B5-DA54-4686-868E-6431A58BC143}" srcId="{AAB8CDD7-C418-4407-AE4E-F491DFFE5AFA}" destId="{9B267AFD-EC55-4A98-9F2D-21946A49F03C}" srcOrd="0" destOrd="0" parTransId="{0E6845F0-3C7E-4580-9590-888DAD78DE8C}" sibTransId="{EEED66AA-91A0-48C1-B713-0BED1CEFC6E0}"/>
    <dgm:cxn modelId="{893588B7-8037-4D53-84F5-174E9D8756AF}" srcId="{D5350025-FD82-4513-A785-44A68264B114}" destId="{3BD34E8C-634F-4CFA-B206-83A8A3646D99}" srcOrd="3" destOrd="0" parTransId="{A0AE691A-CA34-4B7F-9E30-BCDB3D37ED2F}" sibTransId="{1A853183-4596-4936-B645-98E30D663B93}"/>
    <dgm:cxn modelId="{26E963B9-680E-401C-B272-9056CC5C3942}" type="presOf" srcId="{921972FE-0AEA-4C86-953D-CCA8460B9FE4}" destId="{84152743-8946-4C25-A3BC-EEF8153C727A}" srcOrd="0" destOrd="0" presId="urn:microsoft.com/office/officeart/2008/layout/SquareAccentList"/>
    <dgm:cxn modelId="{6A4667E9-567A-4C53-8F37-6663885C7D1E}" type="presOf" srcId="{3BD34E8C-634F-4CFA-B206-83A8A3646D99}" destId="{FF0F3AA7-BF76-43B4-9053-CC749C42D499}" srcOrd="0" destOrd="0" presId="urn:microsoft.com/office/officeart/2008/layout/SquareAccentList"/>
    <dgm:cxn modelId="{2E01C1EE-E952-432D-A8A5-9AEC18D4EB36}" type="presOf" srcId="{D5350025-FD82-4513-A785-44A68264B114}" destId="{B2975EFA-BAFC-41BD-A3F2-D2F2EA823E1A}" srcOrd="0" destOrd="0" presId="urn:microsoft.com/office/officeart/2008/layout/SquareAccentList"/>
    <dgm:cxn modelId="{CB3C787D-EFA2-4503-A20F-B09E5B983654}" type="presParOf" srcId="{7B2F6E3E-EE9C-4685-8823-A2B28E80C2BF}" destId="{D021BC7E-6AD8-4B83-B983-BD285A1400E7}" srcOrd="0" destOrd="0" presId="urn:microsoft.com/office/officeart/2008/layout/SquareAccentList"/>
    <dgm:cxn modelId="{F8E1848B-1806-4E95-86A7-F466351F6034}" type="presParOf" srcId="{D021BC7E-6AD8-4B83-B983-BD285A1400E7}" destId="{C9B5E5E2-A78E-47D0-A118-ACF9ECA9B2B9}" srcOrd="0" destOrd="0" presId="urn:microsoft.com/office/officeart/2008/layout/SquareAccentList"/>
    <dgm:cxn modelId="{26B0363B-CB51-48F0-8B6C-7E55FBA851FC}" type="presParOf" srcId="{C9B5E5E2-A78E-47D0-A118-ACF9ECA9B2B9}" destId="{C3138EFF-9BBB-45E8-9E97-2AAF6C9A977A}" srcOrd="0" destOrd="0" presId="urn:microsoft.com/office/officeart/2008/layout/SquareAccentList"/>
    <dgm:cxn modelId="{7FCE073C-D1B5-4F7A-9178-659EFFA73036}" type="presParOf" srcId="{C9B5E5E2-A78E-47D0-A118-ACF9ECA9B2B9}" destId="{F32E5251-6B1E-4DED-ACC9-8D1A6539D9DB}" srcOrd="1" destOrd="0" presId="urn:microsoft.com/office/officeart/2008/layout/SquareAccentList"/>
    <dgm:cxn modelId="{5B46822C-2229-4515-9E5F-B114AE61B904}" type="presParOf" srcId="{C9B5E5E2-A78E-47D0-A118-ACF9ECA9B2B9}" destId="{AB8C3754-D260-4BEB-9EF3-05C68AD56C23}" srcOrd="2" destOrd="0" presId="urn:microsoft.com/office/officeart/2008/layout/SquareAccentList"/>
    <dgm:cxn modelId="{6365FF2A-832F-455E-B70A-B1983B272417}" type="presParOf" srcId="{D021BC7E-6AD8-4B83-B983-BD285A1400E7}" destId="{A580E6AC-8D91-4ACE-B6D4-D0D0503A3C4D}" srcOrd="1" destOrd="0" presId="urn:microsoft.com/office/officeart/2008/layout/SquareAccentList"/>
    <dgm:cxn modelId="{8D1D45A9-9232-43ED-9CF8-C0B45C607A8F}" type="presParOf" srcId="{A580E6AC-8D91-4ACE-B6D4-D0D0503A3C4D}" destId="{A36E7926-E7D3-4026-9201-E0EDFD5E176A}" srcOrd="0" destOrd="0" presId="urn:microsoft.com/office/officeart/2008/layout/SquareAccentList"/>
    <dgm:cxn modelId="{D4FFFED8-2098-484A-B1EC-C59CE22D9C01}" type="presParOf" srcId="{A36E7926-E7D3-4026-9201-E0EDFD5E176A}" destId="{8D3F58EB-1330-4389-99C2-937F3BA479D9}" srcOrd="0" destOrd="0" presId="urn:microsoft.com/office/officeart/2008/layout/SquareAccentList"/>
    <dgm:cxn modelId="{8E327C2F-23FF-4A02-B910-5367C83D689D}" type="presParOf" srcId="{A36E7926-E7D3-4026-9201-E0EDFD5E176A}" destId="{35E2784C-2553-423D-9182-3749361BCB13}" srcOrd="1" destOrd="0" presId="urn:microsoft.com/office/officeart/2008/layout/SquareAccentList"/>
    <dgm:cxn modelId="{75263F0B-6B4B-4385-A105-0D45FB9132AF}" type="presParOf" srcId="{A580E6AC-8D91-4ACE-B6D4-D0D0503A3C4D}" destId="{83944E0E-3CFE-41EE-8E8E-A24A192A091F}" srcOrd="1" destOrd="0" presId="urn:microsoft.com/office/officeart/2008/layout/SquareAccentList"/>
    <dgm:cxn modelId="{8DF40E22-708C-440F-A91D-07FD82ABDBD9}" type="presParOf" srcId="{83944E0E-3CFE-41EE-8E8E-A24A192A091F}" destId="{5F335FA5-B1FC-4463-BBD9-A0C394BEF50C}" srcOrd="0" destOrd="0" presId="urn:microsoft.com/office/officeart/2008/layout/SquareAccentList"/>
    <dgm:cxn modelId="{99B90F24-1976-4724-80DD-07E3384FAF7F}" type="presParOf" srcId="{83944E0E-3CFE-41EE-8E8E-A24A192A091F}" destId="{B66FFBA3-EF0C-454A-967F-0E8C0C8FB73D}" srcOrd="1" destOrd="0" presId="urn:microsoft.com/office/officeart/2008/layout/SquareAccentList"/>
    <dgm:cxn modelId="{D66F3AAC-154C-4FB3-8C1E-F25FEFF205D8}" type="presParOf" srcId="{A580E6AC-8D91-4ACE-B6D4-D0D0503A3C4D}" destId="{5FC8AA5E-F2A2-4ECB-B346-29212C5BA375}" srcOrd="2" destOrd="0" presId="urn:microsoft.com/office/officeart/2008/layout/SquareAccentList"/>
    <dgm:cxn modelId="{859F7224-8C8B-4823-B520-12B84445B408}" type="presParOf" srcId="{5FC8AA5E-F2A2-4ECB-B346-29212C5BA375}" destId="{9CEA2CB9-DC3F-44CF-A75A-E83A3A0210FC}" srcOrd="0" destOrd="0" presId="urn:microsoft.com/office/officeart/2008/layout/SquareAccentList"/>
    <dgm:cxn modelId="{8BE7DA1D-9D34-41E3-92F5-0A8C0DC4E990}" type="presParOf" srcId="{5FC8AA5E-F2A2-4ECB-B346-29212C5BA375}" destId="{DDEE8FE0-6269-43D1-8F0B-B436EDC99D36}" srcOrd="1" destOrd="0" presId="urn:microsoft.com/office/officeart/2008/layout/SquareAccentList"/>
    <dgm:cxn modelId="{4CC18F4A-A366-464B-A4DA-E387D0CD0384}" type="presParOf" srcId="{A580E6AC-8D91-4ACE-B6D4-D0D0503A3C4D}" destId="{02531CD6-49EE-4258-867F-8FC36D6DA093}" srcOrd="3" destOrd="0" presId="urn:microsoft.com/office/officeart/2008/layout/SquareAccentList"/>
    <dgm:cxn modelId="{3FE79C75-E924-4F63-A65B-8FDF56121E3A}" type="presParOf" srcId="{02531CD6-49EE-4258-867F-8FC36D6DA093}" destId="{5521A286-172A-46DA-9F3E-DDD450CB9003}" srcOrd="0" destOrd="0" presId="urn:microsoft.com/office/officeart/2008/layout/SquareAccentList"/>
    <dgm:cxn modelId="{B40FF545-D3F3-45E1-BC02-543285415769}" type="presParOf" srcId="{02531CD6-49EE-4258-867F-8FC36D6DA093}" destId="{84152743-8946-4C25-A3BC-EEF8153C727A}" srcOrd="1" destOrd="0" presId="urn:microsoft.com/office/officeart/2008/layout/SquareAccentList"/>
    <dgm:cxn modelId="{E7B2E558-0653-4E49-8885-5AF850874334}" type="presParOf" srcId="{7B2F6E3E-EE9C-4685-8823-A2B28E80C2BF}" destId="{3B5446F8-6C3A-4584-B06A-01756CDBBF61}" srcOrd="1" destOrd="0" presId="urn:microsoft.com/office/officeart/2008/layout/SquareAccentList"/>
    <dgm:cxn modelId="{C3484DAC-6803-4437-B5FD-2A2E41CC903B}" type="presParOf" srcId="{3B5446F8-6C3A-4584-B06A-01756CDBBF61}" destId="{42659CC4-AEAC-4B4B-8B9D-A67E54B7F47C}" srcOrd="0" destOrd="0" presId="urn:microsoft.com/office/officeart/2008/layout/SquareAccentList"/>
    <dgm:cxn modelId="{8D161625-3B3F-4231-90C3-9678CD4E8FF1}" type="presParOf" srcId="{42659CC4-AEAC-4B4B-8B9D-A67E54B7F47C}" destId="{9B0FA171-87EA-49DA-BB31-021DDE454C6E}" srcOrd="0" destOrd="0" presId="urn:microsoft.com/office/officeart/2008/layout/SquareAccentList"/>
    <dgm:cxn modelId="{8C0533B6-890B-48C6-98E1-7ECF7A88B66F}" type="presParOf" srcId="{42659CC4-AEAC-4B4B-8B9D-A67E54B7F47C}" destId="{8E522486-093B-4B4A-AE3E-0C510CA86717}" srcOrd="1" destOrd="0" presId="urn:microsoft.com/office/officeart/2008/layout/SquareAccentList"/>
    <dgm:cxn modelId="{6F4B2A30-9DAE-410B-94BB-8A03B870FAE7}" type="presParOf" srcId="{42659CC4-AEAC-4B4B-8B9D-A67E54B7F47C}" destId="{B2975EFA-BAFC-41BD-A3F2-D2F2EA823E1A}" srcOrd="2" destOrd="0" presId="urn:microsoft.com/office/officeart/2008/layout/SquareAccentList"/>
    <dgm:cxn modelId="{3C6B0338-1EAC-4B35-98BB-2C983203142D}" type="presParOf" srcId="{3B5446F8-6C3A-4584-B06A-01756CDBBF61}" destId="{28A2D708-7268-4E87-80A4-2545E1124FD7}" srcOrd="1" destOrd="0" presId="urn:microsoft.com/office/officeart/2008/layout/SquareAccentList"/>
    <dgm:cxn modelId="{772B6414-3829-4949-8787-626508442310}" type="presParOf" srcId="{28A2D708-7268-4E87-80A4-2545E1124FD7}" destId="{A0788F28-E6A2-4E69-A31D-F0D1734A2D55}" srcOrd="0" destOrd="0" presId="urn:microsoft.com/office/officeart/2008/layout/SquareAccentList"/>
    <dgm:cxn modelId="{B2A5AC05-E369-41A4-8203-5D9DFCC5B9F2}" type="presParOf" srcId="{A0788F28-E6A2-4E69-A31D-F0D1734A2D55}" destId="{92CCE542-1AAF-49E6-BC62-0A394513711D}" srcOrd="0" destOrd="0" presId="urn:microsoft.com/office/officeart/2008/layout/SquareAccentList"/>
    <dgm:cxn modelId="{F1C3DBD5-8313-497F-8ECD-A71181900ED4}" type="presParOf" srcId="{A0788F28-E6A2-4E69-A31D-F0D1734A2D55}" destId="{401BA13E-933B-4BB2-9829-70A5EDB1660E}" srcOrd="1" destOrd="0" presId="urn:microsoft.com/office/officeart/2008/layout/SquareAccentList"/>
    <dgm:cxn modelId="{572E7160-FDF9-4888-B2A4-7EAAAA5A7ED2}" type="presParOf" srcId="{28A2D708-7268-4E87-80A4-2545E1124FD7}" destId="{A4860A68-9F76-4CCE-8A4A-B479D1F8E14C}" srcOrd="1" destOrd="0" presId="urn:microsoft.com/office/officeart/2008/layout/SquareAccentList"/>
    <dgm:cxn modelId="{0CA2054C-359A-4250-BE6E-08F2DA3592B7}" type="presParOf" srcId="{A4860A68-9F76-4CCE-8A4A-B479D1F8E14C}" destId="{7BE8A011-6C10-44AC-9FC8-C0B7A64B11E9}" srcOrd="0" destOrd="0" presId="urn:microsoft.com/office/officeart/2008/layout/SquareAccentList"/>
    <dgm:cxn modelId="{EB2017FF-9574-426C-8484-93AE387D54A4}" type="presParOf" srcId="{A4860A68-9F76-4CCE-8A4A-B479D1F8E14C}" destId="{19F92C0C-90AD-4598-A476-01B79CC3C583}" srcOrd="1" destOrd="0" presId="urn:microsoft.com/office/officeart/2008/layout/SquareAccentList"/>
    <dgm:cxn modelId="{D7C5228E-13C9-4F6C-B9EE-D8767956B365}" type="presParOf" srcId="{28A2D708-7268-4E87-80A4-2545E1124FD7}" destId="{E9BD0F5E-D6EB-4ACA-8C65-B91AFFD4B134}" srcOrd="2" destOrd="0" presId="urn:microsoft.com/office/officeart/2008/layout/SquareAccentList"/>
    <dgm:cxn modelId="{E5CB6489-C0FB-4AF4-94DB-AD6EC7AF3492}" type="presParOf" srcId="{E9BD0F5E-D6EB-4ACA-8C65-B91AFFD4B134}" destId="{51D49F1A-0954-4466-9E6E-552F1D70E828}" srcOrd="0" destOrd="0" presId="urn:microsoft.com/office/officeart/2008/layout/SquareAccentList"/>
    <dgm:cxn modelId="{1FD39DC1-A721-4A1A-A736-288BBB2DEA8F}" type="presParOf" srcId="{E9BD0F5E-D6EB-4ACA-8C65-B91AFFD4B134}" destId="{E7A3D56C-AE07-463D-9075-E60E46883B2A}" srcOrd="1" destOrd="0" presId="urn:microsoft.com/office/officeart/2008/layout/SquareAccentList"/>
    <dgm:cxn modelId="{54749606-78B1-4EAF-8AA7-8601236F955B}" type="presParOf" srcId="{28A2D708-7268-4E87-80A4-2545E1124FD7}" destId="{C35CFDAF-6F23-415D-86FB-1D811B467653}" srcOrd="3" destOrd="0" presId="urn:microsoft.com/office/officeart/2008/layout/SquareAccentList"/>
    <dgm:cxn modelId="{EC27B4E8-AC25-44BE-B20B-BFA00FC14DF8}" type="presParOf" srcId="{C35CFDAF-6F23-415D-86FB-1D811B467653}" destId="{54E9B5FE-2643-4014-9C5B-FCD18CDEE362}" srcOrd="0" destOrd="0" presId="urn:microsoft.com/office/officeart/2008/layout/SquareAccentList"/>
    <dgm:cxn modelId="{14427E83-60D8-4DAB-A038-7FDD9B3C2DB0}" type="presParOf" srcId="{C35CFDAF-6F23-415D-86FB-1D811B467653}" destId="{FF0F3AA7-BF76-43B4-9053-CC749C42D49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38EFF-9BBB-45E8-9E97-2AAF6C9A977A}">
      <dsp:nvSpPr>
        <dsp:cNvPr id="0" name=""/>
        <dsp:cNvSpPr/>
      </dsp:nvSpPr>
      <dsp:spPr>
        <a:xfrm>
          <a:off x="621158" y="879211"/>
          <a:ext cx="4160104" cy="489424"/>
        </a:xfrm>
        <a:prstGeom prst="rect">
          <a:avLst/>
        </a:prstGeom>
        <a:solidFill>
          <a:srgbClr val="00B0F0"/>
        </a:solidFill>
        <a:ln w="1079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F32E5251-6B1E-4DED-ACC9-8D1A6539D9DB}">
      <dsp:nvSpPr>
        <dsp:cNvPr id="0" name=""/>
        <dsp:cNvSpPr/>
      </dsp:nvSpPr>
      <dsp:spPr>
        <a:xfrm>
          <a:off x="621158" y="1063019"/>
          <a:ext cx="305616" cy="305616"/>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8C3754-D260-4BEB-9EF3-05C68AD56C23}">
      <dsp:nvSpPr>
        <dsp:cNvPr id="0" name=""/>
        <dsp:cNvSpPr/>
      </dsp:nvSpPr>
      <dsp:spPr>
        <a:xfrm>
          <a:off x="621158" y="0"/>
          <a:ext cx="4160104" cy="87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t>Provincial MSA</a:t>
          </a:r>
        </a:p>
      </dsp:txBody>
      <dsp:txXfrm>
        <a:off x="621158" y="0"/>
        <a:ext cx="4160104" cy="879211"/>
      </dsp:txXfrm>
    </dsp:sp>
    <dsp:sp modelId="{8D3F58EB-1330-4389-99C2-937F3BA479D9}">
      <dsp:nvSpPr>
        <dsp:cNvPr id="0" name=""/>
        <dsp:cNvSpPr/>
      </dsp:nvSpPr>
      <dsp:spPr>
        <a:xfrm>
          <a:off x="621158" y="1775401"/>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E2784C-2553-423D-9182-3749361BCB13}">
      <dsp:nvSpPr>
        <dsp:cNvPr id="0" name=""/>
        <dsp:cNvSpPr/>
      </dsp:nvSpPr>
      <dsp:spPr>
        <a:xfrm>
          <a:off x="912365" y="1572018"/>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rPr>
            <a:t>Advocacy</a:t>
          </a:r>
        </a:p>
      </dsp:txBody>
      <dsp:txXfrm>
        <a:off x="912365" y="1572018"/>
        <a:ext cx="3868897" cy="712374"/>
      </dsp:txXfrm>
    </dsp:sp>
    <dsp:sp modelId="{5F335FA5-B1FC-4463-BBD9-A0C394BEF50C}">
      <dsp:nvSpPr>
        <dsp:cNvPr id="0" name=""/>
        <dsp:cNvSpPr/>
      </dsp:nvSpPr>
      <dsp:spPr>
        <a:xfrm>
          <a:off x="621158" y="2487776"/>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FFBA3-EF0C-454A-967F-0E8C0C8FB73D}">
      <dsp:nvSpPr>
        <dsp:cNvPr id="0" name=""/>
        <dsp:cNvSpPr/>
      </dsp:nvSpPr>
      <dsp:spPr>
        <a:xfrm>
          <a:off x="912365" y="2284393"/>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rPr>
            <a:t>Decision making</a:t>
          </a:r>
        </a:p>
      </dsp:txBody>
      <dsp:txXfrm>
        <a:off x="912365" y="2284393"/>
        <a:ext cx="3868897" cy="712374"/>
      </dsp:txXfrm>
    </dsp:sp>
    <dsp:sp modelId="{9CEA2CB9-DC3F-44CF-A75A-E83A3A0210FC}">
      <dsp:nvSpPr>
        <dsp:cNvPr id="0" name=""/>
        <dsp:cNvSpPr/>
      </dsp:nvSpPr>
      <dsp:spPr>
        <a:xfrm>
          <a:off x="621158" y="3200151"/>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E8FE0-6269-43D1-8F0B-B436EDC99D36}">
      <dsp:nvSpPr>
        <dsp:cNvPr id="0" name=""/>
        <dsp:cNvSpPr/>
      </dsp:nvSpPr>
      <dsp:spPr>
        <a:xfrm>
          <a:off x="912365" y="2996768"/>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rPr>
            <a:t>Policy development</a:t>
          </a:r>
        </a:p>
      </dsp:txBody>
      <dsp:txXfrm>
        <a:off x="912365" y="2996768"/>
        <a:ext cx="3868897" cy="712374"/>
      </dsp:txXfrm>
    </dsp:sp>
    <dsp:sp modelId="{5521A286-172A-46DA-9F3E-DDD450CB9003}">
      <dsp:nvSpPr>
        <dsp:cNvPr id="0" name=""/>
        <dsp:cNvSpPr/>
      </dsp:nvSpPr>
      <dsp:spPr>
        <a:xfrm>
          <a:off x="621158" y="3912526"/>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152743-8946-4C25-A3BC-EEF8153C727A}">
      <dsp:nvSpPr>
        <dsp:cNvPr id="0" name=""/>
        <dsp:cNvSpPr/>
      </dsp:nvSpPr>
      <dsp:spPr>
        <a:xfrm>
          <a:off x="912365" y="3709143"/>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tx1"/>
              </a:solidFill>
            </a:rPr>
            <a:t>Coordination</a:t>
          </a:r>
          <a:endParaRPr lang="en-US" sz="2200" b="0" kern="1200" dirty="0"/>
        </a:p>
      </dsp:txBody>
      <dsp:txXfrm>
        <a:off x="912365" y="3709143"/>
        <a:ext cx="3868897" cy="712374"/>
      </dsp:txXfrm>
    </dsp:sp>
    <dsp:sp modelId="{9B0FA171-87EA-49DA-BB31-021DDE454C6E}">
      <dsp:nvSpPr>
        <dsp:cNvPr id="0" name=""/>
        <dsp:cNvSpPr/>
      </dsp:nvSpPr>
      <dsp:spPr>
        <a:xfrm>
          <a:off x="4989268" y="879211"/>
          <a:ext cx="4160104" cy="489424"/>
        </a:xfrm>
        <a:prstGeom prst="rect">
          <a:avLst/>
        </a:prstGeom>
        <a:solidFill>
          <a:srgbClr val="92D050"/>
        </a:solidFill>
        <a:ln w="1079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E522486-093B-4B4A-AE3E-0C510CA86717}">
      <dsp:nvSpPr>
        <dsp:cNvPr id="0" name=""/>
        <dsp:cNvSpPr/>
      </dsp:nvSpPr>
      <dsp:spPr>
        <a:xfrm>
          <a:off x="4989268" y="1063019"/>
          <a:ext cx="305616" cy="305616"/>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75EFA-BAFC-41BD-A3F2-D2F2EA823E1A}">
      <dsp:nvSpPr>
        <dsp:cNvPr id="0" name=""/>
        <dsp:cNvSpPr/>
      </dsp:nvSpPr>
      <dsp:spPr>
        <a:xfrm>
          <a:off x="4989268" y="0"/>
          <a:ext cx="4160104" cy="87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a:lnSpc>
              <a:spcPct val="90000"/>
            </a:lnSpc>
            <a:spcBef>
              <a:spcPct val="0"/>
            </a:spcBef>
            <a:spcAft>
              <a:spcPct val="35000"/>
            </a:spcAft>
            <a:buNone/>
          </a:pPr>
          <a:r>
            <a:rPr lang="en-US" sz="3200" kern="1200" dirty="0"/>
            <a:t>Provincial Health Office</a:t>
          </a:r>
        </a:p>
      </dsp:txBody>
      <dsp:txXfrm>
        <a:off x="4989268" y="0"/>
        <a:ext cx="4160104" cy="879211"/>
      </dsp:txXfrm>
    </dsp:sp>
    <dsp:sp modelId="{92CCE542-1AAF-49E6-BC62-0A394513711D}">
      <dsp:nvSpPr>
        <dsp:cNvPr id="0" name=""/>
        <dsp:cNvSpPr/>
      </dsp:nvSpPr>
      <dsp:spPr>
        <a:xfrm>
          <a:off x="4989268" y="1775401"/>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BA13E-933B-4BB2-9829-70A5EDB1660E}">
      <dsp:nvSpPr>
        <dsp:cNvPr id="0" name=""/>
        <dsp:cNvSpPr/>
      </dsp:nvSpPr>
      <dsp:spPr>
        <a:xfrm>
          <a:off x="5280475" y="1572018"/>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Lead technical assistance provider</a:t>
          </a:r>
        </a:p>
      </dsp:txBody>
      <dsp:txXfrm>
        <a:off x="5280475" y="1572018"/>
        <a:ext cx="3868897" cy="712374"/>
      </dsp:txXfrm>
    </dsp:sp>
    <dsp:sp modelId="{7BE8A011-6C10-44AC-9FC8-C0B7A64B11E9}">
      <dsp:nvSpPr>
        <dsp:cNvPr id="0" name=""/>
        <dsp:cNvSpPr/>
      </dsp:nvSpPr>
      <dsp:spPr>
        <a:xfrm>
          <a:off x="4989268" y="2487776"/>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92C0C-90AD-4598-A476-01B79CC3C583}">
      <dsp:nvSpPr>
        <dsp:cNvPr id="0" name=""/>
        <dsp:cNvSpPr/>
      </dsp:nvSpPr>
      <dsp:spPr>
        <a:xfrm>
          <a:off x="5280475" y="2284393"/>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Program management</a:t>
          </a:r>
        </a:p>
      </dsp:txBody>
      <dsp:txXfrm>
        <a:off x="5280475" y="2284393"/>
        <a:ext cx="3868897" cy="712374"/>
      </dsp:txXfrm>
    </dsp:sp>
    <dsp:sp modelId="{51D49F1A-0954-4466-9E6E-552F1D70E828}">
      <dsp:nvSpPr>
        <dsp:cNvPr id="0" name=""/>
        <dsp:cNvSpPr/>
      </dsp:nvSpPr>
      <dsp:spPr>
        <a:xfrm>
          <a:off x="4989268" y="3200151"/>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3D56C-AE07-463D-9075-E60E46883B2A}">
      <dsp:nvSpPr>
        <dsp:cNvPr id="0" name=""/>
        <dsp:cNvSpPr/>
      </dsp:nvSpPr>
      <dsp:spPr>
        <a:xfrm>
          <a:off x="5280475" y="2996768"/>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Logistics management</a:t>
          </a:r>
        </a:p>
      </dsp:txBody>
      <dsp:txXfrm>
        <a:off x="5280475" y="2996768"/>
        <a:ext cx="3868897" cy="712374"/>
      </dsp:txXfrm>
    </dsp:sp>
    <dsp:sp modelId="{54E9B5FE-2643-4014-9C5B-FCD18CDEE362}">
      <dsp:nvSpPr>
        <dsp:cNvPr id="0" name=""/>
        <dsp:cNvSpPr/>
      </dsp:nvSpPr>
      <dsp:spPr>
        <a:xfrm>
          <a:off x="4989268" y="3912526"/>
          <a:ext cx="305608" cy="305608"/>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0F3AA7-BF76-43B4-9053-CC749C42D499}">
      <dsp:nvSpPr>
        <dsp:cNvPr id="0" name=""/>
        <dsp:cNvSpPr/>
      </dsp:nvSpPr>
      <dsp:spPr>
        <a:xfrm>
          <a:off x="5280475" y="3709143"/>
          <a:ext cx="3868897" cy="7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n-US" sz="2200" kern="1200" dirty="0"/>
            <a:t>Monitoring</a:t>
          </a:r>
        </a:p>
      </dsp:txBody>
      <dsp:txXfrm>
        <a:off x="5280475" y="3709143"/>
        <a:ext cx="3868897" cy="712374"/>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96E084-05BB-450B-A43E-B17278C08A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35359C-79F0-47B3-BC26-1E39A0DFAB78}" type="slidenum">
              <a:rPr lang="en-PH" smtClean="0"/>
              <a:t>‹#›</a:t>
            </a:fld>
            <a:endParaRPr lang="en-PH"/>
          </a:p>
        </p:txBody>
      </p:sp>
    </p:spTree>
    <p:extLst>
      <p:ext uri="{BB962C8B-B14F-4D97-AF65-F5344CB8AC3E}">
        <p14:creationId xmlns:p14="http://schemas.microsoft.com/office/powerpoint/2010/main" val="3528153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2" name="Slide Number Placeholder 1">
            <a:extLst>
              <a:ext uri="{FF2B5EF4-FFF2-40B4-BE49-F238E27FC236}">
                <a16:creationId xmlns:a16="http://schemas.microsoft.com/office/drawing/2014/main" id="{9461E3DF-539A-4065-A864-DF0363A597D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8A482-351A-4AC9-800F-86EBC89C6361}" type="slidenum">
              <a:rPr lang="en-PH" smtClean="0"/>
              <a:t>‹#›</a:t>
            </a:fld>
            <a:endParaRPr lang="en-PH"/>
          </a:p>
        </p:txBody>
      </p:sp>
    </p:spTree>
    <p:extLst>
      <p:ext uri="{BB962C8B-B14F-4D97-AF65-F5344CB8AC3E}">
        <p14:creationId xmlns:p14="http://schemas.microsoft.com/office/powerpoint/2010/main" val="30657627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presentation</a:t>
            </a:r>
            <a:r>
              <a:rPr lang="en-US" baseline="0" dirty="0"/>
              <a:t> is intended primarily for the </a:t>
            </a:r>
            <a:r>
              <a:rPr lang="en-US" baseline="0" dirty="0">
                <a:solidFill>
                  <a:srgbClr val="FF0000"/>
                </a:solidFill>
              </a:rPr>
              <a:t>provincial multi-sectoral alliance (PMSA)</a:t>
            </a:r>
            <a:r>
              <a:rPr lang="en-US" baseline="0" dirty="0"/>
              <a:t>.  Secondary audience for this presentation are the PHOs and RHUs.</a:t>
            </a:r>
          </a:p>
          <a:p>
            <a:endParaRPr lang="en-US" baseline="0" dirty="0"/>
          </a:p>
          <a:p>
            <a:r>
              <a:rPr lang="en-US" baseline="0" dirty="0"/>
              <a:t>This is for use in the advocacy and consultation step of installing the TB DOTS Referral Network (TDRN).</a:t>
            </a:r>
          </a:p>
          <a:p>
            <a:endParaRPr lang="en-US" baseline="0" dirty="0"/>
          </a:p>
          <a:p>
            <a:r>
              <a:rPr lang="en-US" baseline="0" dirty="0"/>
              <a:t>The objective is to provide the audience (PMSA) a concept of what the TDRN is all about and to elicit support for the proposed activities to formalize, implement and sustain the TDRN.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a:t>
            </a:fld>
            <a:endParaRPr lang="en-US"/>
          </a:p>
        </p:txBody>
      </p:sp>
    </p:spTree>
    <p:extLst>
      <p:ext uri="{BB962C8B-B14F-4D97-AF65-F5344CB8AC3E}">
        <p14:creationId xmlns:p14="http://schemas.microsoft.com/office/powerpoint/2010/main" val="389622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Another policy issuance that provides mandate to installing the DOTS in SDN is the recently revised NTP Manual of Procedures, 5</a:t>
            </a:r>
            <a:r>
              <a:rPr lang="en-US" baseline="30000" dirty="0"/>
              <a:t>th</a:t>
            </a:r>
            <a:r>
              <a:rPr lang="en-US" dirty="0"/>
              <a:t> edition.</a:t>
            </a:r>
          </a:p>
          <a:p>
            <a:endParaRPr lang="en-US" dirty="0"/>
          </a:p>
          <a:p>
            <a:r>
              <a:rPr lang="en-US" dirty="0"/>
              <a:t>One of the new chapters, not present in the previous edition, is the</a:t>
            </a:r>
            <a:r>
              <a:rPr lang="en-US" baseline="0" dirty="0"/>
              <a:t> chapter on TB-DOTS referral system, which outlines the policies and procedures to strengthen and sustain the referral system.</a:t>
            </a:r>
          </a:p>
          <a:p>
            <a:endParaRPr lang="en-US" baseline="0" dirty="0"/>
          </a:p>
          <a:p>
            <a:r>
              <a:rPr lang="en-US" baseline="0" dirty="0"/>
              <a:t>The chapter further defines the different providers and categorizes them into four main types: DOTS facilities, private sector, other government facilities, and community.  Examples of each type are shown here.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10</a:t>
            </a:fld>
            <a:endParaRPr lang="en-US"/>
          </a:p>
        </p:txBody>
      </p:sp>
    </p:spTree>
    <p:extLst>
      <p:ext uri="{BB962C8B-B14F-4D97-AF65-F5344CB8AC3E}">
        <p14:creationId xmlns:p14="http://schemas.microsoft.com/office/powerpoint/2010/main" val="310261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illustration shows the different types of providers.  Note that the three other types</a:t>
            </a:r>
            <a:r>
              <a:rPr lang="en-US" baseline="0" dirty="0"/>
              <a:t> (private, other government and community) have the LGU DOTS facility or the RHU/health center as the focal point of referral.  While this may be the case since an overwhelming majority of DOTS facilities currently are RHU/health centers, referrals can also be executed between non-RHU facilities.</a:t>
            </a:r>
          </a:p>
          <a:p>
            <a:endParaRPr lang="en-US" baseline="0" dirty="0"/>
          </a:p>
          <a:p>
            <a:r>
              <a:rPr lang="en-US" baseline="0" dirty="0"/>
              <a:t>Note also that the ideal referral system should be two-way and not one-way. This emphasizes the need for feedback from referred to facility to referring facility.</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11</a:t>
            </a:fld>
            <a:endParaRPr lang="en-US"/>
          </a:p>
        </p:txBody>
      </p:sp>
    </p:spTree>
    <p:extLst>
      <p:ext uri="{BB962C8B-B14F-4D97-AF65-F5344CB8AC3E}">
        <p14:creationId xmlns:p14="http://schemas.microsoft.com/office/powerpoint/2010/main" val="489331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illustrates a prototype of how the SDN works.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12</a:t>
            </a:fld>
            <a:endParaRPr lang="en-US"/>
          </a:p>
        </p:txBody>
      </p:sp>
    </p:spTree>
    <p:extLst>
      <p:ext uri="{BB962C8B-B14F-4D97-AF65-F5344CB8AC3E}">
        <p14:creationId xmlns:p14="http://schemas.microsoft.com/office/powerpoint/2010/main" val="241210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Referral systems are not new to the LGUs and the NTP.  Many, if not all,  local governments already have these referral systems (e.g.,  the enhanced referral systems or ERS).  Hence, the PhilSTEP1</a:t>
            </a:r>
            <a:r>
              <a:rPr lang="en-US" baseline="0" dirty="0"/>
              <a:t>-</a:t>
            </a:r>
            <a:r>
              <a:rPr lang="en-US" dirty="0"/>
              <a:t>recommended</a:t>
            </a:r>
            <a:r>
              <a:rPr lang="en-US" baseline="0" dirty="0"/>
              <a:t> strategies are not intended to start from zero but rather to build on these existing systems.</a:t>
            </a:r>
          </a:p>
          <a:p>
            <a:endParaRPr lang="en-US" baseline="0" dirty="0"/>
          </a:p>
          <a:p>
            <a:r>
              <a:rPr lang="en-US" baseline="0" dirty="0"/>
              <a:t>Therefore,  advancing the TDRN as recommended by PhilSTEP1 requires expanding, formalizing, systematizing and monitoring the existing systems.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13</a:t>
            </a:fld>
            <a:endParaRPr lang="en-US"/>
          </a:p>
        </p:txBody>
      </p:sp>
    </p:spTree>
    <p:extLst>
      <p:ext uri="{BB962C8B-B14F-4D97-AF65-F5344CB8AC3E}">
        <p14:creationId xmlns:p14="http://schemas.microsoft.com/office/powerpoint/2010/main" val="94677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With the intent of advancing the SDNs as recommended by PhilSTEP1, the role</a:t>
            </a:r>
            <a:r>
              <a:rPr lang="en-US" baseline="0" dirty="0"/>
              <a:t> of LGUs is therefore to expand, formalize, systematize and monitor the TDRN.  The DOH Regional Offices are willing to provide assistance in achieving these objectives with the PHO/CHO and PMSA as the lead.</a:t>
            </a:r>
          </a:p>
          <a:p>
            <a:endParaRPr lang="en-US" baseline="0" dirty="0"/>
          </a:p>
          <a:p>
            <a:r>
              <a:rPr lang="en-US" baseline="0" dirty="0"/>
              <a:t>This brings us to the main agenda for this consultative and advocacy meeting, which is to secure the commitment of the PMSA to undertake the proposed procedures to enhancing these SDNs.</a:t>
            </a:r>
          </a:p>
          <a:p>
            <a:endParaRPr lang="en-US" baseline="0" dirty="0"/>
          </a:p>
          <a:p>
            <a:r>
              <a:rPr lang="en-US" baseline="0" dirty="0"/>
              <a:t>Some of the processes to enhance the SDN are:</a:t>
            </a:r>
          </a:p>
          <a:p>
            <a:pPr marL="171450" indent="-171450">
              <a:buFont typeface="Arial" panose="020B0604020202020204" pitchFamily="34" charset="0"/>
              <a:buChar char="•"/>
            </a:pPr>
            <a:r>
              <a:rPr lang="en-US" baseline="0" dirty="0"/>
              <a:t>Creating a local directory of all partners in the province/city</a:t>
            </a:r>
          </a:p>
          <a:p>
            <a:pPr marL="171450" indent="-171450">
              <a:buFont typeface="Arial" panose="020B0604020202020204" pitchFamily="34" charset="0"/>
              <a:buChar char="•"/>
            </a:pPr>
            <a:r>
              <a:rPr lang="en-US" baseline="0" dirty="0"/>
              <a:t>Capacity building or training of new partners, including private, other public agencies and community-based partners</a:t>
            </a:r>
          </a:p>
          <a:p>
            <a:pPr marL="171450" indent="-171450">
              <a:buFont typeface="Arial" panose="020B0604020202020204" pitchFamily="34" charset="0"/>
              <a:buChar char="•"/>
            </a:pPr>
            <a:r>
              <a:rPr lang="en-US" baseline="0" dirty="0"/>
              <a:t>Formalizing participation of facilities through a written agreement</a:t>
            </a:r>
          </a:p>
          <a:p>
            <a:pPr marL="171450" indent="-171450">
              <a:buFont typeface="Arial" panose="020B0604020202020204" pitchFamily="34" charset="0"/>
              <a:buChar char="•"/>
            </a:pPr>
            <a:r>
              <a:rPr lang="en-US" baseline="0" dirty="0"/>
              <a:t>Strengthening the PMSA or other coordinating bodies to provide oversight of the TDRN, in addition to the core function of the PHO/CHO as lead technical coordinator</a:t>
            </a:r>
          </a:p>
          <a:p>
            <a:pPr marL="171450" indent="-171450">
              <a:buFont typeface="Arial" panose="020B0604020202020204" pitchFamily="34" charset="0"/>
              <a:buChar char="•"/>
            </a:pPr>
            <a:r>
              <a:rPr lang="en-US" baseline="0" dirty="0"/>
              <a:t>Establishing formal, written protocols and procedures for the referral system.  This should include the referral tracking and feedback </a:t>
            </a:r>
          </a:p>
          <a:p>
            <a:pPr marL="171450" indent="-171450">
              <a:buFont typeface="Arial" panose="020B0604020202020204" pitchFamily="34" charset="0"/>
              <a:buChar char="•"/>
            </a:pPr>
            <a:r>
              <a:rPr lang="en-US" baseline="0" dirty="0"/>
              <a:t>Institutionalizing a monitoring and evaluation system for the TDRN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These procedures are all intended to install or strengthen an existing TDRN.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14</a:t>
            </a:fld>
            <a:endParaRPr lang="en-US"/>
          </a:p>
        </p:txBody>
      </p:sp>
    </p:spTree>
    <p:extLst>
      <p:ext uri="{BB962C8B-B14F-4D97-AF65-F5344CB8AC3E}">
        <p14:creationId xmlns:p14="http://schemas.microsoft.com/office/powerpoint/2010/main" val="3311710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are the proposed steps and activities to install or strengthen existing SDNs.  The steps are modeled after maternal and child health service delivery networks (SDN) also installed as part of the DOH MCH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(May read through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few slides will just quickly go through each step.</a:t>
            </a: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15</a:t>
            </a:fld>
            <a:endParaRPr lang="en-US"/>
          </a:p>
        </p:txBody>
      </p:sp>
    </p:spTree>
    <p:extLst>
      <p:ext uri="{BB962C8B-B14F-4D97-AF65-F5344CB8AC3E}">
        <p14:creationId xmlns:p14="http://schemas.microsoft.com/office/powerpoint/2010/main" val="367220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a:p>
        </p:txBody>
      </p:sp>
      <p:sp>
        <p:nvSpPr>
          <p:cNvPr id="4" name="Slide Number Placeholder 3">
            <a:extLst>
              <a:ext uri="{FF2B5EF4-FFF2-40B4-BE49-F238E27FC236}">
                <a16:creationId xmlns:a16="http://schemas.microsoft.com/office/drawing/2014/main" id="{7169F518-09DD-4DDA-898A-D2A44D688018}"/>
              </a:ext>
            </a:extLst>
          </p:cNvPr>
          <p:cNvSpPr>
            <a:spLocks noGrp="1"/>
          </p:cNvSpPr>
          <p:nvPr>
            <p:ph type="sldNum" sz="quarter" idx="10"/>
          </p:nvPr>
        </p:nvSpPr>
        <p:spPr/>
        <p:txBody>
          <a:bodyPr/>
          <a:lstStyle/>
          <a:p>
            <a:fld id="{D818A482-351A-4AC9-800F-86EBC89C6361}" type="slidenum">
              <a:rPr lang="en-PH" smtClean="0"/>
              <a:t>16</a:t>
            </a:fld>
            <a:endParaRPr lang="en-PH"/>
          </a:p>
        </p:txBody>
      </p:sp>
    </p:spTree>
    <p:extLst>
      <p:ext uri="{BB962C8B-B14F-4D97-AF65-F5344CB8AC3E}">
        <p14:creationId xmlns:p14="http://schemas.microsoft.com/office/powerpoint/2010/main" val="101201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a:p>
        </p:txBody>
      </p:sp>
      <p:sp>
        <p:nvSpPr>
          <p:cNvPr id="4" name="Slide Number Placeholder 3">
            <a:extLst>
              <a:ext uri="{FF2B5EF4-FFF2-40B4-BE49-F238E27FC236}">
                <a16:creationId xmlns:a16="http://schemas.microsoft.com/office/drawing/2014/main" id="{8923E8B1-E3C0-4FAA-881C-097EF140C30A}"/>
              </a:ext>
            </a:extLst>
          </p:cNvPr>
          <p:cNvSpPr>
            <a:spLocks noGrp="1"/>
          </p:cNvSpPr>
          <p:nvPr>
            <p:ph type="sldNum" sz="quarter" idx="10"/>
          </p:nvPr>
        </p:nvSpPr>
        <p:spPr/>
        <p:txBody>
          <a:bodyPr/>
          <a:lstStyle/>
          <a:p>
            <a:fld id="{D818A482-351A-4AC9-800F-86EBC89C6361}" type="slidenum">
              <a:rPr lang="en-PH" smtClean="0"/>
              <a:t>17</a:t>
            </a:fld>
            <a:endParaRPr lang="en-PH"/>
          </a:p>
        </p:txBody>
      </p:sp>
    </p:spTree>
    <p:extLst>
      <p:ext uri="{BB962C8B-B14F-4D97-AF65-F5344CB8AC3E}">
        <p14:creationId xmlns:p14="http://schemas.microsoft.com/office/powerpoint/2010/main" val="786358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As mentioned earlier, the PMSA is the proposed</a:t>
            </a:r>
            <a:r>
              <a:rPr lang="en-US" baseline="0" dirty="0"/>
              <a:t> coordinating body for the SDN.  This can be an additional function to their current mandate of advocacy, decision making and policy development. </a:t>
            </a:r>
            <a:r>
              <a:rPr lang="en-US" sz="1100" i="1" baseline="0" dirty="0"/>
              <a:t>(Note:  this will depend on the PMSA roles stipulated in the respective provincial PMSA ordinance.  It may already be part of their role based on their ordinance.)</a:t>
            </a:r>
          </a:p>
          <a:p>
            <a:endParaRPr lang="en-US" sz="1100" i="1" baseline="0" dirty="0"/>
          </a:p>
          <a:p>
            <a:r>
              <a:rPr lang="en-US" sz="1200" i="0" baseline="0" dirty="0"/>
              <a:t>The PHO remains as the lead technical assistance provider to the participating facilities.</a:t>
            </a:r>
            <a:endParaRPr lang="en-US" sz="1400" i="0"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18</a:t>
            </a:fld>
            <a:endParaRPr lang="en-US"/>
          </a:p>
        </p:txBody>
      </p:sp>
    </p:spTree>
    <p:extLst>
      <p:ext uri="{BB962C8B-B14F-4D97-AF65-F5344CB8AC3E}">
        <p14:creationId xmlns:p14="http://schemas.microsoft.com/office/powerpoint/2010/main" val="234369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Mapping is intended to provide all participating facilities and providers information on where to refer patients, whom to give feedback to for any concerns and who are the engaged facilities participating in TB control.</a:t>
            </a:r>
          </a:p>
          <a:p>
            <a:endParaRPr lang="en-US" dirty="0"/>
          </a:p>
          <a:p>
            <a:r>
              <a:rPr lang="en-US" dirty="0"/>
              <a:t>These are some of the providers involved in the TB program who can be included in SDN.</a:t>
            </a:r>
          </a:p>
          <a:p>
            <a:endParaRPr lang="en-US" dirty="0"/>
          </a:p>
          <a:p>
            <a:r>
              <a:rPr lang="en-US" dirty="0"/>
              <a:t>The main output of the mapping activity is a local DOTS directory that can be circulated among all partners.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19</a:t>
            </a:fld>
            <a:endParaRPr lang="en-US"/>
          </a:p>
        </p:txBody>
      </p:sp>
    </p:spTree>
    <p:extLst>
      <p:ext uri="{BB962C8B-B14F-4D97-AF65-F5344CB8AC3E}">
        <p14:creationId xmlns:p14="http://schemas.microsoft.com/office/powerpoint/2010/main" val="353069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 three main topics to be discussed are</a:t>
            </a:r>
            <a:r>
              <a:rPr lang="en-US" baseline="0" dirty="0"/>
              <a:t> listed in this slide.</a:t>
            </a:r>
          </a:p>
          <a:p>
            <a:endParaRPr lang="en-US" baseline="0" dirty="0"/>
          </a:p>
          <a:p>
            <a:r>
              <a:rPr lang="en-US" baseline="0" dirty="0"/>
              <a:t>The presentation will define DOTS in SDN and provide the reason/mandate for establishing it.</a:t>
            </a:r>
          </a:p>
          <a:p>
            <a:endParaRPr lang="en-US" baseline="0" dirty="0"/>
          </a:p>
          <a:p>
            <a:r>
              <a:rPr lang="en-US" baseline="0" dirty="0"/>
              <a:t>It will discuss the proposed guidelines in establishing DOTS in SDN, including strengthening the PMSA as the coordinating body for the DOTS in SDN.</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a:t>
            </a:fld>
            <a:endParaRPr lang="en-US"/>
          </a:p>
        </p:txBody>
      </p:sp>
    </p:spTree>
    <p:extLst>
      <p:ext uri="{BB962C8B-B14F-4D97-AF65-F5344CB8AC3E}">
        <p14:creationId xmlns:p14="http://schemas.microsoft.com/office/powerpoint/2010/main" val="1325380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Mapping is intended to provide all participating facilities and providers information on where to refer patients, whom to give feedback to for any concerns and who are the engaged facilities participating in TB control.</a:t>
            </a:r>
          </a:p>
          <a:p>
            <a:endParaRPr lang="en-US" dirty="0"/>
          </a:p>
          <a:p>
            <a:r>
              <a:rPr lang="en-US" dirty="0"/>
              <a:t>These are some of the providers involved in the TB program that can be included.</a:t>
            </a:r>
          </a:p>
          <a:p>
            <a:endParaRPr lang="en-US" dirty="0"/>
          </a:p>
          <a:p>
            <a:r>
              <a:rPr lang="en-US" dirty="0"/>
              <a:t>The main output of the mapping activity is a local DOTS directory that can be circulated to all partners.</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20</a:t>
            </a:fld>
            <a:endParaRPr lang="en-US"/>
          </a:p>
        </p:txBody>
      </p:sp>
    </p:spTree>
    <p:extLst>
      <p:ext uri="{BB962C8B-B14F-4D97-AF65-F5344CB8AC3E}">
        <p14:creationId xmlns:p14="http://schemas.microsoft.com/office/powerpoint/2010/main" val="3530698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Advocacy and consultation, such as the one we are conducting now, are</a:t>
            </a:r>
            <a:r>
              <a:rPr lang="en-US" baseline="0" dirty="0"/>
              <a:t> i</a:t>
            </a:r>
            <a:r>
              <a:rPr lang="en-US" dirty="0"/>
              <a:t>ntended to get support of partners, whether public or private, towards</a:t>
            </a:r>
            <a:r>
              <a:rPr lang="en-US" baseline="0" dirty="0"/>
              <a:t> supporting or participating in the TDRN.</a:t>
            </a:r>
          </a:p>
          <a:p>
            <a:endParaRPr lang="en-US" baseline="0" dirty="0"/>
          </a:p>
          <a:p>
            <a:r>
              <a:rPr lang="en-US" baseline="0" dirty="0"/>
              <a:t>Advocacy directed at private partners, other government agencies and community-based partners is aimed at “recruiting” them to join the SDN.  This is currently being done by the local governments. </a:t>
            </a:r>
          </a:p>
          <a:p>
            <a:endParaRPr lang="en-US" baseline="0" dirty="0"/>
          </a:p>
          <a:p>
            <a:r>
              <a:rPr lang="en-US" baseline="0" dirty="0"/>
              <a:t>Advocacy directed at the local governments/RHUs is aimed at motivating them to exercise their mandate of being the local TB program managers and provide technical and other support to partner facilities/providers.</a:t>
            </a:r>
          </a:p>
          <a:p>
            <a:endParaRPr lang="en-US" baseline="0" dirty="0"/>
          </a:p>
          <a:p>
            <a:r>
              <a:rPr lang="en-US" baseline="0" dirty="0"/>
              <a:t>The intended outputs of these advocacies are commitment and clear next steps towards installing or strengthening the SDN.</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21</a:t>
            </a:fld>
            <a:endParaRPr lang="en-US"/>
          </a:p>
        </p:txBody>
      </p:sp>
    </p:spTree>
    <p:extLst>
      <p:ext uri="{BB962C8B-B14F-4D97-AF65-F5344CB8AC3E}">
        <p14:creationId xmlns:p14="http://schemas.microsoft.com/office/powerpoint/2010/main" val="624104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a:p>
        </p:txBody>
      </p:sp>
      <p:sp>
        <p:nvSpPr>
          <p:cNvPr id="4" name="Slide Number Placeholder 3">
            <a:extLst>
              <a:ext uri="{FF2B5EF4-FFF2-40B4-BE49-F238E27FC236}">
                <a16:creationId xmlns:a16="http://schemas.microsoft.com/office/drawing/2014/main" id="{73273EFC-B9D1-458C-820F-295FB49CC5FB}"/>
              </a:ext>
            </a:extLst>
          </p:cNvPr>
          <p:cNvSpPr>
            <a:spLocks noGrp="1"/>
          </p:cNvSpPr>
          <p:nvPr>
            <p:ph type="sldNum" sz="quarter" idx="10"/>
          </p:nvPr>
        </p:nvSpPr>
        <p:spPr/>
        <p:txBody>
          <a:bodyPr/>
          <a:lstStyle/>
          <a:p>
            <a:fld id="{D818A482-351A-4AC9-800F-86EBC89C6361}" type="slidenum">
              <a:rPr lang="en-PH" smtClean="0"/>
              <a:t>22</a:t>
            </a:fld>
            <a:endParaRPr lang="en-PH"/>
          </a:p>
        </p:txBody>
      </p:sp>
    </p:spTree>
    <p:extLst>
      <p:ext uri="{BB962C8B-B14F-4D97-AF65-F5344CB8AC3E}">
        <p14:creationId xmlns:p14="http://schemas.microsoft.com/office/powerpoint/2010/main" val="3698559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a:p>
        </p:txBody>
      </p:sp>
      <p:sp>
        <p:nvSpPr>
          <p:cNvPr id="4" name="Slide Number Placeholder 3">
            <a:extLst>
              <a:ext uri="{FF2B5EF4-FFF2-40B4-BE49-F238E27FC236}">
                <a16:creationId xmlns:a16="http://schemas.microsoft.com/office/drawing/2014/main" id="{FCFF26E1-67E4-4519-9481-247B3F03C3C3}"/>
              </a:ext>
            </a:extLst>
          </p:cNvPr>
          <p:cNvSpPr>
            <a:spLocks noGrp="1"/>
          </p:cNvSpPr>
          <p:nvPr>
            <p:ph type="sldNum" sz="quarter" idx="10"/>
          </p:nvPr>
        </p:nvSpPr>
        <p:spPr/>
        <p:txBody>
          <a:bodyPr/>
          <a:lstStyle/>
          <a:p>
            <a:fld id="{D818A482-351A-4AC9-800F-86EBC89C6361}" type="slidenum">
              <a:rPr lang="en-PH" smtClean="0"/>
              <a:t>23</a:t>
            </a:fld>
            <a:endParaRPr lang="en-PH"/>
          </a:p>
        </p:txBody>
      </p:sp>
    </p:spTree>
    <p:extLst>
      <p:ext uri="{BB962C8B-B14F-4D97-AF65-F5344CB8AC3E}">
        <p14:creationId xmlns:p14="http://schemas.microsoft.com/office/powerpoint/2010/main" val="2509459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Capacity building intends</a:t>
            </a:r>
            <a:r>
              <a:rPr lang="en-US" baseline="0" dirty="0"/>
              <a:t> to build competence of health facility staff  in providing different types of DOTS services—including education, counseling, referral and treatment.</a:t>
            </a:r>
          </a:p>
          <a:p>
            <a:endParaRPr lang="en-US" baseline="0" dirty="0"/>
          </a:p>
          <a:p>
            <a:r>
              <a:rPr lang="en-US" baseline="0" dirty="0"/>
              <a:t>This slide shows examples of the various types of training pertaining to different facilities.</a:t>
            </a:r>
          </a:p>
          <a:p>
            <a:endParaRPr lang="en-US" baseline="0"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24</a:t>
            </a:fld>
            <a:endParaRPr lang="en-US"/>
          </a:p>
        </p:txBody>
      </p:sp>
    </p:spTree>
    <p:extLst>
      <p:ext uri="{BB962C8B-B14F-4D97-AF65-F5344CB8AC3E}">
        <p14:creationId xmlns:p14="http://schemas.microsoft.com/office/powerpoint/2010/main" val="3121880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As coordinating body,</a:t>
            </a:r>
            <a:r>
              <a:rPr lang="en-US" baseline="0" dirty="0"/>
              <a:t> the PMSA can lead the discussions to finalize a set of referral protocols, procedures and tracking mechanism.  This is directly related to the monitoring and evaluation since the recording and reporting for SDN referrals will help monitor functionality of the referral system.</a:t>
            </a:r>
          </a:p>
          <a:p>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25</a:t>
            </a:fld>
            <a:endParaRPr lang="en-US"/>
          </a:p>
        </p:txBody>
      </p:sp>
    </p:spTree>
    <p:extLst>
      <p:ext uri="{BB962C8B-B14F-4D97-AF65-F5344CB8AC3E}">
        <p14:creationId xmlns:p14="http://schemas.microsoft.com/office/powerpoint/2010/main" val="318440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These are the proposed minimum</a:t>
            </a:r>
            <a:r>
              <a:rPr lang="en-US" baseline="0" dirty="0"/>
              <a:t> contents of the referral protocols. </a:t>
            </a:r>
            <a:r>
              <a:rPr lang="en-US" sz="1100" i="1" baseline="0" dirty="0"/>
              <a:t>May read through the slide…</a:t>
            </a:r>
          </a:p>
          <a:p>
            <a:endParaRPr lang="en-US" sz="1100" i="1" baseline="0" dirty="0"/>
          </a:p>
          <a:p>
            <a:endParaRPr lang="en-US" sz="1200" i="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26</a:t>
            </a:fld>
            <a:endParaRPr lang="en-US"/>
          </a:p>
        </p:txBody>
      </p:sp>
    </p:spTree>
    <p:extLst>
      <p:ext uri="{BB962C8B-B14F-4D97-AF65-F5344CB8AC3E}">
        <p14:creationId xmlns:p14="http://schemas.microsoft.com/office/powerpoint/2010/main" val="911060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To formalize the relationship between facilities, a written instrument such as a memorandum of understanding</a:t>
            </a:r>
            <a:r>
              <a:rPr lang="en-US" baseline="0" dirty="0"/>
              <a:t> should be executed.</a:t>
            </a:r>
          </a:p>
          <a:p>
            <a:endParaRPr lang="en-US" baseline="0" dirty="0"/>
          </a:p>
          <a:p>
            <a:r>
              <a:rPr lang="en-US" baseline="0" dirty="0"/>
              <a:t>There are several options to do this and can be discussed or decided later.  Among the options are: whether to execute a memorandum of understanding (MOU) between each facility and the LGU or to execute a municipal- or provincial-level MOU.</a:t>
            </a:r>
          </a:p>
          <a:p>
            <a:endParaRPr lang="en-US" baseline="0" dirty="0"/>
          </a:p>
          <a:p>
            <a:r>
              <a:rPr lang="en-US" baseline="0" dirty="0"/>
              <a:t>In addition to an MOU, a policy issuance such as a provincial executive order or provincial ordinance can also strengthen the TDRN as it provides additional institutional mandate from the local government aside from the national mandates earlier mentioned.</a:t>
            </a:r>
          </a:p>
          <a:p>
            <a:endParaRPr lang="en-US" baseline="0" dirty="0"/>
          </a:p>
          <a:p>
            <a:r>
              <a:rPr lang="en-US" baseline="0" dirty="0"/>
              <a:t>Lastly, a letter of agreement between individual providers and the engaged facility is another level of agreement.  This implies that the LGU need not pursue individual MOUs with practitioners (i.e., physicians) if they will have a letter of agreement with the health facilities where they are affiliated.</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27</a:t>
            </a:fld>
            <a:endParaRPr lang="en-US"/>
          </a:p>
        </p:txBody>
      </p:sp>
    </p:spTree>
    <p:extLst>
      <p:ext uri="{BB962C8B-B14F-4D97-AF65-F5344CB8AC3E}">
        <p14:creationId xmlns:p14="http://schemas.microsoft.com/office/powerpoint/2010/main" val="467997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aseline="0" dirty="0"/>
              <a:t>Once the formal SDN is in place, monitoring, supervision and evaluation should be regularly implemented.  While the PHO/CHO provides technical monitoring of service delivery (such as compliance with NTP protocols), the PMSA can include SDN in their monitoring and evaluation plans for the governance aspects.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28</a:t>
            </a:fld>
            <a:endParaRPr lang="en-US"/>
          </a:p>
        </p:txBody>
      </p:sp>
    </p:spTree>
    <p:extLst>
      <p:ext uri="{BB962C8B-B14F-4D97-AF65-F5344CB8AC3E}">
        <p14:creationId xmlns:p14="http://schemas.microsoft.com/office/powerpoint/2010/main" val="297716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The launch of the formalized TDRN is optional. When conducted, it can be an additional venue</a:t>
            </a:r>
            <a:r>
              <a:rPr lang="en-US" baseline="0" dirty="0"/>
              <a:t> for advocacy and education. It can be timed during national TB celebrations such as the World TB Day in March and the Lung Month in August.</a:t>
            </a:r>
          </a:p>
          <a:p>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29</a:t>
            </a:fld>
            <a:endParaRPr lang="en-US"/>
          </a:p>
        </p:txBody>
      </p:sp>
    </p:spTree>
    <p:extLst>
      <p:ext uri="{BB962C8B-B14F-4D97-AF65-F5344CB8AC3E}">
        <p14:creationId xmlns:p14="http://schemas.microsoft.com/office/powerpoint/2010/main" val="29771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slide</a:t>
            </a:r>
            <a:r>
              <a:rPr lang="en-US" baseline="0" dirty="0"/>
              <a:t> defines what a TDRN is.</a:t>
            </a:r>
          </a:p>
          <a:p>
            <a:endParaRPr lang="en-US" baseline="0" dirty="0"/>
          </a:p>
          <a:p>
            <a:r>
              <a:rPr lang="en-US" dirty="0"/>
              <a:t>Basically, all providers and facilities that can provide TB services and refer among each other can be part of the SDN.  Even facilities that provide only information and education (e.g., schools, pharmacies) and</a:t>
            </a:r>
            <a:r>
              <a:rPr lang="en-US" baseline="0" dirty="0"/>
              <a:t> just refer clients can be part of the TDRN.</a:t>
            </a:r>
          </a:p>
          <a:p>
            <a:endParaRPr lang="en-US"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3</a:t>
            </a:fld>
            <a:endParaRPr lang="en-US"/>
          </a:p>
        </p:txBody>
      </p:sp>
    </p:spTree>
    <p:extLst>
      <p:ext uri="{BB962C8B-B14F-4D97-AF65-F5344CB8AC3E}">
        <p14:creationId xmlns:p14="http://schemas.microsoft.com/office/powerpoint/2010/main" val="1557105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Hopefully, with the above steps we will be able to install a fully functional delivery</a:t>
            </a:r>
            <a:r>
              <a:rPr lang="en-US" baseline="0" dirty="0"/>
              <a:t> of TB services in a service delivery </a:t>
            </a:r>
            <a:r>
              <a:rPr lang="en-US" dirty="0"/>
              <a:t>network that will contribute to TB</a:t>
            </a:r>
            <a:r>
              <a:rPr lang="en-US" baseline="0" dirty="0"/>
              <a:t> case finding.</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30</a:t>
            </a:fld>
            <a:endParaRPr lang="en-US"/>
          </a:p>
        </p:txBody>
      </p:sp>
    </p:spTree>
    <p:extLst>
      <p:ext uri="{BB962C8B-B14F-4D97-AF65-F5344CB8AC3E}">
        <p14:creationId xmlns:p14="http://schemas.microsoft.com/office/powerpoint/2010/main" val="489331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PH" dirty="0"/>
              <a:t>(Additional sides follow for the open forum)</a:t>
            </a:r>
          </a:p>
        </p:txBody>
      </p:sp>
      <p:sp>
        <p:nvSpPr>
          <p:cNvPr id="4" name="Slide Number Placeholder 3">
            <a:extLst>
              <a:ext uri="{FF2B5EF4-FFF2-40B4-BE49-F238E27FC236}">
                <a16:creationId xmlns:a16="http://schemas.microsoft.com/office/drawing/2014/main" id="{8C3F5022-2DEC-4AE0-9A1D-8EBD4220E4D2}"/>
              </a:ext>
            </a:extLst>
          </p:cNvPr>
          <p:cNvSpPr>
            <a:spLocks noGrp="1"/>
          </p:cNvSpPr>
          <p:nvPr>
            <p:ph type="sldNum" sz="quarter" idx="10"/>
          </p:nvPr>
        </p:nvSpPr>
        <p:spPr/>
        <p:txBody>
          <a:bodyPr/>
          <a:lstStyle/>
          <a:p>
            <a:fld id="{D818A482-351A-4AC9-800F-86EBC89C6361}" type="slidenum">
              <a:rPr lang="en-PH" smtClean="0"/>
              <a:t>31</a:t>
            </a:fld>
            <a:endParaRPr lang="en-PH"/>
          </a:p>
        </p:txBody>
      </p:sp>
    </p:spTree>
    <p:extLst>
      <p:ext uri="{BB962C8B-B14F-4D97-AF65-F5344CB8AC3E}">
        <p14:creationId xmlns:p14="http://schemas.microsoft.com/office/powerpoint/2010/main" val="598755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slide is for the open forum and serves as guide on the major decision points that we</a:t>
            </a:r>
            <a:r>
              <a:rPr lang="en-US" baseline="0" dirty="0"/>
              <a:t> want to be consulted with the PMSA and/or PHO/CHO.</a:t>
            </a:r>
          </a:p>
          <a:p>
            <a:endParaRPr lang="en-US" baseline="0" dirty="0"/>
          </a:p>
          <a:p>
            <a:r>
              <a:rPr lang="en-US" baseline="0" dirty="0"/>
              <a:t>This may or may not be flashed on the screen depending on the agreement with the PHO/CHO, and depending on the approach of the one presiding the meeting (e.g., PMSA. chair)</a:t>
            </a:r>
            <a:endParaRPr lang="en-US" dirty="0"/>
          </a:p>
        </p:txBody>
      </p:sp>
      <p:sp>
        <p:nvSpPr>
          <p:cNvPr id="4" name="Slide Number Placeholder 3"/>
          <p:cNvSpPr>
            <a:spLocks noGrp="1"/>
          </p:cNvSpPr>
          <p:nvPr>
            <p:ph type="sldNum" sz="quarter" idx="10"/>
          </p:nvPr>
        </p:nvSpPr>
        <p:spPr>
          <a:xfrm>
            <a:off x="3886200" y="8685213"/>
            <a:ext cx="2971800" cy="458787"/>
          </a:xfrm>
          <a:prstGeom prst="rect">
            <a:avLst/>
          </a:prstGeom>
        </p:spPr>
        <p:txBody>
          <a:bodyPr/>
          <a:lstStyle/>
          <a:p>
            <a:fld id="{AB9EE788-4FDD-4350-B9A7-F7BC25C8EE04}" type="slidenum">
              <a:rPr lang="en-US" smtClean="0"/>
              <a:t>32</a:t>
            </a:fld>
            <a:endParaRPr lang="en-US" dirty="0"/>
          </a:p>
        </p:txBody>
      </p:sp>
    </p:spTree>
    <p:extLst>
      <p:ext uri="{BB962C8B-B14F-4D97-AF65-F5344CB8AC3E}">
        <p14:creationId xmlns:p14="http://schemas.microsoft.com/office/powerpoint/2010/main" val="519887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a:p>
        </p:txBody>
      </p:sp>
      <p:sp>
        <p:nvSpPr>
          <p:cNvPr id="4" name="Slide Number Placeholder 3">
            <a:extLst>
              <a:ext uri="{FF2B5EF4-FFF2-40B4-BE49-F238E27FC236}">
                <a16:creationId xmlns:a16="http://schemas.microsoft.com/office/drawing/2014/main" id="{62D4C06E-EB2D-48AD-9B6F-3CE2458460B3}"/>
              </a:ext>
            </a:extLst>
          </p:cNvPr>
          <p:cNvSpPr>
            <a:spLocks noGrp="1"/>
          </p:cNvSpPr>
          <p:nvPr>
            <p:ph type="sldNum" sz="quarter" idx="10"/>
          </p:nvPr>
        </p:nvSpPr>
        <p:spPr/>
        <p:txBody>
          <a:bodyPr/>
          <a:lstStyle/>
          <a:p>
            <a:fld id="{D818A482-351A-4AC9-800F-86EBC89C6361}" type="slidenum">
              <a:rPr lang="en-PH" smtClean="0"/>
              <a:t>33</a:t>
            </a:fld>
            <a:endParaRPr lang="en-PH"/>
          </a:p>
        </p:txBody>
      </p:sp>
    </p:spTree>
    <p:extLst>
      <p:ext uri="{BB962C8B-B14F-4D97-AF65-F5344CB8AC3E}">
        <p14:creationId xmlns:p14="http://schemas.microsoft.com/office/powerpoint/2010/main" val="152287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a:p>
        </p:txBody>
      </p:sp>
      <p:sp>
        <p:nvSpPr>
          <p:cNvPr id="4" name="Slide Number Placeholder 3">
            <a:extLst>
              <a:ext uri="{FF2B5EF4-FFF2-40B4-BE49-F238E27FC236}">
                <a16:creationId xmlns:a16="http://schemas.microsoft.com/office/drawing/2014/main" id="{AA9F5853-FB1B-4D1B-AD09-A93072033D79}"/>
              </a:ext>
            </a:extLst>
          </p:cNvPr>
          <p:cNvSpPr>
            <a:spLocks noGrp="1"/>
          </p:cNvSpPr>
          <p:nvPr>
            <p:ph type="sldNum" sz="quarter" idx="10"/>
          </p:nvPr>
        </p:nvSpPr>
        <p:spPr/>
        <p:txBody>
          <a:bodyPr/>
          <a:lstStyle/>
          <a:p>
            <a:fld id="{D818A482-351A-4AC9-800F-86EBC89C6361}" type="slidenum">
              <a:rPr lang="en-PH" smtClean="0"/>
              <a:t>34</a:t>
            </a:fld>
            <a:endParaRPr lang="en-PH"/>
          </a:p>
        </p:txBody>
      </p:sp>
    </p:spTree>
    <p:extLst>
      <p:ext uri="{BB962C8B-B14F-4D97-AF65-F5344CB8AC3E}">
        <p14:creationId xmlns:p14="http://schemas.microsoft.com/office/powerpoint/2010/main" val="630920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a:p>
        </p:txBody>
      </p:sp>
      <p:sp>
        <p:nvSpPr>
          <p:cNvPr id="4" name="Slide Number Placeholder 3">
            <a:extLst>
              <a:ext uri="{FF2B5EF4-FFF2-40B4-BE49-F238E27FC236}">
                <a16:creationId xmlns:a16="http://schemas.microsoft.com/office/drawing/2014/main" id="{2170826E-9AF0-4B09-91F9-E06D03EEE242}"/>
              </a:ext>
            </a:extLst>
          </p:cNvPr>
          <p:cNvSpPr>
            <a:spLocks noGrp="1"/>
          </p:cNvSpPr>
          <p:nvPr>
            <p:ph type="sldNum" sz="quarter" idx="10"/>
          </p:nvPr>
        </p:nvSpPr>
        <p:spPr/>
        <p:txBody>
          <a:bodyPr/>
          <a:lstStyle/>
          <a:p>
            <a:fld id="{D818A482-351A-4AC9-800F-86EBC89C6361}" type="slidenum">
              <a:rPr lang="en-PH" smtClean="0"/>
              <a:t>35</a:t>
            </a:fld>
            <a:endParaRPr lang="en-PH"/>
          </a:p>
        </p:txBody>
      </p:sp>
    </p:spTree>
    <p:extLst>
      <p:ext uri="{BB962C8B-B14F-4D97-AF65-F5344CB8AC3E}">
        <p14:creationId xmlns:p14="http://schemas.microsoft.com/office/powerpoint/2010/main" val="126295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PH" dirty="0"/>
          </a:p>
        </p:txBody>
      </p:sp>
      <p:sp>
        <p:nvSpPr>
          <p:cNvPr id="4" name="Slide Number Placeholder 3">
            <a:extLst>
              <a:ext uri="{FF2B5EF4-FFF2-40B4-BE49-F238E27FC236}">
                <a16:creationId xmlns:a16="http://schemas.microsoft.com/office/drawing/2014/main" id="{6A12B06F-66AF-4AB1-9B41-C8B708FD034A}"/>
              </a:ext>
            </a:extLst>
          </p:cNvPr>
          <p:cNvSpPr>
            <a:spLocks noGrp="1"/>
          </p:cNvSpPr>
          <p:nvPr>
            <p:ph type="sldNum" sz="quarter" idx="10"/>
          </p:nvPr>
        </p:nvSpPr>
        <p:spPr/>
        <p:txBody>
          <a:bodyPr/>
          <a:lstStyle/>
          <a:p>
            <a:fld id="{D818A482-351A-4AC9-800F-86EBC89C6361}" type="slidenum">
              <a:rPr lang="en-PH" smtClean="0"/>
              <a:t>36</a:t>
            </a:fld>
            <a:endParaRPr lang="en-PH"/>
          </a:p>
        </p:txBody>
      </p:sp>
    </p:spTree>
    <p:extLst>
      <p:ext uri="{BB962C8B-B14F-4D97-AF65-F5344CB8AC3E}">
        <p14:creationId xmlns:p14="http://schemas.microsoft.com/office/powerpoint/2010/main" val="353730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baseline="0" dirty="0"/>
          </a:p>
          <a:p>
            <a:r>
              <a:rPr lang="en-US" baseline="0" dirty="0"/>
              <a:t>In the NTP operational definition, it qualifies a referral system as being functional based on output, which is that 30% or more of registered TB cases were contributed by the SDN partners.  </a:t>
            </a:r>
          </a:p>
          <a:p>
            <a:endParaRPr lang="en-US" baseline="0" dirty="0"/>
          </a:p>
          <a:p>
            <a:r>
              <a:rPr lang="en-US" baseline="0" dirty="0"/>
              <a:t>“Non-NTP” in this context are all partners outside the rural health units and health centers.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4</a:t>
            </a:fld>
            <a:endParaRPr lang="en-US"/>
          </a:p>
        </p:txBody>
      </p:sp>
    </p:spTree>
    <p:extLst>
      <p:ext uri="{BB962C8B-B14F-4D97-AF65-F5344CB8AC3E}">
        <p14:creationId xmlns:p14="http://schemas.microsoft.com/office/powerpoint/2010/main" val="197366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Why establish a TDRN?</a:t>
            </a:r>
          </a:p>
          <a:p>
            <a:endParaRPr lang="en-US" dirty="0"/>
          </a:p>
          <a:p>
            <a:r>
              <a:rPr lang="en-US" dirty="0"/>
              <a:t>The</a:t>
            </a:r>
            <a:r>
              <a:rPr lang="en-US" baseline="0" dirty="0"/>
              <a:t> mandate behind the strategy is provided by the DOH. DOH has formally adopted the Philippine Strategic TB Elimination Plan as the country’s roadmap for TB control from 2017</a:t>
            </a:r>
            <a:r>
              <a:rPr lang="en-US" baseline="0" dirty="0">
                <a:latin typeface="Calibri" panose="020F0502020204030204" pitchFamily="34" charset="0"/>
                <a:cs typeface="Calibri" panose="020F0502020204030204" pitchFamily="34" charset="0"/>
              </a:rPr>
              <a:t>─</a:t>
            </a:r>
            <a:r>
              <a:rPr lang="en-US" baseline="0" dirty="0"/>
              <a:t>2022. One of its  objectives is ”to improve the mechanism of multisectoral partnerships for PhilSTEP1, thereby improving services.”</a:t>
            </a:r>
          </a:p>
          <a:p>
            <a:endParaRPr lang="en-US" baseline="0" dirty="0"/>
          </a:p>
          <a:p>
            <a:r>
              <a:rPr lang="en-US" baseline="0" dirty="0"/>
              <a:t>The DOH espouses public-private partnership, not just for TB but as an important strategy under the National Health Agenda.</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5</a:t>
            </a:fld>
            <a:endParaRPr lang="en-US"/>
          </a:p>
        </p:txBody>
      </p:sp>
    </p:spTree>
    <p:extLst>
      <p:ext uri="{BB962C8B-B14F-4D97-AF65-F5344CB8AC3E}">
        <p14:creationId xmlns:p14="http://schemas.microsoft.com/office/powerpoint/2010/main" val="10358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PhilSTEP1 Strategy </a:t>
            </a:r>
            <a:r>
              <a:rPr lang="en-US" baseline="0" dirty="0"/>
              <a:t>1 is </a:t>
            </a:r>
            <a:r>
              <a:rPr lang="en-US" i="1" baseline="0" dirty="0"/>
              <a:t>Empower communities and patient groups to promptly access quality TB services.</a:t>
            </a:r>
          </a:p>
          <a:p>
            <a:endParaRPr lang="en-US" baseline="0" dirty="0"/>
          </a:p>
          <a:p>
            <a:r>
              <a:rPr lang="en-US" baseline="0" dirty="0"/>
              <a:t>One of the key performance targets is15% of total TB notifications are coming from community referrals.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6</a:t>
            </a:fld>
            <a:endParaRPr lang="en-US"/>
          </a:p>
        </p:txBody>
      </p:sp>
    </p:spTree>
    <p:extLst>
      <p:ext uri="{BB962C8B-B14F-4D97-AF65-F5344CB8AC3E}">
        <p14:creationId xmlns:p14="http://schemas.microsoft.com/office/powerpoint/2010/main" val="288611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 the PhilSTEP1,  networking with other agencies is under Strategy 2.</a:t>
            </a:r>
            <a:endParaRPr lang="en-US" baseline="0" dirty="0"/>
          </a:p>
          <a:p>
            <a:endParaRPr lang="en-US" baseline="0" dirty="0"/>
          </a:p>
          <a:p>
            <a:r>
              <a:rPr lang="en-US" baseline="0" dirty="0"/>
              <a:t>Two of the key performance targets are 70% of patients are supported by PHIC benefit payments and 70% of CCT (conditional cash transfer or 4Ps – </a:t>
            </a:r>
            <a:r>
              <a:rPr lang="en-US" i="1" baseline="0" dirty="0" err="1"/>
              <a:t>Pantawid</a:t>
            </a:r>
            <a:r>
              <a:rPr lang="en-US" i="1" baseline="0" dirty="0"/>
              <a:t> </a:t>
            </a:r>
            <a:r>
              <a:rPr lang="en-US" i="1" baseline="0" dirty="0" err="1"/>
              <a:t>Pamilyang</a:t>
            </a:r>
            <a:r>
              <a:rPr lang="en-US" i="1" baseline="0" dirty="0"/>
              <a:t> Pilipino Program</a:t>
            </a:r>
            <a:r>
              <a:rPr lang="en-US" baseline="0" dirty="0"/>
              <a:t>) families with TB-affected member are availing of social protection program.</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7</a:t>
            </a:fld>
            <a:endParaRPr lang="en-US"/>
          </a:p>
        </p:txBody>
      </p:sp>
    </p:spTree>
    <p:extLst>
      <p:ext uri="{BB962C8B-B14F-4D97-AF65-F5344CB8AC3E}">
        <p14:creationId xmlns:p14="http://schemas.microsoft.com/office/powerpoint/2010/main" val="288611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 Strategy 5, all</a:t>
            </a:r>
            <a:r>
              <a:rPr lang="en-US" baseline="0" dirty="0"/>
              <a:t> TB service providers (public and private) should be compliant with nationals protocols.</a:t>
            </a:r>
          </a:p>
          <a:p>
            <a:endParaRPr lang="en-US" baseline="0" dirty="0"/>
          </a:p>
          <a:p>
            <a:r>
              <a:rPr lang="en-US" baseline="0" dirty="0"/>
              <a:t>One of the key performance targets is 90% of facilities are certified and PHIC accredited. </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8</a:t>
            </a:fld>
            <a:endParaRPr lang="en-US"/>
          </a:p>
        </p:txBody>
      </p:sp>
    </p:spTree>
    <p:extLst>
      <p:ext uri="{BB962C8B-B14F-4D97-AF65-F5344CB8AC3E}">
        <p14:creationId xmlns:p14="http://schemas.microsoft.com/office/powerpoint/2010/main" val="288611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In PhilSTEP1, engagement of all private health care providers is still a major</a:t>
            </a:r>
            <a:r>
              <a:rPr lang="en-US" baseline="0" dirty="0"/>
              <a:t> strategy (Strategy 6).</a:t>
            </a:r>
          </a:p>
          <a:p>
            <a:endParaRPr lang="en-US" baseline="0" dirty="0"/>
          </a:p>
          <a:p>
            <a:r>
              <a:rPr lang="en-US" baseline="0" dirty="0"/>
              <a:t>One of the key performance targets is to establish a functional province/city-wide referral system in 90</a:t>
            </a:r>
            <a:r>
              <a:rPr lang="en-PH" sz="1200" dirty="0">
                <a:effectLst/>
                <a:latin typeface="Calibri" panose="020F0502020204030204" pitchFamily="34" charset="0"/>
                <a:ea typeface="Calibri" panose="020F0502020204030204" pitchFamily="34" charset="0"/>
                <a:cs typeface="Times New Roman" panose="02020603050405020304" pitchFamily="18" charset="0"/>
              </a:rPr>
              <a:t>% of provinces/highly urbanized cities.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B9EE788-4FDD-4350-B9A7-F7BC25C8EE04}" type="slidenum">
              <a:rPr lang="en-US" smtClean="0"/>
              <a:t>9</a:t>
            </a:fld>
            <a:endParaRPr lang="en-US"/>
          </a:p>
        </p:txBody>
      </p:sp>
    </p:spTree>
    <p:extLst>
      <p:ext uri="{BB962C8B-B14F-4D97-AF65-F5344CB8AC3E}">
        <p14:creationId xmlns:p14="http://schemas.microsoft.com/office/powerpoint/2010/main" val="2886119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D5E476A6-0F8F-4BE3-935F-683EDBE5B01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2C0EF-E9FA-4D9B-B495-A4F9A8B8E648}" type="slidenum">
              <a:rPr lang="en-US" smtClean="0"/>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11" name="Picture 10" descr="PBSPlogo-transparent.png"/>
          <p:cNvPicPr>
            <a:picLocks noChangeAspect="1"/>
          </p:cNvPicPr>
          <p:nvPr userDrawn="1"/>
        </p:nvPicPr>
        <p:blipFill>
          <a:blip r:embed="rId4"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476A6-0F8F-4BE3-935F-683EDBE5B01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2C0EF-E9FA-4D9B-B495-A4F9A8B8E6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476A6-0F8F-4BE3-935F-683EDBE5B01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2C0EF-E9FA-4D9B-B495-A4F9A8B8E6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5679" y="648129"/>
            <a:ext cx="10566400" cy="1143000"/>
          </a:xfrm>
        </p:spPr>
        <p:txBody>
          <a:bodyPr/>
          <a:lstStyle>
            <a:lvl1pPr>
              <a:defRPr b="1"/>
            </a:lvl1pPr>
          </a:lstStyle>
          <a:p>
            <a:r>
              <a:rPr lang="en-US"/>
              <a:t>Click to edit Master title style</a:t>
            </a:r>
            <a:endParaRPr lang="en-US" dirty="0"/>
          </a:p>
        </p:txBody>
      </p:sp>
      <p:sp>
        <p:nvSpPr>
          <p:cNvPr id="8" name="Content Placeholder 7"/>
          <p:cNvSpPr>
            <a:spLocks noGrp="1"/>
          </p:cNvSpPr>
          <p:nvPr>
            <p:ph sz="quarter" idx="13"/>
          </p:nvPr>
        </p:nvSpPr>
        <p:spPr>
          <a:xfrm>
            <a:off x="812800" y="1896417"/>
            <a:ext cx="10566400" cy="411480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11" name="Picture 10" descr="PBSPlogo-transparent.png"/>
          <p:cNvPicPr>
            <a:picLocks noChangeAspect="1"/>
          </p:cNvPicPr>
          <p:nvPr userDrawn="1"/>
        </p:nvPicPr>
        <p:blipFill>
          <a:blip r:embed="rId3"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476A6-0F8F-4BE3-935F-683EDBE5B018}"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2C0EF-E9FA-4D9B-B495-A4F9A8B8E6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973691"/>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999449"/>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712524"/>
            <a:ext cx="10566400" cy="1143000"/>
          </a:xfrm>
        </p:spPr>
        <p:txBody>
          <a:bodyPr/>
          <a:lstStyle/>
          <a:p>
            <a:r>
              <a:rPr lang="en-US"/>
              <a:t>Click to edit Master title style</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12" name="Picture 11" descr="PBSPlogo-transparent.png"/>
          <p:cNvPicPr>
            <a:picLocks noChangeAspect="1"/>
          </p:cNvPicPr>
          <p:nvPr userDrawn="1"/>
        </p:nvPicPr>
        <p:blipFill>
          <a:blip r:embed="rId3"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441622"/>
            <a:ext cx="4978400" cy="3505200"/>
          </a:xfrm>
        </p:spPr>
        <p:txBody>
          <a:bodyPr/>
          <a:lstStyle>
            <a:lvl1pPr>
              <a:defRPr sz="2000"/>
            </a:lvl1pPr>
            <a:lvl2pPr>
              <a:defRPr sz="2000"/>
            </a:lvl2pPr>
            <a:lvl3pPr>
              <a:defRPr sz="2000"/>
            </a:lvl3pPr>
            <a:lvl4pPr>
              <a:defRPr sz="2000"/>
            </a:lvl4pPr>
            <a:lvl5pPr>
              <a:defRPr sz="20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441622"/>
            <a:ext cx="4978400" cy="3505200"/>
          </a:xfrm>
        </p:spPr>
        <p:txBody>
          <a:bodyPr/>
          <a:lstStyle>
            <a:lvl1pPr>
              <a:defRPr sz="2000"/>
            </a:lvl1pPr>
            <a:lvl2pPr>
              <a:defRPr sz="2000"/>
            </a:lvl2pPr>
            <a:lvl3pPr>
              <a:defRPr sz="2000"/>
            </a:lvl3pPr>
            <a:lvl4pPr>
              <a:defRPr sz="2000"/>
            </a:lvl4pPr>
            <a:lvl5pPr>
              <a:defRPr sz="20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506460"/>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832022"/>
            <a:ext cx="4978400" cy="574675"/>
          </a:xfrm>
        </p:spPr>
        <p:txBody>
          <a:bodyPr anchor="b">
            <a:normAutofit/>
          </a:bodyPr>
          <a:lstStyle>
            <a:lvl1pPr marL="0" indent="0">
              <a:buNone/>
              <a:defRPr sz="20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832022"/>
            <a:ext cx="4978400" cy="574675"/>
          </a:xfrm>
        </p:spPr>
        <p:txBody>
          <a:bodyPr anchor="b">
            <a:normAutofit/>
          </a:bodyPr>
          <a:lstStyle>
            <a:lvl1pPr marL="0" indent="0">
              <a:buNone/>
              <a:defRPr sz="20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12" name="Picture 11" descr="PBSPlogo-transparent.png"/>
          <p:cNvPicPr>
            <a:picLocks noChangeAspect="1"/>
          </p:cNvPicPr>
          <p:nvPr userDrawn="1"/>
        </p:nvPicPr>
        <p:blipFill>
          <a:blip r:embed="rId3"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558" y="1030309"/>
            <a:ext cx="10566400" cy="83809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E476A6-0F8F-4BE3-935F-683EDBE5B018}"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2C0EF-E9FA-4D9B-B495-A4F9A8B8E648}"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7" name="Picture 6" descr="PBSPlogo-transparent.png"/>
          <p:cNvPicPr>
            <a:picLocks noChangeAspect="1"/>
          </p:cNvPicPr>
          <p:nvPr userDrawn="1"/>
        </p:nvPicPr>
        <p:blipFill>
          <a:blip r:embed="rId3"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476A6-0F8F-4BE3-935F-683EDBE5B018}"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72C0EF-E9FA-4D9B-B495-A4F9A8B8E648}"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6" name="Picture 5" descr="PBSPlogo-transparent.png"/>
          <p:cNvPicPr>
            <a:picLocks noChangeAspect="1"/>
          </p:cNvPicPr>
          <p:nvPr userDrawn="1"/>
        </p:nvPicPr>
        <p:blipFill>
          <a:blip r:embed="rId3"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E476A6-0F8F-4BE3-935F-683EDBE5B018}"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2C0EF-E9FA-4D9B-B495-A4F9A8B8E648}"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10" name="Picture 9" descr="PBSPlogo-transparent.png"/>
          <p:cNvPicPr>
            <a:picLocks noChangeAspect="1"/>
          </p:cNvPicPr>
          <p:nvPr userDrawn="1"/>
        </p:nvPicPr>
        <p:blipFill>
          <a:blip r:embed="rId3"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E476A6-0F8F-4BE3-935F-683EDBE5B018}"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2C0EF-E9FA-4D9B-B495-A4F9A8B8E648}"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961" t="10862" r="4226" b="5893"/>
          <a:stretch/>
        </p:blipFill>
        <p:spPr>
          <a:xfrm>
            <a:off x="850003" y="37064"/>
            <a:ext cx="2691684" cy="976009"/>
          </a:xfrm>
          <a:prstGeom prst="rect">
            <a:avLst/>
          </a:prstGeom>
        </p:spPr>
      </p:pic>
      <p:pic>
        <p:nvPicPr>
          <p:cNvPr id="10" name="Picture 9" descr="PBSPlogo-transparent.png"/>
          <p:cNvPicPr>
            <a:picLocks noChangeAspect="1"/>
          </p:cNvPicPr>
          <p:nvPr userDrawn="1"/>
        </p:nvPicPr>
        <p:blipFill>
          <a:blip r:embed="rId4" cstate="print">
            <a:lum bright="70000" contrast="-70000"/>
          </a:blip>
          <a:srcRect/>
          <a:stretch>
            <a:fillRect/>
          </a:stretch>
        </p:blipFill>
        <p:spPr bwMode="auto">
          <a:xfrm>
            <a:off x="10084158" y="13436"/>
            <a:ext cx="1184854" cy="103827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5000"/>
                <a:lumOff val="75000"/>
              </a:schemeClr>
            </a:gs>
            <a:gs pos="0">
              <a:schemeClr val="bg1">
                <a:tint val="100000"/>
                <a:shade val="90000"/>
                <a:alpha val="100000"/>
              </a:schemeClr>
            </a:gs>
            <a:gs pos="0">
              <a:schemeClr val="bg1">
                <a:tint val="100000"/>
                <a:shade val="80000"/>
                <a:alpha val="100000"/>
              </a:schemeClr>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5E476A6-0F8F-4BE3-935F-683EDBE5B018}" type="datetimeFigureOut">
              <a:rPr lang="en-US" smtClean="0"/>
              <a:t>4/9/2018</a:t>
            </a:fld>
            <a:endParaRPr lang="en-US"/>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6172C0EF-E9FA-4D9B-B495-A4F9A8B8E64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12.png"/><Relationship Id="rId21" Type="http://schemas.microsoft.com/office/2007/relationships/hdphoto" Target="../media/hdphoto9.wdp"/><Relationship Id="rId7" Type="http://schemas.openxmlformats.org/officeDocument/2006/relationships/image" Target="../media/image14.png"/><Relationship Id="rId12" Type="http://schemas.microsoft.com/office/2007/relationships/hdphoto" Target="../media/hdphoto6.wdp"/><Relationship Id="rId17" Type="http://schemas.openxmlformats.org/officeDocument/2006/relationships/image" Target="../media/image19.png"/><Relationship Id="rId2" Type="http://schemas.openxmlformats.org/officeDocument/2006/relationships/notesSlide" Target="../notesSlides/notesSlide12.xml"/><Relationship Id="rId16" Type="http://schemas.microsoft.com/office/2007/relationships/hdphoto" Target="../media/hdphoto8.wdp"/><Relationship Id="rId20"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23" Type="http://schemas.microsoft.com/office/2007/relationships/hdphoto" Target="../media/hdphoto10.wdp"/><Relationship Id="rId10" Type="http://schemas.microsoft.com/office/2007/relationships/hdphoto" Target="../media/hdphoto5.wdp"/><Relationship Id="rId19"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15.png"/><Relationship Id="rId14" Type="http://schemas.microsoft.com/office/2007/relationships/hdphoto" Target="../media/hdphoto7.wdp"/><Relationship Id="rId22"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18" Type="http://schemas.microsoft.com/office/2007/relationships/hdphoto" Target="../media/hdphoto8.wdp"/><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17" Type="http://schemas.openxmlformats.org/officeDocument/2006/relationships/image" Target="../media/image18.png"/><Relationship Id="rId2" Type="http://schemas.openxmlformats.org/officeDocument/2006/relationships/notesSlide" Target="../notesSlides/notesSlide9.xml"/><Relationship Id="rId16" Type="http://schemas.microsoft.com/office/2007/relationships/hdphoto" Target="../media/hdphoto7.wdp"/><Relationship Id="rId20" Type="http://schemas.openxmlformats.org/officeDocument/2006/relationships/hyperlink" Target="http://www.triotree.com/" TargetMode="External"/><Relationship Id="rId1" Type="http://schemas.openxmlformats.org/officeDocument/2006/relationships/slideLayout" Target="../slideLayouts/slideLayout9.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microsoft.com/office/2007/relationships/hdphoto" Target="../media/hdphoto4.wdp"/><Relationship Id="rId19"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12FDC85B-0306-4D83-9240-CD93B769CEA3}"/>
              </a:ext>
            </a:extLst>
          </p:cNvPr>
          <p:cNvSpPr>
            <a:spLocks noGrp="1"/>
          </p:cNvSpPr>
          <p:nvPr>
            <p:ph type="subTitle" idx="1"/>
          </p:nvPr>
        </p:nvSpPr>
        <p:spPr/>
        <p:txBody>
          <a:bodyPr/>
          <a:lstStyle/>
          <a:p>
            <a:endParaRPr lang="en-PH"/>
          </a:p>
        </p:txBody>
      </p:sp>
      <p:sp>
        <p:nvSpPr>
          <p:cNvPr id="2" name="Title 1"/>
          <p:cNvSpPr>
            <a:spLocks noGrp="1"/>
          </p:cNvSpPr>
          <p:nvPr>
            <p:ph type="ctrTitle"/>
          </p:nvPr>
        </p:nvSpPr>
        <p:spPr>
          <a:xfrm>
            <a:off x="914400" y="2971800"/>
            <a:ext cx="10423615" cy="724806"/>
          </a:xfrm>
          <a:solidFill>
            <a:schemeClr val="bg1"/>
          </a:solidFill>
        </p:spPr>
        <p:txBody>
          <a:bodyPr/>
          <a:lstStyle/>
          <a:p>
            <a:r>
              <a:rPr lang="en-US" dirty="0"/>
              <a:t>Introduction to DOTS Network</a:t>
            </a:r>
          </a:p>
        </p:txBody>
      </p:sp>
      <p:grpSp>
        <p:nvGrpSpPr>
          <p:cNvPr id="10" name="Group 9"/>
          <p:cNvGrpSpPr/>
          <p:nvPr/>
        </p:nvGrpSpPr>
        <p:grpSpPr>
          <a:xfrm>
            <a:off x="914400" y="398610"/>
            <a:ext cx="10111622" cy="1204356"/>
            <a:chOff x="861179" y="1032791"/>
            <a:chExt cx="10111622" cy="1204356"/>
          </a:xfrm>
        </p:grpSpPr>
        <p:pic>
          <p:nvPicPr>
            <p:cNvPr id="1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r="63464"/>
            <a:stretch>
              <a:fillRect/>
            </a:stretch>
          </p:blipFill>
          <p:spPr bwMode="auto">
            <a:xfrm>
              <a:off x="4973780" y="1119126"/>
              <a:ext cx="3613045" cy="103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179" y="1032791"/>
              <a:ext cx="3239555" cy="1151500"/>
            </a:xfrm>
            <a:prstGeom prst="rect">
              <a:avLst/>
            </a:prstGeom>
          </p:spPr>
        </p:pic>
        <p:pic>
          <p:nvPicPr>
            <p:cNvPr id="14" name="Picture 13" descr="PBSPlogo-transparent.png"/>
            <p:cNvPicPr>
              <a:picLocks noChangeAspect="1"/>
            </p:cNvPicPr>
            <p:nvPr/>
          </p:nvPicPr>
          <p:blipFill>
            <a:blip r:embed="rId5" cstate="print"/>
            <a:srcRect/>
            <a:stretch>
              <a:fillRect/>
            </a:stretch>
          </p:blipFill>
          <p:spPr bwMode="auto">
            <a:xfrm>
              <a:off x="9598417" y="1032791"/>
              <a:ext cx="1374384" cy="1204356"/>
            </a:xfrm>
            <a:prstGeom prst="rect">
              <a:avLst/>
            </a:prstGeom>
            <a:noFill/>
            <a:ln w="9525">
              <a:noFill/>
              <a:miter lim="800000"/>
              <a:headEnd/>
              <a:tailEnd/>
            </a:ln>
          </p:spPr>
        </p:pic>
      </p:grpSp>
    </p:spTree>
    <p:extLst>
      <p:ext uri="{BB962C8B-B14F-4D97-AF65-F5344CB8AC3E}">
        <p14:creationId xmlns:p14="http://schemas.microsoft.com/office/powerpoint/2010/main" val="190541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5301069" y="2030190"/>
            <a:ext cx="6314282" cy="4602367"/>
          </a:xfrm>
        </p:spPr>
        <p:txBody>
          <a:bodyPr>
            <a:normAutofit/>
          </a:bodyPr>
          <a:lstStyle/>
          <a:p>
            <a:pPr marL="0" indent="0">
              <a:buNone/>
            </a:pPr>
            <a:r>
              <a:rPr lang="en-US" sz="2400" dirty="0"/>
              <a:t>Policies and procedures to strengthen and sustain the TB DOTS referral system</a:t>
            </a:r>
          </a:p>
          <a:p>
            <a:pPr lvl="1"/>
            <a:r>
              <a:rPr lang="en-US" sz="2400" dirty="0"/>
              <a:t>Public Health facilities (health centers, RHU’s, treatment centers)</a:t>
            </a:r>
          </a:p>
          <a:p>
            <a:pPr lvl="1"/>
            <a:r>
              <a:rPr lang="en-US" sz="2400" dirty="0"/>
              <a:t>Private health facilities (</a:t>
            </a:r>
            <a:r>
              <a:rPr lang="en-US" sz="2400" dirty="0" err="1"/>
              <a:t>pvt</a:t>
            </a:r>
            <a:r>
              <a:rPr lang="en-US" sz="2400" dirty="0"/>
              <a:t> hospitals, clinics, NGOs, pharmacies, etc.)</a:t>
            </a:r>
          </a:p>
          <a:p>
            <a:pPr lvl="1"/>
            <a:r>
              <a:rPr lang="en-US" sz="2400" dirty="0"/>
              <a:t>Other government facilities (pub hospitals, jails/prisons, schools, etc.)</a:t>
            </a:r>
          </a:p>
          <a:p>
            <a:pPr lvl="1"/>
            <a:r>
              <a:rPr lang="en-US" sz="2400" dirty="0"/>
              <a:t>Community groups (CHTs, CBOs, etc.)</a:t>
            </a:r>
          </a:p>
          <a:p>
            <a:pPr marL="0" indent="0">
              <a:buNone/>
            </a:pPr>
            <a:endParaRPr lang="en-US" sz="2400" dirty="0"/>
          </a:p>
          <a:p>
            <a:endParaRPr lang="en-US" sz="2400" dirty="0"/>
          </a:p>
        </p:txBody>
      </p:sp>
      <p:sp>
        <p:nvSpPr>
          <p:cNvPr id="2" name="Title 1"/>
          <p:cNvSpPr>
            <a:spLocks noGrp="1"/>
          </p:cNvSpPr>
          <p:nvPr>
            <p:ph type="title"/>
          </p:nvPr>
        </p:nvSpPr>
        <p:spPr>
          <a:xfrm>
            <a:off x="5301069" y="429574"/>
            <a:ext cx="6534665" cy="1167113"/>
          </a:xfrm>
        </p:spPr>
        <p:txBody>
          <a:bodyPr>
            <a:normAutofit/>
          </a:bodyPr>
          <a:lstStyle/>
          <a:p>
            <a:r>
              <a:rPr lang="en-US" sz="3200" dirty="0"/>
              <a:t>Chapter 7. TB DOTS Referral System</a:t>
            </a:r>
          </a:p>
        </p:txBody>
      </p:sp>
      <p:pic>
        <p:nvPicPr>
          <p:cNvPr id="3" name="Picture 2"/>
          <p:cNvPicPr>
            <a:picLocks noChangeAspect="1"/>
          </p:cNvPicPr>
          <p:nvPr/>
        </p:nvPicPr>
        <p:blipFill>
          <a:blip r:embed="rId3"/>
          <a:stretch>
            <a:fillRect/>
          </a:stretch>
        </p:blipFill>
        <p:spPr>
          <a:xfrm rot="21384600">
            <a:off x="558003" y="1137187"/>
            <a:ext cx="4130730" cy="5371316"/>
          </a:xfrm>
          <a:prstGeom prst="rect">
            <a:avLst/>
          </a:prstGeom>
        </p:spPr>
      </p:pic>
    </p:spTree>
    <p:extLst>
      <p:ext uri="{BB962C8B-B14F-4D97-AF65-F5344CB8AC3E}">
        <p14:creationId xmlns:p14="http://schemas.microsoft.com/office/powerpoint/2010/main" val="282914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558" y="197686"/>
            <a:ext cx="10566400" cy="838093"/>
          </a:xfrm>
        </p:spPr>
        <p:txBody>
          <a:bodyPr>
            <a:normAutofit/>
          </a:bodyPr>
          <a:lstStyle/>
          <a:p>
            <a:r>
              <a:rPr lang="en-US" b="1" dirty="0"/>
              <a:t>Schematic diagram of DOTS NETWORK</a:t>
            </a:r>
          </a:p>
        </p:txBody>
      </p:sp>
      <p:sp>
        <p:nvSpPr>
          <p:cNvPr id="3" name="TextBox 2"/>
          <p:cNvSpPr txBox="1"/>
          <p:nvPr/>
        </p:nvSpPr>
        <p:spPr>
          <a:xfrm>
            <a:off x="4170828" y="1587611"/>
            <a:ext cx="2790268" cy="3600986"/>
          </a:xfrm>
          <a:prstGeom prst="rect">
            <a:avLst/>
          </a:prstGeom>
          <a:noFill/>
          <a:ln>
            <a:solidFill>
              <a:schemeClr val="tx1"/>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2800" dirty="0"/>
              <a:t>DOTS Facility</a:t>
            </a:r>
          </a:p>
          <a:p>
            <a:pPr algn="ctr"/>
            <a:r>
              <a:rPr lang="en-US" sz="2800" dirty="0"/>
              <a:t>(RHU, Health Center)</a:t>
            </a:r>
            <a:endParaRPr lang="en-US" dirty="0"/>
          </a:p>
          <a:p>
            <a:pPr algn="ctr"/>
            <a:endParaRPr lang="en-US" dirty="0"/>
          </a:p>
          <a:p>
            <a:pPr algn="ctr"/>
            <a:endParaRPr lang="en-US" dirty="0"/>
          </a:p>
          <a:p>
            <a:pPr algn="ctr"/>
            <a:endParaRPr lang="en-US" dirty="0"/>
          </a:p>
        </p:txBody>
      </p:sp>
      <p:sp>
        <p:nvSpPr>
          <p:cNvPr id="4" name="TextBox 3"/>
          <p:cNvSpPr txBox="1"/>
          <p:nvPr/>
        </p:nvSpPr>
        <p:spPr>
          <a:xfrm>
            <a:off x="8729136" y="1658431"/>
            <a:ext cx="2859740" cy="369332"/>
          </a:xfrm>
          <a:prstGeom prst="rect">
            <a:avLst/>
          </a:prstGeom>
          <a:solidFill>
            <a:srgbClr val="0070C0"/>
          </a:solidFill>
          <a:ln>
            <a:solidFill>
              <a:schemeClr val="tx1"/>
            </a:solidFill>
          </a:ln>
        </p:spPr>
        <p:txBody>
          <a:bodyPr wrap="square" rtlCol="0">
            <a:spAutoFit/>
          </a:bodyPr>
          <a:lstStyle/>
          <a:p>
            <a:pPr algn="ctr"/>
            <a:r>
              <a:rPr lang="en-US" dirty="0"/>
              <a:t>Private Hospitals</a:t>
            </a:r>
          </a:p>
        </p:txBody>
      </p:sp>
      <p:sp>
        <p:nvSpPr>
          <p:cNvPr id="5" name="TextBox 4"/>
          <p:cNvSpPr txBox="1"/>
          <p:nvPr/>
        </p:nvSpPr>
        <p:spPr>
          <a:xfrm>
            <a:off x="10386113" y="2740402"/>
            <a:ext cx="1196788" cy="646331"/>
          </a:xfrm>
          <a:prstGeom prst="rect">
            <a:avLst/>
          </a:prstGeom>
          <a:solidFill>
            <a:srgbClr val="0070C0"/>
          </a:solidFill>
          <a:ln>
            <a:solidFill>
              <a:schemeClr val="tx1"/>
            </a:solidFill>
          </a:ln>
        </p:spPr>
        <p:txBody>
          <a:bodyPr wrap="square" rtlCol="0">
            <a:spAutoFit/>
          </a:bodyPr>
          <a:lstStyle/>
          <a:p>
            <a:pPr algn="ctr"/>
            <a:r>
              <a:rPr lang="en-US" dirty="0"/>
              <a:t>Private TMLs</a:t>
            </a:r>
          </a:p>
        </p:txBody>
      </p:sp>
      <p:sp>
        <p:nvSpPr>
          <p:cNvPr id="6" name="TextBox 5"/>
          <p:cNvSpPr txBox="1"/>
          <p:nvPr/>
        </p:nvSpPr>
        <p:spPr>
          <a:xfrm>
            <a:off x="8763002" y="2472283"/>
            <a:ext cx="1196788" cy="923330"/>
          </a:xfrm>
          <a:prstGeom prst="rect">
            <a:avLst/>
          </a:prstGeom>
          <a:solidFill>
            <a:srgbClr val="0070C0"/>
          </a:solidFill>
          <a:ln>
            <a:solidFill>
              <a:schemeClr val="tx1"/>
            </a:solidFill>
          </a:ln>
        </p:spPr>
        <p:txBody>
          <a:bodyPr wrap="square" rtlCol="0">
            <a:spAutoFit/>
          </a:bodyPr>
          <a:lstStyle/>
          <a:p>
            <a:pPr algn="ctr"/>
            <a:r>
              <a:rPr lang="en-US" dirty="0"/>
              <a:t>Private Physicians/ Clinics </a:t>
            </a:r>
          </a:p>
        </p:txBody>
      </p:sp>
      <p:sp>
        <p:nvSpPr>
          <p:cNvPr id="7" name="TextBox 6"/>
          <p:cNvSpPr txBox="1"/>
          <p:nvPr/>
        </p:nvSpPr>
        <p:spPr>
          <a:xfrm>
            <a:off x="8812310" y="4994218"/>
            <a:ext cx="2776566" cy="369332"/>
          </a:xfrm>
          <a:prstGeom prst="rect">
            <a:avLst/>
          </a:prstGeom>
          <a:solidFill>
            <a:srgbClr val="0070C0"/>
          </a:solidFill>
          <a:ln>
            <a:solidFill>
              <a:schemeClr val="tx1"/>
            </a:solidFill>
          </a:ln>
        </p:spPr>
        <p:txBody>
          <a:bodyPr wrap="square" rtlCol="0">
            <a:spAutoFit/>
          </a:bodyPr>
          <a:lstStyle/>
          <a:p>
            <a:pPr algn="ctr"/>
            <a:r>
              <a:rPr lang="en-US" dirty="0"/>
              <a:t>Pharmacies</a:t>
            </a:r>
          </a:p>
        </p:txBody>
      </p:sp>
      <p:sp>
        <p:nvSpPr>
          <p:cNvPr id="8" name="TextBox 7"/>
          <p:cNvSpPr txBox="1"/>
          <p:nvPr/>
        </p:nvSpPr>
        <p:spPr>
          <a:xfrm>
            <a:off x="8812310" y="4019575"/>
            <a:ext cx="2776566" cy="369332"/>
          </a:xfrm>
          <a:prstGeom prst="rect">
            <a:avLst/>
          </a:prstGeom>
          <a:solidFill>
            <a:srgbClr val="0070C0"/>
          </a:solidFill>
          <a:ln>
            <a:solidFill>
              <a:schemeClr val="tx1"/>
            </a:solidFill>
          </a:ln>
        </p:spPr>
        <p:txBody>
          <a:bodyPr wrap="square" rtlCol="0">
            <a:spAutoFit/>
          </a:bodyPr>
          <a:lstStyle/>
          <a:p>
            <a:pPr algn="ctr"/>
            <a:r>
              <a:rPr lang="en-US" dirty="0"/>
              <a:t>Private Workplaces</a:t>
            </a:r>
          </a:p>
        </p:txBody>
      </p:sp>
      <p:sp>
        <p:nvSpPr>
          <p:cNvPr id="9" name="TextBox 8"/>
          <p:cNvSpPr txBox="1"/>
          <p:nvPr/>
        </p:nvSpPr>
        <p:spPr>
          <a:xfrm>
            <a:off x="3434603" y="6024283"/>
            <a:ext cx="4262718" cy="369332"/>
          </a:xfrm>
          <a:prstGeom prst="rect">
            <a:avLst/>
          </a:prstGeom>
          <a:solidFill>
            <a:schemeClr val="tx2"/>
          </a:solidFill>
          <a:ln>
            <a:solidFill>
              <a:schemeClr val="tx1"/>
            </a:solidFill>
          </a:ln>
        </p:spPr>
        <p:txBody>
          <a:bodyPr wrap="square" rtlCol="0">
            <a:spAutoFit/>
          </a:bodyPr>
          <a:lstStyle/>
          <a:p>
            <a:pPr algn="ctr"/>
            <a:r>
              <a:rPr lang="en-US" dirty="0"/>
              <a:t>Community (BHWs, CHTs, CBOs)</a:t>
            </a:r>
          </a:p>
        </p:txBody>
      </p:sp>
      <p:sp>
        <p:nvSpPr>
          <p:cNvPr id="10" name="TextBox 9"/>
          <p:cNvSpPr txBox="1"/>
          <p:nvPr/>
        </p:nvSpPr>
        <p:spPr>
          <a:xfrm>
            <a:off x="632011" y="1952915"/>
            <a:ext cx="2286002" cy="369332"/>
          </a:xfrm>
          <a:prstGeom prst="rect">
            <a:avLst/>
          </a:prstGeom>
          <a:solidFill>
            <a:srgbClr val="92D050"/>
          </a:solidFill>
          <a:ln>
            <a:solidFill>
              <a:schemeClr val="tx1"/>
            </a:solidFill>
          </a:ln>
        </p:spPr>
        <p:txBody>
          <a:bodyPr wrap="square" rtlCol="0">
            <a:spAutoFit/>
          </a:bodyPr>
          <a:lstStyle/>
          <a:p>
            <a:pPr algn="ctr"/>
            <a:r>
              <a:rPr lang="en-US" dirty="0"/>
              <a:t>Government Hospitals</a:t>
            </a:r>
          </a:p>
        </p:txBody>
      </p:sp>
      <p:sp>
        <p:nvSpPr>
          <p:cNvPr id="11" name="TextBox 10"/>
          <p:cNvSpPr txBox="1"/>
          <p:nvPr/>
        </p:nvSpPr>
        <p:spPr>
          <a:xfrm>
            <a:off x="665877" y="2913653"/>
            <a:ext cx="2199715" cy="369332"/>
          </a:xfrm>
          <a:prstGeom prst="rect">
            <a:avLst/>
          </a:prstGeom>
          <a:solidFill>
            <a:srgbClr val="92D050"/>
          </a:solidFill>
          <a:ln>
            <a:solidFill>
              <a:schemeClr val="tx1"/>
            </a:solidFill>
          </a:ln>
        </p:spPr>
        <p:txBody>
          <a:bodyPr wrap="square" rtlCol="0">
            <a:spAutoFit/>
          </a:bodyPr>
          <a:lstStyle/>
          <a:p>
            <a:pPr algn="ctr"/>
            <a:r>
              <a:rPr lang="en-US" dirty="0"/>
              <a:t>Jails and Prisons</a:t>
            </a:r>
          </a:p>
        </p:txBody>
      </p:sp>
      <p:sp>
        <p:nvSpPr>
          <p:cNvPr id="12" name="TextBox 11"/>
          <p:cNvSpPr txBox="1"/>
          <p:nvPr/>
        </p:nvSpPr>
        <p:spPr>
          <a:xfrm>
            <a:off x="682810" y="3893376"/>
            <a:ext cx="2158004" cy="369332"/>
          </a:xfrm>
          <a:prstGeom prst="rect">
            <a:avLst/>
          </a:prstGeom>
          <a:solidFill>
            <a:srgbClr val="92D050"/>
          </a:solidFill>
          <a:ln>
            <a:solidFill>
              <a:schemeClr val="tx1"/>
            </a:solidFill>
          </a:ln>
        </p:spPr>
        <p:txBody>
          <a:bodyPr wrap="square" rtlCol="0">
            <a:spAutoFit/>
          </a:bodyPr>
          <a:lstStyle/>
          <a:p>
            <a:pPr algn="ctr"/>
            <a:r>
              <a:rPr lang="en-US" dirty="0" err="1"/>
              <a:t>DedEd</a:t>
            </a:r>
            <a:r>
              <a:rPr lang="en-US" dirty="0"/>
              <a:t>: Public Schools</a:t>
            </a:r>
          </a:p>
        </p:txBody>
      </p:sp>
      <p:sp>
        <p:nvSpPr>
          <p:cNvPr id="13" name="TextBox 12"/>
          <p:cNvSpPr txBox="1"/>
          <p:nvPr/>
        </p:nvSpPr>
        <p:spPr>
          <a:xfrm>
            <a:off x="682810" y="4678206"/>
            <a:ext cx="2141071" cy="646331"/>
          </a:xfrm>
          <a:prstGeom prst="rect">
            <a:avLst/>
          </a:prstGeom>
          <a:solidFill>
            <a:srgbClr val="92D050"/>
          </a:solidFill>
          <a:ln>
            <a:solidFill>
              <a:schemeClr val="tx1"/>
            </a:solidFill>
          </a:ln>
        </p:spPr>
        <p:txBody>
          <a:bodyPr wrap="square" rtlCol="0">
            <a:spAutoFit/>
          </a:bodyPr>
          <a:lstStyle/>
          <a:p>
            <a:pPr algn="ctr"/>
            <a:r>
              <a:rPr lang="en-US" dirty="0"/>
              <a:t>Government Workplaces</a:t>
            </a:r>
          </a:p>
        </p:txBody>
      </p:sp>
      <p:sp>
        <p:nvSpPr>
          <p:cNvPr id="14" name="Down Arrow 13"/>
          <p:cNvSpPr/>
          <p:nvPr/>
        </p:nvSpPr>
        <p:spPr>
          <a:xfrm rot="16200000">
            <a:off x="3417705" y="1569603"/>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3417705" y="26740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a:off x="3390921" y="3580910"/>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6200000">
            <a:off x="3370640" y="44642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5400000">
            <a:off x="7723092" y="1365094"/>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5400000">
            <a:off x="7760946" y="248646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5400000">
            <a:off x="7760946" y="367153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5400000">
            <a:off x="7799046" y="4635919"/>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5" idx="0"/>
          </p:cNvCxnSpPr>
          <p:nvPr/>
        </p:nvCxnSpPr>
        <p:spPr>
          <a:xfrm flipH="1" flipV="1">
            <a:off x="10982264" y="2039773"/>
            <a:ext cx="2243" cy="700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075005" y="2362184"/>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122070" y="344965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095286" y="42873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026818" y="52130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435352" y="2039773"/>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44320" y="3143438"/>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473453" y="4287309"/>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473453" y="5311707"/>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Up Arrow 40"/>
          <p:cNvSpPr/>
          <p:nvPr/>
        </p:nvSpPr>
        <p:spPr>
          <a:xfrm>
            <a:off x="5177119" y="5328334"/>
            <a:ext cx="242046" cy="48677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5661212" y="5300634"/>
            <a:ext cx="13447" cy="551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9361396" y="3449659"/>
            <a:ext cx="0" cy="547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1"/>
          </p:cNvCxnSpPr>
          <p:nvPr/>
        </p:nvCxnSpPr>
        <p:spPr>
          <a:xfrm flipH="1">
            <a:off x="9959790" y="3063568"/>
            <a:ext cx="42632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1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4" b="89706" l="0" r="99020"/>
                    </a14:imgEffect>
                  </a14:imgLayer>
                </a14:imgProps>
              </a:ext>
              <a:ext uri="{28A0092B-C50C-407E-A947-70E740481C1C}">
                <a14:useLocalDpi xmlns:a14="http://schemas.microsoft.com/office/drawing/2010/main" val="0"/>
              </a:ext>
            </a:extLst>
          </a:blip>
          <a:srcRect/>
          <a:stretch>
            <a:fillRect/>
          </a:stretch>
        </p:blipFill>
        <p:spPr bwMode="auto">
          <a:xfrm>
            <a:off x="4654479" y="923681"/>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4083571" y="5522773"/>
            <a:ext cx="717708" cy="41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2845397" y="5180387"/>
            <a:ext cx="730408" cy="41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3258938" y="5609528"/>
            <a:ext cx="691434" cy="39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3671766" y="6030902"/>
            <a:ext cx="615177" cy="35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2560818" y="5820290"/>
            <a:ext cx="649783" cy="3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897" b="100000" l="0" r="100000"/>
                    </a14:imgEffect>
                  </a14:imgLayer>
                </a14:imgProps>
              </a:ext>
              <a:ext uri="{28A0092B-C50C-407E-A947-70E740481C1C}">
                <a14:useLocalDpi xmlns:a14="http://schemas.microsoft.com/office/drawing/2010/main" val="0"/>
              </a:ext>
            </a:extLst>
          </a:blip>
          <a:srcRect/>
          <a:stretch>
            <a:fillRect/>
          </a:stretch>
        </p:blipFill>
        <p:spPr bwMode="auto">
          <a:xfrm>
            <a:off x="1126701" y="1498644"/>
            <a:ext cx="1225949"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357628" y="6143146"/>
            <a:ext cx="2659093" cy="369332"/>
          </a:xfrm>
          <a:prstGeom prst="rect">
            <a:avLst/>
          </a:prstGeom>
          <a:noFill/>
        </p:spPr>
        <p:txBody>
          <a:bodyPr wrap="square" rtlCol="0">
            <a:spAutoFit/>
          </a:bodyPr>
          <a:lstStyle/>
          <a:p>
            <a:r>
              <a:rPr lang="en-US" dirty="0"/>
              <a:t>RHUs/health centers</a:t>
            </a:r>
          </a:p>
        </p:txBody>
      </p:sp>
      <p:sp>
        <p:nvSpPr>
          <p:cNvPr id="14" name="TextBox 13"/>
          <p:cNvSpPr txBox="1"/>
          <p:nvPr/>
        </p:nvSpPr>
        <p:spPr>
          <a:xfrm>
            <a:off x="4750902" y="2804433"/>
            <a:ext cx="1506390" cy="369332"/>
          </a:xfrm>
          <a:prstGeom prst="rect">
            <a:avLst/>
          </a:prstGeom>
          <a:noFill/>
        </p:spPr>
        <p:txBody>
          <a:bodyPr wrap="square" rtlCol="0">
            <a:spAutoFit/>
          </a:bodyPr>
          <a:lstStyle/>
          <a:p>
            <a:r>
              <a:rPr lang="en-US" dirty="0"/>
              <a:t>LGU Hospital</a:t>
            </a:r>
          </a:p>
        </p:txBody>
      </p:sp>
      <p:cxnSp>
        <p:nvCxnSpPr>
          <p:cNvPr id="15" name="Straight Arrow Connector 14"/>
          <p:cNvCxnSpPr/>
          <p:nvPr/>
        </p:nvCxnSpPr>
        <p:spPr>
          <a:xfrm flipV="1">
            <a:off x="4750902" y="3448999"/>
            <a:ext cx="753195" cy="206677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560818" y="1773569"/>
            <a:ext cx="2190084" cy="9460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470624" y="3173765"/>
            <a:ext cx="1090194" cy="2006622"/>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8904" y="2597702"/>
            <a:ext cx="2026422" cy="646331"/>
          </a:xfrm>
          <a:prstGeom prst="rect">
            <a:avLst/>
          </a:prstGeom>
          <a:noFill/>
        </p:spPr>
        <p:txBody>
          <a:bodyPr wrap="square" rtlCol="0">
            <a:spAutoFit/>
          </a:bodyPr>
          <a:lstStyle/>
          <a:p>
            <a:r>
              <a:rPr lang="en-US" dirty="0"/>
              <a:t>Provincial/City Health Office</a:t>
            </a:r>
          </a:p>
        </p:txBody>
      </p:sp>
      <p:pic>
        <p:nvPicPr>
          <p:cNvPr id="25"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05119" y="4177076"/>
            <a:ext cx="1130039" cy="52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70624" y="3916340"/>
            <a:ext cx="1130039" cy="52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53532" y="1582856"/>
            <a:ext cx="1130039" cy="52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8447571" y="6397823"/>
            <a:ext cx="1543049" cy="307777"/>
          </a:xfrm>
          <a:prstGeom prst="rect">
            <a:avLst/>
          </a:prstGeom>
          <a:noFill/>
        </p:spPr>
        <p:txBody>
          <a:bodyPr wrap="square" rtlCol="0">
            <a:spAutoFit/>
          </a:bodyPr>
          <a:lstStyle/>
          <a:p>
            <a:r>
              <a:rPr lang="en-US" sz="1400" dirty="0"/>
              <a:t>Private pharmacies</a:t>
            </a:r>
          </a:p>
        </p:txBody>
      </p:sp>
      <p:sp>
        <p:nvSpPr>
          <p:cNvPr id="35" name="TextBox 34"/>
          <p:cNvSpPr txBox="1"/>
          <p:nvPr/>
        </p:nvSpPr>
        <p:spPr>
          <a:xfrm>
            <a:off x="8460872" y="4667816"/>
            <a:ext cx="1600200" cy="523220"/>
          </a:xfrm>
          <a:prstGeom prst="rect">
            <a:avLst/>
          </a:prstGeom>
          <a:noFill/>
        </p:spPr>
        <p:txBody>
          <a:bodyPr wrap="square" rtlCol="0">
            <a:spAutoFit/>
          </a:bodyPr>
          <a:lstStyle/>
          <a:p>
            <a:r>
              <a:rPr lang="en-US" sz="1400" dirty="0"/>
              <a:t>Private  standalone clinics </a:t>
            </a:r>
          </a:p>
        </p:txBody>
      </p:sp>
      <p:sp>
        <p:nvSpPr>
          <p:cNvPr id="36" name="TextBox 35"/>
          <p:cNvSpPr txBox="1"/>
          <p:nvPr/>
        </p:nvSpPr>
        <p:spPr>
          <a:xfrm>
            <a:off x="8537072" y="3200400"/>
            <a:ext cx="1349848" cy="307777"/>
          </a:xfrm>
          <a:prstGeom prst="rect">
            <a:avLst/>
          </a:prstGeom>
          <a:noFill/>
        </p:spPr>
        <p:txBody>
          <a:bodyPr wrap="square" rtlCol="0">
            <a:spAutoFit/>
          </a:bodyPr>
          <a:lstStyle/>
          <a:p>
            <a:r>
              <a:rPr lang="en-US" sz="1400" dirty="0"/>
              <a:t>Private hospitals</a:t>
            </a:r>
          </a:p>
        </p:txBody>
      </p:sp>
      <p:sp>
        <p:nvSpPr>
          <p:cNvPr id="37" name="TextBox 36"/>
          <p:cNvSpPr txBox="1"/>
          <p:nvPr/>
        </p:nvSpPr>
        <p:spPr>
          <a:xfrm>
            <a:off x="8559326" y="1581812"/>
            <a:ext cx="1407028" cy="523220"/>
          </a:xfrm>
          <a:prstGeom prst="rect">
            <a:avLst/>
          </a:prstGeom>
          <a:noFill/>
        </p:spPr>
        <p:txBody>
          <a:bodyPr wrap="square" rtlCol="0">
            <a:spAutoFit/>
          </a:bodyPr>
          <a:lstStyle/>
          <a:p>
            <a:r>
              <a:rPr lang="en-US" sz="1400" dirty="0"/>
              <a:t>Other public facilities</a:t>
            </a:r>
          </a:p>
        </p:txBody>
      </p:sp>
      <p:pic>
        <p:nvPicPr>
          <p:cNvPr id="38"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32245" y="5303520"/>
            <a:ext cx="1543049"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47571" y="3657600"/>
            <a:ext cx="1543049" cy="1089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5"/>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1038" b="100000" l="0" r="100000"/>
                    </a14:imgEffect>
                  </a14:imgLayer>
                </a14:imgProps>
              </a:ext>
              <a:ext uri="{28A0092B-C50C-407E-A947-70E740481C1C}">
                <a14:useLocalDpi xmlns:a14="http://schemas.microsoft.com/office/drawing/2010/main" val="0"/>
              </a:ext>
            </a:extLst>
          </a:blip>
          <a:srcRect/>
          <a:stretch>
            <a:fillRect/>
          </a:stretch>
        </p:blipFill>
        <p:spPr bwMode="auto">
          <a:xfrm>
            <a:off x="8393544" y="2209800"/>
            <a:ext cx="1591328" cy="1021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6"/>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4434" b="98302" l="4769" r="93154"/>
                    </a14:imgEffect>
                  </a14:imgLayer>
                </a14:imgProps>
              </a:ext>
              <a:ext uri="{28A0092B-C50C-407E-A947-70E740481C1C}">
                <a14:useLocalDpi xmlns:a14="http://schemas.microsoft.com/office/drawing/2010/main" val="0"/>
              </a:ext>
            </a:extLst>
          </a:blip>
          <a:srcRect/>
          <a:stretch>
            <a:fillRect/>
          </a:stretch>
        </p:blipFill>
        <p:spPr bwMode="auto">
          <a:xfrm>
            <a:off x="8436971" y="457200"/>
            <a:ext cx="1521276" cy="124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Left Brace 41"/>
          <p:cNvSpPr/>
          <p:nvPr/>
        </p:nvSpPr>
        <p:spPr>
          <a:xfrm>
            <a:off x="7622672" y="228600"/>
            <a:ext cx="770872" cy="6400800"/>
          </a:xfrm>
          <a:prstGeom prst="leftBrace">
            <a:avLst>
              <a:gd name="adj1" fmla="val 4038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Arrow Connector 42"/>
          <p:cNvCxnSpPr/>
          <p:nvPr/>
        </p:nvCxnSpPr>
        <p:spPr>
          <a:xfrm flipH="1" flipV="1">
            <a:off x="6635679" y="2534663"/>
            <a:ext cx="838200" cy="772407"/>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270139" y="3657600"/>
            <a:ext cx="2203740" cy="2150715"/>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752696" y="417886"/>
            <a:ext cx="4164923" cy="461665"/>
          </a:xfrm>
          <a:prstGeom prst="rect">
            <a:avLst/>
          </a:prstGeom>
          <a:noFill/>
        </p:spPr>
        <p:txBody>
          <a:bodyPr wrap="none" rtlCol="0">
            <a:spAutoFit/>
          </a:bodyPr>
          <a:lstStyle/>
          <a:p>
            <a:r>
              <a:rPr lang="en-US" sz="2400" dirty="0"/>
              <a:t>Prototype Service Delivery Network</a:t>
            </a:r>
          </a:p>
        </p:txBody>
      </p:sp>
      <p:sp>
        <p:nvSpPr>
          <p:cNvPr id="48" name="TextBox 47"/>
          <p:cNvSpPr txBox="1"/>
          <p:nvPr/>
        </p:nvSpPr>
        <p:spPr>
          <a:xfrm>
            <a:off x="19049" y="6498929"/>
            <a:ext cx="5755851" cy="307777"/>
          </a:xfrm>
          <a:prstGeom prst="rect">
            <a:avLst/>
          </a:prstGeom>
          <a:noFill/>
        </p:spPr>
        <p:txBody>
          <a:bodyPr wrap="square" rtlCol="0">
            <a:spAutoFit/>
          </a:bodyPr>
          <a:lstStyle/>
          <a:p>
            <a:r>
              <a:rPr lang="en-US" sz="1400" dirty="0"/>
              <a:t>Photo courtesy of Makati Health Department</a:t>
            </a:r>
          </a:p>
        </p:txBody>
      </p:sp>
    </p:spTree>
    <p:extLst>
      <p:ext uri="{BB962C8B-B14F-4D97-AF65-F5344CB8AC3E}">
        <p14:creationId xmlns:p14="http://schemas.microsoft.com/office/powerpoint/2010/main" val="89257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1223682"/>
            <a:ext cx="10515600" cy="4953281"/>
          </a:xfrm>
        </p:spPr>
        <p:txBody>
          <a:bodyPr>
            <a:normAutofit lnSpcReduction="10000"/>
          </a:bodyPr>
          <a:lstStyle/>
          <a:p>
            <a:r>
              <a:rPr lang="en-US" sz="3600" dirty="0"/>
              <a:t>Many local governments already have an ongoing referral system with different types of providers</a:t>
            </a:r>
          </a:p>
          <a:p>
            <a:endParaRPr lang="en-US" sz="3600" dirty="0"/>
          </a:p>
          <a:p>
            <a:r>
              <a:rPr lang="en-US" sz="3600" dirty="0"/>
              <a:t>The </a:t>
            </a:r>
            <a:r>
              <a:rPr lang="en-US" sz="3600" dirty="0" err="1"/>
              <a:t>PhilSTEP</a:t>
            </a:r>
            <a:r>
              <a:rPr lang="en-US" sz="3600" dirty="0"/>
              <a:t> recommends to build on these existing systems </a:t>
            </a:r>
          </a:p>
          <a:p>
            <a:endParaRPr lang="en-US" sz="3600" dirty="0"/>
          </a:p>
          <a:p>
            <a:r>
              <a:rPr lang="en-US" sz="3600" dirty="0"/>
              <a:t>Advancing the DOTS Network: expand, formalize, systematize, monitor and evaluate</a:t>
            </a:r>
          </a:p>
        </p:txBody>
      </p:sp>
    </p:spTree>
    <p:extLst>
      <p:ext uri="{BB962C8B-B14F-4D97-AF65-F5344CB8AC3E}">
        <p14:creationId xmlns:p14="http://schemas.microsoft.com/office/powerpoint/2010/main" val="258355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505838"/>
            <a:ext cx="10566400" cy="682176"/>
          </a:xfrm>
        </p:spPr>
        <p:txBody>
          <a:bodyPr/>
          <a:lstStyle/>
          <a:p>
            <a:r>
              <a:rPr lang="en-US" dirty="0"/>
              <a:t>Strengthening the DOTS NETWORK</a:t>
            </a:r>
          </a:p>
        </p:txBody>
      </p:sp>
      <p:graphicFrame>
        <p:nvGraphicFramePr>
          <p:cNvPr id="4" name="Table 3"/>
          <p:cNvGraphicFramePr>
            <a:graphicFrameLocks noGrp="1"/>
          </p:cNvGraphicFramePr>
          <p:nvPr>
            <p:extLst>
              <p:ext uri="{D42A27DB-BD31-4B8C-83A1-F6EECF244321}">
                <p14:modId xmlns:p14="http://schemas.microsoft.com/office/powerpoint/2010/main" val="2942153176"/>
              </p:ext>
            </p:extLst>
          </p:nvPr>
        </p:nvGraphicFramePr>
        <p:xfrm>
          <a:off x="1060823" y="1865500"/>
          <a:ext cx="10070353" cy="3352800"/>
        </p:xfrm>
        <a:graphic>
          <a:graphicData uri="http://schemas.openxmlformats.org/drawingml/2006/table">
            <a:tbl>
              <a:tblPr firstRow="1" bandRow="1">
                <a:tableStyleId>{BDBED569-4797-4DF1-A0F4-6AAB3CD982D8}</a:tableStyleId>
              </a:tblPr>
              <a:tblGrid>
                <a:gridCol w="2405531">
                  <a:extLst>
                    <a:ext uri="{9D8B030D-6E8A-4147-A177-3AD203B41FA5}">
                      <a16:colId xmlns:a16="http://schemas.microsoft.com/office/drawing/2014/main" val="20000"/>
                    </a:ext>
                  </a:extLst>
                </a:gridCol>
                <a:gridCol w="7664822">
                  <a:extLst>
                    <a:ext uri="{9D8B030D-6E8A-4147-A177-3AD203B41FA5}">
                      <a16:colId xmlns:a16="http://schemas.microsoft.com/office/drawing/2014/main" val="20001"/>
                    </a:ext>
                  </a:extLst>
                </a:gridCol>
              </a:tblGrid>
              <a:tr h="370840">
                <a:tc>
                  <a:txBody>
                    <a:bodyPr/>
                    <a:lstStyle/>
                    <a:p>
                      <a:r>
                        <a:rPr lang="en-US" sz="2800" b="0" dirty="0"/>
                        <a:t>EXPAND</a:t>
                      </a: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Directory of all providers providing TB services</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a:t>Capacity building of partners</a:t>
                      </a:r>
                    </a:p>
                  </a:txBody>
                  <a:tcPr/>
                </a:tc>
                <a:extLst>
                  <a:ext uri="{0D108BD9-81ED-4DB2-BD59-A6C34878D82A}">
                    <a16:rowId xmlns:a16="http://schemas.microsoft.com/office/drawing/2014/main" val="10000"/>
                  </a:ext>
                </a:extLst>
              </a:tr>
              <a:tr h="370840">
                <a:tc>
                  <a:txBody>
                    <a:bodyPr/>
                    <a:lstStyle/>
                    <a:p>
                      <a:r>
                        <a:rPr lang="en-US" sz="2800" dirty="0"/>
                        <a:t>FORMALIZE</a:t>
                      </a: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Formal agreement between parties (policy support)</a:t>
                      </a:r>
                    </a:p>
                  </a:txBody>
                  <a:tcPr/>
                </a:tc>
                <a:extLst>
                  <a:ext uri="{0D108BD9-81ED-4DB2-BD59-A6C34878D82A}">
                    <a16:rowId xmlns:a16="http://schemas.microsoft.com/office/drawing/2014/main" val="10001"/>
                  </a:ext>
                </a:extLst>
              </a:tr>
              <a:tr h="370840">
                <a:tc>
                  <a:txBody>
                    <a:bodyPr/>
                    <a:lstStyle/>
                    <a:p>
                      <a:r>
                        <a:rPr lang="en-US" sz="2800" dirty="0"/>
                        <a:t>SYSTEMATIZE</a:t>
                      </a: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MSCC as coordinating body</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Protocols and procedures (referral tracking)</a:t>
                      </a:r>
                    </a:p>
                  </a:txBody>
                  <a:tcPr/>
                </a:tc>
                <a:extLst>
                  <a:ext uri="{0D108BD9-81ED-4DB2-BD59-A6C34878D82A}">
                    <a16:rowId xmlns:a16="http://schemas.microsoft.com/office/drawing/2014/main" val="10002"/>
                  </a:ext>
                </a:extLst>
              </a:tr>
              <a:tr h="370840">
                <a:tc>
                  <a:txBody>
                    <a:bodyPr/>
                    <a:lstStyle/>
                    <a:p>
                      <a:r>
                        <a:rPr lang="en-US" sz="2800" dirty="0"/>
                        <a:t>MONITOR</a:t>
                      </a:r>
                      <a:r>
                        <a:rPr lang="en-US" sz="2800" baseline="0" dirty="0"/>
                        <a:t> AND EVALUATE</a:t>
                      </a:r>
                      <a:endParaRPr lang="en-US" sz="2800" dirty="0"/>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Monitoring and evaluation system</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1725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1" y="583658"/>
            <a:ext cx="10566400" cy="643265"/>
          </a:xfrm>
        </p:spPr>
        <p:txBody>
          <a:bodyPr/>
          <a:lstStyle/>
          <a:p>
            <a:r>
              <a:rPr lang="en-US" dirty="0"/>
              <a:t>Proposed steps </a:t>
            </a:r>
          </a:p>
        </p:txBody>
      </p:sp>
      <p:sp>
        <p:nvSpPr>
          <p:cNvPr id="3" name="Content Placeholder 2"/>
          <p:cNvSpPr>
            <a:spLocks noGrp="1"/>
          </p:cNvSpPr>
          <p:nvPr>
            <p:ph sz="quarter" idx="13"/>
          </p:nvPr>
        </p:nvSpPr>
        <p:spPr/>
        <p:txBody>
          <a:bodyPr>
            <a:normAutofit fontScale="92500" lnSpcReduction="10000"/>
          </a:bodyPr>
          <a:lstStyle/>
          <a:p>
            <a:pPr marL="514350" indent="-514350">
              <a:buFont typeface="+mj-lt"/>
              <a:buAutoNum type="arabicPeriod"/>
            </a:pPr>
            <a:r>
              <a:rPr lang="en-US" dirty="0"/>
              <a:t>Identify a multisectoral coordinating committee</a:t>
            </a:r>
          </a:p>
          <a:p>
            <a:pPr marL="514350" indent="-514350">
              <a:buFont typeface="+mj-lt"/>
              <a:buAutoNum type="arabicPeriod"/>
            </a:pPr>
            <a:r>
              <a:rPr lang="en-US" dirty="0"/>
              <a:t>Conduct mapping of TB service providers</a:t>
            </a:r>
          </a:p>
          <a:p>
            <a:pPr marL="514350" indent="-514350">
              <a:buFont typeface="+mj-lt"/>
              <a:buAutoNum type="arabicPeriod"/>
            </a:pPr>
            <a:r>
              <a:rPr lang="en-US" dirty="0"/>
              <a:t>Conduct advocacy and consultation</a:t>
            </a:r>
          </a:p>
          <a:p>
            <a:pPr marL="514350" indent="-514350">
              <a:buFont typeface="+mj-lt"/>
              <a:buAutoNum type="arabicPeriod"/>
            </a:pPr>
            <a:r>
              <a:rPr lang="en-US" dirty="0"/>
              <a:t>Create a directory of TB service providers participating in SDN</a:t>
            </a:r>
          </a:p>
          <a:p>
            <a:pPr marL="514350" indent="-514350">
              <a:buFont typeface="+mj-lt"/>
              <a:buAutoNum type="arabicPeriod"/>
            </a:pPr>
            <a:r>
              <a:rPr lang="en-US" dirty="0"/>
              <a:t>Conduct training of participating TB service providers</a:t>
            </a:r>
          </a:p>
          <a:p>
            <a:pPr marL="514350" indent="-514350">
              <a:buFont typeface="+mj-lt"/>
              <a:buAutoNum type="arabicPeriod"/>
            </a:pPr>
            <a:r>
              <a:rPr lang="en-US" dirty="0"/>
              <a:t>Develop referral protocols and procedures</a:t>
            </a:r>
          </a:p>
          <a:p>
            <a:pPr marL="514350" indent="-514350">
              <a:buFont typeface="+mj-lt"/>
              <a:buAutoNum type="arabicPeriod"/>
            </a:pPr>
            <a:r>
              <a:rPr lang="en-US" dirty="0"/>
              <a:t>Issue a local policy to support the DOTS in SDN </a:t>
            </a:r>
          </a:p>
          <a:p>
            <a:pPr marL="514350" indent="-514350">
              <a:buFont typeface="+mj-lt"/>
              <a:buAutoNum type="arabicPeriod"/>
            </a:pPr>
            <a:r>
              <a:rPr lang="en-US" dirty="0"/>
              <a:t>Plan a monitoring and evaluation system</a:t>
            </a:r>
          </a:p>
          <a:p>
            <a:pPr marL="514350" indent="-514350">
              <a:buFont typeface="+mj-lt"/>
              <a:buAutoNum type="arabicPeriod"/>
            </a:pPr>
            <a:r>
              <a:rPr lang="en-US" dirty="0"/>
              <a:t>Promote the DOTS Network </a:t>
            </a:r>
          </a:p>
        </p:txBody>
      </p:sp>
    </p:spTree>
    <p:extLst>
      <p:ext uri="{BB962C8B-B14F-4D97-AF65-F5344CB8AC3E}">
        <p14:creationId xmlns:p14="http://schemas.microsoft.com/office/powerpoint/2010/main" val="212925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739302"/>
            <a:ext cx="10566400" cy="604354"/>
          </a:xfrm>
        </p:spPr>
        <p:txBody>
          <a:bodyPr/>
          <a:lstStyle/>
          <a:p>
            <a:r>
              <a:rPr lang="en-US" sz="2800" dirty="0"/>
              <a:t>Step 1. Identify a multisectoral coordinating committee</a:t>
            </a:r>
          </a:p>
        </p:txBody>
      </p:sp>
      <p:sp>
        <p:nvSpPr>
          <p:cNvPr id="3" name="Content Placeholder 2"/>
          <p:cNvSpPr>
            <a:spLocks noGrp="1"/>
          </p:cNvSpPr>
          <p:nvPr>
            <p:ph sz="quarter" idx="13"/>
          </p:nvPr>
        </p:nvSpPr>
        <p:spPr/>
        <p:txBody>
          <a:bodyPr/>
          <a:lstStyle/>
          <a:p>
            <a:pPr marL="0" indent="0">
              <a:buNone/>
            </a:pPr>
            <a:r>
              <a:rPr lang="en-US" dirty="0"/>
              <a:t>What is a multisectoral coordinating committee?</a:t>
            </a:r>
          </a:p>
          <a:p>
            <a:endParaRPr lang="en-US" dirty="0"/>
          </a:p>
          <a:p>
            <a:r>
              <a:rPr lang="en-PH" dirty="0"/>
              <a:t>An organized partnership between LGUs and other sectors, both public and private, working for TB elimination that includes ensuring a functional and comprehensive delivery of TB services in the province or city </a:t>
            </a:r>
          </a:p>
          <a:p>
            <a:endParaRPr lang="en-PH" dirty="0"/>
          </a:p>
          <a:p>
            <a:r>
              <a:rPr lang="en-PH" dirty="0"/>
              <a:t>Serves as the coordinating and decision-making body for the TB service delivery network</a:t>
            </a:r>
            <a:endParaRPr lang="en-US" dirty="0"/>
          </a:p>
        </p:txBody>
      </p:sp>
    </p:spTree>
    <p:extLst>
      <p:ext uri="{BB962C8B-B14F-4D97-AF65-F5344CB8AC3E}">
        <p14:creationId xmlns:p14="http://schemas.microsoft.com/office/powerpoint/2010/main" val="250973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42026"/>
            <a:ext cx="10566400" cy="682175"/>
          </a:xfrm>
        </p:spPr>
        <p:txBody>
          <a:bodyPr/>
          <a:lstStyle/>
          <a:p>
            <a:r>
              <a:rPr lang="en-US" sz="2800" dirty="0"/>
              <a:t>Step 1. Identify a multisectoral coordinating committee</a:t>
            </a:r>
          </a:p>
        </p:txBody>
      </p:sp>
      <p:sp>
        <p:nvSpPr>
          <p:cNvPr id="3" name="Content Placeholder 2"/>
          <p:cNvSpPr>
            <a:spLocks noGrp="1"/>
          </p:cNvSpPr>
          <p:nvPr>
            <p:ph sz="quarter" idx="13"/>
          </p:nvPr>
        </p:nvSpPr>
        <p:spPr/>
        <p:txBody>
          <a:bodyPr/>
          <a:lstStyle/>
          <a:p>
            <a:r>
              <a:rPr lang="en-US" dirty="0"/>
              <a:t>Other names of MSCC</a:t>
            </a:r>
          </a:p>
          <a:p>
            <a:pPr lvl="1"/>
            <a:r>
              <a:rPr lang="en-US" dirty="0"/>
              <a:t>Provincial/City Coordinating Committee</a:t>
            </a:r>
          </a:p>
          <a:p>
            <a:pPr lvl="1"/>
            <a:r>
              <a:rPr lang="en-US" dirty="0"/>
              <a:t>Multisectoral Alliance</a:t>
            </a:r>
          </a:p>
          <a:p>
            <a:pPr lvl="1"/>
            <a:r>
              <a:rPr lang="en-US" dirty="0"/>
              <a:t>Local TB Council</a:t>
            </a:r>
          </a:p>
          <a:p>
            <a:pPr lvl="1"/>
            <a:r>
              <a:rPr lang="en-US" dirty="0"/>
              <a:t>Local Coalition on TB</a:t>
            </a:r>
          </a:p>
        </p:txBody>
      </p:sp>
    </p:spTree>
    <p:extLst>
      <p:ext uri="{BB962C8B-B14F-4D97-AF65-F5344CB8AC3E}">
        <p14:creationId xmlns:p14="http://schemas.microsoft.com/office/powerpoint/2010/main" val="316293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9103" y="505016"/>
            <a:ext cx="10566400" cy="838093"/>
          </a:xfrm>
        </p:spPr>
        <p:txBody>
          <a:bodyPr/>
          <a:lstStyle/>
          <a:p>
            <a:r>
              <a:rPr lang="en-US" sz="2800" b="1" dirty="0"/>
              <a:t>Step 1. Identify a multisectoral coordinating committee</a:t>
            </a:r>
            <a:endParaRPr lang="en-US" b="1" dirty="0"/>
          </a:p>
        </p:txBody>
      </p:sp>
      <p:graphicFrame>
        <p:nvGraphicFramePr>
          <p:cNvPr id="3" name="Diagram 2"/>
          <p:cNvGraphicFramePr/>
          <p:nvPr>
            <p:extLst>
              <p:ext uri="{D42A27DB-BD31-4B8C-83A1-F6EECF244321}">
                <p14:modId xmlns:p14="http://schemas.microsoft.com/office/powerpoint/2010/main" val="514331085"/>
              </p:ext>
            </p:extLst>
          </p:nvPr>
        </p:nvGraphicFramePr>
        <p:xfrm>
          <a:off x="1049866" y="2048927"/>
          <a:ext cx="9770532" cy="442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64274" y="2929463"/>
            <a:ext cx="3691459" cy="523220"/>
          </a:xfrm>
          <a:prstGeom prst="rect">
            <a:avLst/>
          </a:prstGeom>
          <a:noFill/>
        </p:spPr>
        <p:txBody>
          <a:bodyPr wrap="square" rtlCol="0">
            <a:spAutoFit/>
          </a:bodyPr>
          <a:lstStyle/>
          <a:p>
            <a:r>
              <a:rPr lang="en-US" sz="2800" b="1" dirty="0"/>
              <a:t>Functions</a:t>
            </a:r>
          </a:p>
        </p:txBody>
      </p:sp>
      <p:sp>
        <p:nvSpPr>
          <p:cNvPr id="5" name="TextBox 4"/>
          <p:cNvSpPr txBox="1"/>
          <p:nvPr/>
        </p:nvSpPr>
        <p:spPr>
          <a:xfrm>
            <a:off x="6299206" y="2927755"/>
            <a:ext cx="3691459" cy="523220"/>
          </a:xfrm>
          <a:prstGeom prst="rect">
            <a:avLst/>
          </a:prstGeom>
          <a:noFill/>
        </p:spPr>
        <p:txBody>
          <a:bodyPr wrap="square" rtlCol="0">
            <a:spAutoFit/>
          </a:bodyPr>
          <a:lstStyle/>
          <a:p>
            <a:r>
              <a:rPr lang="en-US" sz="2800" b="1" dirty="0"/>
              <a:t>Functions</a:t>
            </a:r>
          </a:p>
        </p:txBody>
      </p:sp>
    </p:spTree>
    <p:extLst>
      <p:ext uri="{BB962C8B-B14F-4D97-AF65-F5344CB8AC3E}">
        <p14:creationId xmlns:p14="http://schemas.microsoft.com/office/powerpoint/2010/main" val="90509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73691"/>
            <a:ext cx="5181600" cy="4114800"/>
          </a:xfrm>
        </p:spPr>
        <p:txBody>
          <a:bodyPr>
            <a:noAutofit/>
          </a:bodyPr>
          <a:lstStyle/>
          <a:p>
            <a:pPr marL="0" lvl="0" indent="0">
              <a:buNone/>
            </a:pPr>
            <a:r>
              <a:rPr lang="en-US" sz="2200" dirty="0"/>
              <a:t>1. DOTS facilities  </a:t>
            </a:r>
          </a:p>
          <a:p>
            <a:pPr lvl="1"/>
            <a:r>
              <a:rPr lang="en-US" sz="2200" dirty="0"/>
              <a:t>Rural health units or health centers</a:t>
            </a:r>
          </a:p>
          <a:p>
            <a:pPr lvl="1"/>
            <a:r>
              <a:rPr lang="en-US" sz="2200" dirty="0"/>
              <a:t>DOTS-providing hospitals (public and private)</a:t>
            </a:r>
          </a:p>
          <a:p>
            <a:pPr lvl="1"/>
            <a:r>
              <a:rPr lang="en-US" sz="2200" dirty="0"/>
              <a:t>Private PPMD clinics</a:t>
            </a:r>
          </a:p>
          <a:p>
            <a:pPr lvl="1"/>
            <a:r>
              <a:rPr lang="en-US" sz="2200" dirty="0"/>
              <a:t>Private standalone clinics</a:t>
            </a:r>
          </a:p>
          <a:p>
            <a:pPr lvl="1"/>
            <a:r>
              <a:rPr lang="en-US" sz="2200" dirty="0"/>
              <a:t>NGO-run DOTS clinics</a:t>
            </a:r>
          </a:p>
          <a:p>
            <a:pPr lvl="1"/>
            <a:r>
              <a:rPr lang="en-US" sz="2200" dirty="0"/>
              <a:t>Other government facilities with their own TB register </a:t>
            </a:r>
          </a:p>
          <a:p>
            <a:pPr marL="0" lvl="0" indent="0">
              <a:buNone/>
            </a:pPr>
            <a:endParaRPr lang="en-US" sz="2200" dirty="0"/>
          </a:p>
        </p:txBody>
      </p:sp>
      <p:sp>
        <p:nvSpPr>
          <p:cNvPr id="5" name="Content Placeholder 4"/>
          <p:cNvSpPr>
            <a:spLocks noGrp="1"/>
          </p:cNvSpPr>
          <p:nvPr>
            <p:ph sz="quarter" idx="14"/>
          </p:nvPr>
        </p:nvSpPr>
        <p:spPr>
          <a:xfrm>
            <a:off x="6051177" y="1955793"/>
            <a:ext cx="5855073" cy="4114800"/>
          </a:xfrm>
        </p:spPr>
        <p:txBody>
          <a:bodyPr>
            <a:noAutofit/>
          </a:bodyPr>
          <a:lstStyle/>
          <a:p>
            <a:pPr marL="0" lvl="0" indent="0">
              <a:buNone/>
            </a:pPr>
            <a:r>
              <a:rPr lang="en-US" sz="2200" dirty="0"/>
              <a:t>2. DOTS-referring facilities/groups/individuals  </a:t>
            </a:r>
          </a:p>
          <a:p>
            <a:pPr lvl="1"/>
            <a:r>
              <a:rPr lang="en-US" sz="2200" dirty="0"/>
              <a:t>Health facilities – public and private hospitals, standalone private clinics, pharmacies, jail clinics</a:t>
            </a:r>
          </a:p>
          <a:p>
            <a:pPr lvl="1"/>
            <a:r>
              <a:rPr lang="en-US" sz="2200" dirty="0"/>
              <a:t>Non-health facilities – schools, workplaces, daycare centers, orphanages, residential homes</a:t>
            </a:r>
          </a:p>
          <a:p>
            <a:pPr lvl="1"/>
            <a:r>
              <a:rPr lang="en-US" sz="2200" dirty="0"/>
              <a:t>Non-health individuals/groups – church/faith-based organizations, community health teams, community volunteers, TB Task Forces</a:t>
            </a:r>
          </a:p>
        </p:txBody>
      </p:sp>
      <p:sp>
        <p:nvSpPr>
          <p:cNvPr id="2" name="Title 1"/>
          <p:cNvSpPr>
            <a:spLocks noGrp="1"/>
          </p:cNvSpPr>
          <p:nvPr>
            <p:ph type="title"/>
          </p:nvPr>
        </p:nvSpPr>
        <p:spPr>
          <a:xfrm>
            <a:off x="767977" y="544749"/>
            <a:ext cx="10566400" cy="668750"/>
          </a:xfrm>
        </p:spPr>
        <p:txBody>
          <a:bodyPr>
            <a:normAutofit/>
          </a:bodyPr>
          <a:lstStyle/>
          <a:p>
            <a:r>
              <a:rPr lang="en-US" b="1" dirty="0">
                <a:effectLst/>
                <a:latin typeface="Arial Narrow" panose="020B0606020202030204" pitchFamily="34" charset="0"/>
                <a:ea typeface="Calibri" panose="020F0502020204030204" pitchFamily="34" charset="0"/>
                <a:cs typeface="Times New Roman" panose="02020603050405020304" pitchFamily="18" charset="0"/>
              </a:rPr>
              <a:t>Step 2: Conduct Mapping of TB service providers</a:t>
            </a:r>
            <a:endParaRPr lang="en-US" b="1" dirty="0">
              <a:latin typeface="Arial Narrow" panose="020B0606020202030204" pitchFamily="34" charset="0"/>
            </a:endParaRPr>
          </a:p>
        </p:txBody>
      </p:sp>
    </p:spTree>
    <p:extLst>
      <p:ext uri="{BB962C8B-B14F-4D97-AF65-F5344CB8AC3E}">
        <p14:creationId xmlns:p14="http://schemas.microsoft.com/office/powerpoint/2010/main" val="200893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44749"/>
            <a:ext cx="10566400" cy="740542"/>
          </a:xfrm>
        </p:spPr>
        <p:txBody>
          <a:bodyPr/>
          <a:lstStyle/>
          <a:p>
            <a:r>
              <a:rPr lang="en-US" dirty="0"/>
              <a:t>Outline of Presentation</a:t>
            </a:r>
          </a:p>
        </p:txBody>
      </p:sp>
      <p:sp>
        <p:nvSpPr>
          <p:cNvPr id="3" name="Content Placeholder 2"/>
          <p:cNvSpPr>
            <a:spLocks noGrp="1"/>
          </p:cNvSpPr>
          <p:nvPr>
            <p:ph sz="quarter" idx="13"/>
          </p:nvPr>
        </p:nvSpPr>
        <p:spPr/>
        <p:txBody>
          <a:bodyPr/>
          <a:lstStyle/>
          <a:p>
            <a:r>
              <a:rPr lang="en-US"/>
              <a:t>What is a DOTS  Network?</a:t>
            </a:r>
          </a:p>
          <a:p>
            <a:r>
              <a:rPr lang="en-US"/>
              <a:t>Mandates for establishing the DOTS in SDN</a:t>
            </a:r>
          </a:p>
          <a:p>
            <a:r>
              <a:rPr lang="en-US"/>
              <a:t>Proposed guidelines in establishing the DOTS in SDN</a:t>
            </a:r>
          </a:p>
          <a:p>
            <a:pPr lvl="1"/>
            <a:r>
              <a:rPr lang="en-US"/>
              <a:t>The Multisectoral Coordinating Committee as coordinating body for the DOTS in SDN</a:t>
            </a:r>
          </a:p>
          <a:p>
            <a:endParaRPr lang="en-US" dirty="0"/>
          </a:p>
        </p:txBody>
      </p:sp>
    </p:spTree>
    <p:extLst>
      <p:ext uri="{BB962C8B-B14F-4D97-AF65-F5344CB8AC3E}">
        <p14:creationId xmlns:p14="http://schemas.microsoft.com/office/powerpoint/2010/main" val="3519256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0" lvl="0" indent="0">
              <a:buNone/>
            </a:pPr>
            <a:r>
              <a:rPr lang="en-US" sz="2200" dirty="0"/>
              <a:t>3. Other Diagnostic Facilities  </a:t>
            </a:r>
          </a:p>
          <a:p>
            <a:pPr lvl="1"/>
            <a:r>
              <a:rPr lang="en-US" sz="2200" dirty="0"/>
              <a:t>X-ray facilities (diagnostic centers)</a:t>
            </a:r>
          </a:p>
          <a:p>
            <a:pPr lvl="1"/>
            <a:r>
              <a:rPr lang="en-US" sz="2200" dirty="0" err="1"/>
              <a:t>Xpert</a:t>
            </a:r>
            <a:r>
              <a:rPr lang="en-US" sz="2200" dirty="0"/>
              <a:t> sites (that are not DOTS facilities nor DOTS-referring) – e.g., provincial health offices</a:t>
            </a:r>
          </a:p>
          <a:p>
            <a:pPr lvl="1"/>
            <a:r>
              <a:rPr lang="en-US" sz="2200" dirty="0"/>
              <a:t>Private laboratories providing DSSM (TMLs)</a:t>
            </a:r>
          </a:p>
          <a:p>
            <a:pPr marL="0" lvl="0" indent="0">
              <a:buNone/>
            </a:pPr>
            <a:endParaRPr lang="en-US" sz="2200" dirty="0"/>
          </a:p>
        </p:txBody>
      </p:sp>
      <p:sp>
        <p:nvSpPr>
          <p:cNvPr id="2" name="Title 1"/>
          <p:cNvSpPr>
            <a:spLocks noGrp="1"/>
          </p:cNvSpPr>
          <p:nvPr>
            <p:ph type="title"/>
          </p:nvPr>
        </p:nvSpPr>
        <p:spPr>
          <a:xfrm>
            <a:off x="812800" y="525293"/>
            <a:ext cx="10566400" cy="668750"/>
          </a:xfrm>
        </p:spPr>
        <p:txBody>
          <a:bodyPr>
            <a:normAutofit/>
          </a:bodyPr>
          <a:lstStyle/>
          <a:p>
            <a:r>
              <a:rPr lang="en-US" b="1" dirty="0">
                <a:effectLst/>
                <a:latin typeface="Arial Narrow" panose="020B0606020202030204" pitchFamily="34" charset="0"/>
                <a:ea typeface="Calibri" panose="020F0502020204030204" pitchFamily="34" charset="0"/>
                <a:cs typeface="Times New Roman" panose="02020603050405020304" pitchFamily="18" charset="0"/>
              </a:rPr>
              <a:t>Step 2: conduct Mapping of TB service providers</a:t>
            </a:r>
            <a:endParaRPr lang="en-US" b="1" dirty="0">
              <a:latin typeface="Arial Narrow" panose="020B0606020202030204" pitchFamily="34" charset="0"/>
            </a:endParaRPr>
          </a:p>
        </p:txBody>
      </p:sp>
      <p:pic>
        <p:nvPicPr>
          <p:cNvPr id="5122" name="Picture 2"/>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083115"/>
            <a:ext cx="4978400" cy="394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05473" y="6029011"/>
            <a:ext cx="4419600" cy="307777"/>
          </a:xfrm>
          <a:prstGeom prst="rect">
            <a:avLst/>
          </a:prstGeom>
          <a:noFill/>
        </p:spPr>
        <p:txBody>
          <a:bodyPr wrap="square" rtlCol="0">
            <a:spAutoFit/>
          </a:bodyPr>
          <a:lstStyle/>
          <a:p>
            <a:r>
              <a:rPr lang="en-US" sz="1400" dirty="0"/>
              <a:t>Photo courtesy of Makati Health Dept.</a:t>
            </a:r>
          </a:p>
        </p:txBody>
      </p:sp>
    </p:spTree>
    <p:extLst>
      <p:ext uri="{BB962C8B-B14F-4D97-AF65-F5344CB8AC3E}">
        <p14:creationId xmlns:p14="http://schemas.microsoft.com/office/powerpoint/2010/main" val="386244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44747"/>
            <a:ext cx="10566400" cy="604355"/>
          </a:xfrm>
        </p:spPr>
        <p:txBody>
          <a:bodyPr>
            <a:normAutofit/>
          </a:bodyPr>
          <a:lstStyle/>
          <a:p>
            <a:r>
              <a:rPr lang="en-US" b="1" dirty="0">
                <a:effectLst/>
                <a:latin typeface="Arial Narrow" panose="020B0606020202030204" pitchFamily="34" charset="0"/>
                <a:ea typeface="Calibri" panose="020F0502020204030204" pitchFamily="34" charset="0"/>
                <a:cs typeface="Times New Roman" panose="02020603050405020304" pitchFamily="18" charset="0"/>
              </a:rPr>
              <a:t>Step 3: conduct Advocacy and Consultation</a:t>
            </a:r>
            <a:endParaRPr lang="en-US" b="1" dirty="0">
              <a:latin typeface="Arial Narrow" panose="020B0606020202030204" pitchFamily="34" charset="0"/>
            </a:endParaRP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509589593"/>
              </p:ext>
            </p:extLst>
          </p:nvPr>
        </p:nvGraphicFramePr>
        <p:xfrm>
          <a:off x="812800" y="1897063"/>
          <a:ext cx="10566400" cy="4389120"/>
        </p:xfrm>
        <a:graphic>
          <a:graphicData uri="http://schemas.openxmlformats.org/drawingml/2006/table">
            <a:tbl>
              <a:tblPr firstRow="1" bandRow="1">
                <a:tableStyleId>{21E4AEA4-8DFA-4A89-87EB-49C32662AFE0}</a:tableStyleId>
              </a:tblPr>
              <a:tblGrid>
                <a:gridCol w="3816350">
                  <a:extLst>
                    <a:ext uri="{9D8B030D-6E8A-4147-A177-3AD203B41FA5}">
                      <a16:colId xmlns:a16="http://schemas.microsoft.com/office/drawing/2014/main" val="20000"/>
                    </a:ext>
                  </a:extLst>
                </a:gridCol>
                <a:gridCol w="6750050">
                  <a:extLst>
                    <a:ext uri="{9D8B030D-6E8A-4147-A177-3AD203B41FA5}">
                      <a16:colId xmlns:a16="http://schemas.microsoft.com/office/drawing/2014/main" val="20001"/>
                    </a:ext>
                  </a:extLst>
                </a:gridCol>
              </a:tblGrid>
              <a:tr h="370840">
                <a:tc>
                  <a:txBody>
                    <a:bodyPr/>
                    <a:lstStyle/>
                    <a:p>
                      <a:r>
                        <a:rPr lang="en-US" sz="2400" dirty="0"/>
                        <a:t>Attendees</a:t>
                      </a:r>
                    </a:p>
                  </a:txBody>
                  <a:tcPr/>
                </a:tc>
                <a:tc>
                  <a:txBody>
                    <a:bodyPr/>
                    <a:lstStyle/>
                    <a:p>
                      <a:r>
                        <a:rPr lang="en-US" sz="2400" dirty="0"/>
                        <a:t>Outputs</a:t>
                      </a:r>
                    </a:p>
                  </a:txBody>
                  <a:tcPr/>
                </a:tc>
                <a:extLst>
                  <a:ext uri="{0D108BD9-81ED-4DB2-BD59-A6C34878D82A}">
                    <a16:rowId xmlns:a16="http://schemas.microsoft.com/office/drawing/2014/main" val="10000"/>
                  </a:ext>
                </a:extLst>
              </a:tr>
              <a:tr h="370840">
                <a:tc>
                  <a:txBody>
                    <a:bodyPr/>
                    <a:lstStyle/>
                    <a:p>
                      <a:r>
                        <a:rPr lang="en-US" sz="2400" dirty="0"/>
                        <a:t>MSCC</a:t>
                      </a:r>
                    </a:p>
                  </a:txBody>
                  <a:tcPr/>
                </a:tc>
                <a:tc>
                  <a:txBody>
                    <a:bodyPr/>
                    <a:lstStyle/>
                    <a:p>
                      <a:pPr marL="285750" indent="-285750">
                        <a:buFont typeface="Arial" panose="020B0604020202020204" pitchFamily="34" charset="0"/>
                        <a:buChar char="•"/>
                      </a:pPr>
                      <a:r>
                        <a:rPr lang="en-US" sz="2400" dirty="0"/>
                        <a:t>Provincial/city action plan for DOTS Network installation/expansion</a:t>
                      </a:r>
                    </a:p>
                    <a:p>
                      <a:pPr marL="285750" indent="-285750">
                        <a:buFont typeface="Arial" panose="020B0604020202020204" pitchFamily="34" charset="0"/>
                        <a:buChar char="•"/>
                      </a:pPr>
                      <a:r>
                        <a:rPr lang="en-US" sz="2400" dirty="0"/>
                        <a:t>Commitment and plan for local policy development for the DOTS Network</a:t>
                      </a:r>
                    </a:p>
                  </a:txBody>
                  <a:tcPr/>
                </a:tc>
                <a:extLst>
                  <a:ext uri="{0D108BD9-81ED-4DB2-BD59-A6C34878D82A}">
                    <a16:rowId xmlns:a16="http://schemas.microsoft.com/office/drawing/2014/main" val="10001"/>
                  </a:ext>
                </a:extLst>
              </a:tr>
              <a:tr h="370840">
                <a:tc>
                  <a:txBody>
                    <a:bodyPr/>
                    <a:lstStyle/>
                    <a:p>
                      <a:pPr marL="342900" indent="-342900">
                        <a:buFont typeface="Arial" panose="020B0604020202020204" pitchFamily="34" charset="0"/>
                        <a:buChar char="•"/>
                      </a:pPr>
                      <a:r>
                        <a:rPr lang="en-US" sz="2400" dirty="0"/>
                        <a:t>Municipal LGUs and RHUs (provinces)</a:t>
                      </a:r>
                    </a:p>
                    <a:p>
                      <a:pPr marL="342900" indent="-342900">
                        <a:buFont typeface="Arial" panose="020B0604020202020204" pitchFamily="34" charset="0"/>
                        <a:buChar char="•"/>
                      </a:pPr>
                      <a:r>
                        <a:rPr lang="en-US" sz="2400" dirty="0"/>
                        <a:t>Barangay LGUs and health centers (HUCs)</a:t>
                      </a:r>
                    </a:p>
                  </a:txBody>
                  <a:tcPr/>
                </a:tc>
                <a:tc>
                  <a:txBody>
                    <a:bodyPr/>
                    <a:lstStyle/>
                    <a:p>
                      <a:pPr marL="285750" indent="-285750">
                        <a:buFont typeface="Arial" panose="020B0604020202020204" pitchFamily="34" charset="0"/>
                        <a:buChar char="•"/>
                      </a:pPr>
                      <a:r>
                        <a:rPr lang="en-US" sz="2400" dirty="0"/>
                        <a:t>Municipal/barangay</a:t>
                      </a:r>
                      <a:r>
                        <a:rPr lang="en-US" sz="2400" baseline="0" dirty="0"/>
                        <a:t> action plan for DOTS Network installation/expansion</a:t>
                      </a:r>
                    </a:p>
                    <a:p>
                      <a:pPr marL="285750" indent="-285750">
                        <a:buFont typeface="Arial" panose="020B0604020202020204" pitchFamily="34" charset="0"/>
                        <a:buChar char="•"/>
                      </a:pPr>
                      <a:r>
                        <a:rPr lang="en-US" sz="2400" baseline="0" dirty="0"/>
                        <a:t>Support to implement the policies and the referral protocols and procedures at the grassroots level.</a:t>
                      </a:r>
                      <a:endParaRPr lang="en-US" sz="2400" dirty="0"/>
                    </a:p>
                  </a:txBody>
                  <a:tcPr/>
                </a:tc>
                <a:extLst>
                  <a:ext uri="{0D108BD9-81ED-4DB2-BD59-A6C34878D82A}">
                    <a16:rowId xmlns:a16="http://schemas.microsoft.com/office/drawing/2014/main" val="10002"/>
                  </a:ext>
                </a:extLst>
              </a:tr>
              <a:tr h="370840">
                <a:tc>
                  <a:txBody>
                    <a:bodyPr/>
                    <a:lstStyle/>
                    <a:p>
                      <a:r>
                        <a:rPr lang="en-US" sz="2400" dirty="0"/>
                        <a:t>TB service providers to be engaged</a:t>
                      </a:r>
                    </a:p>
                  </a:txBody>
                  <a:tcPr/>
                </a:tc>
                <a:tc>
                  <a:txBody>
                    <a:bodyPr/>
                    <a:lstStyle/>
                    <a:p>
                      <a:pPr marL="285750" indent="-285750">
                        <a:buFont typeface="Arial" panose="020B0604020202020204" pitchFamily="34" charset="0"/>
                        <a:buChar char="•"/>
                      </a:pPr>
                      <a:r>
                        <a:rPr lang="en-US" sz="2400" dirty="0"/>
                        <a:t>Letter of intent to join the DOTS Network</a:t>
                      </a:r>
                    </a:p>
                    <a:p>
                      <a:pPr marL="285750" indent="-285750">
                        <a:buFont typeface="Arial" panose="020B0604020202020204" pitchFamily="34" charset="0"/>
                        <a:buChar char="•"/>
                      </a:pPr>
                      <a:r>
                        <a:rPr lang="en-US" sz="2400" dirty="0"/>
                        <a:t>Training needs assessment done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3168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8843" y="349904"/>
            <a:ext cx="10566400" cy="1143000"/>
          </a:xfrm>
        </p:spPr>
        <p:txBody>
          <a:bodyPr/>
          <a:lstStyle/>
          <a:p>
            <a:r>
              <a:rPr lang="en-US" dirty="0">
                <a:latin typeface="Arial Narrow" panose="020B0606020202030204" pitchFamily="34" charset="0"/>
                <a:ea typeface="Calibri" panose="020F0502020204030204" pitchFamily="34" charset="0"/>
                <a:cs typeface="Times New Roman" panose="02020603050405020304" pitchFamily="18" charset="0"/>
              </a:rPr>
              <a:t>Step 4: create a directory of participating TB service providers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43120378"/>
              </p:ext>
            </p:extLst>
          </p:nvPr>
        </p:nvGraphicFramePr>
        <p:xfrm>
          <a:off x="812800" y="2613343"/>
          <a:ext cx="10566400" cy="3509839"/>
        </p:xfrm>
        <a:graphic>
          <a:graphicData uri="http://schemas.openxmlformats.org/drawingml/2006/table">
            <a:tbl>
              <a:tblPr firstRow="1" firstCol="1" bandRow="1">
                <a:tableStyleId>{5C22544A-7EE6-4342-B048-85BDC9FD1C3A}</a:tableStyleId>
              </a:tblPr>
              <a:tblGrid>
                <a:gridCol w="3522838">
                  <a:extLst>
                    <a:ext uri="{9D8B030D-6E8A-4147-A177-3AD203B41FA5}">
                      <a16:colId xmlns:a16="http://schemas.microsoft.com/office/drawing/2014/main" val="20000"/>
                    </a:ext>
                  </a:extLst>
                </a:gridCol>
                <a:gridCol w="3522838">
                  <a:extLst>
                    <a:ext uri="{9D8B030D-6E8A-4147-A177-3AD203B41FA5}">
                      <a16:colId xmlns:a16="http://schemas.microsoft.com/office/drawing/2014/main" val="20001"/>
                    </a:ext>
                  </a:extLst>
                </a:gridCol>
                <a:gridCol w="3520724">
                  <a:extLst>
                    <a:ext uri="{9D8B030D-6E8A-4147-A177-3AD203B41FA5}">
                      <a16:colId xmlns:a16="http://schemas.microsoft.com/office/drawing/2014/main" val="20002"/>
                    </a:ext>
                  </a:extLst>
                </a:gridCol>
              </a:tblGrid>
              <a:tr h="0">
                <a:tc>
                  <a:txBody>
                    <a:bodyPr/>
                    <a:lstStyle/>
                    <a:p>
                      <a:pPr marL="0" marR="0" algn="ctr">
                        <a:lnSpc>
                          <a:spcPct val="200000"/>
                        </a:lnSpc>
                        <a:spcBef>
                          <a:spcPts val="0"/>
                        </a:spcBef>
                        <a:spcAft>
                          <a:spcPts val="0"/>
                        </a:spcAft>
                      </a:pPr>
                      <a:r>
                        <a:rPr lang="en-US" sz="2400" b="1" dirty="0">
                          <a:effectLst/>
                        </a:rPr>
                        <a:t>Name of Referring Unit</a:t>
                      </a:r>
                      <a:endParaRPr lang="en-US" sz="2400" b="1" dirty="0">
                        <a:effectLst/>
                        <a:latin typeface="Times New Roman"/>
                        <a:ea typeface="Calibri"/>
                      </a:endParaRPr>
                    </a:p>
                  </a:txBody>
                  <a:tcPr marL="68580" marR="68580" marT="0" marB="0"/>
                </a:tc>
                <a:tc>
                  <a:txBody>
                    <a:bodyPr/>
                    <a:lstStyle/>
                    <a:p>
                      <a:pPr marL="0" marR="0" algn="ctr">
                        <a:lnSpc>
                          <a:spcPct val="200000"/>
                        </a:lnSpc>
                        <a:spcBef>
                          <a:spcPts val="0"/>
                        </a:spcBef>
                        <a:spcAft>
                          <a:spcPts val="0"/>
                        </a:spcAft>
                      </a:pPr>
                      <a:r>
                        <a:rPr lang="en-US" sz="2400" b="1" dirty="0">
                          <a:effectLst/>
                        </a:rPr>
                        <a:t>Address</a:t>
                      </a:r>
                      <a:endParaRPr lang="en-US" sz="2400" b="1" dirty="0">
                        <a:effectLst/>
                        <a:latin typeface="Times New Roman"/>
                        <a:ea typeface="Calibri"/>
                      </a:endParaRPr>
                    </a:p>
                  </a:txBody>
                  <a:tcPr marL="68580" marR="68580" marT="0" marB="0"/>
                </a:tc>
                <a:tc>
                  <a:txBody>
                    <a:bodyPr/>
                    <a:lstStyle/>
                    <a:p>
                      <a:pPr marL="0" marR="0" algn="ctr">
                        <a:lnSpc>
                          <a:spcPct val="200000"/>
                        </a:lnSpc>
                        <a:spcBef>
                          <a:spcPts val="0"/>
                        </a:spcBef>
                        <a:spcAft>
                          <a:spcPts val="0"/>
                        </a:spcAft>
                      </a:pPr>
                      <a:r>
                        <a:rPr lang="en-US" sz="2400" b="1" dirty="0">
                          <a:effectLst/>
                        </a:rPr>
                        <a:t>Contact Person and Number</a:t>
                      </a:r>
                      <a:endParaRPr lang="en-US" sz="2400" b="1" dirty="0">
                        <a:effectLst/>
                        <a:latin typeface="Times New Roman"/>
                        <a:ea typeface="Calibri"/>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extLst>
                  <a:ext uri="{0D108BD9-81ED-4DB2-BD59-A6C34878D82A}">
                    <a16:rowId xmlns:a16="http://schemas.microsoft.com/office/drawing/2014/main" val="10002"/>
                  </a:ext>
                </a:extLst>
              </a:tr>
              <a:tr h="0">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extLst>
                  <a:ext uri="{0D108BD9-81ED-4DB2-BD59-A6C34878D82A}">
                    <a16:rowId xmlns:a16="http://schemas.microsoft.com/office/drawing/2014/main" val="10003"/>
                  </a:ext>
                </a:extLst>
              </a:tr>
              <a:tr h="0">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extLst>
                  <a:ext uri="{0D108BD9-81ED-4DB2-BD59-A6C34878D82A}">
                    <a16:rowId xmlns:a16="http://schemas.microsoft.com/office/drawing/2014/main" val="10004"/>
                  </a:ext>
                </a:extLst>
              </a:tr>
              <a:tr h="0">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extLst>
                  <a:ext uri="{0D108BD9-81ED-4DB2-BD59-A6C34878D82A}">
                    <a16:rowId xmlns:a16="http://schemas.microsoft.com/office/drawing/2014/main" val="10005"/>
                  </a:ext>
                </a:extLst>
              </a:tr>
              <a:tr h="0">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extLst>
                  <a:ext uri="{0D108BD9-81ED-4DB2-BD59-A6C34878D82A}">
                    <a16:rowId xmlns:a16="http://schemas.microsoft.com/office/drawing/2014/main" val="10006"/>
                  </a:ext>
                </a:extLst>
              </a:tr>
              <a:tr h="0">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a:effectLst/>
                        </a:rPr>
                        <a:t> </a:t>
                      </a:r>
                      <a:endParaRPr lang="en-US" sz="1600">
                        <a:effectLst/>
                        <a:latin typeface="Times New Roman"/>
                        <a:ea typeface="Calibri"/>
                      </a:endParaRPr>
                    </a:p>
                  </a:txBody>
                  <a:tcPr marL="68580" marR="68580" marT="0" marB="0"/>
                </a:tc>
                <a:tc>
                  <a:txBody>
                    <a:bodyPr/>
                    <a:lstStyle/>
                    <a:p>
                      <a:pPr marL="0" marR="0" algn="just">
                        <a:lnSpc>
                          <a:spcPct val="200000"/>
                        </a:lnSpc>
                        <a:spcBef>
                          <a:spcPts val="0"/>
                        </a:spcBef>
                        <a:spcAft>
                          <a:spcPts val="0"/>
                        </a:spcAft>
                      </a:pPr>
                      <a:r>
                        <a:rPr lang="en-US" sz="1600" dirty="0">
                          <a:effectLst/>
                        </a:rPr>
                        <a:t> </a:t>
                      </a:r>
                      <a:endParaRPr lang="en-US" sz="1600" dirty="0">
                        <a:effectLst/>
                        <a:latin typeface="Times New Roman"/>
                        <a:ea typeface="Calibri"/>
                      </a:endParaRPr>
                    </a:p>
                  </a:txBody>
                  <a:tcPr marL="68580" marR="68580" marT="0" marB="0"/>
                </a:tc>
                <a:extLst>
                  <a:ext uri="{0D108BD9-81ED-4DB2-BD59-A6C34878D82A}">
                    <a16:rowId xmlns:a16="http://schemas.microsoft.com/office/drawing/2014/main" val="10007"/>
                  </a:ext>
                </a:extLst>
              </a:tr>
            </a:tbl>
          </a:graphicData>
        </a:graphic>
      </p:graphicFrame>
      <p:sp>
        <p:nvSpPr>
          <p:cNvPr id="5" name="TextBox 4"/>
          <p:cNvSpPr txBox="1"/>
          <p:nvPr/>
        </p:nvSpPr>
        <p:spPr>
          <a:xfrm>
            <a:off x="770022" y="2093495"/>
            <a:ext cx="5342021" cy="461665"/>
          </a:xfrm>
          <a:prstGeom prst="rect">
            <a:avLst/>
          </a:prstGeom>
          <a:noFill/>
        </p:spPr>
        <p:txBody>
          <a:bodyPr wrap="square" rtlCol="0">
            <a:spAutoFit/>
          </a:bodyPr>
          <a:lstStyle/>
          <a:p>
            <a:r>
              <a:rPr lang="en-US" sz="2400" b="1" dirty="0"/>
              <a:t>FOR DOTS-REFFERING FACILITES</a:t>
            </a:r>
          </a:p>
        </p:txBody>
      </p:sp>
    </p:spTree>
    <p:extLst>
      <p:ext uri="{BB962C8B-B14F-4D97-AF65-F5344CB8AC3E}">
        <p14:creationId xmlns:p14="http://schemas.microsoft.com/office/powerpoint/2010/main" val="223388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8843" y="634573"/>
            <a:ext cx="10566400" cy="838093"/>
          </a:xfrm>
        </p:spPr>
        <p:txBody>
          <a:bodyPr/>
          <a:lstStyle/>
          <a:p>
            <a:r>
              <a:rPr lang="en-US" b="1" dirty="0">
                <a:latin typeface="Arial Narrow" panose="020B0606020202030204" pitchFamily="34" charset="0"/>
                <a:ea typeface="Calibri" panose="020F0502020204030204" pitchFamily="34" charset="0"/>
                <a:cs typeface="Times New Roman" panose="02020603050405020304" pitchFamily="18" charset="0"/>
              </a:rPr>
              <a:t>Step 4: create a directory of participating TB service providers</a:t>
            </a:r>
            <a:endParaRPr lang="en-US" b="1" dirty="0"/>
          </a:p>
        </p:txBody>
      </p:sp>
      <p:sp>
        <p:nvSpPr>
          <p:cNvPr id="4" name="TextBox 3"/>
          <p:cNvSpPr txBox="1"/>
          <p:nvPr/>
        </p:nvSpPr>
        <p:spPr>
          <a:xfrm>
            <a:off x="770022" y="2093495"/>
            <a:ext cx="5342021" cy="461665"/>
          </a:xfrm>
          <a:prstGeom prst="rect">
            <a:avLst/>
          </a:prstGeom>
          <a:noFill/>
        </p:spPr>
        <p:txBody>
          <a:bodyPr wrap="square" rtlCol="0">
            <a:spAutoFit/>
          </a:bodyPr>
          <a:lstStyle/>
          <a:p>
            <a:r>
              <a:rPr lang="en-US" sz="2400" b="1" dirty="0"/>
              <a:t>FOR DOTS-PROVIDING FACILITES</a:t>
            </a:r>
          </a:p>
        </p:txBody>
      </p:sp>
      <p:graphicFrame>
        <p:nvGraphicFramePr>
          <p:cNvPr id="5" name="Table 4"/>
          <p:cNvGraphicFramePr>
            <a:graphicFrameLocks noGrp="1"/>
          </p:cNvGraphicFramePr>
          <p:nvPr>
            <p:extLst>
              <p:ext uri="{D42A27DB-BD31-4B8C-83A1-F6EECF244321}">
                <p14:modId xmlns:p14="http://schemas.microsoft.com/office/powerpoint/2010/main" val="160234341"/>
              </p:ext>
            </p:extLst>
          </p:nvPr>
        </p:nvGraphicFramePr>
        <p:xfrm>
          <a:off x="601580" y="2958726"/>
          <a:ext cx="11285619" cy="2432812"/>
        </p:xfrm>
        <a:graphic>
          <a:graphicData uri="http://schemas.openxmlformats.org/drawingml/2006/table">
            <a:tbl>
              <a:tblPr firstRow="1" firstCol="1" bandRow="1">
                <a:tableStyleId>{5C22544A-7EE6-4342-B048-85BDC9FD1C3A}</a:tableStyleId>
              </a:tblPr>
              <a:tblGrid>
                <a:gridCol w="2360951">
                  <a:extLst>
                    <a:ext uri="{9D8B030D-6E8A-4147-A177-3AD203B41FA5}">
                      <a16:colId xmlns:a16="http://schemas.microsoft.com/office/drawing/2014/main" val="20000"/>
                    </a:ext>
                  </a:extLst>
                </a:gridCol>
                <a:gridCol w="2374494">
                  <a:extLst>
                    <a:ext uri="{9D8B030D-6E8A-4147-A177-3AD203B41FA5}">
                      <a16:colId xmlns:a16="http://schemas.microsoft.com/office/drawing/2014/main" val="20001"/>
                    </a:ext>
                  </a:extLst>
                </a:gridCol>
                <a:gridCol w="2050364">
                  <a:extLst>
                    <a:ext uri="{9D8B030D-6E8A-4147-A177-3AD203B41FA5}">
                      <a16:colId xmlns:a16="http://schemas.microsoft.com/office/drawing/2014/main" val="20002"/>
                    </a:ext>
                  </a:extLst>
                </a:gridCol>
                <a:gridCol w="2391656">
                  <a:extLst>
                    <a:ext uri="{9D8B030D-6E8A-4147-A177-3AD203B41FA5}">
                      <a16:colId xmlns:a16="http://schemas.microsoft.com/office/drawing/2014/main" val="20003"/>
                    </a:ext>
                  </a:extLst>
                </a:gridCol>
                <a:gridCol w="2108154">
                  <a:extLst>
                    <a:ext uri="{9D8B030D-6E8A-4147-A177-3AD203B41FA5}">
                      <a16:colId xmlns:a16="http://schemas.microsoft.com/office/drawing/2014/main" val="20004"/>
                    </a:ext>
                  </a:extLst>
                </a:gridCol>
              </a:tblGrid>
              <a:tr h="385572">
                <a:tc>
                  <a:txBody>
                    <a:bodyPr/>
                    <a:lstStyle/>
                    <a:p>
                      <a:pPr marL="0" marR="0" algn="ctr">
                        <a:lnSpc>
                          <a:spcPct val="115000"/>
                        </a:lnSpc>
                        <a:spcBef>
                          <a:spcPts val="0"/>
                        </a:spcBef>
                        <a:spcAft>
                          <a:spcPts val="0"/>
                        </a:spcAft>
                      </a:pPr>
                      <a:r>
                        <a:rPr lang="en-US" sz="2400" dirty="0">
                          <a:effectLst/>
                        </a:rPr>
                        <a:t>Type of Service Provided and Schedule</a:t>
                      </a:r>
                      <a:endParaRPr lang="en-US" sz="2400" dirty="0">
                        <a:effectLst/>
                        <a:latin typeface="Times New Roman"/>
                        <a:ea typeface="Calibri"/>
                      </a:endParaRPr>
                    </a:p>
                  </a:txBody>
                  <a:tcPr marL="68580" marR="68580" marT="0" marB="0"/>
                </a:tc>
                <a:tc>
                  <a:txBody>
                    <a:bodyPr/>
                    <a:lstStyle/>
                    <a:p>
                      <a:pPr marL="0" marR="0" algn="ctr">
                        <a:lnSpc>
                          <a:spcPct val="115000"/>
                        </a:lnSpc>
                        <a:spcBef>
                          <a:spcPts val="0"/>
                        </a:spcBef>
                        <a:spcAft>
                          <a:spcPts val="0"/>
                        </a:spcAft>
                      </a:pPr>
                      <a:r>
                        <a:rPr lang="en-US" sz="2400" dirty="0">
                          <a:effectLst/>
                        </a:rPr>
                        <a:t>Name of DOTS- Providing Facility</a:t>
                      </a:r>
                      <a:endParaRPr lang="en-US" sz="2400" dirty="0">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2400" dirty="0">
                          <a:effectLst/>
                        </a:rPr>
                        <a:t>Address</a:t>
                      </a:r>
                      <a:endParaRPr lang="en-US" sz="2400" dirty="0">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2400" dirty="0">
                          <a:effectLst/>
                        </a:rPr>
                        <a:t>Contact Person and Number</a:t>
                      </a:r>
                      <a:endParaRPr lang="en-US" sz="2400" dirty="0">
                        <a:effectLst/>
                        <a:latin typeface="Times New Roman"/>
                        <a:ea typeface="Calibri"/>
                      </a:endParaRPr>
                    </a:p>
                  </a:txBody>
                  <a:tcPr marL="68580" marR="68580" marT="0" marB="0" anchor="ctr"/>
                </a:tc>
                <a:tc>
                  <a:txBody>
                    <a:bodyPr/>
                    <a:lstStyle/>
                    <a:p>
                      <a:pPr marL="0" marR="0" algn="ctr">
                        <a:lnSpc>
                          <a:spcPct val="115000"/>
                        </a:lnSpc>
                        <a:spcBef>
                          <a:spcPts val="0"/>
                        </a:spcBef>
                        <a:spcAft>
                          <a:spcPts val="0"/>
                        </a:spcAft>
                      </a:pPr>
                      <a:r>
                        <a:rPr lang="en-US" sz="2400" dirty="0">
                          <a:effectLst/>
                        </a:rPr>
                        <a:t>PHIC Accreditation Status</a:t>
                      </a:r>
                      <a:endParaRPr lang="en-US" sz="2400" dirty="0">
                        <a:effectLst/>
                        <a:latin typeface="Times New Roman"/>
                        <a:ea typeface="Calibri"/>
                      </a:endParaRPr>
                    </a:p>
                  </a:txBody>
                  <a:tcPr marL="68580" marR="68580" marT="0" marB="0"/>
                </a:tc>
                <a:extLst>
                  <a:ext uri="{0D108BD9-81ED-4DB2-BD59-A6C34878D82A}">
                    <a16:rowId xmlns:a16="http://schemas.microsoft.com/office/drawing/2014/main" val="10000"/>
                  </a:ext>
                </a:extLst>
              </a:tr>
              <a:tr h="251460">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tc>
                <a:extLst>
                  <a:ext uri="{0D108BD9-81ED-4DB2-BD59-A6C34878D82A}">
                    <a16:rowId xmlns:a16="http://schemas.microsoft.com/office/drawing/2014/main" val="10001"/>
                  </a:ext>
                </a:extLst>
              </a:tr>
              <a:tr h="251460">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tc>
                <a:extLst>
                  <a:ext uri="{0D108BD9-81ED-4DB2-BD59-A6C34878D82A}">
                    <a16:rowId xmlns:a16="http://schemas.microsoft.com/office/drawing/2014/main" val="10002"/>
                  </a:ext>
                </a:extLst>
              </a:tr>
              <a:tr h="251460">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a:effectLst/>
                        </a:rPr>
                        <a:t> </a:t>
                      </a:r>
                      <a:endParaRPr lang="en-US" sz="2000">
                        <a:effectLst/>
                        <a:latin typeface="Times New Roman"/>
                        <a:ea typeface="Calibri"/>
                      </a:endParaRPr>
                    </a:p>
                  </a:txBody>
                  <a:tcPr marL="68580" marR="68580" marT="0" marB="0"/>
                </a:tc>
                <a:tc>
                  <a:txBody>
                    <a:bodyPr/>
                    <a:lstStyle/>
                    <a:p>
                      <a:pPr marL="0" marR="0" algn="just">
                        <a:lnSpc>
                          <a:spcPct val="150000"/>
                        </a:lnSpc>
                        <a:spcBef>
                          <a:spcPts val="0"/>
                        </a:spcBef>
                        <a:spcAft>
                          <a:spcPts val="0"/>
                        </a:spcAft>
                      </a:pPr>
                      <a:r>
                        <a:rPr lang="en-US" sz="2000" dirty="0">
                          <a:effectLst/>
                        </a:rPr>
                        <a:t> </a:t>
                      </a:r>
                      <a:endParaRPr lang="en-US" sz="2000" dirty="0">
                        <a:effectLst/>
                        <a:latin typeface="Times New Roman"/>
                        <a:ea typeface="Calibri"/>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754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36843"/>
            <a:ext cx="10566400" cy="1143000"/>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Step 5: </a:t>
            </a:r>
            <a:r>
              <a:rPr lang="en-US" dirty="0"/>
              <a:t>Conduct training of participating TB service providers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52818695"/>
              </p:ext>
            </p:extLst>
          </p:nvPr>
        </p:nvGraphicFramePr>
        <p:xfrm>
          <a:off x="812800" y="1897063"/>
          <a:ext cx="10565919" cy="4297680"/>
        </p:xfrm>
        <a:graphic>
          <a:graphicData uri="http://schemas.openxmlformats.org/drawingml/2006/table">
            <a:tbl>
              <a:tblPr firstRow="1" bandRow="1">
                <a:tableStyleId>{5940675A-B579-460E-94D1-54222C63F5DA}</a:tableStyleId>
              </a:tblPr>
              <a:tblGrid>
                <a:gridCol w="2107542">
                  <a:extLst>
                    <a:ext uri="{9D8B030D-6E8A-4147-A177-3AD203B41FA5}">
                      <a16:colId xmlns:a16="http://schemas.microsoft.com/office/drawing/2014/main" val="20000"/>
                    </a:ext>
                  </a:extLst>
                </a:gridCol>
                <a:gridCol w="8458377">
                  <a:extLst>
                    <a:ext uri="{9D8B030D-6E8A-4147-A177-3AD203B41FA5}">
                      <a16:colId xmlns:a16="http://schemas.microsoft.com/office/drawing/2014/main" val="20001"/>
                    </a:ext>
                  </a:extLst>
                </a:gridCol>
              </a:tblGrid>
              <a:tr h="370840">
                <a:tc>
                  <a:txBody>
                    <a:bodyPr/>
                    <a:lstStyle/>
                    <a:p>
                      <a:r>
                        <a:rPr lang="en-US" sz="2800" dirty="0"/>
                        <a:t>Private Hospitals</a:t>
                      </a:r>
                    </a:p>
                  </a:txBody>
                  <a:tcPr marL="87825" marR="87825"/>
                </a:tc>
                <a:tc>
                  <a:txBody>
                    <a:bodyPr/>
                    <a:lstStyle/>
                    <a:p>
                      <a:r>
                        <a:rPr lang="en-US" sz="2800" dirty="0"/>
                        <a:t>Basic</a:t>
                      </a:r>
                      <a:r>
                        <a:rPr lang="en-US" sz="2800" baseline="0" dirty="0"/>
                        <a:t> DOTS Training (hospital TB team)</a:t>
                      </a:r>
                    </a:p>
                    <a:p>
                      <a:r>
                        <a:rPr lang="en-US" sz="2800" baseline="0" dirty="0"/>
                        <a:t>Basic DOTS and ISTC Orientation (private practitioners)</a:t>
                      </a:r>
                      <a:endParaRPr lang="en-US" sz="2800" dirty="0"/>
                    </a:p>
                  </a:txBody>
                  <a:tcPr marL="87825" marR="87825"/>
                </a:tc>
                <a:extLst>
                  <a:ext uri="{0D108BD9-81ED-4DB2-BD59-A6C34878D82A}">
                    <a16:rowId xmlns:a16="http://schemas.microsoft.com/office/drawing/2014/main" val="10000"/>
                  </a:ext>
                </a:extLst>
              </a:tr>
              <a:tr h="370840">
                <a:tc>
                  <a:txBody>
                    <a:bodyPr/>
                    <a:lstStyle/>
                    <a:p>
                      <a:r>
                        <a:rPr lang="en-US" sz="2800" dirty="0"/>
                        <a:t>TMLs</a:t>
                      </a:r>
                    </a:p>
                  </a:txBody>
                  <a:tcPr marL="87825" marR="87825"/>
                </a:tc>
                <a:tc>
                  <a:txBody>
                    <a:bodyPr/>
                    <a:lstStyle/>
                    <a:p>
                      <a:r>
                        <a:rPr lang="en-US" sz="2800" dirty="0"/>
                        <a:t>DSSM Training</a:t>
                      </a:r>
                    </a:p>
                  </a:txBody>
                  <a:tcPr marL="87825" marR="87825"/>
                </a:tc>
                <a:extLst>
                  <a:ext uri="{0D108BD9-81ED-4DB2-BD59-A6C34878D82A}">
                    <a16:rowId xmlns:a16="http://schemas.microsoft.com/office/drawing/2014/main" val="10001"/>
                  </a:ext>
                </a:extLst>
              </a:tr>
              <a:tr h="370840">
                <a:tc>
                  <a:txBody>
                    <a:bodyPr/>
                    <a:lstStyle/>
                    <a:p>
                      <a:r>
                        <a:rPr lang="en-US" sz="2800" dirty="0"/>
                        <a:t>Pharmacies</a:t>
                      </a:r>
                    </a:p>
                  </a:txBody>
                  <a:tcPr marL="87825" marR="87825"/>
                </a:tc>
                <a:tc>
                  <a:txBody>
                    <a:bodyPr/>
                    <a:lstStyle/>
                    <a:p>
                      <a:r>
                        <a:rPr lang="en-US" sz="2800" dirty="0"/>
                        <a:t>PDI Training</a:t>
                      </a:r>
                    </a:p>
                  </a:txBody>
                  <a:tcPr marL="87825" marR="87825"/>
                </a:tc>
                <a:extLst>
                  <a:ext uri="{0D108BD9-81ED-4DB2-BD59-A6C34878D82A}">
                    <a16:rowId xmlns:a16="http://schemas.microsoft.com/office/drawing/2014/main" val="10002"/>
                  </a:ext>
                </a:extLst>
              </a:tr>
              <a:tr h="370840">
                <a:tc>
                  <a:txBody>
                    <a:bodyPr/>
                    <a:lstStyle/>
                    <a:p>
                      <a:r>
                        <a:rPr lang="en-US" sz="2800" dirty="0"/>
                        <a:t>Workplace</a:t>
                      </a:r>
                    </a:p>
                  </a:txBody>
                  <a:tcPr marL="87825" marR="87825"/>
                </a:tc>
                <a:tc>
                  <a:txBody>
                    <a:bodyPr/>
                    <a:lstStyle/>
                    <a:p>
                      <a:r>
                        <a:rPr lang="en-US" sz="2800" dirty="0"/>
                        <a:t>Program Management Training (Management)</a:t>
                      </a:r>
                    </a:p>
                    <a:p>
                      <a:r>
                        <a:rPr lang="en-US" sz="2800" dirty="0"/>
                        <a:t>TB Educators Training (health Staff)</a:t>
                      </a:r>
                    </a:p>
                  </a:txBody>
                  <a:tcPr marL="87825" marR="87825"/>
                </a:tc>
                <a:extLst>
                  <a:ext uri="{0D108BD9-81ED-4DB2-BD59-A6C34878D82A}">
                    <a16:rowId xmlns:a16="http://schemas.microsoft.com/office/drawing/2014/main" val="10003"/>
                  </a:ext>
                </a:extLst>
              </a:tr>
              <a:tr h="370840">
                <a:tc>
                  <a:txBody>
                    <a:bodyPr/>
                    <a:lstStyle/>
                    <a:p>
                      <a:r>
                        <a:rPr lang="en-US" sz="2800" dirty="0"/>
                        <a:t>Other government agencies</a:t>
                      </a:r>
                    </a:p>
                  </a:txBody>
                  <a:tcPr marL="87825" marR="87825"/>
                </a:tc>
                <a:tc>
                  <a:txBody>
                    <a:bodyPr/>
                    <a:lstStyle/>
                    <a:p>
                      <a:r>
                        <a:rPr lang="en-US" sz="2800" dirty="0"/>
                        <a:t>Basic DOTS orientation</a:t>
                      </a:r>
                      <a:r>
                        <a:rPr lang="en-US" sz="2800" baseline="0" dirty="0"/>
                        <a:t> or </a:t>
                      </a:r>
                      <a:r>
                        <a:rPr lang="en-US" sz="2800" dirty="0"/>
                        <a:t>training </a:t>
                      </a:r>
                    </a:p>
                    <a:p>
                      <a:pPr marL="914400" lvl="1" indent="-457200">
                        <a:buFont typeface="Arial" panose="020B0604020202020204" pitchFamily="34" charset="0"/>
                        <a:buChar char="•"/>
                      </a:pPr>
                      <a:r>
                        <a:rPr lang="en-US" sz="2800" dirty="0"/>
                        <a:t>DOTS training for jails/prisons</a:t>
                      </a:r>
                    </a:p>
                    <a:p>
                      <a:pPr marL="914400" lvl="1" indent="-457200">
                        <a:buFont typeface="Arial" panose="020B0604020202020204" pitchFamily="34" charset="0"/>
                        <a:buChar char="•"/>
                      </a:pPr>
                      <a:r>
                        <a:rPr lang="en-US" sz="2800" dirty="0"/>
                        <a:t>DOTS</a:t>
                      </a:r>
                      <a:r>
                        <a:rPr lang="en-US" sz="2800" baseline="0" dirty="0"/>
                        <a:t> orientation for </a:t>
                      </a:r>
                      <a:r>
                        <a:rPr lang="en-US" sz="2800" baseline="0" dirty="0" err="1"/>
                        <a:t>DepEd</a:t>
                      </a:r>
                      <a:r>
                        <a:rPr lang="en-US" sz="2800" baseline="0" dirty="0"/>
                        <a:t> and DSWD staff</a:t>
                      </a:r>
                      <a:endParaRPr lang="en-US" sz="2800" dirty="0"/>
                    </a:p>
                  </a:txBody>
                  <a:tcPr marL="87825" marR="878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34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558" y="621747"/>
            <a:ext cx="10566400" cy="838093"/>
          </a:xfrm>
        </p:spPr>
        <p:txBody>
          <a:bodyPr>
            <a:normAutofit fontScale="90000"/>
          </a:bodyPr>
          <a:lstStyle/>
          <a:p>
            <a:r>
              <a:rPr lang="en-US" sz="3200" b="1" dirty="0">
                <a:effectLst/>
                <a:latin typeface="Arial Narrow" panose="020B0606020202030204" pitchFamily="34" charset="0"/>
                <a:ea typeface="Calibri" panose="020F0502020204030204" pitchFamily="34" charset="0"/>
                <a:cs typeface="Times New Roman" panose="02020603050405020304" pitchFamily="18" charset="0"/>
              </a:rPr>
              <a:t>Step 6: develop referral Protocols and Procedures</a:t>
            </a:r>
            <a:endParaRPr lang="en-US" sz="3200" b="1" dirty="0">
              <a:latin typeface="Arial Narrow" panose="020B0606020202030204" pitchFamily="34" charset="0"/>
            </a:endParaRPr>
          </a:p>
        </p:txBody>
      </p:sp>
      <p:sp>
        <p:nvSpPr>
          <p:cNvPr id="3" name="Content Placeholder 2"/>
          <p:cNvSpPr>
            <a:spLocks noGrp="1"/>
          </p:cNvSpPr>
          <p:nvPr>
            <p:ph sz="quarter" idx="4294967295"/>
          </p:nvPr>
        </p:nvSpPr>
        <p:spPr>
          <a:xfrm>
            <a:off x="1405466" y="1930399"/>
            <a:ext cx="9110133" cy="4246563"/>
          </a:xfrm>
        </p:spPr>
        <p:txBody>
          <a:bodyPr>
            <a:normAutofit/>
          </a:bodyPr>
          <a:lstStyle/>
          <a:p>
            <a:pPr marL="0" indent="0">
              <a:buNone/>
            </a:pPr>
            <a:r>
              <a:rPr lang="en-US" sz="2800" dirty="0"/>
              <a:t>Can be done through a consultative workshop with the following attendees:</a:t>
            </a:r>
          </a:p>
          <a:p>
            <a:pPr lvl="1"/>
            <a:r>
              <a:rPr lang="en-US" sz="2800" dirty="0"/>
              <a:t>PHO</a:t>
            </a:r>
          </a:p>
          <a:p>
            <a:pPr lvl="1"/>
            <a:r>
              <a:rPr lang="en-US" sz="2800" dirty="0"/>
              <a:t>MHOs</a:t>
            </a:r>
          </a:p>
          <a:p>
            <a:pPr lvl="1"/>
            <a:r>
              <a:rPr lang="en-US" sz="2800" dirty="0"/>
              <a:t>Private sector representatives</a:t>
            </a:r>
          </a:p>
          <a:p>
            <a:pPr lvl="1"/>
            <a:r>
              <a:rPr lang="en-US" sz="2800" dirty="0"/>
              <a:t>Representatives from government agencies participating in DOTS Network</a:t>
            </a:r>
          </a:p>
          <a:p>
            <a:pPr lvl="1"/>
            <a:endParaRPr lang="en-US" sz="2800" dirty="0"/>
          </a:p>
          <a:p>
            <a:pPr lvl="1"/>
            <a:endParaRPr lang="en-US" sz="2800" dirty="0"/>
          </a:p>
        </p:txBody>
      </p:sp>
    </p:spTree>
    <p:extLst>
      <p:ext uri="{BB962C8B-B14F-4D97-AF65-F5344CB8AC3E}">
        <p14:creationId xmlns:p14="http://schemas.microsoft.com/office/powerpoint/2010/main" val="206365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05837"/>
            <a:ext cx="10566400" cy="818363"/>
          </a:xfrm>
        </p:spPr>
        <p:txBody>
          <a:bodyPr>
            <a:normAutofit/>
          </a:bodyPr>
          <a:lstStyle/>
          <a:p>
            <a:r>
              <a:rPr lang="en-US" sz="2800" dirty="0">
                <a:latin typeface="Arial Narrow" panose="020B0606020202030204" pitchFamily="34" charset="0"/>
                <a:ea typeface="Calibri" panose="020F0502020204030204" pitchFamily="34" charset="0"/>
                <a:cs typeface="Times New Roman" panose="02020603050405020304" pitchFamily="18" charset="0"/>
              </a:rPr>
              <a:t>Step 6: develop referral Protocols and Procedures</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sz="3200" dirty="0"/>
              <a:t>Contents of Referral Protocols and Procedures</a:t>
            </a:r>
          </a:p>
          <a:p>
            <a:pPr marL="514350" indent="-514350">
              <a:buFont typeface="+mj-lt"/>
              <a:buAutoNum type="arabicPeriod"/>
            </a:pPr>
            <a:r>
              <a:rPr lang="en-US" sz="3200" dirty="0"/>
              <a:t>Referral procedures (including referral feedback and tracking  mechanisms)</a:t>
            </a:r>
          </a:p>
          <a:p>
            <a:pPr marL="514350" indent="-514350">
              <a:buFont typeface="+mj-lt"/>
              <a:buAutoNum type="arabicPeriod"/>
            </a:pPr>
            <a:r>
              <a:rPr lang="en-US" sz="3200" dirty="0"/>
              <a:t>Reporting system</a:t>
            </a:r>
          </a:p>
          <a:p>
            <a:pPr marL="514350" indent="-514350">
              <a:buFont typeface="+mj-lt"/>
              <a:buAutoNum type="arabicPeriod"/>
            </a:pPr>
            <a:r>
              <a:rPr lang="en-US" sz="3200" dirty="0"/>
              <a:t>Logistics (agreements on commodities, forms)</a:t>
            </a:r>
          </a:p>
          <a:p>
            <a:pPr marL="514350" indent="-514350">
              <a:buFont typeface="+mj-lt"/>
              <a:buAutoNum type="arabicPeriod"/>
            </a:pPr>
            <a:r>
              <a:rPr lang="en-US" sz="3200" dirty="0"/>
              <a:t>Quality Assurance (EQA for TML’s, DOTS certification)</a:t>
            </a:r>
          </a:p>
          <a:p>
            <a:pPr marL="514350" indent="-514350">
              <a:buFont typeface="+mj-lt"/>
              <a:buAutoNum type="arabicPeriod"/>
            </a:pPr>
            <a:r>
              <a:rPr lang="en-US" sz="3200" dirty="0"/>
              <a:t>Monitoring system</a:t>
            </a:r>
          </a:p>
        </p:txBody>
      </p:sp>
    </p:spTree>
    <p:extLst>
      <p:ext uri="{BB962C8B-B14F-4D97-AF65-F5344CB8AC3E}">
        <p14:creationId xmlns:p14="http://schemas.microsoft.com/office/powerpoint/2010/main" val="3459917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a:t>Memorandum of Understanding/Agreement</a:t>
            </a:r>
          </a:p>
          <a:p>
            <a:pPr lvl="1"/>
            <a:r>
              <a:rPr lang="en-US" sz="2800" dirty="0"/>
              <a:t>Individual facilities </a:t>
            </a:r>
          </a:p>
          <a:p>
            <a:pPr lvl="1"/>
            <a:r>
              <a:rPr lang="en-US" sz="2800" dirty="0"/>
              <a:t>All facilities in the network </a:t>
            </a:r>
          </a:p>
          <a:p>
            <a:pPr lvl="1"/>
            <a:r>
              <a:rPr lang="en-US" sz="2800" dirty="0"/>
              <a:t>Provincial level </a:t>
            </a:r>
          </a:p>
          <a:p>
            <a:pPr lvl="1"/>
            <a:r>
              <a:rPr lang="en-US" sz="2800" dirty="0"/>
              <a:t>Municipal level</a:t>
            </a:r>
          </a:p>
        </p:txBody>
      </p:sp>
      <p:sp>
        <p:nvSpPr>
          <p:cNvPr id="4" name="Content Placeholder 3"/>
          <p:cNvSpPr>
            <a:spLocks noGrp="1"/>
          </p:cNvSpPr>
          <p:nvPr>
            <p:ph sz="quarter" idx="14"/>
          </p:nvPr>
        </p:nvSpPr>
        <p:spPr/>
        <p:txBody>
          <a:bodyPr/>
          <a:lstStyle/>
          <a:p>
            <a:r>
              <a:rPr lang="en-US" sz="2800" dirty="0"/>
              <a:t>Provincial Ordinance</a:t>
            </a:r>
          </a:p>
          <a:p>
            <a:r>
              <a:rPr lang="en-US" sz="2800" dirty="0"/>
              <a:t>Executive Order</a:t>
            </a:r>
          </a:p>
          <a:p>
            <a:endParaRPr lang="en-US" dirty="0"/>
          </a:p>
        </p:txBody>
      </p:sp>
      <p:sp>
        <p:nvSpPr>
          <p:cNvPr id="2" name="Title 1"/>
          <p:cNvSpPr>
            <a:spLocks noGrp="1"/>
          </p:cNvSpPr>
          <p:nvPr>
            <p:ph type="title"/>
          </p:nvPr>
        </p:nvSpPr>
        <p:spPr>
          <a:xfrm>
            <a:off x="812800" y="459605"/>
            <a:ext cx="10788650" cy="1143000"/>
          </a:xfrm>
        </p:spPr>
        <p:txBody>
          <a:bodyPr>
            <a:normAutofit/>
          </a:bodyPr>
          <a:lstStyle/>
          <a:p>
            <a:r>
              <a:rPr lang="en-US" b="1" dirty="0">
                <a:effectLst/>
                <a:latin typeface="Arial Narrow" panose="020B0606020202030204" pitchFamily="34" charset="0"/>
                <a:ea typeface="Calibri" panose="020F0502020204030204" pitchFamily="34" charset="0"/>
                <a:cs typeface="Times New Roman" panose="02020603050405020304" pitchFamily="18" charset="0"/>
              </a:rPr>
              <a:t>Step 7: Issue a local policy to support the dots network</a:t>
            </a:r>
            <a:endParaRPr lang="en-US" b="1" dirty="0">
              <a:latin typeface="Arial Narrow" panose="020B0606020202030204" pitchFamily="34" charset="0"/>
            </a:endParaRPr>
          </a:p>
        </p:txBody>
      </p:sp>
    </p:spTree>
    <p:extLst>
      <p:ext uri="{BB962C8B-B14F-4D97-AF65-F5344CB8AC3E}">
        <p14:creationId xmlns:p14="http://schemas.microsoft.com/office/powerpoint/2010/main" val="370920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12800" y="564204"/>
            <a:ext cx="10566400" cy="740542"/>
          </a:xfrm>
        </p:spPr>
        <p:txBody>
          <a:bodyPr/>
          <a:lstStyle/>
          <a:p>
            <a:r>
              <a:rPr lang="en-US" sz="3200" dirty="0"/>
              <a:t>Step 8: Plan a Monitoring and Evaluation system</a:t>
            </a:r>
          </a:p>
        </p:txBody>
      </p:sp>
      <p:sp>
        <p:nvSpPr>
          <p:cNvPr id="3" name="Content Placeholder 2"/>
          <p:cNvSpPr>
            <a:spLocks noGrp="1"/>
          </p:cNvSpPr>
          <p:nvPr>
            <p:ph sz="quarter" idx="13"/>
          </p:nvPr>
        </p:nvSpPr>
        <p:spPr/>
        <p:txBody>
          <a:bodyPr>
            <a:normAutofit/>
          </a:bodyPr>
          <a:lstStyle/>
          <a:p>
            <a:pPr lvl="1"/>
            <a:r>
              <a:rPr lang="en-US" sz="3200" dirty="0"/>
              <a:t>Crafted by the PHO/CHO and approved by MSCC</a:t>
            </a:r>
          </a:p>
          <a:p>
            <a:pPr lvl="1"/>
            <a:r>
              <a:rPr lang="en-US" sz="3200" dirty="0"/>
              <a:t>Joint monitoring (PHO, MHO and partners)</a:t>
            </a:r>
          </a:p>
          <a:p>
            <a:pPr lvl="1"/>
            <a:r>
              <a:rPr lang="en-US" sz="3200" dirty="0"/>
              <a:t>Outputs </a:t>
            </a:r>
          </a:p>
          <a:p>
            <a:pPr lvl="2"/>
            <a:r>
              <a:rPr lang="en-US" sz="3200" dirty="0"/>
              <a:t>Monitoring and evaluation plan and tools</a:t>
            </a:r>
          </a:p>
          <a:p>
            <a:pPr lvl="2"/>
            <a:r>
              <a:rPr lang="en-US" sz="3200" dirty="0"/>
              <a:t>Monitoring reports with recommendations</a:t>
            </a:r>
          </a:p>
        </p:txBody>
      </p:sp>
    </p:spTree>
    <p:extLst>
      <p:ext uri="{BB962C8B-B14F-4D97-AF65-F5344CB8AC3E}">
        <p14:creationId xmlns:p14="http://schemas.microsoft.com/office/powerpoint/2010/main" val="71182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12800" y="583660"/>
            <a:ext cx="10566400" cy="623810"/>
          </a:xfrm>
        </p:spPr>
        <p:txBody>
          <a:bodyPr/>
          <a:lstStyle/>
          <a:p>
            <a:r>
              <a:rPr lang="en-US" sz="3200" dirty="0">
                <a:latin typeface="Arial Narrow" panose="020B0606020202030204" pitchFamily="34" charset="0"/>
                <a:ea typeface="Calibri" panose="020F0502020204030204" pitchFamily="34" charset="0"/>
                <a:cs typeface="Times New Roman" panose="02020603050405020304" pitchFamily="18" charset="0"/>
              </a:rPr>
              <a:t>Step 9: promote the dots network</a:t>
            </a:r>
            <a:endParaRPr lang="en-US" sz="3200" dirty="0">
              <a:latin typeface="Arial Narrow" panose="020B0606020202030204" pitchFamily="34" charset="0"/>
            </a:endParaRPr>
          </a:p>
        </p:txBody>
      </p:sp>
      <p:sp>
        <p:nvSpPr>
          <p:cNvPr id="3" name="Content Placeholder 2"/>
          <p:cNvSpPr>
            <a:spLocks noGrp="1"/>
          </p:cNvSpPr>
          <p:nvPr>
            <p:ph sz="quarter" idx="13"/>
          </p:nvPr>
        </p:nvSpPr>
        <p:spPr/>
        <p:txBody>
          <a:bodyPr>
            <a:normAutofit/>
          </a:bodyPr>
          <a:lstStyle/>
          <a:p>
            <a:pPr lvl="1"/>
            <a:r>
              <a:rPr lang="en-US" sz="3200" dirty="0"/>
              <a:t>Timed in a  TB advocacy event like World TB Day or Lung Month Celebration</a:t>
            </a:r>
          </a:p>
          <a:p>
            <a:pPr lvl="1"/>
            <a:r>
              <a:rPr lang="en-US" sz="3200" dirty="0"/>
              <a:t>Formal signing of MOU (or equivalent)</a:t>
            </a:r>
          </a:p>
          <a:p>
            <a:pPr lvl="1"/>
            <a:r>
              <a:rPr lang="en-US" sz="3200" dirty="0"/>
              <a:t>Create DOTS Network brand (e.g. logo, slogan) </a:t>
            </a:r>
          </a:p>
          <a:p>
            <a:pPr lvl="1"/>
            <a:endParaRPr lang="en-US" sz="3600" dirty="0"/>
          </a:p>
          <a:p>
            <a:pPr lvl="1"/>
            <a:endParaRPr lang="en-US" sz="3600" dirty="0"/>
          </a:p>
        </p:txBody>
      </p:sp>
    </p:spTree>
    <p:extLst>
      <p:ext uri="{BB962C8B-B14F-4D97-AF65-F5344CB8AC3E}">
        <p14:creationId xmlns:p14="http://schemas.microsoft.com/office/powerpoint/2010/main" val="283420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660"/>
            <a:ext cx="10566400" cy="682176"/>
          </a:xfrm>
        </p:spPr>
        <p:txBody>
          <a:bodyPr/>
          <a:lstStyle/>
          <a:p>
            <a:r>
              <a:rPr lang="en-US" dirty="0"/>
              <a:t>Definition: DOTS in service delivery NETWORK (SDN)</a:t>
            </a:r>
          </a:p>
        </p:txBody>
      </p:sp>
      <p:sp>
        <p:nvSpPr>
          <p:cNvPr id="3" name="Content Placeholder 2"/>
          <p:cNvSpPr>
            <a:spLocks noGrp="1"/>
          </p:cNvSpPr>
          <p:nvPr>
            <p:ph sz="quarter" idx="13"/>
          </p:nvPr>
        </p:nvSpPr>
        <p:spPr>
          <a:xfrm>
            <a:off x="838200" y="2057400"/>
            <a:ext cx="10515600" cy="4119563"/>
          </a:xfrm>
        </p:spPr>
        <p:txBody>
          <a:bodyPr>
            <a:noAutofit/>
          </a:bodyPr>
          <a:lstStyle/>
          <a:p>
            <a:r>
              <a:rPr lang="en-US" sz="3600" dirty="0"/>
              <a:t>A province- or city-wide coordinated network of public and private health care facilities that provide a part or the whole spectrum of TB services from prevention, screening, and diagnosis to completion of treatment </a:t>
            </a:r>
          </a:p>
        </p:txBody>
      </p:sp>
    </p:spTree>
    <p:extLst>
      <p:ext uri="{BB962C8B-B14F-4D97-AF65-F5344CB8AC3E}">
        <p14:creationId xmlns:p14="http://schemas.microsoft.com/office/powerpoint/2010/main" val="2574786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7469" y="197686"/>
            <a:ext cx="10566400" cy="838093"/>
          </a:xfrm>
        </p:spPr>
        <p:txBody>
          <a:bodyPr>
            <a:normAutofit fontScale="90000"/>
          </a:bodyPr>
          <a:lstStyle/>
          <a:p>
            <a:r>
              <a:rPr lang="en-US" sz="3200" b="1" dirty="0"/>
              <a:t>30% of TB cases contributed by “non-NTP” providers</a:t>
            </a:r>
            <a:endParaRPr lang="en-US" b="1" dirty="0"/>
          </a:p>
        </p:txBody>
      </p:sp>
      <p:sp>
        <p:nvSpPr>
          <p:cNvPr id="3" name="TextBox 2"/>
          <p:cNvSpPr txBox="1"/>
          <p:nvPr/>
        </p:nvSpPr>
        <p:spPr>
          <a:xfrm>
            <a:off x="4170828" y="1587611"/>
            <a:ext cx="2790268" cy="3600986"/>
          </a:xfrm>
          <a:prstGeom prst="rect">
            <a:avLst/>
          </a:prstGeom>
          <a:noFill/>
          <a:ln>
            <a:solidFill>
              <a:schemeClr val="tx1"/>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2800" dirty="0"/>
              <a:t>DOTS Facility</a:t>
            </a:r>
          </a:p>
          <a:p>
            <a:pPr algn="ctr"/>
            <a:r>
              <a:rPr lang="en-US" sz="2800" dirty="0"/>
              <a:t>(RHU, Health Center)</a:t>
            </a:r>
            <a:endParaRPr lang="en-US" dirty="0"/>
          </a:p>
          <a:p>
            <a:pPr algn="ctr"/>
            <a:endParaRPr lang="en-US" dirty="0"/>
          </a:p>
          <a:p>
            <a:pPr algn="ctr"/>
            <a:endParaRPr lang="en-US" dirty="0"/>
          </a:p>
          <a:p>
            <a:pPr algn="ctr"/>
            <a:endParaRPr lang="en-US" dirty="0"/>
          </a:p>
        </p:txBody>
      </p:sp>
      <p:sp>
        <p:nvSpPr>
          <p:cNvPr id="4" name="TextBox 3"/>
          <p:cNvSpPr txBox="1"/>
          <p:nvPr/>
        </p:nvSpPr>
        <p:spPr>
          <a:xfrm>
            <a:off x="8729136" y="1658431"/>
            <a:ext cx="2859740" cy="369332"/>
          </a:xfrm>
          <a:prstGeom prst="rect">
            <a:avLst/>
          </a:prstGeom>
          <a:solidFill>
            <a:srgbClr val="0070C0"/>
          </a:solidFill>
          <a:ln>
            <a:solidFill>
              <a:schemeClr val="tx1"/>
            </a:solidFill>
          </a:ln>
        </p:spPr>
        <p:txBody>
          <a:bodyPr wrap="square" rtlCol="0">
            <a:spAutoFit/>
          </a:bodyPr>
          <a:lstStyle/>
          <a:p>
            <a:pPr algn="ctr"/>
            <a:r>
              <a:rPr lang="en-US" dirty="0"/>
              <a:t>Private Hospital</a:t>
            </a:r>
          </a:p>
        </p:txBody>
      </p:sp>
      <p:sp>
        <p:nvSpPr>
          <p:cNvPr id="5" name="TextBox 4"/>
          <p:cNvSpPr txBox="1"/>
          <p:nvPr/>
        </p:nvSpPr>
        <p:spPr>
          <a:xfrm>
            <a:off x="10386113" y="2740402"/>
            <a:ext cx="1196788" cy="646331"/>
          </a:xfrm>
          <a:prstGeom prst="rect">
            <a:avLst/>
          </a:prstGeom>
          <a:solidFill>
            <a:srgbClr val="0070C0"/>
          </a:solidFill>
          <a:ln>
            <a:solidFill>
              <a:schemeClr val="tx1"/>
            </a:solidFill>
          </a:ln>
        </p:spPr>
        <p:txBody>
          <a:bodyPr wrap="square" rtlCol="0">
            <a:spAutoFit/>
          </a:bodyPr>
          <a:lstStyle/>
          <a:p>
            <a:pPr algn="ctr"/>
            <a:r>
              <a:rPr lang="en-US" dirty="0"/>
              <a:t>Private TMLs</a:t>
            </a:r>
          </a:p>
        </p:txBody>
      </p:sp>
      <p:sp>
        <p:nvSpPr>
          <p:cNvPr id="6" name="TextBox 5"/>
          <p:cNvSpPr txBox="1"/>
          <p:nvPr/>
        </p:nvSpPr>
        <p:spPr>
          <a:xfrm>
            <a:off x="8763002" y="2472283"/>
            <a:ext cx="1196788" cy="923330"/>
          </a:xfrm>
          <a:prstGeom prst="rect">
            <a:avLst/>
          </a:prstGeom>
          <a:solidFill>
            <a:srgbClr val="0070C0"/>
          </a:solidFill>
          <a:ln>
            <a:solidFill>
              <a:schemeClr val="tx1"/>
            </a:solidFill>
          </a:ln>
        </p:spPr>
        <p:txBody>
          <a:bodyPr wrap="square" rtlCol="0">
            <a:spAutoFit/>
          </a:bodyPr>
          <a:lstStyle/>
          <a:p>
            <a:pPr algn="ctr"/>
            <a:r>
              <a:rPr lang="en-US" dirty="0"/>
              <a:t>Private Physician/ Clinics </a:t>
            </a:r>
          </a:p>
        </p:txBody>
      </p:sp>
      <p:sp>
        <p:nvSpPr>
          <p:cNvPr id="7" name="TextBox 6"/>
          <p:cNvSpPr txBox="1"/>
          <p:nvPr/>
        </p:nvSpPr>
        <p:spPr>
          <a:xfrm>
            <a:off x="8812310" y="4994218"/>
            <a:ext cx="2776566" cy="369332"/>
          </a:xfrm>
          <a:prstGeom prst="rect">
            <a:avLst/>
          </a:prstGeom>
          <a:solidFill>
            <a:srgbClr val="0070C0"/>
          </a:solidFill>
          <a:ln>
            <a:solidFill>
              <a:schemeClr val="tx1"/>
            </a:solidFill>
          </a:ln>
        </p:spPr>
        <p:txBody>
          <a:bodyPr wrap="square" rtlCol="0">
            <a:spAutoFit/>
          </a:bodyPr>
          <a:lstStyle/>
          <a:p>
            <a:pPr algn="ctr"/>
            <a:r>
              <a:rPr lang="en-US" dirty="0"/>
              <a:t>Pharmacies</a:t>
            </a:r>
          </a:p>
        </p:txBody>
      </p:sp>
      <p:sp>
        <p:nvSpPr>
          <p:cNvPr id="8" name="TextBox 7"/>
          <p:cNvSpPr txBox="1"/>
          <p:nvPr/>
        </p:nvSpPr>
        <p:spPr>
          <a:xfrm>
            <a:off x="8812310" y="4019575"/>
            <a:ext cx="2776566" cy="369332"/>
          </a:xfrm>
          <a:prstGeom prst="rect">
            <a:avLst/>
          </a:prstGeom>
          <a:solidFill>
            <a:srgbClr val="0070C0"/>
          </a:solidFill>
          <a:ln>
            <a:solidFill>
              <a:schemeClr val="tx1"/>
            </a:solidFill>
          </a:ln>
        </p:spPr>
        <p:txBody>
          <a:bodyPr wrap="square" rtlCol="0">
            <a:spAutoFit/>
          </a:bodyPr>
          <a:lstStyle/>
          <a:p>
            <a:pPr algn="ctr"/>
            <a:r>
              <a:rPr lang="en-US" dirty="0"/>
              <a:t>Private Workplace</a:t>
            </a:r>
          </a:p>
        </p:txBody>
      </p:sp>
      <p:sp>
        <p:nvSpPr>
          <p:cNvPr id="9" name="TextBox 8"/>
          <p:cNvSpPr txBox="1"/>
          <p:nvPr/>
        </p:nvSpPr>
        <p:spPr>
          <a:xfrm>
            <a:off x="3434603" y="6024283"/>
            <a:ext cx="4262718" cy="369332"/>
          </a:xfrm>
          <a:prstGeom prst="rect">
            <a:avLst/>
          </a:prstGeom>
          <a:solidFill>
            <a:schemeClr val="tx2"/>
          </a:solidFill>
          <a:ln>
            <a:solidFill>
              <a:schemeClr val="tx1"/>
            </a:solidFill>
          </a:ln>
        </p:spPr>
        <p:txBody>
          <a:bodyPr wrap="square" rtlCol="0">
            <a:spAutoFit/>
          </a:bodyPr>
          <a:lstStyle/>
          <a:p>
            <a:pPr algn="ctr"/>
            <a:r>
              <a:rPr lang="en-US" dirty="0"/>
              <a:t>Community (BHWs, CHTs, CBOs)</a:t>
            </a:r>
          </a:p>
        </p:txBody>
      </p:sp>
      <p:sp>
        <p:nvSpPr>
          <p:cNvPr id="10" name="TextBox 9"/>
          <p:cNvSpPr txBox="1"/>
          <p:nvPr/>
        </p:nvSpPr>
        <p:spPr>
          <a:xfrm>
            <a:off x="632011" y="1952915"/>
            <a:ext cx="2286002" cy="369332"/>
          </a:xfrm>
          <a:prstGeom prst="rect">
            <a:avLst/>
          </a:prstGeom>
          <a:solidFill>
            <a:srgbClr val="92D050"/>
          </a:solidFill>
          <a:ln>
            <a:solidFill>
              <a:schemeClr val="tx1"/>
            </a:solidFill>
          </a:ln>
        </p:spPr>
        <p:txBody>
          <a:bodyPr wrap="square" rtlCol="0">
            <a:spAutoFit/>
          </a:bodyPr>
          <a:lstStyle/>
          <a:p>
            <a:pPr algn="ctr"/>
            <a:r>
              <a:rPr lang="en-US" dirty="0"/>
              <a:t>Government Hospitals</a:t>
            </a:r>
          </a:p>
        </p:txBody>
      </p:sp>
      <p:sp>
        <p:nvSpPr>
          <p:cNvPr id="11" name="TextBox 10"/>
          <p:cNvSpPr txBox="1"/>
          <p:nvPr/>
        </p:nvSpPr>
        <p:spPr>
          <a:xfrm>
            <a:off x="665877" y="2913653"/>
            <a:ext cx="2199715" cy="369332"/>
          </a:xfrm>
          <a:prstGeom prst="rect">
            <a:avLst/>
          </a:prstGeom>
          <a:solidFill>
            <a:srgbClr val="92D050"/>
          </a:solidFill>
          <a:ln>
            <a:solidFill>
              <a:schemeClr val="tx1"/>
            </a:solidFill>
          </a:ln>
        </p:spPr>
        <p:txBody>
          <a:bodyPr wrap="square" rtlCol="0">
            <a:spAutoFit/>
          </a:bodyPr>
          <a:lstStyle/>
          <a:p>
            <a:pPr algn="ctr"/>
            <a:r>
              <a:rPr lang="en-US" dirty="0"/>
              <a:t>Jails and Prisons</a:t>
            </a:r>
          </a:p>
        </p:txBody>
      </p:sp>
      <p:sp>
        <p:nvSpPr>
          <p:cNvPr id="12" name="TextBox 11"/>
          <p:cNvSpPr txBox="1"/>
          <p:nvPr/>
        </p:nvSpPr>
        <p:spPr>
          <a:xfrm>
            <a:off x="682810" y="3893376"/>
            <a:ext cx="2158004" cy="369332"/>
          </a:xfrm>
          <a:prstGeom prst="rect">
            <a:avLst/>
          </a:prstGeom>
          <a:solidFill>
            <a:srgbClr val="92D050"/>
          </a:solidFill>
          <a:ln>
            <a:solidFill>
              <a:schemeClr val="tx1"/>
            </a:solidFill>
          </a:ln>
        </p:spPr>
        <p:txBody>
          <a:bodyPr wrap="square" rtlCol="0">
            <a:spAutoFit/>
          </a:bodyPr>
          <a:lstStyle/>
          <a:p>
            <a:pPr algn="ctr"/>
            <a:r>
              <a:rPr lang="en-US" dirty="0" err="1"/>
              <a:t>DedEd</a:t>
            </a:r>
            <a:r>
              <a:rPr lang="en-US" dirty="0"/>
              <a:t>: Public Schools</a:t>
            </a:r>
          </a:p>
        </p:txBody>
      </p:sp>
      <p:sp>
        <p:nvSpPr>
          <p:cNvPr id="13" name="TextBox 12"/>
          <p:cNvSpPr txBox="1"/>
          <p:nvPr/>
        </p:nvSpPr>
        <p:spPr>
          <a:xfrm>
            <a:off x="682810" y="4678206"/>
            <a:ext cx="2141071" cy="646331"/>
          </a:xfrm>
          <a:prstGeom prst="rect">
            <a:avLst/>
          </a:prstGeom>
          <a:solidFill>
            <a:srgbClr val="92D050"/>
          </a:solidFill>
          <a:ln>
            <a:solidFill>
              <a:schemeClr val="tx1"/>
            </a:solidFill>
          </a:ln>
        </p:spPr>
        <p:txBody>
          <a:bodyPr wrap="square" rtlCol="0">
            <a:spAutoFit/>
          </a:bodyPr>
          <a:lstStyle/>
          <a:p>
            <a:pPr algn="ctr"/>
            <a:r>
              <a:rPr lang="en-US" dirty="0"/>
              <a:t>Government Workplace</a:t>
            </a:r>
          </a:p>
        </p:txBody>
      </p:sp>
      <p:sp>
        <p:nvSpPr>
          <p:cNvPr id="14" name="Down Arrow 13"/>
          <p:cNvSpPr/>
          <p:nvPr/>
        </p:nvSpPr>
        <p:spPr>
          <a:xfrm rot="16200000">
            <a:off x="3417705" y="1569603"/>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3417705" y="26740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6200000">
            <a:off x="3390921" y="3580910"/>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6200000">
            <a:off x="3370640" y="4464224"/>
            <a:ext cx="253429" cy="9388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5400000">
            <a:off x="7723092" y="1365094"/>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5400000">
            <a:off x="7760946" y="248646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5400000">
            <a:off x="7760946" y="3671532"/>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5400000">
            <a:off x="7799046" y="4635919"/>
            <a:ext cx="251513" cy="90269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5" idx="0"/>
          </p:cNvCxnSpPr>
          <p:nvPr/>
        </p:nvCxnSpPr>
        <p:spPr>
          <a:xfrm flipH="1" flipV="1">
            <a:off x="10982264" y="2039773"/>
            <a:ext cx="2243" cy="700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075005" y="2362184"/>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122070" y="344965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095286" y="42873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026818" y="5213009"/>
            <a:ext cx="8917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435352" y="2039773"/>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44320" y="3143438"/>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473453" y="4287309"/>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473453" y="5311707"/>
            <a:ext cx="9027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Up Arrow 40"/>
          <p:cNvSpPr/>
          <p:nvPr/>
        </p:nvSpPr>
        <p:spPr>
          <a:xfrm>
            <a:off x="5177119" y="5328334"/>
            <a:ext cx="242046" cy="48677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5661212" y="5300634"/>
            <a:ext cx="13447" cy="551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9361396" y="3449659"/>
            <a:ext cx="0" cy="547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1"/>
          </p:cNvCxnSpPr>
          <p:nvPr/>
        </p:nvCxnSpPr>
        <p:spPr>
          <a:xfrm flipH="1">
            <a:off x="9959790" y="3063568"/>
            <a:ext cx="42632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50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8790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42026"/>
            <a:ext cx="10566400" cy="623810"/>
          </a:xfrm>
        </p:spPr>
        <p:txBody>
          <a:bodyPr>
            <a:normAutofit/>
          </a:bodyPr>
          <a:lstStyle/>
          <a:p>
            <a:r>
              <a:rPr lang="en-US" dirty="0"/>
              <a:t>Discussion points: MSCC</a:t>
            </a:r>
          </a:p>
        </p:txBody>
      </p:sp>
      <p:sp>
        <p:nvSpPr>
          <p:cNvPr id="3" name="Content Placeholder 2"/>
          <p:cNvSpPr>
            <a:spLocks noGrp="1"/>
          </p:cNvSpPr>
          <p:nvPr>
            <p:ph sz="quarter" idx="13"/>
          </p:nvPr>
        </p:nvSpPr>
        <p:spPr/>
        <p:txBody>
          <a:bodyPr>
            <a:noAutofit/>
          </a:bodyPr>
          <a:lstStyle/>
          <a:p>
            <a:pPr lvl="0"/>
            <a:r>
              <a:rPr lang="en-US" dirty="0"/>
              <a:t>Roles and mandate of the MSCC</a:t>
            </a:r>
          </a:p>
          <a:p>
            <a:pPr lvl="0"/>
            <a:r>
              <a:rPr lang="en-US" dirty="0"/>
              <a:t>How can the MSCC oversee installation and function of the DOTS Network?</a:t>
            </a:r>
          </a:p>
          <a:p>
            <a:pPr lvl="1"/>
            <a:r>
              <a:rPr lang="en-US" dirty="0"/>
              <a:t>Creation of a subcommittee?</a:t>
            </a:r>
          </a:p>
          <a:p>
            <a:pPr lvl="1"/>
            <a:r>
              <a:rPr lang="en-US" dirty="0"/>
              <a:t>Role of MSCC in “recruitment” of facilities to join the DOTS Network</a:t>
            </a:r>
          </a:p>
          <a:p>
            <a:pPr lvl="1"/>
            <a:r>
              <a:rPr lang="en-US" dirty="0"/>
              <a:t>Role of MSCC in the monitoring of participating facilities, if any</a:t>
            </a:r>
          </a:p>
          <a:p>
            <a:pPr lvl="1"/>
            <a:r>
              <a:rPr lang="en-US" dirty="0"/>
              <a:t>Representation in the MSCC of facilitating facilities (e.g., local chapters of DSAP, </a:t>
            </a:r>
            <a:r>
              <a:rPr lang="en-US" dirty="0" err="1"/>
              <a:t>PPhA</a:t>
            </a:r>
            <a:r>
              <a:rPr lang="en-US" dirty="0"/>
              <a:t>, etc.)</a:t>
            </a:r>
          </a:p>
          <a:p>
            <a:endParaRPr lang="en-US" sz="2400" dirty="0"/>
          </a:p>
        </p:txBody>
      </p:sp>
    </p:spTree>
    <p:extLst>
      <p:ext uri="{BB962C8B-B14F-4D97-AF65-F5344CB8AC3E}">
        <p14:creationId xmlns:p14="http://schemas.microsoft.com/office/powerpoint/2010/main" val="2390636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0"/>
            <a:r>
              <a:rPr lang="en-US" dirty="0"/>
              <a:t>How can the participation of TB service providers be formalized?</a:t>
            </a:r>
          </a:p>
          <a:p>
            <a:pPr lvl="1"/>
            <a:r>
              <a:rPr lang="en-US" dirty="0"/>
              <a:t>Province-wide MOU with all participating facilities (see SDN toolkit for proposed MOU template)</a:t>
            </a:r>
          </a:p>
          <a:p>
            <a:pPr lvl="1"/>
            <a:r>
              <a:rPr lang="en-US" dirty="0"/>
              <a:t>Other forms of agreements  (individual MOUs, municipal-level MOUs)</a:t>
            </a:r>
          </a:p>
          <a:p>
            <a:pPr lvl="0"/>
            <a:r>
              <a:rPr lang="en-US" dirty="0"/>
              <a:t>Plan for the DOTS Network installation</a:t>
            </a:r>
          </a:p>
          <a:p>
            <a:pPr lvl="1"/>
            <a:r>
              <a:rPr lang="en-US" dirty="0"/>
              <a:t>Listing of engaged facilities</a:t>
            </a:r>
          </a:p>
          <a:p>
            <a:pPr lvl="1"/>
            <a:r>
              <a:rPr lang="en-US" dirty="0"/>
              <a:t>Consultative workshop on DOTS Network protocols and procedures (with representatives from RHUs and other engaged facilities)</a:t>
            </a:r>
          </a:p>
          <a:p>
            <a:endParaRPr lang="en-US" dirty="0"/>
          </a:p>
        </p:txBody>
      </p:sp>
    </p:spTree>
    <p:extLst>
      <p:ext uri="{BB962C8B-B14F-4D97-AF65-F5344CB8AC3E}">
        <p14:creationId xmlns:p14="http://schemas.microsoft.com/office/powerpoint/2010/main" val="3497939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lvl="1"/>
            <a:r>
              <a:rPr lang="en-US" dirty="0"/>
              <a:t>Development, finalization and signing of MOU</a:t>
            </a:r>
          </a:p>
          <a:p>
            <a:pPr lvl="1"/>
            <a:r>
              <a:rPr lang="en-US" dirty="0"/>
              <a:t>Development of other DOTS Network-related policies (</a:t>
            </a:r>
            <a:r>
              <a:rPr lang="en-US" dirty="0" err="1"/>
              <a:t>eg</a:t>
            </a:r>
            <a:r>
              <a:rPr lang="en-US" dirty="0"/>
              <a:t>, provincial/city ordinance)</a:t>
            </a:r>
          </a:p>
          <a:p>
            <a:pPr lvl="1"/>
            <a:r>
              <a:rPr lang="en-US" dirty="0"/>
              <a:t>Launching of the DOTS Network</a:t>
            </a:r>
          </a:p>
          <a:p>
            <a:r>
              <a:rPr lang="en-US" dirty="0"/>
              <a:t>Plan for the following meetings </a:t>
            </a:r>
          </a:p>
        </p:txBody>
      </p:sp>
    </p:spTree>
    <p:extLst>
      <p:ext uri="{BB962C8B-B14F-4D97-AF65-F5344CB8AC3E}">
        <p14:creationId xmlns:p14="http://schemas.microsoft.com/office/powerpoint/2010/main" val="2262294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44749"/>
            <a:ext cx="10566400" cy="662720"/>
          </a:xfrm>
        </p:spPr>
        <p:txBody>
          <a:bodyPr/>
          <a:lstStyle/>
          <a:p>
            <a:r>
              <a:rPr lang="en-US" dirty="0"/>
              <a:t>Discussion points: </a:t>
            </a:r>
            <a:r>
              <a:rPr lang="en-US" dirty="0" err="1"/>
              <a:t>mlgu</a:t>
            </a:r>
            <a:r>
              <a:rPr lang="en-US" dirty="0"/>
              <a:t>/</a:t>
            </a:r>
            <a:r>
              <a:rPr lang="en-US" dirty="0" err="1"/>
              <a:t>blgu</a:t>
            </a:r>
            <a:r>
              <a:rPr lang="en-US" cap="none" dirty="0" err="1"/>
              <a:t>s</a:t>
            </a:r>
            <a:r>
              <a:rPr lang="en-US" dirty="0"/>
              <a:t>, RHU</a:t>
            </a:r>
            <a:r>
              <a:rPr lang="en-US" cap="none" dirty="0"/>
              <a:t>s</a:t>
            </a:r>
            <a:r>
              <a:rPr lang="en-US" dirty="0"/>
              <a:t>, health centers</a:t>
            </a:r>
          </a:p>
        </p:txBody>
      </p:sp>
      <p:sp>
        <p:nvSpPr>
          <p:cNvPr id="3" name="Content Placeholder 2"/>
          <p:cNvSpPr>
            <a:spLocks noGrp="1"/>
          </p:cNvSpPr>
          <p:nvPr>
            <p:ph sz="quarter" idx="13"/>
          </p:nvPr>
        </p:nvSpPr>
        <p:spPr/>
        <p:txBody>
          <a:bodyPr/>
          <a:lstStyle/>
          <a:p>
            <a:pPr lvl="0"/>
            <a:r>
              <a:rPr lang="en-US" dirty="0"/>
              <a:t>Plan for the DOTS Network installation</a:t>
            </a:r>
          </a:p>
          <a:p>
            <a:pPr lvl="1"/>
            <a:r>
              <a:rPr lang="en-US" dirty="0"/>
              <a:t>Listing of engaged facilities</a:t>
            </a:r>
          </a:p>
          <a:p>
            <a:pPr lvl="1"/>
            <a:r>
              <a:rPr lang="en-US" dirty="0"/>
              <a:t>Consultative workshop on DOTS Network protocols and procedures (with representatives from RHUs and other engaged facilities)</a:t>
            </a:r>
          </a:p>
          <a:p>
            <a:pPr lvl="1"/>
            <a:r>
              <a:rPr lang="en-US" dirty="0"/>
              <a:t>Development, finalization and signing of MOU</a:t>
            </a:r>
          </a:p>
          <a:p>
            <a:pPr lvl="1"/>
            <a:r>
              <a:rPr lang="en-US" dirty="0"/>
              <a:t>Development of other DOTS Network-related policies (</a:t>
            </a:r>
            <a:r>
              <a:rPr lang="en-US" dirty="0" err="1"/>
              <a:t>eg</a:t>
            </a:r>
            <a:r>
              <a:rPr lang="en-US" dirty="0"/>
              <a:t>, provincial/city ordinance)</a:t>
            </a:r>
          </a:p>
          <a:p>
            <a:pPr lvl="1"/>
            <a:r>
              <a:rPr lang="en-US" dirty="0"/>
              <a:t>Launching of the DOTS Network</a:t>
            </a:r>
          </a:p>
          <a:p>
            <a:pPr lvl="0"/>
            <a:r>
              <a:rPr lang="en-US" dirty="0"/>
              <a:t>Plan for the following meetings </a:t>
            </a:r>
          </a:p>
          <a:p>
            <a:endParaRPr lang="en-US" dirty="0"/>
          </a:p>
        </p:txBody>
      </p:sp>
    </p:spTree>
    <p:extLst>
      <p:ext uri="{BB962C8B-B14F-4D97-AF65-F5344CB8AC3E}">
        <p14:creationId xmlns:p14="http://schemas.microsoft.com/office/powerpoint/2010/main" val="3391881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486382"/>
            <a:ext cx="10566400" cy="716479"/>
          </a:xfrm>
        </p:spPr>
        <p:txBody>
          <a:bodyPr/>
          <a:lstStyle/>
          <a:p>
            <a:r>
              <a:rPr lang="en-US" dirty="0"/>
              <a:t>Discussion points: TB service Providers</a:t>
            </a:r>
          </a:p>
        </p:txBody>
      </p:sp>
      <p:sp>
        <p:nvSpPr>
          <p:cNvPr id="3" name="Content Placeholder 2"/>
          <p:cNvSpPr>
            <a:spLocks noGrp="1"/>
          </p:cNvSpPr>
          <p:nvPr>
            <p:ph sz="quarter" idx="13"/>
          </p:nvPr>
        </p:nvSpPr>
        <p:spPr/>
        <p:txBody>
          <a:bodyPr>
            <a:normAutofit fontScale="85000" lnSpcReduction="20000"/>
          </a:bodyPr>
          <a:lstStyle/>
          <a:p>
            <a:pPr lvl="0"/>
            <a:r>
              <a:rPr lang="en-US" dirty="0"/>
              <a:t>How can the participation of TB service providers be formalized?</a:t>
            </a:r>
          </a:p>
          <a:p>
            <a:pPr lvl="1"/>
            <a:r>
              <a:rPr lang="en-US" dirty="0"/>
              <a:t>Province-wide MOU with all participating facilities </a:t>
            </a:r>
          </a:p>
          <a:p>
            <a:pPr lvl="1"/>
            <a:r>
              <a:rPr lang="en-US" dirty="0"/>
              <a:t>Other forms of agreements  (individual MOUs, municipal-level MOUs)</a:t>
            </a:r>
          </a:p>
          <a:p>
            <a:pPr lvl="0"/>
            <a:r>
              <a:rPr lang="en-US" dirty="0"/>
              <a:t>Plan for the DOTS Network installation</a:t>
            </a:r>
          </a:p>
          <a:p>
            <a:pPr lvl="1"/>
            <a:r>
              <a:rPr lang="en-US" dirty="0"/>
              <a:t>Consultative workshop on DOTS Network protocols and procedures (with representatives from RHUs and other engaged facilities)</a:t>
            </a:r>
          </a:p>
          <a:p>
            <a:pPr lvl="1"/>
            <a:r>
              <a:rPr lang="en-US" dirty="0"/>
              <a:t>Development, finalization and signing of MOU</a:t>
            </a:r>
          </a:p>
          <a:p>
            <a:pPr lvl="1"/>
            <a:r>
              <a:rPr lang="en-US" dirty="0"/>
              <a:t>Development of other DOTS Network-related policies (</a:t>
            </a:r>
            <a:r>
              <a:rPr lang="en-US" dirty="0" err="1"/>
              <a:t>eg</a:t>
            </a:r>
            <a:r>
              <a:rPr lang="en-US" dirty="0"/>
              <a:t>, provincial/city ordinance)</a:t>
            </a:r>
          </a:p>
          <a:p>
            <a:pPr lvl="1"/>
            <a:r>
              <a:rPr lang="en-US" dirty="0"/>
              <a:t>Launching of the DOTS Network</a:t>
            </a:r>
          </a:p>
          <a:p>
            <a:pPr lvl="0"/>
            <a:r>
              <a:rPr lang="en-US" dirty="0"/>
              <a:t>Trainings needed</a:t>
            </a:r>
          </a:p>
          <a:p>
            <a:pPr lvl="0"/>
            <a:r>
              <a:rPr lang="en-US" dirty="0"/>
              <a:t>Plan for the following meetings </a:t>
            </a:r>
          </a:p>
          <a:p>
            <a:endParaRPr lang="en-US" dirty="0"/>
          </a:p>
        </p:txBody>
      </p:sp>
    </p:spTree>
    <p:extLst>
      <p:ext uri="{BB962C8B-B14F-4D97-AF65-F5344CB8AC3E}">
        <p14:creationId xmlns:p14="http://schemas.microsoft.com/office/powerpoint/2010/main" val="271411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22571"/>
            <a:ext cx="10566400" cy="721086"/>
          </a:xfrm>
        </p:spPr>
        <p:txBody>
          <a:bodyPr/>
          <a:lstStyle/>
          <a:p>
            <a:r>
              <a:rPr lang="en-US" dirty="0"/>
              <a:t>Operational definition of a functional dots network</a:t>
            </a:r>
          </a:p>
        </p:txBody>
      </p:sp>
      <p:sp>
        <p:nvSpPr>
          <p:cNvPr id="3" name="Content Placeholder 2"/>
          <p:cNvSpPr>
            <a:spLocks noGrp="1"/>
          </p:cNvSpPr>
          <p:nvPr>
            <p:ph sz="quarter" idx="13"/>
          </p:nvPr>
        </p:nvSpPr>
        <p:spPr>
          <a:xfrm>
            <a:off x="812800" y="1995055"/>
            <a:ext cx="10566400" cy="4016162"/>
          </a:xfrm>
        </p:spPr>
        <p:txBody>
          <a:bodyPr>
            <a:normAutofit/>
          </a:bodyPr>
          <a:lstStyle/>
          <a:p>
            <a:r>
              <a:rPr lang="en-US" sz="3600" dirty="0"/>
              <a:t>A contribution of at least  30% of all notified TB cases from private sector and 15% from the community </a:t>
            </a:r>
          </a:p>
        </p:txBody>
      </p:sp>
    </p:spTree>
    <p:extLst>
      <p:ext uri="{BB962C8B-B14F-4D97-AF65-F5344CB8AC3E}">
        <p14:creationId xmlns:p14="http://schemas.microsoft.com/office/powerpoint/2010/main" val="10221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291830" y="485560"/>
            <a:ext cx="11763983" cy="838093"/>
          </a:xfrm>
        </p:spPr>
        <p:txBody>
          <a:bodyPr/>
          <a:lstStyle/>
          <a:p>
            <a:r>
              <a:rPr lang="en-US" sz="3200" dirty="0"/>
              <a:t>PHILIPPINE STRATEGIC TB ELIMINATION PLAN PHASE 1 (Philstep1)</a:t>
            </a:r>
            <a:endParaRPr lang="en-US" dirty="0"/>
          </a:p>
        </p:txBody>
      </p:sp>
      <p:grpSp>
        <p:nvGrpSpPr>
          <p:cNvPr id="4" name="Group 3"/>
          <p:cNvGrpSpPr/>
          <p:nvPr/>
        </p:nvGrpSpPr>
        <p:grpSpPr>
          <a:xfrm>
            <a:off x="1952291" y="2057704"/>
            <a:ext cx="8018585" cy="4343400"/>
            <a:chOff x="533400" y="1676400"/>
            <a:chExt cx="8018585" cy="434340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022" t="21518" r="15700" b="10774"/>
            <a:stretch/>
          </p:blipFill>
          <p:spPr bwMode="auto">
            <a:xfrm>
              <a:off x="533400" y="1676400"/>
              <a:ext cx="80185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10000" y="5522812"/>
              <a:ext cx="2514600" cy="40075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7 ENGAGED STRATEGIES</a:t>
              </a:r>
            </a:p>
          </p:txBody>
        </p:sp>
      </p:grpSp>
      <p:sp>
        <p:nvSpPr>
          <p:cNvPr id="2" name="TextBox 1"/>
          <p:cNvSpPr txBox="1"/>
          <p:nvPr/>
        </p:nvSpPr>
        <p:spPr>
          <a:xfrm>
            <a:off x="0" y="6488668"/>
            <a:ext cx="2002221" cy="369332"/>
          </a:xfrm>
          <a:prstGeom prst="rect">
            <a:avLst/>
          </a:prstGeom>
          <a:noFill/>
        </p:spPr>
        <p:txBody>
          <a:bodyPr wrap="square" rtlCol="0">
            <a:spAutoFit/>
          </a:bodyPr>
          <a:lstStyle/>
          <a:p>
            <a:r>
              <a:rPr lang="en-US" dirty="0"/>
              <a:t>Source: DOH NTP</a:t>
            </a:r>
          </a:p>
        </p:txBody>
      </p:sp>
    </p:spTree>
    <p:extLst>
      <p:ext uri="{BB962C8B-B14F-4D97-AF65-F5344CB8AC3E}">
        <p14:creationId xmlns:p14="http://schemas.microsoft.com/office/powerpoint/2010/main" val="164866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1264024"/>
            <a:ext cx="4975411" cy="2286000"/>
          </a:xfrm>
        </p:spPr>
        <p:txBody>
          <a:bodyPr>
            <a:normAutofit/>
          </a:bodyPr>
          <a:lstStyle/>
          <a:p>
            <a:r>
              <a:rPr lang="en-US" sz="3200" dirty="0">
                <a:solidFill>
                  <a:srgbClr val="FFFF00"/>
                </a:solidFill>
              </a:rPr>
              <a:t>Strategy 1. Empower communities and patient groups to promptly access quality TB services</a:t>
            </a:r>
          </a:p>
        </p:txBody>
      </p:sp>
      <p:sp>
        <p:nvSpPr>
          <p:cNvPr id="4" name="Content Placeholder 3"/>
          <p:cNvSpPr>
            <a:spLocks noGrp="1"/>
          </p:cNvSpPr>
          <p:nvPr>
            <p:ph type="body" sz="half" idx="2"/>
          </p:nvPr>
        </p:nvSpPr>
        <p:spPr>
          <a:xfrm>
            <a:off x="672353" y="3765176"/>
            <a:ext cx="5136775" cy="1187824"/>
          </a:xfrm>
        </p:spPr>
        <p:txBody>
          <a:bodyPr>
            <a:noAutofit/>
          </a:bodyPr>
          <a:lstStyle/>
          <a:p>
            <a:pPr marL="0" indent="0">
              <a:buNone/>
            </a:pPr>
            <a:r>
              <a:rPr lang="en-US" sz="2400" dirty="0"/>
              <a:t>Performance Target:</a:t>
            </a:r>
          </a:p>
          <a:p>
            <a:pPr marL="0" indent="0">
              <a:buNone/>
            </a:pPr>
            <a:r>
              <a:rPr lang="en-US" sz="2400" dirty="0"/>
              <a:t>15% of total TB notifications come from community referrals</a:t>
            </a:r>
          </a:p>
        </p:txBody>
      </p:sp>
      <p:pic>
        <p:nvPicPr>
          <p:cNvPr id="102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220" b="122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81732" y="4972780"/>
            <a:ext cx="5015927" cy="307777"/>
          </a:xfrm>
          <a:prstGeom prst="rect">
            <a:avLst/>
          </a:prstGeom>
        </p:spPr>
        <p:txBody>
          <a:bodyPr wrap="square">
            <a:spAutoFit/>
          </a:bodyPr>
          <a:lstStyle/>
          <a:p>
            <a:r>
              <a:rPr lang="en-US" sz="1400" dirty="0"/>
              <a:t>Photo source: https://globalonenesssummit.org/empowering-communities/</a:t>
            </a:r>
          </a:p>
        </p:txBody>
      </p:sp>
    </p:spTree>
    <p:extLst>
      <p:ext uri="{BB962C8B-B14F-4D97-AF65-F5344CB8AC3E}">
        <p14:creationId xmlns:p14="http://schemas.microsoft.com/office/powerpoint/2010/main" val="318265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1264024"/>
            <a:ext cx="4975411" cy="2286000"/>
          </a:xfrm>
        </p:spPr>
        <p:txBody>
          <a:bodyPr>
            <a:normAutofit/>
          </a:bodyPr>
          <a:lstStyle/>
          <a:p>
            <a:r>
              <a:rPr lang="en-US" sz="3200" dirty="0">
                <a:solidFill>
                  <a:srgbClr val="FFFF00"/>
                </a:solidFill>
              </a:rPr>
              <a:t>Strategy 2. Network with other agencies to reduce out-of-pocket expenses and expand social protection programs</a:t>
            </a:r>
          </a:p>
        </p:txBody>
      </p:sp>
      <p:sp>
        <p:nvSpPr>
          <p:cNvPr id="4" name="Content Placeholder 3"/>
          <p:cNvSpPr>
            <a:spLocks noGrp="1"/>
          </p:cNvSpPr>
          <p:nvPr>
            <p:ph type="body" sz="half" idx="2"/>
          </p:nvPr>
        </p:nvSpPr>
        <p:spPr>
          <a:xfrm>
            <a:off x="672353" y="3765175"/>
            <a:ext cx="5136775" cy="1452283"/>
          </a:xfrm>
        </p:spPr>
        <p:txBody>
          <a:bodyPr>
            <a:noAutofit/>
          </a:bodyPr>
          <a:lstStyle/>
          <a:p>
            <a:pPr marL="0" indent="0">
              <a:buNone/>
            </a:pPr>
            <a:r>
              <a:rPr lang="en-US" sz="2400" dirty="0"/>
              <a:t>Performance Target:</a:t>
            </a:r>
          </a:p>
          <a:p>
            <a:pPr marL="0" indent="0">
              <a:buNone/>
            </a:pPr>
            <a:r>
              <a:rPr lang="en-US" sz="2400" dirty="0"/>
              <a:t>70% of patients supported by PhilHealth benefit payments</a:t>
            </a:r>
          </a:p>
          <a:p>
            <a:pPr marL="0" indent="0">
              <a:buNone/>
            </a:pPr>
            <a:r>
              <a:rPr lang="en-US" sz="2400" dirty="0"/>
              <a:t>70% of CCT families with TB affected member availing of social protection program benefits</a:t>
            </a:r>
          </a:p>
        </p:txBody>
      </p:sp>
      <p:pic>
        <p:nvPicPr>
          <p:cNvPr id="205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025" r="7025"/>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280483" y="1708485"/>
            <a:ext cx="1010653" cy="9625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DSWD</a:t>
            </a:r>
          </a:p>
        </p:txBody>
      </p:sp>
      <p:sp>
        <p:nvSpPr>
          <p:cNvPr id="7" name="Oval 6"/>
          <p:cNvSpPr/>
          <p:nvPr/>
        </p:nvSpPr>
        <p:spPr>
          <a:xfrm>
            <a:off x="8478251" y="3737812"/>
            <a:ext cx="1010653" cy="9625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PHIC</a:t>
            </a:r>
          </a:p>
        </p:txBody>
      </p:sp>
      <p:sp>
        <p:nvSpPr>
          <p:cNvPr id="8" name="Oval 7"/>
          <p:cNvSpPr/>
          <p:nvPr/>
        </p:nvSpPr>
        <p:spPr>
          <a:xfrm>
            <a:off x="9063786" y="1917033"/>
            <a:ext cx="1010653" cy="9625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Private</a:t>
            </a:r>
          </a:p>
        </p:txBody>
      </p:sp>
      <p:sp>
        <p:nvSpPr>
          <p:cNvPr id="3" name="Rectangle 2"/>
          <p:cNvSpPr/>
          <p:nvPr/>
        </p:nvSpPr>
        <p:spPr>
          <a:xfrm>
            <a:off x="6209228" y="4958834"/>
            <a:ext cx="3999043" cy="369332"/>
          </a:xfrm>
          <a:prstGeom prst="rect">
            <a:avLst/>
          </a:prstGeom>
        </p:spPr>
        <p:txBody>
          <a:bodyPr wrap="none">
            <a:spAutoFit/>
          </a:bodyPr>
          <a:lstStyle/>
          <a:p>
            <a:r>
              <a:rPr lang="en-US" dirty="0"/>
              <a:t>Photo source: www.business-achievers.com/</a:t>
            </a:r>
          </a:p>
        </p:txBody>
      </p:sp>
    </p:spTree>
    <p:extLst>
      <p:ext uri="{BB962C8B-B14F-4D97-AF65-F5344CB8AC3E}">
        <p14:creationId xmlns:p14="http://schemas.microsoft.com/office/powerpoint/2010/main" val="357654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1459155"/>
            <a:ext cx="4975411" cy="1643403"/>
          </a:xfrm>
        </p:spPr>
        <p:txBody>
          <a:bodyPr>
            <a:normAutofit fontScale="90000"/>
          </a:bodyPr>
          <a:lstStyle/>
          <a:p>
            <a:r>
              <a:rPr lang="en-US" sz="3200" dirty="0">
                <a:solidFill>
                  <a:srgbClr val="FFFF00"/>
                </a:solidFill>
              </a:rPr>
              <a:t>Strategy 5. Guarantee compliance to national protocol of TB prevention and care services and availability of NTP products</a:t>
            </a:r>
            <a:endParaRPr lang="en-US" sz="3600" dirty="0">
              <a:solidFill>
                <a:srgbClr val="FFFF00"/>
              </a:solidFill>
            </a:endParaRPr>
          </a:p>
        </p:txBody>
      </p:sp>
      <p:sp>
        <p:nvSpPr>
          <p:cNvPr id="4" name="Content Placeholder 3"/>
          <p:cNvSpPr>
            <a:spLocks noGrp="1"/>
          </p:cNvSpPr>
          <p:nvPr>
            <p:ph type="body" sz="half" idx="2"/>
          </p:nvPr>
        </p:nvSpPr>
        <p:spPr>
          <a:xfrm>
            <a:off x="672353" y="3249038"/>
            <a:ext cx="5136775" cy="3124868"/>
          </a:xfrm>
        </p:spPr>
        <p:txBody>
          <a:bodyPr>
            <a:noAutofit/>
          </a:bodyPr>
          <a:lstStyle/>
          <a:p>
            <a:pPr marL="0" indent="0">
              <a:buNone/>
            </a:pPr>
            <a:r>
              <a:rPr lang="en-US" sz="2400" dirty="0"/>
              <a:t>Performance Target:</a:t>
            </a:r>
          </a:p>
          <a:p>
            <a:pPr marL="0" indent="0">
              <a:buNone/>
            </a:pPr>
            <a:r>
              <a:rPr lang="en-US" sz="2400" dirty="0"/>
              <a:t>90% of facilities certified and PhilHealth accredited at the same time</a:t>
            </a:r>
          </a:p>
        </p:txBody>
      </p:sp>
      <p:pic>
        <p:nvPicPr>
          <p:cNvPr id="307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3170" b="2317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70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1459155"/>
            <a:ext cx="4975411" cy="1643403"/>
          </a:xfrm>
        </p:spPr>
        <p:txBody>
          <a:bodyPr>
            <a:normAutofit/>
          </a:bodyPr>
          <a:lstStyle/>
          <a:p>
            <a:r>
              <a:rPr lang="en-US" sz="3200" dirty="0">
                <a:solidFill>
                  <a:srgbClr val="FFFF00"/>
                </a:solidFill>
              </a:rPr>
              <a:t>Strategy 6. Expand provision of expanded integrated patient-centered TB service</a:t>
            </a:r>
            <a:endParaRPr lang="en-US" sz="3600" dirty="0">
              <a:solidFill>
                <a:srgbClr val="FFFF00"/>
              </a:solidFill>
            </a:endParaRPr>
          </a:p>
        </p:txBody>
      </p:sp>
      <p:sp>
        <p:nvSpPr>
          <p:cNvPr id="4" name="Content Placeholder 3"/>
          <p:cNvSpPr>
            <a:spLocks noGrp="1"/>
          </p:cNvSpPr>
          <p:nvPr>
            <p:ph type="body" sz="half" idx="2"/>
          </p:nvPr>
        </p:nvSpPr>
        <p:spPr>
          <a:xfrm>
            <a:off x="672353" y="3249038"/>
            <a:ext cx="5136775" cy="2026599"/>
          </a:xfrm>
        </p:spPr>
        <p:txBody>
          <a:bodyPr>
            <a:noAutofit/>
          </a:bodyPr>
          <a:lstStyle/>
          <a:p>
            <a:r>
              <a:rPr lang="en-US" sz="2400" dirty="0"/>
              <a:t>Performance Target:</a:t>
            </a:r>
          </a:p>
          <a:p>
            <a:r>
              <a:rPr lang="en-PH" sz="2400" dirty="0">
                <a:ea typeface="Calibri" panose="020F0502020204030204" pitchFamily="34" charset="0"/>
                <a:cs typeface="Times New Roman" panose="02020603050405020304" pitchFamily="18" charset="0"/>
              </a:rPr>
              <a:t>90% of provinces / HUCs with functional DOTS network / SDN</a:t>
            </a:r>
            <a:endParaRPr lang="en-US" sz="2400" dirty="0">
              <a:ea typeface="Calibri" panose="020F0502020204030204" pitchFamily="34" charset="0"/>
              <a:cs typeface="Times New Roman" panose="02020603050405020304" pitchFamily="18" charset="0"/>
            </a:endParaRPr>
          </a:p>
          <a:p>
            <a:pPr marL="0" indent="0">
              <a:buNone/>
            </a:pPr>
            <a:endParaRPr lang="en-US" sz="2400" dirty="0"/>
          </a:p>
        </p:txBody>
      </p:sp>
      <p:pic>
        <p:nvPicPr>
          <p:cNvPr id="4098" name="Picture 2"/>
          <p:cNvPicPr>
            <a:picLocks noGrp="1" noChangeAspect="1" noChangeArrowheads="1"/>
          </p:cNvPicPr>
          <p:nvPr>
            <p:ph type="pic" idx="1"/>
          </p:nvPr>
        </p:nvPicPr>
        <p:blipFill>
          <a:blip r:embed="rId3" cstate="print">
            <a:extLst>
              <a:ext uri="{BEBA8EAE-BF5A-486C-A8C5-ECC9F3942E4B}">
                <a14:imgProps xmlns:a14="http://schemas.microsoft.com/office/drawing/2010/main">
                  <a14:imgLayer r:embed="rId4">
                    <a14:imgEffect>
                      <a14:backgroundRemoval t="0" b="97771" l="0" r="100000">
                        <a14:foregroundMark x1="5000" y1="37580" x2="5000" y2="37580"/>
                        <a14:foregroundMark x1="9250" y1="56847" x2="9250" y2="56847"/>
                        <a14:foregroundMark x1="5875" y1="41879" x2="5875" y2="41879"/>
                        <a14:foregroundMark x1="13375" y1="52548" x2="13375" y2="52548"/>
                        <a14:foregroundMark x1="19250" y1="41879" x2="19250" y2="41879"/>
                        <a14:foregroundMark x1="79000" y1="42994" x2="79000" y2="42994"/>
                      </a14:backgroundRemoval>
                    </a14:imgEffect>
                  </a14:imgLayer>
                </a14:imgProps>
              </a:ext>
              <a:ext uri="{28A0092B-C50C-407E-A947-70E740481C1C}">
                <a14:useLocalDpi xmlns:a14="http://schemas.microsoft.com/office/drawing/2010/main" val="0"/>
              </a:ext>
            </a:extLst>
          </a:blip>
          <a:srcRect t="1453" b="1453"/>
          <a:stretch>
            <a:fillRect/>
          </a:stretch>
        </p:blipFill>
        <p:spPr bwMode="auto">
          <a:xfrm>
            <a:off x="7397166" y="2606382"/>
            <a:ext cx="2461488" cy="187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89706" l="0" r="99020"/>
                    </a14:imgEffect>
                  </a14:imgLayer>
                </a14:imgProps>
              </a:ext>
              <a:ext uri="{28A0092B-C50C-407E-A947-70E740481C1C}">
                <a14:useLocalDpi xmlns:a14="http://schemas.microsoft.com/office/drawing/2010/main" val="0"/>
              </a:ext>
            </a:extLst>
          </a:blip>
          <a:srcRect/>
          <a:stretch>
            <a:fillRect/>
          </a:stretch>
        </p:blipFill>
        <p:spPr bwMode="auto">
          <a:xfrm>
            <a:off x="9626529" y="1018931"/>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7532868" y="5275637"/>
            <a:ext cx="2240461" cy="1204242"/>
            <a:chOff x="7532868" y="5275637"/>
            <a:chExt cx="2240461" cy="1204242"/>
          </a:xfrm>
        </p:grpSpPr>
        <p:pic>
          <p:nvPicPr>
            <p:cNvPr id="6"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9055621" y="5618023"/>
              <a:ext cx="717708" cy="41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7817447" y="5275637"/>
              <a:ext cx="730408" cy="41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8230988" y="5704778"/>
              <a:ext cx="691434" cy="39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8643816" y="6126152"/>
              <a:ext cx="615177" cy="35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2609" b="100000" l="0" r="100000"/>
                      </a14:imgEffect>
                    </a14:imgLayer>
                  </a14:imgProps>
                </a:ext>
                <a:ext uri="{28A0092B-C50C-407E-A947-70E740481C1C}">
                  <a14:useLocalDpi xmlns:a14="http://schemas.microsoft.com/office/drawing/2010/main" val="0"/>
                </a:ext>
              </a:extLst>
            </a:blip>
            <a:srcRect/>
            <a:stretch>
              <a:fillRect/>
            </a:stretch>
          </p:blipFill>
          <p:spPr bwMode="auto">
            <a:xfrm>
              <a:off x="7532868" y="5915540"/>
              <a:ext cx="649783" cy="3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5"/>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897" b="100000" l="0" r="100000"/>
                    </a14:imgEffect>
                  </a14:imgLayer>
                </a14:imgProps>
              </a:ext>
              <a:ext uri="{28A0092B-C50C-407E-A947-70E740481C1C}">
                <a14:useLocalDpi xmlns:a14="http://schemas.microsoft.com/office/drawing/2010/main" val="0"/>
              </a:ext>
            </a:extLst>
          </a:blip>
          <a:srcRect/>
          <a:stretch>
            <a:fillRect/>
          </a:stretch>
        </p:blipFill>
        <p:spPr bwMode="auto">
          <a:xfrm>
            <a:off x="6098751" y="1593894"/>
            <a:ext cx="1225949"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722952" y="2899683"/>
            <a:ext cx="1506390" cy="369332"/>
          </a:xfrm>
          <a:prstGeom prst="rect">
            <a:avLst/>
          </a:prstGeom>
          <a:noFill/>
        </p:spPr>
        <p:txBody>
          <a:bodyPr wrap="square" rtlCol="0">
            <a:spAutoFit/>
          </a:bodyPr>
          <a:lstStyle/>
          <a:p>
            <a:r>
              <a:rPr lang="en-US" dirty="0">
                <a:solidFill>
                  <a:schemeClr val="bg1"/>
                </a:solidFill>
              </a:rPr>
              <a:t>LGU Hospital</a:t>
            </a:r>
          </a:p>
        </p:txBody>
      </p:sp>
      <p:cxnSp>
        <p:nvCxnSpPr>
          <p:cNvPr id="13" name="Straight Arrow Connector 12"/>
          <p:cNvCxnSpPr/>
          <p:nvPr/>
        </p:nvCxnSpPr>
        <p:spPr>
          <a:xfrm flipV="1">
            <a:off x="9722952" y="3544249"/>
            <a:ext cx="753195" cy="206677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532868" y="1868819"/>
            <a:ext cx="2190084" cy="9460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442674" y="3269015"/>
            <a:ext cx="1090194" cy="2006622"/>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48400" y="2692952"/>
            <a:ext cx="1428976" cy="646331"/>
          </a:xfrm>
          <a:prstGeom prst="rect">
            <a:avLst/>
          </a:prstGeom>
          <a:noFill/>
        </p:spPr>
        <p:txBody>
          <a:bodyPr wrap="square" rtlCol="0">
            <a:spAutoFit/>
          </a:bodyPr>
          <a:lstStyle/>
          <a:p>
            <a:r>
              <a:rPr lang="en-US" dirty="0">
                <a:solidFill>
                  <a:schemeClr val="bg1"/>
                </a:solidFill>
              </a:rPr>
              <a:t>Provincial/City Health Office</a:t>
            </a:r>
          </a:p>
        </p:txBody>
      </p:sp>
      <p:pic>
        <p:nvPicPr>
          <p:cNvPr id="17" name="Picture 1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77169" y="4272326"/>
            <a:ext cx="1130039" cy="52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42674" y="4011590"/>
            <a:ext cx="1130039" cy="52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25582" y="1678106"/>
            <a:ext cx="1130039" cy="52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7775377" y="6479879"/>
            <a:ext cx="2659093" cy="369332"/>
          </a:xfrm>
          <a:prstGeom prst="rect">
            <a:avLst/>
          </a:prstGeom>
          <a:noFill/>
        </p:spPr>
        <p:txBody>
          <a:bodyPr wrap="square" rtlCol="0">
            <a:spAutoFit/>
          </a:bodyPr>
          <a:lstStyle/>
          <a:p>
            <a:r>
              <a:rPr lang="en-US" dirty="0"/>
              <a:t>RHUs/health centers</a:t>
            </a:r>
          </a:p>
        </p:txBody>
      </p:sp>
      <p:sp>
        <p:nvSpPr>
          <p:cNvPr id="3" name="TextBox 2"/>
          <p:cNvSpPr txBox="1"/>
          <p:nvPr/>
        </p:nvSpPr>
        <p:spPr>
          <a:xfrm>
            <a:off x="19049" y="6479879"/>
            <a:ext cx="5755851" cy="307777"/>
          </a:xfrm>
          <a:prstGeom prst="rect">
            <a:avLst/>
          </a:prstGeom>
          <a:noFill/>
        </p:spPr>
        <p:txBody>
          <a:bodyPr wrap="square" rtlCol="0">
            <a:spAutoFit/>
          </a:bodyPr>
          <a:lstStyle/>
          <a:p>
            <a:r>
              <a:rPr lang="en-US" sz="1400" dirty="0"/>
              <a:t>Photo courtesy of </a:t>
            </a:r>
            <a:r>
              <a:rPr lang="en-US" sz="1400" dirty="0">
                <a:hlinkClick r:id="rId20"/>
              </a:rPr>
              <a:t>www.triotree.com</a:t>
            </a:r>
            <a:r>
              <a:rPr lang="en-US" sz="1400" dirty="0"/>
              <a:t> and Makati Health Department</a:t>
            </a:r>
          </a:p>
        </p:txBody>
      </p:sp>
    </p:spTree>
    <p:extLst>
      <p:ext uri="{BB962C8B-B14F-4D97-AF65-F5344CB8AC3E}">
        <p14:creationId xmlns:p14="http://schemas.microsoft.com/office/powerpoint/2010/main" val="1521999611"/>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1182</TotalTime>
  <Words>3567</Words>
  <Application>Microsoft Office PowerPoint</Application>
  <PresentationFormat>Widescreen</PresentationFormat>
  <Paragraphs>440</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Narrow</vt:lpstr>
      <vt:lpstr>Calibri</vt:lpstr>
      <vt:lpstr>Times New Roman</vt:lpstr>
      <vt:lpstr>Horizon</vt:lpstr>
      <vt:lpstr>Introduction to DOTS Network</vt:lpstr>
      <vt:lpstr>Outline of Presentation</vt:lpstr>
      <vt:lpstr>Definition: DOTS in service delivery NETWORK (SDN)</vt:lpstr>
      <vt:lpstr>Operational definition of a functional dots network</vt:lpstr>
      <vt:lpstr>PHILIPPINE STRATEGIC TB ELIMINATION PLAN PHASE 1 (Philstep1)</vt:lpstr>
      <vt:lpstr>Strategy 1. Empower communities and patient groups to promptly access quality TB services</vt:lpstr>
      <vt:lpstr>Strategy 2. Network with other agencies to reduce out-of-pocket expenses and expand social protection programs</vt:lpstr>
      <vt:lpstr>Strategy 5. Guarantee compliance to national protocol of TB prevention and care services and availability of NTP products</vt:lpstr>
      <vt:lpstr>Strategy 6. Expand provision of expanded integrated patient-centered TB service</vt:lpstr>
      <vt:lpstr>Chapter 7. TB DOTS Referral System</vt:lpstr>
      <vt:lpstr>Schematic diagram of DOTS NETWORK</vt:lpstr>
      <vt:lpstr>PowerPoint Presentation</vt:lpstr>
      <vt:lpstr>PowerPoint Presentation</vt:lpstr>
      <vt:lpstr>Strengthening the DOTS NETWORK</vt:lpstr>
      <vt:lpstr>Proposed steps </vt:lpstr>
      <vt:lpstr>Step 1. Identify a multisectoral coordinating committee</vt:lpstr>
      <vt:lpstr>Step 1. Identify a multisectoral coordinating committee</vt:lpstr>
      <vt:lpstr>Step 1. Identify a multisectoral coordinating committee</vt:lpstr>
      <vt:lpstr>Step 2: Conduct Mapping of TB service providers</vt:lpstr>
      <vt:lpstr>Step 2: conduct Mapping of TB service providers</vt:lpstr>
      <vt:lpstr>Step 3: conduct Advocacy and Consultation</vt:lpstr>
      <vt:lpstr>Step 4: create a directory of participating TB service providers</vt:lpstr>
      <vt:lpstr>Step 4: create a directory of participating TB service providers</vt:lpstr>
      <vt:lpstr>Step 5: Conduct training of participating TB service providers</vt:lpstr>
      <vt:lpstr>Step 6: develop referral Protocols and Procedures</vt:lpstr>
      <vt:lpstr>Step 6: develop referral Protocols and Procedures</vt:lpstr>
      <vt:lpstr>Step 7: Issue a local policy to support the dots network</vt:lpstr>
      <vt:lpstr>Step 8: Plan a Monitoring and Evaluation system</vt:lpstr>
      <vt:lpstr>Step 9: promote the dots network</vt:lpstr>
      <vt:lpstr>30% of TB cases contributed by “non-NTP” providers</vt:lpstr>
      <vt:lpstr>Thank you.</vt:lpstr>
      <vt:lpstr>Discussion points: MSCC</vt:lpstr>
      <vt:lpstr>PowerPoint Presentation</vt:lpstr>
      <vt:lpstr>PowerPoint Presentation</vt:lpstr>
      <vt:lpstr>Discussion points: mlgu/blgus, RHUs, health centers</vt:lpstr>
      <vt:lpstr>Discussion points: TB service Providers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 DOTS Referral Network</dc:title>
  <dc:creator>admin-user</dc:creator>
  <cp:lastModifiedBy>alio</cp:lastModifiedBy>
  <cp:revision>204</cp:revision>
  <dcterms:created xsi:type="dcterms:W3CDTF">2014-07-06T20:17:00Z</dcterms:created>
  <dcterms:modified xsi:type="dcterms:W3CDTF">2018-04-08T16:45:06Z</dcterms:modified>
</cp:coreProperties>
</file>