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5" r:id="rId2"/>
  </p:sldMasterIdLst>
  <p:notesMasterIdLst>
    <p:notesMasterId r:id="rId13"/>
  </p:notesMasterIdLst>
  <p:sldIdLst>
    <p:sldId id="376" r:id="rId3"/>
    <p:sldId id="374" r:id="rId4"/>
    <p:sldId id="371" r:id="rId5"/>
    <p:sldId id="372" r:id="rId6"/>
    <p:sldId id="370" r:id="rId7"/>
    <p:sldId id="369" r:id="rId8"/>
    <p:sldId id="280" r:id="rId9"/>
    <p:sldId id="373" r:id="rId10"/>
    <p:sldId id="317" r:id="rId11"/>
    <p:sldId id="3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00"/>
    <a:srgbClr val="006600"/>
    <a:srgbClr val="009900"/>
    <a:srgbClr val="004800"/>
    <a:srgbClr val="003300"/>
    <a:srgbClr val="160CE4"/>
    <a:srgbClr val="0033CC"/>
    <a:srgbClr val="B90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4580" autoAdjust="0"/>
    <p:restoredTop sz="86410" autoAdjust="0"/>
  </p:normalViewPr>
  <p:slideViewPr>
    <p:cSldViewPr>
      <p:cViewPr varScale="1">
        <p:scale>
          <a:sx n="69" d="100"/>
          <a:sy n="69" d="100"/>
        </p:scale>
        <p:origin x="5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26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65F628-4927-475D-BE3D-61D62CB65842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2A34B7-ADBC-4770-8749-8DB51DB90A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10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0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5FA7E-D7B6-4978-B021-A9DD252D84CB}" type="slidenum">
              <a:rPr kumimoji="0" lang="en-P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0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P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7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2A34B7-ADBC-4770-8749-8DB51DB90A8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8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2A34B7-ADBC-4770-8749-8DB51DB90A8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15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tabLst>
                <a:tab pos="722826" algn="l"/>
                <a:tab pos="1447209" algn="l"/>
                <a:tab pos="2170035" algn="l"/>
                <a:tab pos="2894418" algn="l"/>
              </a:tabLst>
              <a:defRPr/>
            </a:pPr>
            <a:fld id="{D2AD6FEC-02E3-4230-BE47-D2FFDF306BD6}" type="slidenum">
              <a:rPr lang="en-US" smtClean="0"/>
              <a:pPr>
                <a:tabLst>
                  <a:tab pos="722826" algn="l"/>
                  <a:tab pos="1447209" algn="l"/>
                  <a:tab pos="2170035" algn="l"/>
                  <a:tab pos="2894418" algn="l"/>
                </a:tabLst>
                <a:defRPr/>
              </a:pPr>
              <a:t>3</a:t>
            </a:fld>
            <a:endParaRPr lang="en-US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7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tabLst>
                <a:tab pos="722826" algn="l"/>
                <a:tab pos="1447209" algn="l"/>
                <a:tab pos="2170035" algn="l"/>
                <a:tab pos="2894418" algn="l"/>
              </a:tabLst>
              <a:defRPr/>
            </a:pPr>
            <a:fld id="{D2AD6FEC-02E3-4230-BE47-D2FFDF306BD6}" type="slidenum">
              <a:rPr lang="en-US" smtClean="0"/>
              <a:pPr>
                <a:tabLst>
                  <a:tab pos="722826" algn="l"/>
                  <a:tab pos="1447209" algn="l"/>
                  <a:tab pos="2170035" algn="l"/>
                  <a:tab pos="2894418" algn="l"/>
                </a:tabLst>
                <a:defRPr/>
              </a:pPr>
              <a:t>4</a:t>
            </a:fld>
            <a:endParaRPr lang="en-US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74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tabLst>
                <a:tab pos="722826" algn="l"/>
                <a:tab pos="1447209" algn="l"/>
                <a:tab pos="2170035" algn="l"/>
                <a:tab pos="2894418" algn="l"/>
              </a:tabLst>
              <a:defRPr/>
            </a:pPr>
            <a:fld id="{D2AD6FEC-02E3-4230-BE47-D2FFDF306BD6}" type="slidenum">
              <a:rPr lang="en-US" smtClean="0"/>
              <a:pPr>
                <a:tabLst>
                  <a:tab pos="722826" algn="l"/>
                  <a:tab pos="1447209" algn="l"/>
                  <a:tab pos="2170035" algn="l"/>
                  <a:tab pos="2894418" algn="l"/>
                </a:tabLst>
                <a:defRPr/>
              </a:pPr>
              <a:t>5</a:t>
            </a:fld>
            <a:endParaRPr lang="en-US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74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tabLst>
                <a:tab pos="722826" algn="l"/>
                <a:tab pos="1447209" algn="l"/>
                <a:tab pos="2170035" algn="l"/>
                <a:tab pos="2894418" algn="l"/>
              </a:tabLst>
              <a:defRPr/>
            </a:pPr>
            <a:fld id="{D2AD6FEC-02E3-4230-BE47-D2FFDF306BD6}" type="slidenum">
              <a:rPr lang="en-US" smtClean="0"/>
              <a:pPr>
                <a:tabLst>
                  <a:tab pos="722826" algn="l"/>
                  <a:tab pos="1447209" algn="l"/>
                  <a:tab pos="2170035" algn="l"/>
                  <a:tab pos="2894418" algn="l"/>
                </a:tabLst>
                <a:defRPr/>
              </a:pPr>
              <a:t>6</a:t>
            </a:fld>
            <a:endParaRPr lang="en-US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7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tabLst>
                <a:tab pos="722826" algn="l"/>
                <a:tab pos="1447209" algn="l"/>
                <a:tab pos="2170035" algn="l"/>
                <a:tab pos="2894418" algn="l"/>
              </a:tabLst>
              <a:defRPr/>
            </a:pPr>
            <a:fld id="{D2AD6FEC-02E3-4230-BE47-D2FFDF306BD6}" type="slidenum">
              <a:rPr lang="en-US" smtClean="0"/>
              <a:pPr>
                <a:tabLst>
                  <a:tab pos="722826" algn="l"/>
                  <a:tab pos="1447209" algn="l"/>
                  <a:tab pos="2170035" algn="l"/>
                  <a:tab pos="2894418" algn="l"/>
                </a:tabLst>
                <a:defRPr/>
              </a:pPr>
              <a:t>7</a:t>
            </a:fld>
            <a:endParaRPr lang="en-US" dirty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009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2A34B7-ADBC-4770-8749-8DB51DB90A8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3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2A34B7-ADBC-4770-8749-8DB51DB90A8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FB439-7D77-41A3-B1E1-836D2F68AC6B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AA33-B282-4238-81A7-4FAB7DFF5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6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CA6FC-6A4C-4B0C-853A-08C052927C5C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BB622-77EB-4A53-8BDE-7D28DAD796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0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6AC0-5D5D-4EA6-8BB7-6BA9BA92FB1C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C2926-289C-4F9B-B877-1722C440F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28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148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18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023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1874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8607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9535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793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334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7C2D-EF3F-46EE-B96F-94F293CD04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45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4956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9940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030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418B-5C60-4F16-B901-1CC96194C3B1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F43E5-73AB-4CE1-B7EE-DD478D6544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16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4A77-B40E-45A3-820F-E75C9691AE5E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8A3E9-BA21-49D1-B2DC-F8652B3A40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6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87A7-2FF5-49C6-952E-086993527429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51B4-7E99-4093-B225-48463C491E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8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C2287-22DA-454D-A239-36EAE6A3090E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3218-DF19-43E3-9FEC-63CC6D8B0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71A2-F3BD-47C2-A1F2-73808490B460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A7223-E1C7-4602-A8E9-B38954477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4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D46EC-E75F-4DBE-96FE-34833FC4F413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A5705-B697-43AE-B9A0-91B16AD02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E244A-DDC0-4AD6-B99C-EE59F5F535BC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8BAE3-EA09-4603-B576-5C9786749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3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F2066F-553C-4287-8599-8AD061AF40E3}" type="datetimeFigureOut">
              <a:rPr lang="en-US"/>
              <a:pPr>
                <a:defRPr/>
              </a:pPr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DF3E1F-23EE-4CA0-872A-305B2FB79A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6564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4206B-F0F2-4E24-8FE8-F44722B4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030"/>
          </a:xfrm>
        </p:spPr>
        <p:txBody>
          <a:bodyPr/>
          <a:lstStyle/>
          <a:p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78C1E-096D-49C6-A7E7-11FCCC4DC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630" y="1647516"/>
            <a:ext cx="8229600" cy="4600884"/>
          </a:xfrm>
        </p:spPr>
        <p:txBody>
          <a:bodyPr/>
          <a:lstStyle/>
          <a:p>
            <a:pPr marL="25400" indent="0" algn="ctr">
              <a:buNone/>
            </a:pPr>
            <a:endParaRPr lang="en-PH" sz="4000" b="1" dirty="0"/>
          </a:p>
          <a:p>
            <a:pPr marL="25400" indent="0" algn="ctr">
              <a:buNone/>
            </a:pPr>
            <a:endParaRPr lang="en-PH" sz="4000" b="1" dirty="0"/>
          </a:p>
          <a:p>
            <a:pPr marL="25400" indent="0" algn="ctr">
              <a:buNone/>
            </a:pPr>
            <a:r>
              <a:rPr lang="en-PH" sz="4000" b="1" dirty="0"/>
              <a:t>Overview of the</a:t>
            </a:r>
          </a:p>
          <a:p>
            <a:pPr marL="25400" indent="0" algn="ctr">
              <a:buNone/>
            </a:pPr>
            <a:r>
              <a:rPr lang="en-PH" sz="4000" b="1" dirty="0"/>
              <a:t>Workshop on Strengthening                PMDT Case Finding, Case Holding and Referral System	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34B1CE-EB8F-42E5-9543-48F72590A606}"/>
              </a:ext>
            </a:extLst>
          </p:cNvPr>
          <p:cNvCxnSpPr>
            <a:cxnSpLocks/>
          </p:cNvCxnSpPr>
          <p:nvPr/>
        </p:nvCxnSpPr>
        <p:spPr>
          <a:xfrm>
            <a:off x="990600" y="2971800"/>
            <a:ext cx="71916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0CE0369-85C8-4912-A0D0-1B3598D16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990600" y="5759104"/>
            <a:ext cx="7191660" cy="73552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52400" y="404732"/>
            <a:ext cx="8763000" cy="1007936"/>
            <a:chOff x="861179" y="1032791"/>
            <a:chExt cx="10111622" cy="1204356"/>
          </a:xfrm>
        </p:grpSpPr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464"/>
            <a:stretch>
              <a:fillRect/>
            </a:stretch>
          </p:blipFill>
          <p:spPr bwMode="auto">
            <a:xfrm>
              <a:off x="4973780" y="1119126"/>
              <a:ext cx="3613045" cy="1031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179" y="1032791"/>
              <a:ext cx="3239555" cy="1151500"/>
            </a:xfrm>
            <a:prstGeom prst="rect">
              <a:avLst/>
            </a:prstGeom>
          </p:spPr>
        </p:pic>
        <p:pic>
          <p:nvPicPr>
            <p:cNvPr id="13" name="Picture 12" descr="PBSPlogo-transparent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598417" y="1032791"/>
              <a:ext cx="1374384" cy="1204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36575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80E67-0F16-405E-BC31-ABEEC815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3ED87-5B73-4B0E-A359-60773FE71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endParaRPr lang="en-PH" b="1" dirty="0"/>
          </a:p>
          <a:p>
            <a:pPr marL="0" indent="0" algn="ctr">
              <a:buNone/>
            </a:pPr>
            <a:r>
              <a:rPr lang="en-PH" b="1" dirty="0"/>
              <a:t>END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8513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/>
          <a:lstStyle/>
          <a:p>
            <a:r>
              <a:rPr lang="en-US" sz="2600" dirty="0"/>
              <a:t>MDR-TB cases are costly and difficult to treat</a:t>
            </a:r>
          </a:p>
          <a:p>
            <a:r>
              <a:rPr lang="en-US" sz="2600" dirty="0"/>
              <a:t>Improper management and poor referral system may lead to transmission, development of XDR-TB and death</a:t>
            </a:r>
          </a:p>
          <a:p>
            <a:r>
              <a:rPr lang="en-US" sz="2600" dirty="0"/>
              <a:t>We need to implement a program that will detect most of the MDR-TB cases and ensure that they receive quality care</a:t>
            </a:r>
          </a:p>
          <a:p>
            <a:r>
              <a:rPr lang="en-US" sz="2600" dirty="0"/>
              <a:t>We need to ensure that they complete their treatment and adverse reactions are addressed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Background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55EBA6-484F-4FE8-B031-77BE35C4173B}"/>
              </a:ext>
            </a:extLst>
          </p:cNvPr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119254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86139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2512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Expected Outputs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120" y="2250622"/>
            <a:ext cx="8534400" cy="3498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Flow diagram of the existing PMDT case finding, case  holding and referral system in DOTS facilities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endParaRPr lang="en-US" sz="26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List of gaps and issues in PMDT case finding, case holding and referral system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endParaRPr lang="en-US" sz="26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Regional, provincial and city/municipal strategies and activities to address identified gaps</a:t>
            </a:r>
          </a:p>
        </p:txBody>
      </p:sp>
    </p:spTree>
    <p:extLst>
      <p:ext uri="{BB962C8B-B14F-4D97-AF65-F5344CB8AC3E}">
        <p14:creationId xmlns:p14="http://schemas.microsoft.com/office/powerpoint/2010/main" val="1770058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2512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Expected Outputs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120" y="2264476"/>
            <a:ext cx="8534400" cy="351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4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List of the roles and responsibilities of the different stakeholders and development partners in each aspect of PMDT implementation based on gap analysis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4"/>
            </a:pPr>
            <a:endParaRPr lang="en-US" sz="26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4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Implementation plan of strategies and activities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4"/>
            </a:pPr>
            <a:endParaRPr lang="en-US" sz="26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4"/>
            </a:pPr>
            <a:r>
              <a:rPr lang="en-US" sz="26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Proficiency in proper sputum packaging and transport of specimens</a:t>
            </a:r>
            <a:endParaRPr lang="en-US" sz="260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54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153400" cy="3733800"/>
          </a:xfrm>
        </p:spPr>
        <p:txBody>
          <a:bodyPr/>
          <a:lstStyle/>
          <a:p>
            <a:pPr eaLnBrk="1" hangingPunct="1"/>
            <a:r>
              <a:rPr lang="en-US" altLang="en-US" sz="2600" dirty="0"/>
              <a:t>To analyze the existing processes and procedures involved in case finding, case holding and referral</a:t>
            </a:r>
          </a:p>
          <a:p>
            <a:pPr marL="0" indent="0" eaLnBrk="1" hangingPunct="1">
              <a:buNone/>
            </a:pPr>
            <a:endParaRPr lang="en-US" altLang="en-US" sz="2600" dirty="0"/>
          </a:p>
          <a:p>
            <a:pPr eaLnBrk="1" hangingPunct="1"/>
            <a:r>
              <a:rPr lang="en-US" altLang="en-US" sz="2600" dirty="0"/>
              <a:t>To discuss the ideal set-up of a PMDT facility (RHU level or TC/STC level)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To identify issues and gaps that impede effective case finding, case holding and referral 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endParaRPr lang="en-US" altLang="en-US" sz="2600" dirty="0"/>
          </a:p>
          <a:p>
            <a:pPr marL="0" indent="0" eaLnBrk="1" hangingPunct="1">
              <a:buNone/>
            </a:pPr>
            <a:endParaRPr lang="en-US" altLang="en-US" sz="26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Workshop 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405092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82000" cy="2133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To address identified issues and gaps through a participatory approach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To develop an enhanced PMDT referral system</a:t>
            </a:r>
          </a:p>
          <a:p>
            <a:pPr eaLnBrk="1" hangingPunct="1"/>
            <a:endParaRPr lang="en-US" altLang="en-US" sz="28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Workshop 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  <p:extLst>
      <p:ext uri="{BB962C8B-B14F-4D97-AF65-F5344CB8AC3E}">
        <p14:creationId xmlns:p14="http://schemas.microsoft.com/office/powerpoint/2010/main" val="190012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615562"/>
              </p:ext>
            </p:extLst>
          </p:nvPr>
        </p:nvGraphicFramePr>
        <p:xfrm>
          <a:off x="442912" y="1676400"/>
          <a:ext cx="8320088" cy="4652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01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Day 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0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Time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Activity/Session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8:00 AM – 8:30 AM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Registration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8:30 AM – 9:30 AM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Opening Program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2000" dirty="0">
                          <a:effectLst/>
                        </a:rPr>
                        <a:t>Singing of the Philippine National Anthem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2000" dirty="0">
                          <a:effectLst/>
                        </a:rPr>
                        <a:t>Welcome Messages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2000" dirty="0">
                          <a:effectLst/>
                        </a:rPr>
                        <a:t>Setting of Expectations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●"/>
                      </a:pPr>
                      <a:r>
                        <a:rPr lang="en-US" sz="2000" dirty="0">
                          <a:effectLst/>
                        </a:rPr>
                        <a:t>Overview of the Workshop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2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9:30 AM – 10:30 AM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Workshop 1: Review of the Existing Referral System or Case-holding Mechanism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Plenary Presentation for Workshop 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9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10:30 AM – 12:30 PM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Visit to a Treatment Center or Satellite Treatment Center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12:30 PM – 1:30 PM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Lunch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n-lt"/>
                <a:ea typeface="+mj-ea"/>
                <a:cs typeface="+mj-cs"/>
              </a:rPr>
              <a:t>Program of Activities</a:t>
            </a:r>
            <a:endParaRPr lang="en-US" sz="6000" b="1" dirty="0">
              <a:latin typeface="+mn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Program of Activities</a:t>
            </a:r>
            <a:endParaRPr lang="en-US" sz="6000" b="1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536317"/>
              </p:ext>
            </p:extLst>
          </p:nvPr>
        </p:nvGraphicFramePr>
        <p:xfrm>
          <a:off x="304800" y="1905000"/>
          <a:ext cx="8534400" cy="2575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6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Activity/Session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490573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1:30 PM – 4:00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PM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Input 1:  Background on DRTB and PMDT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Input 2: Case-finding and Referral Procedures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Input 3. Other Indications for </a:t>
                      </a:r>
                      <a:r>
                        <a:rPr lang="en-US" sz="2000" dirty="0" err="1">
                          <a:effectLst/>
                        </a:rPr>
                        <a:t>Xper</a:t>
                      </a:r>
                      <a:r>
                        <a:rPr lang="en-US" sz="2000" baseline="0" dirty="0" err="1">
                          <a:effectLst/>
                        </a:rPr>
                        <a:t>t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MTB/RIF</a:t>
                      </a:r>
                      <a:r>
                        <a:rPr lang="en-US" sz="2000" baseline="0" dirty="0">
                          <a:effectLst/>
                        </a:rPr>
                        <a:t> Testing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Input 4: Case</a:t>
                      </a:r>
                      <a:r>
                        <a:rPr lang="en-US" sz="2000" baseline="0" dirty="0">
                          <a:effectLst/>
                        </a:rPr>
                        <a:t> H</a:t>
                      </a:r>
                      <a:r>
                        <a:rPr lang="en-US" sz="2000" dirty="0">
                          <a:effectLst/>
                        </a:rPr>
                        <a:t>olding for PMDT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4:00 PM – 5:00 PM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Workshop 2: Identification of Gaps and Issues in Case Finding, Referral Procedures and Case Holding 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821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304800"/>
            <a:ext cx="8534400" cy="1143000"/>
          </a:xfrm>
          <a:prstGeom prst="rect">
            <a:avLst/>
          </a:prstGeom>
          <a:noFill/>
          <a:ln w="57150">
            <a:solidFill>
              <a:srgbClr val="33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800" b="1" dirty="0">
                <a:latin typeface="+mj-lt"/>
                <a:ea typeface="+mj-ea"/>
                <a:cs typeface="+mj-cs"/>
              </a:rPr>
              <a:t>Program of Activities</a:t>
            </a:r>
            <a:endParaRPr lang="en-US" sz="6000" b="1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0048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PH" b="1" dirty="0">
                <a:solidFill>
                  <a:srgbClr val="FFFF00"/>
                </a:solidFill>
              </a:rPr>
              <a:t>Department of Health – National TB Control Program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508822"/>
              </p:ext>
            </p:extLst>
          </p:nvPr>
        </p:nvGraphicFramePr>
        <p:xfrm>
          <a:off x="228600" y="1600200"/>
          <a:ext cx="8763000" cy="5257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70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Day 2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Time</a:t>
                      </a:r>
                      <a:endParaRPr lang="en-US" sz="20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Activity/Session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8:00 AM – 8:15 AM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Recapitulation of Day 1 Activities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1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8:15 AM – 9:00 AM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Workshop 3: Finding Solutions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9:00 AM - 11:00 AM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Workshop 4: Stakeholders’ Roles and Responsibilities in PMDT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8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11:00 AM – 12:00 NN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Plenary Presentation of Workshops 2, 3 and 4 Outputs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7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12:00 NN – 1:00 PM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Lunch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71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1:00 PM - 3:00 PM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Workshop 5: Development of Enhanced Two-way PMDT Referral System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Plenary Presentation of Workshop 5 Outputs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14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3:00 PM – 5:00 PM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Demonstration and Return Demonstration of Proper Sputum Packaging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59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Agreements and Next Steps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Closing Program</a:t>
                      </a: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561</Words>
  <Application>Microsoft Office PowerPoint</Application>
  <PresentationFormat>On-screen Show (4:3)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Noto Sans Symbols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of Trainers for PMDT</dc:title>
  <dc:creator>stuartpancho</dc:creator>
  <cp:lastModifiedBy>alio</cp:lastModifiedBy>
  <cp:revision>188</cp:revision>
  <dcterms:created xsi:type="dcterms:W3CDTF">2011-01-23T20:07:06Z</dcterms:created>
  <dcterms:modified xsi:type="dcterms:W3CDTF">2018-04-10T15:03:59Z</dcterms:modified>
</cp:coreProperties>
</file>