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85" r:id="rId2"/>
    <p:sldId id="258" r:id="rId3"/>
    <p:sldId id="259" r:id="rId4"/>
    <p:sldId id="260" r:id="rId5"/>
    <p:sldId id="261" r:id="rId6"/>
    <p:sldId id="262" r:id="rId7"/>
    <p:sldId id="263" r:id="rId8"/>
    <p:sldId id="264" r:id="rId9"/>
    <p:sldId id="265" r:id="rId10"/>
    <p:sldId id="266" r:id="rId11"/>
    <p:sldId id="287" r:id="rId12"/>
    <p:sldId id="288" r:id="rId13"/>
    <p:sldId id="289" r:id="rId14"/>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6985" autoAdjust="0"/>
    <p:restoredTop sz="94660"/>
  </p:normalViewPr>
  <p:slideViewPr>
    <p:cSldViewPr snapToGrid="0" showGuides="1">
      <p:cViewPr varScale="1">
        <p:scale>
          <a:sx n="69" d="100"/>
          <a:sy n="69" d="100"/>
        </p:scale>
        <p:origin x="618" y="6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51" d="100"/>
          <a:sy n="51" d="100"/>
        </p:scale>
        <p:origin x="285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9780"/>
          </a:xfrm>
          <a:prstGeom prst="rect">
            <a:avLst/>
          </a:prstGeom>
        </p:spPr>
        <p:txBody>
          <a:bodyPr vert="horz" lIns="93936" tIns="46968" rIns="93936" bIns="46968" rtlCol="0"/>
          <a:lstStyle>
            <a:lvl1pPr algn="r">
              <a:defRPr sz="1200"/>
            </a:lvl1pPr>
          </a:lstStyle>
          <a:p>
            <a:fld id="{46635C3B-23D0-4A52-933A-10239086537B}" type="datetimeFigureOut">
              <a:rPr lang="en-US" smtClean="0"/>
              <a:t>4/19/2018</a:t>
            </a:fld>
            <a:endParaRPr lang="en-US"/>
          </a:p>
        </p:txBody>
      </p:sp>
      <p:sp>
        <p:nvSpPr>
          <p:cNvPr id="4" name="Footer Placeholder 3"/>
          <p:cNvSpPr>
            <a:spLocks noGrp="1"/>
          </p:cNvSpPr>
          <p:nvPr>
            <p:ph type="ftr" sz="quarter" idx="2"/>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3297"/>
            <a:ext cx="3066733" cy="469779"/>
          </a:xfrm>
          <a:prstGeom prst="rect">
            <a:avLst/>
          </a:prstGeom>
        </p:spPr>
        <p:txBody>
          <a:bodyPr vert="horz" lIns="93936" tIns="46968" rIns="93936" bIns="46968" rtlCol="0" anchor="b"/>
          <a:lstStyle>
            <a:lvl1pPr algn="r">
              <a:defRPr sz="1200"/>
            </a:lvl1pPr>
          </a:lstStyle>
          <a:p>
            <a:fld id="{4257BA8D-15BC-4FCC-BB22-E1B2EE5A3D3B}" type="slidenum">
              <a:rPr lang="en-US" smtClean="0"/>
              <a:t>‹#›</a:t>
            </a:fld>
            <a:endParaRPr lang="en-US"/>
          </a:p>
        </p:txBody>
      </p:sp>
    </p:spTree>
    <p:extLst>
      <p:ext uri="{BB962C8B-B14F-4D97-AF65-F5344CB8AC3E}">
        <p14:creationId xmlns:p14="http://schemas.microsoft.com/office/powerpoint/2010/main" val="945260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7902D336-5CDF-4E77-896C-C74F611DD4D9}" type="datetimeFigureOut">
              <a:rPr lang="en-PH" smtClean="0"/>
              <a:t>19/04/2018</a:t>
            </a:fld>
            <a:endParaRPr lang="en-PH"/>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708025" y="4505325"/>
            <a:ext cx="5661025" cy="36877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6" name="Footer Placeholder 5"/>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40" tIns="45720" rIns="91440" bIns="45720" rtlCol="0" anchor="b"/>
          <a:lstStyle>
            <a:lvl1pPr algn="r">
              <a:defRPr sz="1200"/>
            </a:lvl1pPr>
          </a:lstStyle>
          <a:p>
            <a:fld id="{F253C6BE-F9E5-4959-93F3-C9D47EAD4210}" type="slidenum">
              <a:rPr lang="en-PH" smtClean="0"/>
              <a:t>‹#›</a:t>
            </a:fld>
            <a:endParaRPr lang="en-PH"/>
          </a:p>
        </p:txBody>
      </p:sp>
    </p:spTree>
    <p:extLst>
      <p:ext uri="{BB962C8B-B14F-4D97-AF65-F5344CB8AC3E}">
        <p14:creationId xmlns:p14="http://schemas.microsoft.com/office/powerpoint/2010/main" val="3875333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F253C6BE-F9E5-4959-93F3-C9D47EAD4210}" type="slidenum">
              <a:rPr lang="en-PH" smtClean="0"/>
              <a:t>1</a:t>
            </a:fld>
            <a:endParaRPr lang="en-PH"/>
          </a:p>
        </p:txBody>
      </p:sp>
    </p:spTree>
    <p:extLst>
      <p:ext uri="{BB962C8B-B14F-4D97-AF65-F5344CB8AC3E}">
        <p14:creationId xmlns:p14="http://schemas.microsoft.com/office/powerpoint/2010/main" val="33925253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F253C6BE-F9E5-4959-93F3-C9D47EAD4210}" type="slidenum">
              <a:rPr lang="en-PH" smtClean="0"/>
              <a:t>10</a:t>
            </a:fld>
            <a:endParaRPr lang="en-PH"/>
          </a:p>
        </p:txBody>
      </p:sp>
    </p:spTree>
    <p:extLst>
      <p:ext uri="{BB962C8B-B14F-4D97-AF65-F5344CB8AC3E}">
        <p14:creationId xmlns:p14="http://schemas.microsoft.com/office/powerpoint/2010/main" val="2212341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F253C6BE-F9E5-4959-93F3-C9D47EAD4210}" type="slidenum">
              <a:rPr lang="en-PH" smtClean="0"/>
              <a:t>11</a:t>
            </a:fld>
            <a:endParaRPr lang="en-PH"/>
          </a:p>
        </p:txBody>
      </p:sp>
    </p:spTree>
    <p:extLst>
      <p:ext uri="{BB962C8B-B14F-4D97-AF65-F5344CB8AC3E}">
        <p14:creationId xmlns:p14="http://schemas.microsoft.com/office/powerpoint/2010/main" val="2007387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F253C6BE-F9E5-4959-93F3-C9D47EAD4210}" type="slidenum">
              <a:rPr lang="en-PH" smtClean="0"/>
              <a:t>12</a:t>
            </a:fld>
            <a:endParaRPr lang="en-PH"/>
          </a:p>
        </p:txBody>
      </p:sp>
    </p:spTree>
    <p:extLst>
      <p:ext uri="{BB962C8B-B14F-4D97-AF65-F5344CB8AC3E}">
        <p14:creationId xmlns:p14="http://schemas.microsoft.com/office/powerpoint/2010/main" val="2630845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F253C6BE-F9E5-4959-93F3-C9D47EAD4210}" type="slidenum">
              <a:rPr lang="en-PH" smtClean="0"/>
              <a:t>13</a:t>
            </a:fld>
            <a:endParaRPr lang="en-PH"/>
          </a:p>
        </p:txBody>
      </p:sp>
    </p:spTree>
    <p:extLst>
      <p:ext uri="{BB962C8B-B14F-4D97-AF65-F5344CB8AC3E}">
        <p14:creationId xmlns:p14="http://schemas.microsoft.com/office/powerpoint/2010/main" val="1899041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F253C6BE-F9E5-4959-93F3-C9D47EAD4210}" type="slidenum">
              <a:rPr lang="en-PH" smtClean="0"/>
              <a:t>2</a:t>
            </a:fld>
            <a:endParaRPr lang="en-PH"/>
          </a:p>
        </p:txBody>
      </p:sp>
    </p:spTree>
    <p:extLst>
      <p:ext uri="{BB962C8B-B14F-4D97-AF65-F5344CB8AC3E}">
        <p14:creationId xmlns:p14="http://schemas.microsoft.com/office/powerpoint/2010/main" val="4035600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F253C6BE-F9E5-4959-93F3-C9D47EAD4210}" type="slidenum">
              <a:rPr lang="en-PH" smtClean="0"/>
              <a:t>3</a:t>
            </a:fld>
            <a:endParaRPr lang="en-PH"/>
          </a:p>
        </p:txBody>
      </p:sp>
    </p:spTree>
    <p:extLst>
      <p:ext uri="{BB962C8B-B14F-4D97-AF65-F5344CB8AC3E}">
        <p14:creationId xmlns:p14="http://schemas.microsoft.com/office/powerpoint/2010/main" val="3748294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F253C6BE-F9E5-4959-93F3-C9D47EAD4210}" type="slidenum">
              <a:rPr lang="en-PH" smtClean="0"/>
              <a:t>4</a:t>
            </a:fld>
            <a:endParaRPr lang="en-PH"/>
          </a:p>
        </p:txBody>
      </p:sp>
    </p:spTree>
    <p:extLst>
      <p:ext uri="{BB962C8B-B14F-4D97-AF65-F5344CB8AC3E}">
        <p14:creationId xmlns:p14="http://schemas.microsoft.com/office/powerpoint/2010/main" val="1333883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F253C6BE-F9E5-4959-93F3-C9D47EAD4210}" type="slidenum">
              <a:rPr lang="en-PH" smtClean="0"/>
              <a:t>5</a:t>
            </a:fld>
            <a:endParaRPr lang="en-PH"/>
          </a:p>
        </p:txBody>
      </p:sp>
    </p:spTree>
    <p:extLst>
      <p:ext uri="{BB962C8B-B14F-4D97-AF65-F5344CB8AC3E}">
        <p14:creationId xmlns:p14="http://schemas.microsoft.com/office/powerpoint/2010/main" val="3557581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F253C6BE-F9E5-4959-93F3-C9D47EAD4210}" type="slidenum">
              <a:rPr lang="en-PH" smtClean="0"/>
              <a:t>6</a:t>
            </a:fld>
            <a:endParaRPr lang="en-PH"/>
          </a:p>
        </p:txBody>
      </p:sp>
    </p:spTree>
    <p:extLst>
      <p:ext uri="{BB962C8B-B14F-4D97-AF65-F5344CB8AC3E}">
        <p14:creationId xmlns:p14="http://schemas.microsoft.com/office/powerpoint/2010/main" val="4182890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F253C6BE-F9E5-4959-93F3-C9D47EAD4210}" type="slidenum">
              <a:rPr lang="en-PH" smtClean="0"/>
              <a:t>7</a:t>
            </a:fld>
            <a:endParaRPr lang="en-PH"/>
          </a:p>
        </p:txBody>
      </p:sp>
    </p:spTree>
    <p:extLst>
      <p:ext uri="{BB962C8B-B14F-4D97-AF65-F5344CB8AC3E}">
        <p14:creationId xmlns:p14="http://schemas.microsoft.com/office/powerpoint/2010/main" val="1864187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F253C6BE-F9E5-4959-93F3-C9D47EAD4210}" type="slidenum">
              <a:rPr lang="en-PH" smtClean="0"/>
              <a:t>8</a:t>
            </a:fld>
            <a:endParaRPr lang="en-PH"/>
          </a:p>
        </p:txBody>
      </p:sp>
    </p:spTree>
    <p:extLst>
      <p:ext uri="{BB962C8B-B14F-4D97-AF65-F5344CB8AC3E}">
        <p14:creationId xmlns:p14="http://schemas.microsoft.com/office/powerpoint/2010/main" val="4236974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F253C6BE-F9E5-4959-93F3-C9D47EAD4210}" type="slidenum">
              <a:rPr lang="en-PH" smtClean="0"/>
              <a:t>9</a:t>
            </a:fld>
            <a:endParaRPr lang="en-PH"/>
          </a:p>
        </p:txBody>
      </p:sp>
    </p:spTree>
    <p:extLst>
      <p:ext uri="{BB962C8B-B14F-4D97-AF65-F5344CB8AC3E}">
        <p14:creationId xmlns:p14="http://schemas.microsoft.com/office/powerpoint/2010/main" val="3042591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pPr fontAlgn="base">
              <a:spcBef>
                <a:spcPct val="0"/>
              </a:spcBef>
              <a:spcAft>
                <a:spcPct val="0"/>
              </a:spcAft>
            </a:pPr>
            <a:endParaRPr lang="en-US" sz="1800">
              <a:solidFill>
                <a:prstClr val="white"/>
              </a:solidFill>
              <a:latin typeface="Lucida Handwriting" pitchFamily="66" charset="0"/>
            </a:endParaRPr>
          </a:p>
        </p:txBody>
      </p:sp>
      <p:sp>
        <p:nvSpPr>
          <p:cNvPr id="8" name="Freeform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pPr fontAlgn="base">
              <a:spcBef>
                <a:spcPct val="0"/>
              </a:spcBef>
              <a:spcAft>
                <a:spcPct val="0"/>
              </a:spcAft>
            </a:pPr>
            <a:endParaRPr lang="en-US" sz="1800">
              <a:solidFill>
                <a:prstClr val="white"/>
              </a:solidFill>
              <a:latin typeface="Lucida Handwriting" pitchFamily="66" charset="0"/>
            </a:endParaRPr>
          </a:p>
        </p:txBody>
      </p:sp>
      <p:sp>
        <p:nvSpPr>
          <p:cNvPr id="9" name="Title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pPr>
              <a:defRPr/>
            </a:pPr>
            <a:fld id="{423363EC-EE06-4D72-8E96-58BBC05C6A3B}" type="datetimeFigureOut">
              <a:rPr lang="en-US" smtClean="0">
                <a:solidFill>
                  <a:srgbClr val="D4D2D0">
                    <a:shade val="50000"/>
                  </a:srgbClr>
                </a:solidFill>
              </a:rPr>
              <a:pPr>
                <a:defRPr/>
              </a:pPr>
              <a:t>4/19/2018</a:t>
            </a:fld>
            <a:endParaRPr lang="en-US">
              <a:solidFill>
                <a:srgbClr val="D4D2D0">
                  <a:shade val="50000"/>
                </a:srgbClr>
              </a:solidFill>
            </a:endParaRPr>
          </a:p>
        </p:txBody>
      </p:sp>
      <p:sp>
        <p:nvSpPr>
          <p:cNvPr id="19" name="Footer Placeholder 18"/>
          <p:cNvSpPr>
            <a:spLocks noGrp="1"/>
          </p:cNvSpPr>
          <p:nvPr>
            <p:ph type="ftr" sz="quarter" idx="11"/>
          </p:nvPr>
        </p:nvSpPr>
        <p:spPr/>
        <p:txBody>
          <a:bodyPr/>
          <a:lstStyle/>
          <a:p>
            <a:pPr>
              <a:defRPr/>
            </a:pPr>
            <a:endParaRPr lang="en-US">
              <a:solidFill>
                <a:srgbClr val="D4D2D0">
                  <a:shade val="50000"/>
                </a:srgbClr>
              </a:solidFill>
            </a:endParaRPr>
          </a:p>
        </p:txBody>
      </p:sp>
      <p:sp>
        <p:nvSpPr>
          <p:cNvPr id="27" name="Slide Number Placeholder 26"/>
          <p:cNvSpPr>
            <a:spLocks noGrp="1"/>
          </p:cNvSpPr>
          <p:nvPr>
            <p:ph type="sldNum" sz="quarter" idx="12"/>
          </p:nvPr>
        </p:nvSpPr>
        <p:spPr/>
        <p:txBody>
          <a:bodyPr/>
          <a:lstStyle/>
          <a:p>
            <a:pPr>
              <a:defRPr/>
            </a:pPr>
            <a:fld id="{27377D54-43DF-4466-9F42-EB0E445FA5DA}" type="slidenum">
              <a:rPr lang="en-US" smtClean="0">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103230889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D0686C54-A712-4FD9-BDEB-B55F0A04BAC5}" type="datetimeFigureOut">
              <a:rPr lang="en-US" smtClean="0">
                <a:solidFill>
                  <a:srgbClr val="D4D2D0">
                    <a:shade val="50000"/>
                  </a:srgbClr>
                </a:solidFill>
              </a:rPr>
              <a:pPr>
                <a:defRPr/>
              </a:pPr>
              <a:t>4/19/2018</a:t>
            </a:fld>
            <a:endParaRPr lang="en-US">
              <a:solidFill>
                <a:srgbClr val="D4D2D0">
                  <a:shade val="5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4D2D0">
                  <a:shade val="50000"/>
                </a:srgbClr>
              </a:solidFill>
            </a:endParaRPr>
          </a:p>
        </p:txBody>
      </p:sp>
      <p:sp>
        <p:nvSpPr>
          <p:cNvPr id="6" name="Slide Number Placeholder 5"/>
          <p:cNvSpPr>
            <a:spLocks noGrp="1"/>
          </p:cNvSpPr>
          <p:nvPr>
            <p:ph type="sldNum" sz="quarter" idx="12"/>
          </p:nvPr>
        </p:nvSpPr>
        <p:spPr/>
        <p:txBody>
          <a:bodyPr/>
          <a:lstStyle/>
          <a:p>
            <a:pPr>
              <a:defRPr/>
            </a:pPr>
            <a:fld id="{273C4714-DFF2-431C-ACAC-A774D614622B}" type="slidenum">
              <a:rPr lang="en-US" smtClean="0">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946665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D0686C54-A712-4FD9-BDEB-B55F0A04BAC5}" type="datetimeFigureOut">
              <a:rPr lang="en-US" smtClean="0">
                <a:solidFill>
                  <a:srgbClr val="D4D2D0">
                    <a:shade val="50000"/>
                  </a:srgbClr>
                </a:solidFill>
              </a:rPr>
              <a:pPr>
                <a:defRPr/>
              </a:pPr>
              <a:t>4/19/2018</a:t>
            </a:fld>
            <a:endParaRPr lang="en-US">
              <a:solidFill>
                <a:srgbClr val="D4D2D0">
                  <a:shade val="5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4D2D0">
                  <a:shade val="50000"/>
                </a:srgbClr>
              </a:solidFill>
            </a:endParaRPr>
          </a:p>
        </p:txBody>
      </p:sp>
      <p:sp>
        <p:nvSpPr>
          <p:cNvPr id="6" name="Slide Number Placeholder 5"/>
          <p:cNvSpPr>
            <a:spLocks noGrp="1"/>
          </p:cNvSpPr>
          <p:nvPr>
            <p:ph type="sldNum" sz="quarter" idx="12"/>
          </p:nvPr>
        </p:nvSpPr>
        <p:spPr/>
        <p:txBody>
          <a:bodyPr/>
          <a:lstStyle/>
          <a:p>
            <a:pPr>
              <a:defRPr/>
            </a:pPr>
            <a:fld id="{273C4714-DFF2-431C-ACAC-A774D614622B}" type="slidenum">
              <a:rPr lang="en-US" smtClean="0">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809882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92F672F0-68B9-47F0-91F1-3B66493E8B14}" type="datetimeFigureOut">
              <a:rPr lang="en-US" smtClean="0">
                <a:solidFill>
                  <a:srgbClr val="D4D2D0">
                    <a:shade val="50000"/>
                  </a:srgbClr>
                </a:solidFill>
              </a:rPr>
              <a:pPr>
                <a:defRPr/>
              </a:pPr>
              <a:t>4/19/2018</a:t>
            </a:fld>
            <a:endParaRPr lang="en-US">
              <a:solidFill>
                <a:srgbClr val="D4D2D0">
                  <a:shade val="5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4D2D0">
                  <a:shade val="50000"/>
                </a:srgbClr>
              </a:solidFill>
            </a:endParaRPr>
          </a:p>
        </p:txBody>
      </p:sp>
      <p:sp>
        <p:nvSpPr>
          <p:cNvPr id="6" name="Slide Number Placeholder 5"/>
          <p:cNvSpPr>
            <a:spLocks noGrp="1"/>
          </p:cNvSpPr>
          <p:nvPr>
            <p:ph type="sldNum" sz="quarter" idx="12"/>
          </p:nvPr>
        </p:nvSpPr>
        <p:spPr/>
        <p:txBody>
          <a:bodyPr/>
          <a:lstStyle/>
          <a:p>
            <a:pPr>
              <a:defRPr/>
            </a:pPr>
            <a:fld id="{F1B3CF04-A11C-4F73-899C-153A1DFC3D9D}" type="slidenum">
              <a:rPr lang="en-US" smtClean="0">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2284501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pPr fontAlgn="base">
              <a:spcBef>
                <a:spcPct val="0"/>
              </a:spcBef>
              <a:spcAft>
                <a:spcPct val="0"/>
              </a:spcAft>
            </a:pPr>
            <a:endParaRPr lang="en-US" sz="1800">
              <a:solidFill>
                <a:prstClr val="white"/>
              </a:solidFill>
              <a:latin typeface="Lucida Handwriting" pitchFamily="66" charset="0"/>
            </a:endParaRPr>
          </a:p>
        </p:txBody>
      </p:sp>
      <p:sp>
        <p:nvSpPr>
          <p:cNvPr id="9" name="Freeform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pPr fontAlgn="base">
              <a:spcBef>
                <a:spcPct val="0"/>
              </a:spcBef>
              <a:spcAft>
                <a:spcPct val="0"/>
              </a:spcAft>
            </a:pPr>
            <a:endParaRPr lang="en-US" sz="1800">
              <a:solidFill>
                <a:prstClr val="white"/>
              </a:solidFill>
              <a:latin typeface="Lucida Handwriting" pitchFamily="66" charset="0"/>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fld id="{D0686C54-A712-4FD9-BDEB-B55F0A04BAC5}" type="datetimeFigureOut">
              <a:rPr lang="en-US" smtClean="0">
                <a:solidFill>
                  <a:srgbClr val="D4D2D0">
                    <a:shade val="50000"/>
                  </a:srgbClr>
                </a:solidFill>
              </a:rPr>
              <a:pPr>
                <a:defRPr/>
              </a:pPr>
              <a:t>4/19/2018</a:t>
            </a:fld>
            <a:endParaRPr lang="en-US">
              <a:solidFill>
                <a:srgbClr val="D4D2D0">
                  <a:shade val="5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4D2D0">
                  <a:shade val="50000"/>
                </a:srgbClr>
              </a:solidFill>
            </a:endParaRPr>
          </a:p>
        </p:txBody>
      </p:sp>
      <p:sp>
        <p:nvSpPr>
          <p:cNvPr id="6" name="Slide Number Placeholder 5"/>
          <p:cNvSpPr>
            <a:spLocks noGrp="1"/>
          </p:cNvSpPr>
          <p:nvPr>
            <p:ph type="sldNum" sz="quarter" idx="12"/>
          </p:nvPr>
        </p:nvSpPr>
        <p:spPr/>
        <p:txBody>
          <a:bodyPr/>
          <a:lstStyle/>
          <a:p>
            <a:pPr>
              <a:defRPr/>
            </a:pPr>
            <a:fld id="{273C4714-DFF2-431C-ACAC-A774D614622B}" type="slidenum">
              <a:rPr lang="en-US" smtClean="0">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26699608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189F91C5-AB14-44D3-8223-A26B3849ADBB}" type="datetimeFigureOut">
              <a:rPr lang="en-US" smtClean="0">
                <a:solidFill>
                  <a:srgbClr val="D4D2D0">
                    <a:shade val="50000"/>
                  </a:srgbClr>
                </a:solidFill>
              </a:rPr>
              <a:pPr>
                <a:defRPr/>
              </a:pPr>
              <a:t>4/19/2018</a:t>
            </a:fld>
            <a:endParaRPr lang="en-US">
              <a:solidFill>
                <a:srgbClr val="D4D2D0">
                  <a:shade val="5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4D2D0">
                  <a:shade val="50000"/>
                </a:srgbClr>
              </a:solidFill>
            </a:endParaRPr>
          </a:p>
        </p:txBody>
      </p:sp>
      <p:sp>
        <p:nvSpPr>
          <p:cNvPr id="7" name="Slide Number Placeholder 6"/>
          <p:cNvSpPr>
            <a:spLocks noGrp="1"/>
          </p:cNvSpPr>
          <p:nvPr>
            <p:ph type="sldNum" sz="quarter" idx="12"/>
          </p:nvPr>
        </p:nvSpPr>
        <p:spPr/>
        <p:txBody>
          <a:bodyPr/>
          <a:lstStyle/>
          <a:p>
            <a:pPr>
              <a:defRPr/>
            </a:pPr>
            <a:fld id="{491732EF-7CC2-450C-8FC8-07A9264CDCEF}" type="slidenum">
              <a:rPr lang="en-US" smtClean="0">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3489252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fld id="{D0686C54-A712-4FD9-BDEB-B55F0A04BAC5}" type="datetimeFigureOut">
              <a:rPr lang="en-US" smtClean="0">
                <a:solidFill>
                  <a:srgbClr val="D4D2D0">
                    <a:shade val="50000"/>
                  </a:srgbClr>
                </a:solidFill>
              </a:rPr>
              <a:pPr>
                <a:defRPr/>
              </a:pPr>
              <a:t>4/19/2018</a:t>
            </a:fld>
            <a:endParaRPr lang="en-US">
              <a:solidFill>
                <a:srgbClr val="D4D2D0">
                  <a:shade val="50000"/>
                </a:srgbClr>
              </a:solidFill>
            </a:endParaRPr>
          </a:p>
        </p:txBody>
      </p:sp>
      <p:sp>
        <p:nvSpPr>
          <p:cNvPr id="8" name="Footer Placeholder 7"/>
          <p:cNvSpPr>
            <a:spLocks noGrp="1"/>
          </p:cNvSpPr>
          <p:nvPr>
            <p:ph type="ftr" sz="quarter" idx="11"/>
          </p:nvPr>
        </p:nvSpPr>
        <p:spPr/>
        <p:txBody>
          <a:bodyPr/>
          <a:lstStyle/>
          <a:p>
            <a:pPr>
              <a:defRPr/>
            </a:pPr>
            <a:endParaRPr lang="en-US">
              <a:solidFill>
                <a:srgbClr val="D4D2D0">
                  <a:shade val="50000"/>
                </a:srgbClr>
              </a:solidFill>
            </a:endParaRPr>
          </a:p>
        </p:txBody>
      </p:sp>
      <p:sp>
        <p:nvSpPr>
          <p:cNvPr id="9" name="Slide Number Placeholder 8"/>
          <p:cNvSpPr>
            <a:spLocks noGrp="1"/>
          </p:cNvSpPr>
          <p:nvPr>
            <p:ph type="sldNum" sz="quarter" idx="12"/>
          </p:nvPr>
        </p:nvSpPr>
        <p:spPr/>
        <p:txBody>
          <a:bodyPr/>
          <a:lstStyle/>
          <a:p>
            <a:pPr>
              <a:defRPr/>
            </a:pPr>
            <a:fld id="{273C4714-DFF2-431C-ACAC-A774D614622B}" type="slidenum">
              <a:rPr lang="en-US" smtClean="0">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3407190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pPr>
              <a:defRPr/>
            </a:pPr>
            <a:fld id="{D0686C54-A712-4FD9-BDEB-B55F0A04BAC5}" type="datetimeFigureOut">
              <a:rPr lang="en-US" smtClean="0">
                <a:solidFill>
                  <a:srgbClr val="D4D2D0">
                    <a:shade val="50000"/>
                  </a:srgbClr>
                </a:solidFill>
              </a:rPr>
              <a:pPr>
                <a:defRPr/>
              </a:pPr>
              <a:t>4/19/2018</a:t>
            </a:fld>
            <a:endParaRPr lang="en-US">
              <a:solidFill>
                <a:srgbClr val="D4D2D0">
                  <a:shade val="50000"/>
                </a:srgbClr>
              </a:solidFill>
            </a:endParaRPr>
          </a:p>
        </p:txBody>
      </p:sp>
      <p:sp>
        <p:nvSpPr>
          <p:cNvPr id="8" name="Slide Number Placeholder 7"/>
          <p:cNvSpPr>
            <a:spLocks noGrp="1"/>
          </p:cNvSpPr>
          <p:nvPr>
            <p:ph type="sldNum" sz="quarter" idx="11"/>
          </p:nvPr>
        </p:nvSpPr>
        <p:spPr/>
        <p:txBody>
          <a:bodyPr/>
          <a:lstStyle/>
          <a:p>
            <a:pPr>
              <a:defRPr/>
            </a:pPr>
            <a:fld id="{273C4714-DFF2-431C-ACAC-A774D614622B}" type="slidenum">
              <a:rPr lang="en-US" smtClean="0">
                <a:solidFill>
                  <a:srgbClr val="D4D2D0">
                    <a:shade val="50000"/>
                  </a:srgbClr>
                </a:solidFill>
              </a:rPr>
              <a:pPr>
                <a:defRPr/>
              </a:pPr>
              <a:t>‹#›</a:t>
            </a:fld>
            <a:endParaRPr lang="en-US">
              <a:solidFill>
                <a:srgbClr val="D4D2D0">
                  <a:shade val="50000"/>
                </a:srgbClr>
              </a:solidFill>
            </a:endParaRPr>
          </a:p>
        </p:txBody>
      </p:sp>
      <p:sp>
        <p:nvSpPr>
          <p:cNvPr id="9" name="Footer Placeholder 8"/>
          <p:cNvSpPr>
            <a:spLocks noGrp="1"/>
          </p:cNvSpPr>
          <p:nvPr>
            <p:ph type="ftr" sz="quarter" idx="12"/>
          </p:nvPr>
        </p:nvSpPr>
        <p:spPr/>
        <p:txBody>
          <a:bodyPr/>
          <a:lstStyle/>
          <a:p>
            <a:pPr>
              <a:defRPr/>
            </a:pPr>
            <a:endParaRPr lang="en-US">
              <a:solidFill>
                <a:srgbClr val="D4D2D0">
                  <a:shade val="50000"/>
                </a:srgbClr>
              </a:solidFill>
            </a:endParaRPr>
          </a:p>
        </p:txBody>
      </p:sp>
    </p:spTree>
    <p:extLst>
      <p:ext uri="{BB962C8B-B14F-4D97-AF65-F5344CB8AC3E}">
        <p14:creationId xmlns:p14="http://schemas.microsoft.com/office/powerpoint/2010/main" val="335780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0686C54-A712-4FD9-BDEB-B55F0A04BAC5}" type="datetimeFigureOut">
              <a:rPr lang="en-US" smtClean="0">
                <a:solidFill>
                  <a:srgbClr val="D4D2D0">
                    <a:shade val="50000"/>
                  </a:srgbClr>
                </a:solidFill>
              </a:rPr>
              <a:pPr>
                <a:defRPr/>
              </a:pPr>
              <a:t>4/19/2018</a:t>
            </a:fld>
            <a:endParaRPr lang="en-US">
              <a:solidFill>
                <a:srgbClr val="D4D2D0">
                  <a:shade val="50000"/>
                </a:srgbClr>
              </a:solidFill>
            </a:endParaRPr>
          </a:p>
        </p:txBody>
      </p:sp>
      <p:sp>
        <p:nvSpPr>
          <p:cNvPr id="3" name="Footer Placeholder 2"/>
          <p:cNvSpPr>
            <a:spLocks noGrp="1"/>
          </p:cNvSpPr>
          <p:nvPr>
            <p:ph type="ftr" sz="quarter" idx="11"/>
          </p:nvPr>
        </p:nvSpPr>
        <p:spPr/>
        <p:txBody>
          <a:bodyPr/>
          <a:lstStyle/>
          <a:p>
            <a:pPr>
              <a:defRPr/>
            </a:pPr>
            <a:endParaRPr lang="en-US">
              <a:solidFill>
                <a:srgbClr val="D4D2D0">
                  <a:shade val="50000"/>
                </a:srgbClr>
              </a:solidFill>
            </a:endParaRPr>
          </a:p>
        </p:txBody>
      </p:sp>
      <p:sp>
        <p:nvSpPr>
          <p:cNvPr id="4" name="Slide Number Placeholder 3"/>
          <p:cNvSpPr>
            <a:spLocks noGrp="1"/>
          </p:cNvSpPr>
          <p:nvPr>
            <p:ph type="sldNum" sz="quarter" idx="12"/>
          </p:nvPr>
        </p:nvSpPr>
        <p:spPr/>
        <p:txBody>
          <a:bodyPr/>
          <a:lstStyle/>
          <a:p>
            <a:pPr>
              <a:defRPr/>
            </a:pPr>
            <a:fld id="{273C4714-DFF2-431C-ACAC-A774D614622B}" type="slidenum">
              <a:rPr lang="en-US" smtClean="0">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212876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D0686C54-A712-4FD9-BDEB-B55F0A04BAC5}" type="datetimeFigureOut">
              <a:rPr lang="en-US" smtClean="0">
                <a:solidFill>
                  <a:srgbClr val="D4D2D0">
                    <a:shade val="50000"/>
                  </a:srgbClr>
                </a:solidFill>
              </a:rPr>
              <a:pPr>
                <a:defRPr/>
              </a:pPr>
              <a:t>4/19/2018</a:t>
            </a:fld>
            <a:endParaRPr lang="en-US">
              <a:solidFill>
                <a:srgbClr val="D4D2D0">
                  <a:shade val="5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4D2D0">
                  <a:shade val="50000"/>
                </a:srgbClr>
              </a:solidFill>
            </a:endParaRPr>
          </a:p>
        </p:txBody>
      </p:sp>
      <p:sp>
        <p:nvSpPr>
          <p:cNvPr id="7" name="Slide Number Placeholder 6"/>
          <p:cNvSpPr>
            <a:spLocks noGrp="1"/>
          </p:cNvSpPr>
          <p:nvPr>
            <p:ph type="sldNum" sz="quarter" idx="12"/>
          </p:nvPr>
        </p:nvSpPr>
        <p:spPr>
          <a:xfrm>
            <a:off x="10875264" y="6422065"/>
            <a:ext cx="1016000" cy="365125"/>
          </a:xfrm>
        </p:spPr>
        <p:txBody>
          <a:bodyPr/>
          <a:lstStyle/>
          <a:p>
            <a:pPr>
              <a:defRPr/>
            </a:pPr>
            <a:fld id="{273C4714-DFF2-431C-ACAC-A774D614622B}" type="slidenum">
              <a:rPr lang="en-US" smtClean="0">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1739758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09600" y="6422065"/>
            <a:ext cx="2844800" cy="365125"/>
          </a:xfrm>
        </p:spPr>
        <p:txBody>
          <a:bodyPr/>
          <a:lstStyle/>
          <a:p>
            <a:pPr>
              <a:defRPr/>
            </a:pPr>
            <a:fld id="{D0686C54-A712-4FD9-BDEB-B55F0A04BAC5}" type="datetimeFigureOut">
              <a:rPr lang="en-US" smtClean="0">
                <a:solidFill>
                  <a:srgbClr val="D4D2D0">
                    <a:shade val="50000"/>
                  </a:srgbClr>
                </a:solidFill>
              </a:rPr>
              <a:pPr>
                <a:defRPr/>
              </a:pPr>
              <a:t>4/19/2018</a:t>
            </a:fld>
            <a:endParaRPr lang="en-US">
              <a:solidFill>
                <a:srgbClr val="D4D2D0">
                  <a:shade val="5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4D2D0">
                  <a:shade val="50000"/>
                </a:srgbClr>
              </a:solidFill>
            </a:endParaRPr>
          </a:p>
        </p:txBody>
      </p:sp>
      <p:sp>
        <p:nvSpPr>
          <p:cNvPr id="7" name="Slide Number Placeholder 6"/>
          <p:cNvSpPr>
            <a:spLocks noGrp="1"/>
          </p:cNvSpPr>
          <p:nvPr>
            <p:ph type="sldNum" sz="quarter" idx="12"/>
          </p:nvPr>
        </p:nvSpPr>
        <p:spPr/>
        <p:txBody>
          <a:bodyPr/>
          <a:lstStyle/>
          <a:p>
            <a:pPr>
              <a:defRPr/>
            </a:pPr>
            <a:fld id="{273C4714-DFF2-431C-ACAC-A774D614622B}" type="slidenum">
              <a:rPr lang="en-US" smtClean="0">
                <a:solidFill>
                  <a:srgbClr val="D4D2D0">
                    <a:shade val="50000"/>
                  </a:srgbClr>
                </a:solidFill>
              </a:rPr>
              <a:pPr>
                <a:defRPr/>
              </a:pPr>
              <a:t>‹#›</a:t>
            </a:fld>
            <a:endParaRPr lang="en-US">
              <a:solidFill>
                <a:srgbClr val="D4D2D0">
                  <a:shade val="50000"/>
                </a:srgbClr>
              </a:solidFill>
            </a:endParaRPr>
          </a:p>
        </p:txBody>
      </p:sp>
    </p:spTree>
    <p:extLst>
      <p:ext uri="{BB962C8B-B14F-4D97-AF65-F5344CB8AC3E}">
        <p14:creationId xmlns:p14="http://schemas.microsoft.com/office/powerpoint/2010/main" val="3646024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pPr fontAlgn="base">
              <a:spcBef>
                <a:spcPct val="0"/>
              </a:spcBef>
              <a:spcAft>
                <a:spcPct val="0"/>
              </a:spcAft>
            </a:pPr>
            <a:endParaRPr lang="en-US" sz="1800">
              <a:solidFill>
                <a:prstClr val="white"/>
              </a:solidFill>
              <a:latin typeface="Lucida Handwriting" pitchFamily="66" charset="0"/>
            </a:endParaRPr>
          </a:p>
        </p:txBody>
      </p:sp>
      <p:sp>
        <p:nvSpPr>
          <p:cNvPr id="16" name="Freeform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pPr fontAlgn="base">
              <a:spcBef>
                <a:spcPct val="0"/>
              </a:spcBef>
              <a:spcAft>
                <a:spcPct val="0"/>
              </a:spcAft>
            </a:pPr>
            <a:endParaRPr lang="en-US" sz="1800">
              <a:solidFill>
                <a:prstClr val="white"/>
              </a:solidFill>
              <a:latin typeface="Lucida Handwriting" pitchFamily="66" charset="0"/>
            </a:endParaRPr>
          </a:p>
        </p:txBody>
      </p:sp>
      <p:sp>
        <p:nvSpPr>
          <p:cNvPr id="9" name="Title Placeholder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fontAlgn="base">
              <a:spcBef>
                <a:spcPct val="0"/>
              </a:spcBef>
              <a:spcAft>
                <a:spcPct val="0"/>
              </a:spcAft>
              <a:defRPr/>
            </a:pPr>
            <a:fld id="{D0686C54-A712-4FD9-BDEB-B55F0A04BAC5}" type="datetimeFigureOut">
              <a:rPr lang="en-US" smtClean="0">
                <a:solidFill>
                  <a:srgbClr val="D4D2D0">
                    <a:shade val="50000"/>
                  </a:srgbClr>
                </a:solidFill>
                <a:latin typeface="Lucida Handwriting" pitchFamily="66" charset="0"/>
              </a:rPr>
              <a:pPr fontAlgn="base">
                <a:spcBef>
                  <a:spcPct val="0"/>
                </a:spcBef>
                <a:spcAft>
                  <a:spcPct val="0"/>
                </a:spcAft>
                <a:defRPr/>
              </a:pPr>
              <a:t>4/19/2018</a:t>
            </a:fld>
            <a:endParaRPr lang="en-US">
              <a:solidFill>
                <a:srgbClr val="D4D2D0">
                  <a:shade val="50000"/>
                </a:srgbClr>
              </a:solidFill>
              <a:latin typeface="Lucida Handwriting" pitchFamily="66" charset="0"/>
            </a:endParaRPr>
          </a:p>
        </p:txBody>
      </p:sp>
      <p:sp>
        <p:nvSpPr>
          <p:cNvPr id="22" name="Footer Placeholder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fontAlgn="base">
              <a:spcBef>
                <a:spcPct val="0"/>
              </a:spcBef>
              <a:spcAft>
                <a:spcPct val="0"/>
              </a:spcAft>
              <a:defRPr/>
            </a:pPr>
            <a:endParaRPr lang="en-US">
              <a:solidFill>
                <a:srgbClr val="D4D2D0">
                  <a:shade val="50000"/>
                </a:srgbClr>
              </a:solidFill>
              <a:latin typeface="Lucida Handwriting" pitchFamily="66" charset="0"/>
            </a:endParaRPr>
          </a:p>
        </p:txBody>
      </p:sp>
      <p:sp>
        <p:nvSpPr>
          <p:cNvPr id="18" name="Slide Number Placeholder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fontAlgn="base">
              <a:spcBef>
                <a:spcPct val="0"/>
              </a:spcBef>
              <a:spcAft>
                <a:spcPct val="0"/>
              </a:spcAft>
              <a:defRPr/>
            </a:pPr>
            <a:fld id="{273C4714-DFF2-431C-ACAC-A774D614622B}" type="slidenum">
              <a:rPr lang="en-US" smtClean="0">
                <a:solidFill>
                  <a:srgbClr val="D4D2D0">
                    <a:shade val="50000"/>
                  </a:srgbClr>
                </a:solidFill>
                <a:latin typeface="Lucida Handwriting" pitchFamily="66" charset="0"/>
              </a:rPr>
              <a:pPr fontAlgn="base">
                <a:spcBef>
                  <a:spcPct val="0"/>
                </a:spcBef>
                <a:spcAft>
                  <a:spcPct val="0"/>
                </a:spcAft>
                <a:defRPr/>
              </a:pPr>
              <a:t>‹#›</a:t>
            </a:fld>
            <a:endParaRPr lang="en-US">
              <a:solidFill>
                <a:srgbClr val="D4D2D0">
                  <a:shade val="50000"/>
                </a:srgbClr>
              </a:solidFill>
              <a:latin typeface="Lucida Handwriting" pitchFamily="66" charset="0"/>
            </a:endParaRPr>
          </a:p>
        </p:txBody>
      </p:sp>
    </p:spTree>
    <p:extLst>
      <p:ext uri="{BB962C8B-B14F-4D97-AF65-F5344CB8AC3E}">
        <p14:creationId xmlns:p14="http://schemas.microsoft.com/office/powerpoint/2010/main" val="122798030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tx1">
                <a:lumMod val="85000"/>
              </a:schemeClr>
            </a:gs>
            <a:gs pos="100000">
              <a:schemeClr val="bg2">
                <a:shade val="60000"/>
                <a:satMod val="150000"/>
              </a:schemeClr>
            </a:gs>
            <a:gs pos="100000">
              <a:schemeClr val="bg2">
                <a:tint val="83000"/>
                <a:satMod val="200000"/>
              </a:schemeClr>
            </a:gs>
          </a:gsLst>
          <a:lin ang="130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fontAlgn="base">
              <a:spcAft>
                <a:spcPct val="0"/>
              </a:spcAft>
            </a:pPr>
            <a:r>
              <a:rPr lang="en-US" sz="4800" dirty="0">
                <a:solidFill>
                  <a:srgbClr val="FFFF00"/>
                </a:solidFill>
                <a:latin typeface="Cambria" pitchFamily="18" charset="0"/>
              </a:rPr>
              <a:t>FUNDAMENTAL PRINCIPLES </a:t>
            </a:r>
            <a:br>
              <a:rPr lang="en-US" sz="4800" dirty="0">
                <a:solidFill>
                  <a:srgbClr val="FFFF00"/>
                </a:solidFill>
                <a:latin typeface="Cambria" pitchFamily="18" charset="0"/>
              </a:rPr>
            </a:br>
            <a:r>
              <a:rPr lang="en-US" sz="4800" dirty="0">
                <a:solidFill>
                  <a:srgbClr val="FFFF00"/>
                </a:solidFill>
                <a:latin typeface="Cambria" pitchFamily="18" charset="0"/>
              </a:rPr>
              <a:t>OF EVIDENCE-BASED </a:t>
            </a:r>
            <a:br>
              <a:rPr lang="en-US" sz="4800" dirty="0">
                <a:solidFill>
                  <a:srgbClr val="FFFF00"/>
                </a:solidFill>
                <a:latin typeface="Cambria" pitchFamily="18" charset="0"/>
              </a:rPr>
            </a:br>
            <a:r>
              <a:rPr lang="en-US" sz="4800" dirty="0">
                <a:solidFill>
                  <a:srgbClr val="FFFF00"/>
                </a:solidFill>
                <a:latin typeface="Cambria" pitchFamily="18" charset="0"/>
              </a:rPr>
              <a:t>LEGISLATION</a:t>
            </a:r>
            <a:br>
              <a:rPr lang="en-US" sz="4800" dirty="0">
                <a:solidFill>
                  <a:srgbClr val="FFFF00"/>
                </a:solidFill>
                <a:latin typeface="Cambria" pitchFamily="18" charset="0"/>
              </a:rPr>
            </a:br>
            <a:endParaRPr lang="en-US" dirty="0"/>
          </a:p>
        </p:txBody>
      </p:sp>
      <p:sp>
        <p:nvSpPr>
          <p:cNvPr id="3" name="Subtitle 2"/>
          <p:cNvSpPr>
            <a:spLocks noGrp="1"/>
          </p:cNvSpPr>
          <p:nvPr>
            <p:ph type="subTitle" idx="1"/>
          </p:nvPr>
        </p:nvSpPr>
        <p:spPr/>
        <p:txBody>
          <a:bodyPr>
            <a:normAutofit/>
          </a:bodyPr>
          <a:lstStyle/>
          <a:p>
            <a:pPr algn="l"/>
            <a:r>
              <a:rPr lang="en-US" sz="4400" b="1">
                <a:solidFill>
                  <a:srgbClr val="FFFF00"/>
                </a:solidFill>
              </a:rPr>
              <a:t>Session 5</a:t>
            </a:r>
            <a:endParaRPr lang="en-US" sz="4400" b="1" dirty="0">
              <a:solidFill>
                <a:srgbClr val="FFFF00"/>
              </a:solidFill>
            </a:endParaRPr>
          </a:p>
        </p:txBody>
      </p:sp>
      <p:pic>
        <p:nvPicPr>
          <p:cNvPr id="4" name="Picture 3">
            <a:extLst>
              <a:ext uri="{FF2B5EF4-FFF2-40B4-BE49-F238E27FC236}">
                <a16:creationId xmlns:a16="http://schemas.microsoft.com/office/drawing/2014/main" id="{7374A0AB-4AA9-4E9A-8F16-98CE019C01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5964" y="493946"/>
            <a:ext cx="2956439" cy="1050866"/>
          </a:xfrm>
          <a:prstGeom prst="rect">
            <a:avLst/>
          </a:prstGeom>
        </p:spPr>
      </p:pic>
      <p:pic>
        <p:nvPicPr>
          <p:cNvPr id="5" name="Picture 4">
            <a:extLst>
              <a:ext uri="{FF2B5EF4-FFF2-40B4-BE49-F238E27FC236}">
                <a16:creationId xmlns:a16="http://schemas.microsoft.com/office/drawing/2014/main" id="{8EFF582E-1A6C-4A74-AA35-D7EFE23959DB}"/>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r="63464"/>
          <a:stretch>
            <a:fillRect/>
          </a:stretch>
        </p:blipFill>
        <p:spPr bwMode="auto">
          <a:xfrm>
            <a:off x="5056828" y="558700"/>
            <a:ext cx="3226661" cy="921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PBSPlogo-transparent.png">
            <a:extLst>
              <a:ext uri="{FF2B5EF4-FFF2-40B4-BE49-F238E27FC236}">
                <a16:creationId xmlns:a16="http://schemas.microsoft.com/office/drawing/2014/main" id="{09319F6F-C26A-4644-B9C6-C059982FA9DE}"/>
              </a:ext>
            </a:extLst>
          </p:cNvPr>
          <p:cNvPicPr>
            <a:picLocks noChangeAspect="1"/>
          </p:cNvPicPr>
          <p:nvPr/>
        </p:nvPicPr>
        <p:blipFill>
          <a:blip r:embed="rId5" cstate="print"/>
          <a:srcRect/>
          <a:stretch>
            <a:fillRect/>
          </a:stretch>
        </p:blipFill>
        <p:spPr bwMode="auto">
          <a:xfrm>
            <a:off x="9802116" y="563767"/>
            <a:ext cx="1119546" cy="981045"/>
          </a:xfrm>
          <a:prstGeom prst="rect">
            <a:avLst/>
          </a:prstGeom>
          <a:noFill/>
          <a:ln w="9525">
            <a:noFill/>
            <a:miter lim="800000"/>
            <a:headEnd/>
            <a:tailEnd/>
          </a:ln>
        </p:spPr>
      </p:pic>
    </p:spTree>
    <p:extLst>
      <p:ext uri="{BB962C8B-B14F-4D97-AF65-F5344CB8AC3E}">
        <p14:creationId xmlns:p14="http://schemas.microsoft.com/office/powerpoint/2010/main" val="2666621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p:cNvSpPr>
          <p:nvPr/>
        </p:nvSpPr>
        <p:spPr bwMode="auto">
          <a:xfrm>
            <a:off x="1978146" y="76200"/>
            <a:ext cx="8308854"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fontAlgn="base">
              <a:spcAft>
                <a:spcPct val="0"/>
              </a:spcAft>
            </a:pPr>
            <a:r>
              <a:rPr lang="en-US" sz="3600" b="1" dirty="0">
                <a:solidFill>
                  <a:srgbClr val="FFFF00"/>
                </a:solidFill>
                <a:latin typeface="Cambria" pitchFamily="18" charset="0"/>
              </a:rPr>
              <a:t>When is Evidence Used for Legislation</a:t>
            </a:r>
          </a:p>
        </p:txBody>
      </p:sp>
      <p:sp>
        <p:nvSpPr>
          <p:cNvPr id="13" name="Oval 3"/>
          <p:cNvSpPr>
            <a:spLocks noChangeArrowheads="1"/>
          </p:cNvSpPr>
          <p:nvPr/>
        </p:nvSpPr>
        <p:spPr bwMode="auto">
          <a:xfrm>
            <a:off x="4800600" y="914400"/>
            <a:ext cx="2590800" cy="1676400"/>
          </a:xfrm>
          <a:prstGeom prst="ellipse">
            <a:avLst/>
          </a:prstGeom>
          <a:noFill/>
          <a:ln w="57150">
            <a:solidFill>
              <a:schemeClr val="tx1"/>
            </a:solidFill>
            <a:round/>
            <a:headEnd/>
            <a:tailEnd/>
          </a:ln>
          <a:effectLst>
            <a:glow rad="228600">
              <a:schemeClr val="accent1">
                <a:satMod val="175000"/>
                <a:alpha val="40000"/>
              </a:schemeClr>
            </a:glow>
          </a:effectLst>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en-US" sz="2400">
              <a:solidFill>
                <a:prstClr val="white"/>
              </a:solidFill>
              <a:cs typeface="Arial" pitchFamily="34" charset="0"/>
            </a:endParaRPr>
          </a:p>
        </p:txBody>
      </p:sp>
      <p:sp>
        <p:nvSpPr>
          <p:cNvPr id="14" name="Text Box 4"/>
          <p:cNvSpPr txBox="1">
            <a:spLocks noChangeArrowheads="1"/>
          </p:cNvSpPr>
          <p:nvPr/>
        </p:nvSpPr>
        <p:spPr bwMode="auto">
          <a:xfrm>
            <a:off x="4944038" y="1066801"/>
            <a:ext cx="2371162" cy="120032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2400" b="1" dirty="0">
                <a:solidFill>
                  <a:prstClr val="white"/>
                </a:solidFill>
                <a:latin typeface="Arial" pitchFamily="34" charset="0"/>
                <a:cs typeface="Arial" pitchFamily="34" charset="0"/>
              </a:rPr>
              <a:t>Identify</a:t>
            </a:r>
          </a:p>
          <a:p>
            <a:pPr algn="ctr" fontAlgn="base">
              <a:spcBef>
                <a:spcPct val="0"/>
              </a:spcBef>
              <a:spcAft>
                <a:spcPct val="0"/>
              </a:spcAft>
            </a:pPr>
            <a:r>
              <a:rPr lang="en-US" sz="2400" b="1" dirty="0">
                <a:solidFill>
                  <a:prstClr val="white"/>
                </a:solidFill>
                <a:latin typeface="Arial" pitchFamily="34" charset="0"/>
                <a:cs typeface="Arial" pitchFamily="34" charset="0"/>
              </a:rPr>
              <a:t> problems and </a:t>
            </a:r>
          </a:p>
          <a:p>
            <a:pPr algn="ctr" fontAlgn="base">
              <a:spcBef>
                <a:spcPct val="0"/>
              </a:spcBef>
              <a:spcAft>
                <a:spcPct val="0"/>
              </a:spcAft>
            </a:pPr>
            <a:r>
              <a:rPr lang="en-US" sz="2400" b="1" dirty="0">
                <a:solidFill>
                  <a:prstClr val="white"/>
                </a:solidFill>
                <a:latin typeface="Arial" pitchFamily="34" charset="0"/>
                <a:cs typeface="Arial" pitchFamily="34" charset="0"/>
              </a:rPr>
              <a:t>issues</a:t>
            </a:r>
            <a:endParaRPr lang="en-US" sz="2400" dirty="0">
              <a:solidFill>
                <a:prstClr val="white"/>
              </a:solidFill>
              <a:latin typeface="Arial" pitchFamily="34" charset="0"/>
              <a:cs typeface="Arial" pitchFamily="34" charset="0"/>
            </a:endParaRPr>
          </a:p>
        </p:txBody>
      </p:sp>
      <p:sp>
        <p:nvSpPr>
          <p:cNvPr id="15" name="Oval 5"/>
          <p:cNvSpPr>
            <a:spLocks noChangeArrowheads="1"/>
          </p:cNvSpPr>
          <p:nvPr/>
        </p:nvSpPr>
        <p:spPr bwMode="auto">
          <a:xfrm>
            <a:off x="1981200" y="2362200"/>
            <a:ext cx="2590800" cy="1676400"/>
          </a:xfrm>
          <a:prstGeom prst="ellipse">
            <a:avLst/>
          </a:prstGeom>
          <a:noFill/>
          <a:ln w="57150">
            <a:solidFill>
              <a:schemeClr val="tx1"/>
            </a:solidFill>
            <a:round/>
            <a:headEnd/>
            <a:tailEnd/>
          </a:ln>
          <a:effectLst>
            <a:glow rad="228600">
              <a:schemeClr val="accent1">
                <a:satMod val="175000"/>
                <a:alpha val="40000"/>
              </a:schemeClr>
            </a:glow>
          </a:effectLst>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en-US" sz="2400">
              <a:solidFill>
                <a:prstClr val="white"/>
              </a:solidFill>
              <a:cs typeface="Arial" pitchFamily="34" charset="0"/>
            </a:endParaRPr>
          </a:p>
        </p:txBody>
      </p:sp>
      <p:sp>
        <p:nvSpPr>
          <p:cNvPr id="16" name="Oval 6"/>
          <p:cNvSpPr>
            <a:spLocks noChangeArrowheads="1"/>
          </p:cNvSpPr>
          <p:nvPr/>
        </p:nvSpPr>
        <p:spPr bwMode="auto">
          <a:xfrm>
            <a:off x="7543800" y="2590800"/>
            <a:ext cx="2590800" cy="1676400"/>
          </a:xfrm>
          <a:prstGeom prst="ellipse">
            <a:avLst/>
          </a:prstGeom>
          <a:noFill/>
          <a:ln w="57150">
            <a:solidFill>
              <a:schemeClr val="tx1"/>
            </a:solidFill>
            <a:round/>
            <a:headEnd/>
            <a:tailEnd/>
          </a:ln>
          <a:effectLst>
            <a:glow rad="228600">
              <a:schemeClr val="accent1">
                <a:satMod val="175000"/>
                <a:alpha val="40000"/>
              </a:schemeClr>
            </a:glow>
          </a:effectLst>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en-US" sz="2000" b="1" dirty="0">
              <a:solidFill>
                <a:prstClr val="white"/>
              </a:solidFill>
              <a:cs typeface="Arial" pitchFamily="34" charset="0"/>
            </a:endParaRPr>
          </a:p>
          <a:p>
            <a:pPr algn="ctr" fontAlgn="base">
              <a:spcBef>
                <a:spcPct val="0"/>
              </a:spcBef>
              <a:spcAft>
                <a:spcPct val="0"/>
              </a:spcAft>
            </a:pPr>
            <a:r>
              <a:rPr lang="en-US" sz="2400" b="1" dirty="0">
                <a:solidFill>
                  <a:prstClr val="white"/>
                </a:solidFill>
                <a:cs typeface="Arial" pitchFamily="34" charset="0"/>
              </a:rPr>
              <a:t>Evaluate </a:t>
            </a:r>
          </a:p>
          <a:p>
            <a:pPr algn="ctr" fontAlgn="base">
              <a:spcBef>
                <a:spcPct val="0"/>
              </a:spcBef>
              <a:spcAft>
                <a:spcPct val="0"/>
              </a:spcAft>
            </a:pPr>
            <a:r>
              <a:rPr lang="en-US" sz="2400" b="1" dirty="0">
                <a:solidFill>
                  <a:prstClr val="white"/>
                </a:solidFill>
                <a:cs typeface="Arial" pitchFamily="34" charset="0"/>
              </a:rPr>
              <a:t>and classify </a:t>
            </a:r>
          </a:p>
          <a:p>
            <a:pPr algn="ctr" fontAlgn="base">
              <a:spcBef>
                <a:spcPct val="0"/>
              </a:spcBef>
              <a:spcAft>
                <a:spcPct val="0"/>
              </a:spcAft>
            </a:pPr>
            <a:r>
              <a:rPr lang="en-US" sz="2400" b="1" dirty="0">
                <a:solidFill>
                  <a:prstClr val="white"/>
                </a:solidFill>
                <a:cs typeface="Arial" pitchFamily="34" charset="0"/>
              </a:rPr>
              <a:t>needs and </a:t>
            </a:r>
          </a:p>
          <a:p>
            <a:pPr algn="ctr" fontAlgn="base">
              <a:spcBef>
                <a:spcPct val="0"/>
              </a:spcBef>
              <a:spcAft>
                <a:spcPct val="0"/>
              </a:spcAft>
            </a:pPr>
            <a:r>
              <a:rPr lang="en-US" sz="2400" b="1" dirty="0">
                <a:solidFill>
                  <a:prstClr val="white"/>
                </a:solidFill>
                <a:cs typeface="Arial" pitchFamily="34" charset="0"/>
              </a:rPr>
              <a:t>interests </a:t>
            </a:r>
          </a:p>
          <a:p>
            <a:pPr algn="ctr" fontAlgn="base">
              <a:spcBef>
                <a:spcPct val="0"/>
              </a:spcBef>
              <a:spcAft>
                <a:spcPct val="0"/>
              </a:spcAft>
            </a:pPr>
            <a:endParaRPr lang="en-US" sz="2400" dirty="0">
              <a:solidFill>
                <a:prstClr val="white"/>
              </a:solidFill>
              <a:cs typeface="Arial" pitchFamily="34" charset="0"/>
            </a:endParaRPr>
          </a:p>
        </p:txBody>
      </p:sp>
      <p:sp>
        <p:nvSpPr>
          <p:cNvPr id="17" name="Oval 7"/>
          <p:cNvSpPr>
            <a:spLocks noChangeArrowheads="1"/>
          </p:cNvSpPr>
          <p:nvPr/>
        </p:nvSpPr>
        <p:spPr bwMode="auto">
          <a:xfrm>
            <a:off x="6553200" y="4800600"/>
            <a:ext cx="2667000" cy="1676400"/>
          </a:xfrm>
          <a:prstGeom prst="ellipse">
            <a:avLst/>
          </a:prstGeom>
          <a:noFill/>
          <a:ln w="57150">
            <a:solidFill>
              <a:schemeClr val="tx1"/>
            </a:solidFill>
            <a:round/>
            <a:headEnd/>
            <a:tailEnd/>
          </a:ln>
          <a:effectLst>
            <a:glow rad="228600">
              <a:schemeClr val="accent1">
                <a:satMod val="175000"/>
                <a:alpha val="40000"/>
              </a:schemeClr>
            </a:glow>
          </a:effectLst>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en-US" sz="2000" b="1">
              <a:solidFill>
                <a:prstClr val="white"/>
              </a:solidFill>
              <a:cs typeface="Arial" pitchFamily="34" charset="0"/>
            </a:endParaRPr>
          </a:p>
          <a:p>
            <a:pPr algn="ctr" fontAlgn="base">
              <a:spcBef>
                <a:spcPct val="0"/>
              </a:spcBef>
              <a:spcAft>
                <a:spcPct val="0"/>
              </a:spcAft>
            </a:pPr>
            <a:r>
              <a:rPr lang="en-US" sz="2400" b="1">
                <a:solidFill>
                  <a:prstClr val="white"/>
                </a:solidFill>
                <a:cs typeface="Arial" pitchFamily="34" charset="0"/>
              </a:rPr>
              <a:t>Prioritize </a:t>
            </a:r>
          </a:p>
          <a:p>
            <a:pPr algn="ctr" fontAlgn="base">
              <a:spcBef>
                <a:spcPct val="0"/>
              </a:spcBef>
              <a:spcAft>
                <a:spcPct val="0"/>
              </a:spcAft>
            </a:pPr>
            <a:r>
              <a:rPr lang="en-US" sz="2400" b="1">
                <a:solidFill>
                  <a:prstClr val="white"/>
                </a:solidFill>
                <a:cs typeface="Arial" pitchFamily="34" charset="0"/>
              </a:rPr>
              <a:t>concerns </a:t>
            </a:r>
          </a:p>
          <a:p>
            <a:pPr algn="ctr" fontAlgn="base">
              <a:spcBef>
                <a:spcPct val="0"/>
              </a:spcBef>
              <a:spcAft>
                <a:spcPct val="0"/>
              </a:spcAft>
            </a:pPr>
            <a:endParaRPr lang="en-US" sz="2400">
              <a:solidFill>
                <a:prstClr val="white"/>
              </a:solidFill>
              <a:cs typeface="Arial" pitchFamily="34" charset="0"/>
            </a:endParaRPr>
          </a:p>
        </p:txBody>
      </p:sp>
      <p:sp>
        <p:nvSpPr>
          <p:cNvPr id="25" name="Oval 8"/>
          <p:cNvSpPr>
            <a:spLocks noChangeArrowheads="1"/>
          </p:cNvSpPr>
          <p:nvPr/>
        </p:nvSpPr>
        <p:spPr bwMode="auto">
          <a:xfrm>
            <a:off x="3048000" y="4800600"/>
            <a:ext cx="2590800" cy="1676400"/>
          </a:xfrm>
          <a:prstGeom prst="ellipse">
            <a:avLst/>
          </a:prstGeom>
          <a:noFill/>
          <a:ln w="57150">
            <a:solidFill>
              <a:schemeClr val="tx1"/>
            </a:solidFill>
            <a:round/>
            <a:headEnd/>
            <a:tailEnd/>
          </a:ln>
          <a:effectLst>
            <a:glow rad="228600">
              <a:schemeClr val="accent1">
                <a:satMod val="175000"/>
                <a:alpha val="40000"/>
              </a:schemeClr>
            </a:glow>
          </a:effectLst>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en-US" sz="2000" b="1" dirty="0">
              <a:solidFill>
                <a:prstClr val="white"/>
              </a:solidFill>
              <a:cs typeface="Arial" pitchFamily="34" charset="0"/>
            </a:endParaRPr>
          </a:p>
          <a:p>
            <a:pPr algn="ctr" fontAlgn="base">
              <a:spcBef>
                <a:spcPct val="0"/>
              </a:spcBef>
              <a:spcAft>
                <a:spcPct val="0"/>
              </a:spcAft>
            </a:pPr>
            <a:r>
              <a:rPr lang="en-US" sz="2400" b="1" dirty="0">
                <a:solidFill>
                  <a:prstClr val="white"/>
                </a:solidFill>
                <a:cs typeface="Arial" pitchFamily="34" charset="0"/>
              </a:rPr>
              <a:t>Formulate </a:t>
            </a:r>
          </a:p>
          <a:p>
            <a:pPr algn="ctr" fontAlgn="base">
              <a:spcBef>
                <a:spcPct val="0"/>
              </a:spcBef>
              <a:spcAft>
                <a:spcPct val="0"/>
              </a:spcAft>
            </a:pPr>
            <a:r>
              <a:rPr lang="en-US" sz="2400" b="1" dirty="0">
                <a:solidFill>
                  <a:prstClr val="white"/>
                </a:solidFill>
                <a:cs typeface="Arial" pitchFamily="34" charset="0"/>
              </a:rPr>
              <a:t>legislative </a:t>
            </a:r>
          </a:p>
          <a:p>
            <a:pPr algn="ctr" fontAlgn="base">
              <a:spcBef>
                <a:spcPct val="0"/>
              </a:spcBef>
              <a:spcAft>
                <a:spcPct val="0"/>
              </a:spcAft>
            </a:pPr>
            <a:r>
              <a:rPr lang="en-US" sz="2400" b="1" dirty="0">
                <a:solidFill>
                  <a:prstClr val="white"/>
                </a:solidFill>
                <a:cs typeface="Arial" pitchFamily="34" charset="0"/>
              </a:rPr>
              <a:t>measures</a:t>
            </a:r>
          </a:p>
          <a:p>
            <a:pPr algn="ctr" fontAlgn="base">
              <a:spcBef>
                <a:spcPct val="0"/>
              </a:spcBef>
              <a:spcAft>
                <a:spcPct val="0"/>
              </a:spcAft>
            </a:pPr>
            <a:endParaRPr lang="en-US" sz="2400" dirty="0">
              <a:solidFill>
                <a:prstClr val="white"/>
              </a:solidFill>
              <a:cs typeface="Arial" pitchFamily="34" charset="0"/>
            </a:endParaRPr>
          </a:p>
        </p:txBody>
      </p:sp>
      <p:sp>
        <p:nvSpPr>
          <p:cNvPr id="26" name="AutoShape 9"/>
          <p:cNvSpPr>
            <a:spLocks noChangeArrowheads="1"/>
          </p:cNvSpPr>
          <p:nvPr/>
        </p:nvSpPr>
        <p:spPr bwMode="auto">
          <a:xfrm rot="2717191">
            <a:off x="7060924" y="2129119"/>
            <a:ext cx="822960" cy="914400"/>
          </a:xfrm>
          <a:prstGeom prst="rightArrow">
            <a:avLst>
              <a:gd name="adj1" fmla="val 50000"/>
              <a:gd name="adj2" fmla="val 25000"/>
            </a:avLst>
          </a:prstGeom>
          <a:solidFill>
            <a:srgbClr val="3333FF"/>
          </a:solidFill>
          <a:ln w="38100">
            <a:solidFill>
              <a:schemeClr val="bg1"/>
            </a:solidFill>
            <a:miter lim="800000"/>
            <a:headEnd/>
            <a:tailEnd/>
          </a:ln>
        </p:spPr>
        <p:txBody>
          <a:bodyPr wrap="none" anchor="ctr"/>
          <a:lstStyle/>
          <a:p>
            <a:pPr algn="ctr" fontAlgn="base">
              <a:spcBef>
                <a:spcPct val="0"/>
              </a:spcBef>
              <a:spcAft>
                <a:spcPct val="0"/>
              </a:spcAft>
            </a:pPr>
            <a:endParaRPr lang="en-US" sz="2400">
              <a:solidFill>
                <a:prstClr val="white"/>
              </a:solidFill>
              <a:cs typeface="Arial" pitchFamily="34" charset="0"/>
            </a:endParaRPr>
          </a:p>
        </p:txBody>
      </p:sp>
      <p:sp>
        <p:nvSpPr>
          <p:cNvPr id="27" name="AutoShape 10"/>
          <p:cNvSpPr>
            <a:spLocks noChangeArrowheads="1"/>
          </p:cNvSpPr>
          <p:nvPr/>
        </p:nvSpPr>
        <p:spPr bwMode="auto">
          <a:xfrm rot="18879876">
            <a:off x="4385950" y="2105533"/>
            <a:ext cx="731520" cy="914400"/>
          </a:xfrm>
          <a:prstGeom prst="rightArrow">
            <a:avLst>
              <a:gd name="adj1" fmla="val 50000"/>
              <a:gd name="adj2" fmla="val 25000"/>
            </a:avLst>
          </a:prstGeom>
          <a:solidFill>
            <a:srgbClr val="3333FF"/>
          </a:solidFill>
          <a:ln w="38100">
            <a:solidFill>
              <a:schemeClr val="bg1"/>
            </a:solidFill>
            <a:miter lim="800000"/>
            <a:headEnd/>
            <a:tailEnd/>
          </a:ln>
        </p:spPr>
        <p:txBody>
          <a:bodyPr rot="10800000" wrap="none" anchor="ctr"/>
          <a:lstStyle/>
          <a:p>
            <a:pPr algn="ctr" fontAlgn="base">
              <a:spcBef>
                <a:spcPct val="0"/>
              </a:spcBef>
              <a:spcAft>
                <a:spcPct val="0"/>
              </a:spcAft>
            </a:pPr>
            <a:endParaRPr lang="en-US" sz="2400">
              <a:solidFill>
                <a:prstClr val="white"/>
              </a:solidFill>
              <a:cs typeface="Arial" pitchFamily="34" charset="0"/>
            </a:endParaRPr>
          </a:p>
        </p:txBody>
      </p:sp>
      <p:sp>
        <p:nvSpPr>
          <p:cNvPr id="28" name="AutoShape 11"/>
          <p:cNvSpPr>
            <a:spLocks noChangeArrowheads="1"/>
          </p:cNvSpPr>
          <p:nvPr/>
        </p:nvSpPr>
        <p:spPr bwMode="auto">
          <a:xfrm rot="7771696">
            <a:off x="8754075" y="4303696"/>
            <a:ext cx="731520" cy="914400"/>
          </a:xfrm>
          <a:prstGeom prst="rightArrow">
            <a:avLst>
              <a:gd name="adj1" fmla="val 50000"/>
              <a:gd name="adj2" fmla="val 25000"/>
            </a:avLst>
          </a:prstGeom>
          <a:solidFill>
            <a:srgbClr val="3333FF"/>
          </a:solidFill>
          <a:ln w="38100">
            <a:solidFill>
              <a:schemeClr val="bg1"/>
            </a:solidFill>
            <a:miter lim="800000"/>
            <a:headEnd/>
            <a:tailEnd/>
          </a:ln>
        </p:spPr>
        <p:txBody>
          <a:bodyPr wrap="none" anchor="ctr"/>
          <a:lstStyle/>
          <a:p>
            <a:pPr algn="ctr" fontAlgn="base">
              <a:spcBef>
                <a:spcPct val="0"/>
              </a:spcBef>
              <a:spcAft>
                <a:spcPct val="0"/>
              </a:spcAft>
            </a:pPr>
            <a:endParaRPr lang="en-US" sz="2400">
              <a:solidFill>
                <a:prstClr val="white"/>
              </a:solidFill>
              <a:cs typeface="Arial" pitchFamily="34" charset="0"/>
            </a:endParaRPr>
          </a:p>
        </p:txBody>
      </p:sp>
      <p:sp>
        <p:nvSpPr>
          <p:cNvPr id="29" name="AutoShape 12"/>
          <p:cNvSpPr>
            <a:spLocks noChangeArrowheads="1"/>
          </p:cNvSpPr>
          <p:nvPr/>
        </p:nvSpPr>
        <p:spPr bwMode="auto">
          <a:xfrm rot="10848506">
            <a:off x="5730115" y="5257931"/>
            <a:ext cx="731520" cy="914400"/>
          </a:xfrm>
          <a:prstGeom prst="rightArrow">
            <a:avLst>
              <a:gd name="adj1" fmla="val 50000"/>
              <a:gd name="adj2" fmla="val 25000"/>
            </a:avLst>
          </a:prstGeom>
          <a:solidFill>
            <a:srgbClr val="3333FF"/>
          </a:solidFill>
          <a:ln w="38100">
            <a:solidFill>
              <a:schemeClr val="bg1"/>
            </a:solidFill>
            <a:miter lim="800000"/>
            <a:headEnd/>
            <a:tailEnd/>
          </a:ln>
        </p:spPr>
        <p:txBody>
          <a:bodyPr rot="10800000" wrap="none" anchor="ctr"/>
          <a:lstStyle/>
          <a:p>
            <a:pPr algn="ctr" fontAlgn="base">
              <a:spcBef>
                <a:spcPct val="0"/>
              </a:spcBef>
              <a:spcAft>
                <a:spcPct val="0"/>
              </a:spcAft>
            </a:pPr>
            <a:endParaRPr lang="en-US" sz="2400">
              <a:solidFill>
                <a:prstClr val="white"/>
              </a:solidFill>
              <a:cs typeface="Arial" pitchFamily="34" charset="0"/>
            </a:endParaRPr>
          </a:p>
        </p:txBody>
      </p:sp>
      <p:sp>
        <p:nvSpPr>
          <p:cNvPr id="30" name="AutoShape 13"/>
          <p:cNvSpPr>
            <a:spLocks noChangeArrowheads="1"/>
          </p:cNvSpPr>
          <p:nvPr/>
        </p:nvSpPr>
        <p:spPr bwMode="auto">
          <a:xfrm rot="15256855">
            <a:off x="3297859" y="3981147"/>
            <a:ext cx="731520" cy="914400"/>
          </a:xfrm>
          <a:prstGeom prst="rightArrow">
            <a:avLst>
              <a:gd name="adj1" fmla="val 50000"/>
              <a:gd name="adj2" fmla="val 25000"/>
            </a:avLst>
          </a:prstGeom>
          <a:solidFill>
            <a:srgbClr val="3333FF"/>
          </a:solidFill>
          <a:ln w="38100">
            <a:solidFill>
              <a:schemeClr val="bg1"/>
            </a:solidFill>
            <a:prstDash val="solid"/>
            <a:miter lim="800000"/>
            <a:headEnd/>
            <a:tailEnd/>
          </a:ln>
        </p:spPr>
        <p:txBody>
          <a:bodyPr rot="10800000" wrap="none" anchor="ctr"/>
          <a:lstStyle/>
          <a:p>
            <a:pPr algn="ctr" fontAlgn="base">
              <a:spcBef>
                <a:spcPct val="0"/>
              </a:spcBef>
              <a:spcAft>
                <a:spcPct val="0"/>
              </a:spcAft>
            </a:pPr>
            <a:endParaRPr lang="en-US" sz="2400">
              <a:solidFill>
                <a:prstClr val="white"/>
              </a:solidFill>
              <a:cs typeface="Arial" pitchFamily="34" charset="0"/>
            </a:endParaRPr>
          </a:p>
        </p:txBody>
      </p:sp>
      <p:sp>
        <p:nvSpPr>
          <p:cNvPr id="31" name="Rectangle 14"/>
          <p:cNvSpPr>
            <a:spLocks noChangeArrowheads="1"/>
          </p:cNvSpPr>
          <p:nvPr/>
        </p:nvSpPr>
        <p:spPr bwMode="auto">
          <a:xfrm>
            <a:off x="1600200" y="2438400"/>
            <a:ext cx="3276600" cy="1569660"/>
          </a:xfrm>
          <a:prstGeom prst="rect">
            <a:avLst/>
          </a:prstGeom>
          <a:noFill/>
          <a:ln w="38100">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ctr" fontAlgn="base">
              <a:spcBef>
                <a:spcPct val="0"/>
              </a:spcBef>
              <a:spcAft>
                <a:spcPct val="0"/>
              </a:spcAft>
            </a:pPr>
            <a:r>
              <a:rPr lang="en-US" sz="2400" b="1" dirty="0">
                <a:solidFill>
                  <a:prstClr val="white"/>
                </a:solidFill>
                <a:cs typeface="Arial" pitchFamily="34" charset="0"/>
              </a:rPr>
              <a:t>Validate </a:t>
            </a:r>
          </a:p>
          <a:p>
            <a:pPr algn="ctr" fontAlgn="base">
              <a:spcBef>
                <a:spcPct val="0"/>
              </a:spcBef>
              <a:spcAft>
                <a:spcPct val="0"/>
              </a:spcAft>
            </a:pPr>
            <a:r>
              <a:rPr lang="en-US" sz="2400" b="1" dirty="0">
                <a:solidFill>
                  <a:prstClr val="white"/>
                </a:solidFill>
                <a:cs typeface="Arial" pitchFamily="34" charset="0"/>
              </a:rPr>
              <a:t>effectiveness of </a:t>
            </a:r>
          </a:p>
          <a:p>
            <a:pPr algn="ctr" fontAlgn="base">
              <a:spcBef>
                <a:spcPct val="0"/>
              </a:spcBef>
              <a:spcAft>
                <a:spcPct val="0"/>
              </a:spcAft>
            </a:pPr>
            <a:r>
              <a:rPr lang="en-US" sz="2400" b="1" dirty="0">
                <a:solidFill>
                  <a:prstClr val="white"/>
                </a:solidFill>
                <a:cs typeface="Arial" pitchFamily="34" charset="0"/>
              </a:rPr>
              <a:t>legislative </a:t>
            </a:r>
          </a:p>
          <a:p>
            <a:pPr algn="ctr" fontAlgn="base">
              <a:spcBef>
                <a:spcPct val="0"/>
              </a:spcBef>
              <a:spcAft>
                <a:spcPct val="0"/>
              </a:spcAft>
            </a:pPr>
            <a:r>
              <a:rPr lang="en-US" sz="2400" b="1" dirty="0">
                <a:solidFill>
                  <a:prstClr val="white"/>
                </a:solidFill>
                <a:cs typeface="Arial" pitchFamily="34" charset="0"/>
              </a:rPr>
              <a:t>actions</a:t>
            </a:r>
          </a:p>
        </p:txBody>
      </p:sp>
      <p:cxnSp>
        <p:nvCxnSpPr>
          <p:cNvPr id="32" name="Straight Connector 31"/>
          <p:cNvCxnSpPr/>
          <p:nvPr/>
        </p:nvCxnSpPr>
        <p:spPr>
          <a:xfrm>
            <a:off x="1978146" y="6858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9517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
                                          </p:val>
                                        </p:tav>
                                        <p:tav tm="100000">
                                          <p:val>
                                            <p:strVal val="#ppt_w"/>
                                          </p:val>
                                        </p:tav>
                                      </p:tavLst>
                                    </p:anim>
                                    <p:anim calcmode="lin" valueType="num">
                                      <p:cBhvr>
                                        <p:cTn id="14" dur="5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dissolve">
                                      <p:cBhvr>
                                        <p:cTn id="19" dur="500"/>
                                        <p:tgtEl>
                                          <p:spTgt spid="26"/>
                                        </p:tgtEl>
                                      </p:cBhvr>
                                    </p:animEffect>
                                  </p:childTnLst>
                                </p:cTn>
                              </p:par>
                            </p:childTnLst>
                          </p:cTn>
                        </p:par>
                      </p:childTnLst>
                    </p:cTn>
                  </p:par>
                  <p:par>
                    <p:cTn id="20" fill="hold">
                      <p:stCondLst>
                        <p:cond delay="indefinite"/>
                      </p:stCondLst>
                      <p:childTnLst>
                        <p:par>
                          <p:cTn id="21" fill="hold">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p:cTn id="24" dur="500" fill="hold"/>
                                        <p:tgtEl>
                                          <p:spTgt spid="16"/>
                                        </p:tgtEl>
                                        <p:attrNameLst>
                                          <p:attrName>ppt_w</p:attrName>
                                        </p:attrNameLst>
                                      </p:cBhvr>
                                      <p:tavLst>
                                        <p:tav tm="0">
                                          <p:val>
                                            <p:fltVal val="0"/>
                                          </p:val>
                                        </p:tav>
                                        <p:tav tm="100000">
                                          <p:val>
                                            <p:strVal val="#ppt_w"/>
                                          </p:val>
                                        </p:tav>
                                      </p:tavLst>
                                    </p:anim>
                                    <p:anim calcmode="lin" valueType="num">
                                      <p:cBhvr>
                                        <p:cTn id="25" dur="500" fill="hold"/>
                                        <p:tgtEl>
                                          <p:spTgt spid="16"/>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dissolve">
                                      <p:cBhvr>
                                        <p:cTn id="30" dur="500"/>
                                        <p:tgtEl>
                                          <p:spTgt spid="28"/>
                                        </p:tgtEl>
                                      </p:cBhvr>
                                    </p:animEffect>
                                  </p:childTnLst>
                                </p:cTn>
                              </p:par>
                            </p:childTnLst>
                          </p:cTn>
                        </p:par>
                      </p:childTnLst>
                    </p:cTn>
                  </p:par>
                  <p:par>
                    <p:cTn id="31" fill="hold">
                      <p:stCondLst>
                        <p:cond delay="indefinite"/>
                      </p:stCondLst>
                      <p:childTnLst>
                        <p:par>
                          <p:cTn id="32" fill="hold">
                            <p:stCondLst>
                              <p:cond delay="0"/>
                            </p:stCondLst>
                            <p:childTnLst>
                              <p:par>
                                <p:cTn id="33" presetID="17" presetClass="entr" presetSubtype="1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500" fill="hold"/>
                                        <p:tgtEl>
                                          <p:spTgt spid="17"/>
                                        </p:tgtEl>
                                        <p:attrNameLst>
                                          <p:attrName>ppt_w</p:attrName>
                                        </p:attrNameLst>
                                      </p:cBhvr>
                                      <p:tavLst>
                                        <p:tav tm="0">
                                          <p:val>
                                            <p:fltVal val="0"/>
                                          </p:val>
                                        </p:tav>
                                        <p:tav tm="100000">
                                          <p:val>
                                            <p:strVal val="#ppt_w"/>
                                          </p:val>
                                        </p:tav>
                                      </p:tavLst>
                                    </p:anim>
                                    <p:anim calcmode="lin" valueType="num">
                                      <p:cBhvr>
                                        <p:cTn id="36" dur="5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dissolve">
                                      <p:cBhvr>
                                        <p:cTn id="41" dur="500"/>
                                        <p:tgtEl>
                                          <p:spTgt spid="29"/>
                                        </p:tgtEl>
                                      </p:cBhvr>
                                    </p:animEffect>
                                  </p:childTnLst>
                                </p:cTn>
                              </p:par>
                            </p:childTnLst>
                          </p:cTn>
                        </p:par>
                      </p:childTnLst>
                    </p:cTn>
                  </p:par>
                  <p:par>
                    <p:cTn id="42" fill="hold">
                      <p:stCondLst>
                        <p:cond delay="indefinite"/>
                      </p:stCondLst>
                      <p:childTnLst>
                        <p:par>
                          <p:cTn id="43" fill="hold">
                            <p:stCondLst>
                              <p:cond delay="0"/>
                            </p:stCondLst>
                            <p:childTnLst>
                              <p:par>
                                <p:cTn id="44" presetID="17" presetClass="entr" presetSubtype="10" fill="hold" grpId="0" nodeType="clickEffect">
                                  <p:stCondLst>
                                    <p:cond delay="0"/>
                                  </p:stCondLst>
                                  <p:childTnLst>
                                    <p:set>
                                      <p:cBhvr>
                                        <p:cTn id="45" dur="1" fill="hold">
                                          <p:stCondLst>
                                            <p:cond delay="0"/>
                                          </p:stCondLst>
                                        </p:cTn>
                                        <p:tgtEl>
                                          <p:spTgt spid="25"/>
                                        </p:tgtEl>
                                        <p:attrNameLst>
                                          <p:attrName>style.visibility</p:attrName>
                                        </p:attrNameLst>
                                      </p:cBhvr>
                                      <p:to>
                                        <p:strVal val="visible"/>
                                      </p:to>
                                    </p:set>
                                    <p:anim calcmode="lin" valueType="num">
                                      <p:cBhvr>
                                        <p:cTn id="46" dur="500" fill="hold"/>
                                        <p:tgtEl>
                                          <p:spTgt spid="25"/>
                                        </p:tgtEl>
                                        <p:attrNameLst>
                                          <p:attrName>ppt_w</p:attrName>
                                        </p:attrNameLst>
                                      </p:cBhvr>
                                      <p:tavLst>
                                        <p:tav tm="0">
                                          <p:val>
                                            <p:fltVal val="0"/>
                                          </p:val>
                                        </p:tav>
                                        <p:tav tm="100000">
                                          <p:val>
                                            <p:strVal val="#ppt_w"/>
                                          </p:val>
                                        </p:tav>
                                      </p:tavLst>
                                    </p:anim>
                                    <p:anim calcmode="lin" valueType="num">
                                      <p:cBhvr>
                                        <p:cTn id="47" dur="5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dissolve">
                                      <p:cBhvr>
                                        <p:cTn id="52" dur="500"/>
                                        <p:tgtEl>
                                          <p:spTgt spid="30"/>
                                        </p:tgtEl>
                                      </p:cBhvr>
                                    </p:animEffect>
                                  </p:childTnLst>
                                </p:cTn>
                              </p:par>
                            </p:childTnLst>
                          </p:cTn>
                        </p:par>
                      </p:childTnLst>
                    </p:cTn>
                  </p:par>
                  <p:par>
                    <p:cTn id="53" fill="hold">
                      <p:stCondLst>
                        <p:cond delay="indefinite"/>
                      </p:stCondLst>
                      <p:childTnLst>
                        <p:par>
                          <p:cTn id="54" fill="hold">
                            <p:stCondLst>
                              <p:cond delay="0"/>
                            </p:stCondLst>
                            <p:childTnLst>
                              <p:par>
                                <p:cTn id="55" presetID="17" presetClass="entr" presetSubtype="1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500" fill="hold"/>
                                        <p:tgtEl>
                                          <p:spTgt spid="15"/>
                                        </p:tgtEl>
                                        <p:attrNameLst>
                                          <p:attrName>ppt_w</p:attrName>
                                        </p:attrNameLst>
                                      </p:cBhvr>
                                      <p:tavLst>
                                        <p:tav tm="0">
                                          <p:val>
                                            <p:fltVal val="0"/>
                                          </p:val>
                                        </p:tav>
                                        <p:tav tm="100000">
                                          <p:val>
                                            <p:strVal val="#ppt_w"/>
                                          </p:val>
                                        </p:tav>
                                      </p:tavLst>
                                    </p:anim>
                                    <p:anim calcmode="lin" valueType="num">
                                      <p:cBhvr>
                                        <p:cTn id="58" dur="500" fill="hold"/>
                                        <p:tgtEl>
                                          <p:spTgt spid="15"/>
                                        </p:tgtEl>
                                        <p:attrNameLst>
                                          <p:attrName>ppt_h</p:attrName>
                                        </p:attrNameLst>
                                      </p:cBhvr>
                                      <p:tavLst>
                                        <p:tav tm="0">
                                          <p:val>
                                            <p:strVal val="#ppt_h"/>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17" presetClass="entr" presetSubtype="1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p:cTn id="63" dur="500" fill="hold"/>
                                        <p:tgtEl>
                                          <p:spTgt spid="31"/>
                                        </p:tgtEl>
                                        <p:attrNameLst>
                                          <p:attrName>ppt_w</p:attrName>
                                        </p:attrNameLst>
                                      </p:cBhvr>
                                      <p:tavLst>
                                        <p:tav tm="0">
                                          <p:val>
                                            <p:fltVal val="0"/>
                                          </p:val>
                                        </p:tav>
                                        <p:tav tm="100000">
                                          <p:val>
                                            <p:strVal val="#ppt_w"/>
                                          </p:val>
                                        </p:tav>
                                      </p:tavLst>
                                    </p:anim>
                                    <p:anim calcmode="lin" valueType="num">
                                      <p:cBhvr>
                                        <p:cTn id="64" dur="500" fill="hold"/>
                                        <p:tgtEl>
                                          <p:spTgt spid="31"/>
                                        </p:tgtEl>
                                        <p:attrNameLst>
                                          <p:attrName>ppt_h</p:attrName>
                                        </p:attrNameLst>
                                      </p:cBhvr>
                                      <p:tavLst>
                                        <p:tav tm="0">
                                          <p:val>
                                            <p:strVal val="#ppt_h"/>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dissolve">
                                      <p:cBhvr>
                                        <p:cTn id="6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utoUpdateAnimBg="0"/>
      <p:bldP spid="15" grpId="0" animBg="1"/>
      <p:bldP spid="16" grpId="0" animBg="1" autoUpdateAnimBg="0"/>
      <p:bldP spid="17" grpId="0" animBg="1" autoUpdateAnimBg="0"/>
      <p:bldP spid="25" grpId="0" animBg="1" autoUpdateAnimBg="0"/>
      <p:bldP spid="26" grpId="0" animBg="1"/>
      <p:bldP spid="27" grpId="0" animBg="1"/>
      <p:bldP spid="28" grpId="0" animBg="1"/>
      <p:bldP spid="29" grpId="0" animBg="1"/>
      <p:bldP spid="30" grpId="0" animBg="1"/>
      <p:bldP spid="31"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p:cNvSpPr>
          <p:nvPr/>
        </p:nvSpPr>
        <p:spPr bwMode="auto">
          <a:xfrm>
            <a:off x="1978146" y="152400"/>
            <a:ext cx="8308854"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a:r>
              <a:rPr lang="en-US" sz="3200" b="1" dirty="0">
                <a:solidFill>
                  <a:srgbClr val="FFFF00"/>
                </a:solidFill>
                <a:latin typeface="Cambria" pitchFamily="18" charset="0"/>
              </a:rPr>
              <a:t>Requisites for Validity of an Ordinance</a:t>
            </a:r>
          </a:p>
        </p:txBody>
      </p:sp>
      <p:cxnSp>
        <p:nvCxnSpPr>
          <p:cNvPr id="19" name="Straight Connector 18"/>
          <p:cNvCxnSpPr/>
          <p:nvPr/>
        </p:nvCxnSpPr>
        <p:spPr>
          <a:xfrm>
            <a:off x="1978146" y="9144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8" name="Rectangle 15"/>
          <p:cNvSpPr>
            <a:spLocks noChangeArrowheads="1"/>
          </p:cNvSpPr>
          <p:nvPr/>
        </p:nvSpPr>
        <p:spPr bwMode="auto">
          <a:xfrm>
            <a:off x="2133600" y="1074738"/>
            <a:ext cx="8305800" cy="403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
            </a:pPr>
            <a:r>
              <a:rPr lang="en-US" sz="2800" dirty="0">
                <a:cs typeface="Arial" panose="020B0604020202020204" pitchFamily="34" charset="0"/>
              </a:rPr>
              <a:t>It must not contravene the Constitution or any statute</a:t>
            </a:r>
          </a:p>
          <a:p>
            <a:pPr eaLnBrk="1" hangingPunct="1">
              <a:buFont typeface="Wingdings" panose="05000000000000000000" pitchFamily="2" charset="2"/>
              <a:buChar char="§"/>
            </a:pPr>
            <a:endParaRPr lang="en-US" sz="2800" dirty="0">
              <a:cs typeface="Arial" panose="020B0604020202020204" pitchFamily="34" charset="0"/>
            </a:endParaRPr>
          </a:p>
          <a:p>
            <a:pPr eaLnBrk="1" hangingPunct="1">
              <a:buFont typeface="Wingdings" panose="05000000000000000000" pitchFamily="2" charset="2"/>
              <a:buChar char="§"/>
            </a:pPr>
            <a:r>
              <a:rPr lang="en-US" sz="2800" dirty="0">
                <a:cs typeface="Arial" panose="020B0604020202020204" pitchFamily="34" charset="0"/>
              </a:rPr>
              <a:t>It must not be unfair or oppressive</a:t>
            </a:r>
          </a:p>
          <a:p>
            <a:pPr eaLnBrk="1" hangingPunct="1">
              <a:buFont typeface="Wingdings" panose="05000000000000000000" pitchFamily="2" charset="2"/>
              <a:buChar char="§"/>
            </a:pPr>
            <a:endParaRPr lang="en-US" sz="2800" dirty="0">
              <a:cs typeface="Arial" panose="020B0604020202020204" pitchFamily="34" charset="0"/>
            </a:endParaRPr>
          </a:p>
          <a:p>
            <a:pPr eaLnBrk="1" hangingPunct="1">
              <a:buFont typeface="Wingdings" panose="05000000000000000000" pitchFamily="2" charset="2"/>
              <a:buChar char="§"/>
            </a:pPr>
            <a:r>
              <a:rPr lang="en-US" sz="2800" dirty="0">
                <a:cs typeface="Arial" panose="020B0604020202020204" pitchFamily="34" charset="0"/>
              </a:rPr>
              <a:t>It must not be partial or discriminatory</a:t>
            </a:r>
          </a:p>
          <a:p>
            <a:pPr eaLnBrk="1" hangingPunct="1">
              <a:buFont typeface="Wingdings" panose="05000000000000000000" pitchFamily="2" charset="2"/>
              <a:buChar char="§"/>
            </a:pPr>
            <a:endParaRPr lang="en-US" sz="2800" dirty="0">
              <a:cs typeface="Arial" panose="020B0604020202020204" pitchFamily="34" charset="0"/>
            </a:endParaRPr>
          </a:p>
          <a:p>
            <a:pPr eaLnBrk="1" hangingPunct="1">
              <a:buFont typeface="Wingdings" panose="05000000000000000000" pitchFamily="2" charset="2"/>
              <a:buChar char="§"/>
            </a:pPr>
            <a:r>
              <a:rPr lang="en-US" sz="2800" dirty="0">
                <a:cs typeface="Arial" panose="020B0604020202020204" pitchFamily="34" charset="0"/>
              </a:rPr>
              <a:t>It  must not prohibit but may regulate trade</a:t>
            </a:r>
          </a:p>
          <a:p>
            <a:pPr eaLnBrk="1" hangingPunct="1">
              <a:buFont typeface="Wingdings" panose="05000000000000000000" pitchFamily="2" charset="2"/>
              <a:buChar char="§"/>
            </a:pPr>
            <a:endParaRPr lang="en-US" sz="2800" dirty="0">
              <a:cs typeface="Arial" panose="020B0604020202020204" pitchFamily="34" charset="0"/>
            </a:endParaRPr>
          </a:p>
          <a:p>
            <a:pPr eaLnBrk="1" hangingPunct="1">
              <a:buFont typeface="Wingdings" panose="05000000000000000000" pitchFamily="2" charset="2"/>
              <a:buChar char="§"/>
            </a:pPr>
            <a:r>
              <a:rPr lang="en-US" sz="2800" dirty="0">
                <a:cs typeface="Arial" panose="020B0604020202020204" pitchFamily="34" charset="0"/>
              </a:rPr>
              <a:t>It must be general and consistent with public policy</a:t>
            </a:r>
          </a:p>
          <a:p>
            <a:pPr eaLnBrk="1" hangingPunct="1">
              <a:buFont typeface="Wingdings" panose="05000000000000000000" pitchFamily="2" charset="2"/>
              <a:buChar char="§"/>
            </a:pPr>
            <a:endParaRPr lang="en-US" sz="2800" dirty="0">
              <a:cs typeface="Arial" panose="020B0604020202020204" pitchFamily="34" charset="0"/>
            </a:endParaRPr>
          </a:p>
          <a:p>
            <a:pPr eaLnBrk="1" hangingPunct="1">
              <a:buFont typeface="Wingdings" panose="05000000000000000000" pitchFamily="2" charset="2"/>
              <a:buChar char="§"/>
            </a:pPr>
            <a:r>
              <a:rPr lang="en-US" sz="2800" dirty="0">
                <a:cs typeface="Arial" panose="020B0604020202020204" pitchFamily="34" charset="0"/>
              </a:rPr>
              <a:t>It must be reasonable</a:t>
            </a:r>
          </a:p>
        </p:txBody>
      </p:sp>
    </p:spTree>
    <p:extLst>
      <p:ext uri="{BB962C8B-B14F-4D97-AF65-F5344CB8AC3E}">
        <p14:creationId xmlns:p14="http://schemas.microsoft.com/office/powerpoint/2010/main" val="221257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 calcmode="lin" valueType="num">
                                      <p:cBhvr additive="base">
                                        <p:cTn id="1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anim calcmode="lin" valueType="num">
                                      <p:cBhvr additive="base">
                                        <p:cTn id="25"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8" end="8"/>
                                            </p:txEl>
                                          </p:spTgt>
                                        </p:tgtEl>
                                        <p:attrNameLst>
                                          <p:attrName>style.visibility</p:attrName>
                                        </p:attrNameLst>
                                      </p:cBhvr>
                                      <p:to>
                                        <p:strVal val="visible"/>
                                      </p:to>
                                    </p:set>
                                    <p:anim calcmode="lin" valueType="num">
                                      <p:cBhvr additive="base">
                                        <p:cTn id="31"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10" end="10"/>
                                            </p:txEl>
                                          </p:spTgt>
                                        </p:tgtEl>
                                        <p:attrNameLst>
                                          <p:attrName>style.visibility</p:attrName>
                                        </p:attrNameLst>
                                      </p:cBhvr>
                                      <p:to>
                                        <p:strVal val="visible"/>
                                      </p:to>
                                    </p:set>
                                    <p:anim calcmode="lin" valueType="num">
                                      <p:cBhvr additive="base">
                                        <p:cTn id="37" dur="5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8"/>
          <p:cNvSpPr txBox="1">
            <a:spLocks noChangeArrowheads="1"/>
          </p:cNvSpPr>
          <p:nvPr/>
        </p:nvSpPr>
        <p:spPr bwMode="auto">
          <a:xfrm>
            <a:off x="2624139" y="914400"/>
            <a:ext cx="1049337" cy="922338"/>
          </a:xfrm>
          <a:prstGeom prst="rect">
            <a:avLst/>
          </a:prstGeom>
          <a:solidFill>
            <a:srgbClr val="FFFFFF"/>
          </a:solidFill>
          <a:ln w="19050">
            <a:solidFill>
              <a:srgbClr val="000000"/>
            </a:solidFill>
            <a:miter lim="800000"/>
            <a:headEnd/>
            <a:tailEnd/>
          </a:ln>
        </p:spPr>
        <p:txBody>
          <a:bodyPr/>
          <a:lstStyle/>
          <a:p>
            <a:pPr algn="ctr">
              <a:defRPr/>
            </a:pPr>
            <a:r>
              <a:rPr lang="en-US" sz="1050" b="1" dirty="0">
                <a:solidFill>
                  <a:schemeClr val="bg1"/>
                </a:solidFill>
                <a:cs typeface="Arial" pitchFamily="34" charset="0"/>
              </a:rPr>
              <a:t>Proposed Ordinance (P.O.) is filed with </a:t>
            </a:r>
            <a:r>
              <a:rPr lang="en-US" sz="1050" b="1" dirty="0" err="1">
                <a:solidFill>
                  <a:schemeClr val="bg1"/>
                </a:solidFill>
                <a:cs typeface="Arial" pitchFamily="34" charset="0"/>
              </a:rPr>
              <a:t>Sanggunian</a:t>
            </a:r>
            <a:endParaRPr lang="en-US" sz="1050" b="1" dirty="0">
              <a:solidFill>
                <a:schemeClr val="bg1"/>
              </a:solidFill>
              <a:cs typeface="Arial" pitchFamily="34" charset="0"/>
            </a:endParaRPr>
          </a:p>
        </p:txBody>
      </p:sp>
      <p:sp>
        <p:nvSpPr>
          <p:cNvPr id="19" name="Line 22"/>
          <p:cNvSpPr>
            <a:spLocks noChangeShapeType="1"/>
          </p:cNvSpPr>
          <p:nvPr/>
        </p:nvSpPr>
        <p:spPr bwMode="auto">
          <a:xfrm>
            <a:off x="3673475" y="1374775"/>
            <a:ext cx="30003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20" name="Text Box 9"/>
          <p:cNvSpPr txBox="1">
            <a:spLocks noChangeArrowheads="1"/>
          </p:cNvSpPr>
          <p:nvPr/>
        </p:nvSpPr>
        <p:spPr bwMode="auto">
          <a:xfrm>
            <a:off x="3973514" y="914400"/>
            <a:ext cx="1050925" cy="922338"/>
          </a:xfrm>
          <a:prstGeom prst="rect">
            <a:avLst/>
          </a:prstGeom>
          <a:solidFill>
            <a:srgbClr val="FFFFFF"/>
          </a:solidFill>
          <a:ln w="19050">
            <a:solidFill>
              <a:srgbClr val="000000"/>
            </a:solidFill>
            <a:miter lim="800000"/>
            <a:headEnd/>
            <a:tailEnd/>
          </a:ln>
        </p:spPr>
        <p:txBody>
          <a:bodyPr/>
          <a:lstStyle/>
          <a:p>
            <a:pPr algn="ctr">
              <a:defRPr/>
            </a:pPr>
            <a:r>
              <a:rPr lang="en-US" sz="1050" b="1" dirty="0">
                <a:solidFill>
                  <a:schemeClr val="bg1"/>
                </a:solidFill>
                <a:cs typeface="Arial" pitchFamily="34" charset="0"/>
              </a:rPr>
              <a:t>P.O. is calendared for 1</a:t>
            </a:r>
            <a:r>
              <a:rPr lang="en-US" sz="1050" b="1" baseline="30000" dirty="0">
                <a:solidFill>
                  <a:schemeClr val="bg1"/>
                </a:solidFill>
                <a:cs typeface="Arial" pitchFamily="34" charset="0"/>
              </a:rPr>
              <a:t>st</a:t>
            </a:r>
            <a:r>
              <a:rPr lang="en-US" sz="1050" b="1" dirty="0">
                <a:solidFill>
                  <a:schemeClr val="bg1"/>
                </a:solidFill>
                <a:cs typeface="Arial" pitchFamily="34" charset="0"/>
              </a:rPr>
              <a:t> Reading</a:t>
            </a:r>
          </a:p>
        </p:txBody>
      </p:sp>
      <p:sp>
        <p:nvSpPr>
          <p:cNvPr id="21" name="Line 23"/>
          <p:cNvSpPr>
            <a:spLocks noChangeShapeType="1"/>
          </p:cNvSpPr>
          <p:nvPr/>
        </p:nvSpPr>
        <p:spPr bwMode="auto">
          <a:xfrm>
            <a:off x="5024439" y="1374775"/>
            <a:ext cx="301625"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22" name="Text Box 10"/>
          <p:cNvSpPr txBox="1">
            <a:spLocks noChangeArrowheads="1"/>
          </p:cNvSpPr>
          <p:nvPr/>
        </p:nvSpPr>
        <p:spPr bwMode="auto">
          <a:xfrm>
            <a:off x="5326064" y="914400"/>
            <a:ext cx="1049337" cy="922338"/>
          </a:xfrm>
          <a:prstGeom prst="rect">
            <a:avLst/>
          </a:prstGeom>
          <a:solidFill>
            <a:srgbClr val="FFFFFF"/>
          </a:solidFill>
          <a:ln w="19050">
            <a:solidFill>
              <a:srgbClr val="000000"/>
            </a:solidFill>
            <a:miter lim="800000"/>
            <a:headEnd/>
            <a:tailEnd/>
          </a:ln>
        </p:spPr>
        <p:txBody>
          <a:bodyPr/>
          <a:lstStyle/>
          <a:p>
            <a:pPr algn="ctr">
              <a:defRPr/>
            </a:pPr>
            <a:r>
              <a:rPr lang="en-US" sz="1050" b="1" dirty="0">
                <a:solidFill>
                  <a:schemeClr val="bg1"/>
                </a:solidFill>
                <a:cs typeface="Arial" pitchFamily="34" charset="0"/>
              </a:rPr>
              <a:t>P.O. is </a:t>
            </a:r>
            <a:r>
              <a:rPr lang="en-US" sz="1100" b="1" dirty="0">
                <a:solidFill>
                  <a:schemeClr val="bg1"/>
                </a:solidFill>
                <a:cs typeface="Arial" pitchFamily="34" charset="0"/>
              </a:rPr>
              <a:t>referred</a:t>
            </a:r>
            <a:r>
              <a:rPr lang="en-US" sz="1050" b="1" dirty="0">
                <a:solidFill>
                  <a:schemeClr val="bg1"/>
                </a:solidFill>
                <a:cs typeface="Arial" pitchFamily="34" charset="0"/>
              </a:rPr>
              <a:t> to appropriate committee/s</a:t>
            </a:r>
          </a:p>
        </p:txBody>
      </p:sp>
      <p:sp>
        <p:nvSpPr>
          <p:cNvPr id="23" name="Line 24"/>
          <p:cNvSpPr>
            <a:spLocks noChangeShapeType="1"/>
          </p:cNvSpPr>
          <p:nvPr/>
        </p:nvSpPr>
        <p:spPr bwMode="auto">
          <a:xfrm flipV="1">
            <a:off x="6375400" y="1374775"/>
            <a:ext cx="374650"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24" name="Text Box 11"/>
          <p:cNvSpPr txBox="1">
            <a:spLocks noChangeArrowheads="1"/>
          </p:cNvSpPr>
          <p:nvPr/>
        </p:nvSpPr>
        <p:spPr bwMode="auto">
          <a:xfrm>
            <a:off x="6750050" y="914400"/>
            <a:ext cx="1352550" cy="922338"/>
          </a:xfrm>
          <a:prstGeom prst="rect">
            <a:avLst/>
          </a:prstGeom>
          <a:solidFill>
            <a:srgbClr val="FFFFFF"/>
          </a:solidFill>
          <a:ln w="19050">
            <a:solidFill>
              <a:srgbClr val="000000"/>
            </a:solidFill>
            <a:miter lim="800000"/>
            <a:headEnd/>
            <a:tailEnd/>
          </a:ln>
        </p:spPr>
        <p:txBody>
          <a:bodyPr/>
          <a:lstStyle/>
          <a:p>
            <a:pPr algn="ctr">
              <a:defRPr/>
            </a:pPr>
            <a:r>
              <a:rPr lang="en-US" sz="1050" b="1" dirty="0">
                <a:solidFill>
                  <a:schemeClr val="bg1"/>
                </a:solidFill>
                <a:cs typeface="Arial" pitchFamily="34" charset="0"/>
              </a:rPr>
              <a:t>Committee deliberates on P.O./ conducts hearings if needed </a:t>
            </a:r>
          </a:p>
        </p:txBody>
      </p:sp>
      <p:sp>
        <p:nvSpPr>
          <p:cNvPr id="25" name="Line 25"/>
          <p:cNvSpPr>
            <a:spLocks noChangeShapeType="1"/>
          </p:cNvSpPr>
          <p:nvPr/>
        </p:nvSpPr>
        <p:spPr bwMode="auto">
          <a:xfrm>
            <a:off x="8102600" y="1374775"/>
            <a:ext cx="30003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26" name="Text Box 12"/>
          <p:cNvSpPr txBox="1">
            <a:spLocks noChangeArrowheads="1"/>
          </p:cNvSpPr>
          <p:nvPr/>
        </p:nvSpPr>
        <p:spPr bwMode="auto">
          <a:xfrm>
            <a:off x="8402638" y="914400"/>
            <a:ext cx="1274762" cy="922338"/>
          </a:xfrm>
          <a:prstGeom prst="rect">
            <a:avLst/>
          </a:prstGeom>
          <a:solidFill>
            <a:srgbClr val="FFFFFF"/>
          </a:solidFill>
          <a:ln w="19050">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solidFill>
                  <a:schemeClr val="bg1"/>
                </a:solidFill>
                <a:latin typeface="+mn-lt"/>
                <a:cs typeface="Arial" panose="020B0604020202020204" pitchFamily="34" charset="0"/>
              </a:rPr>
              <a:t>Committee recommends P.O. for plenary deliberations, with or without amendments</a:t>
            </a:r>
          </a:p>
        </p:txBody>
      </p:sp>
      <p:sp>
        <p:nvSpPr>
          <p:cNvPr id="27" name="Line 26"/>
          <p:cNvSpPr>
            <a:spLocks noChangeShapeType="1"/>
          </p:cNvSpPr>
          <p:nvPr/>
        </p:nvSpPr>
        <p:spPr bwMode="auto">
          <a:xfrm>
            <a:off x="9077325" y="1836739"/>
            <a:ext cx="0" cy="460375"/>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28" name="Text Box 13"/>
          <p:cNvSpPr txBox="1">
            <a:spLocks noChangeArrowheads="1"/>
          </p:cNvSpPr>
          <p:nvPr/>
        </p:nvSpPr>
        <p:spPr bwMode="auto">
          <a:xfrm>
            <a:off x="8550275" y="2297114"/>
            <a:ext cx="1054100" cy="923925"/>
          </a:xfrm>
          <a:prstGeom prst="rect">
            <a:avLst/>
          </a:prstGeom>
          <a:solidFill>
            <a:srgbClr val="FFFFFF"/>
          </a:solidFill>
          <a:ln w="19050">
            <a:solidFill>
              <a:srgbClr val="000000"/>
            </a:solidFill>
            <a:miter lim="800000"/>
            <a:headEnd/>
            <a:tailEnd/>
          </a:ln>
        </p:spPr>
        <p:txBody>
          <a:bodyPr/>
          <a:lstStyle/>
          <a:p>
            <a:pPr algn="ctr">
              <a:defRPr/>
            </a:pPr>
            <a:r>
              <a:rPr lang="en-US" sz="1050" b="1" dirty="0">
                <a:solidFill>
                  <a:schemeClr val="bg1"/>
                </a:solidFill>
                <a:cs typeface="Arial" pitchFamily="34" charset="0"/>
              </a:rPr>
              <a:t>P.O. is calendared for 2</a:t>
            </a:r>
            <a:r>
              <a:rPr lang="en-US" sz="1050" b="1" baseline="30000" dirty="0">
                <a:solidFill>
                  <a:schemeClr val="bg1"/>
                </a:solidFill>
                <a:cs typeface="Arial" pitchFamily="34" charset="0"/>
              </a:rPr>
              <a:t>nd</a:t>
            </a:r>
            <a:r>
              <a:rPr lang="en-US" sz="1050" b="1" dirty="0">
                <a:solidFill>
                  <a:schemeClr val="bg1"/>
                </a:solidFill>
                <a:cs typeface="Arial" pitchFamily="34" charset="0"/>
              </a:rPr>
              <a:t> Reading</a:t>
            </a:r>
          </a:p>
        </p:txBody>
      </p:sp>
      <p:sp>
        <p:nvSpPr>
          <p:cNvPr id="29" name="Line 36"/>
          <p:cNvSpPr>
            <a:spLocks noChangeShapeType="1"/>
          </p:cNvSpPr>
          <p:nvPr/>
        </p:nvSpPr>
        <p:spPr bwMode="auto">
          <a:xfrm>
            <a:off x="7351713" y="1836739"/>
            <a:ext cx="0" cy="306387"/>
          </a:xfrm>
          <a:prstGeom prst="line">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30" name="Text Box 35"/>
          <p:cNvSpPr txBox="1">
            <a:spLocks noChangeArrowheads="1"/>
          </p:cNvSpPr>
          <p:nvPr/>
        </p:nvSpPr>
        <p:spPr bwMode="auto">
          <a:xfrm>
            <a:off x="6781801" y="2220913"/>
            <a:ext cx="1050925" cy="749300"/>
          </a:xfrm>
          <a:prstGeom prst="rect">
            <a:avLst/>
          </a:prstGeom>
          <a:solidFill>
            <a:srgbClr val="FFFFFF"/>
          </a:solidFill>
          <a:ln w="19050">
            <a:solidFill>
              <a:schemeClr val="tx1"/>
            </a:solidFill>
            <a:miter lim="800000"/>
            <a:headEnd/>
            <a:tailEnd/>
          </a:ln>
        </p:spPr>
        <p:txBody>
          <a:bodyPr/>
          <a:lstStyle/>
          <a:p>
            <a:pPr>
              <a:defRPr/>
            </a:pPr>
            <a:r>
              <a:rPr lang="en-US" sz="1050" b="1" dirty="0">
                <a:solidFill>
                  <a:schemeClr val="bg1"/>
                </a:solidFill>
                <a:cs typeface="Arial" pitchFamily="34" charset="0"/>
              </a:rPr>
              <a:t>Committee defers action or shelves P.O.</a:t>
            </a:r>
          </a:p>
        </p:txBody>
      </p:sp>
      <p:sp>
        <p:nvSpPr>
          <p:cNvPr id="31" name="Line 36"/>
          <p:cNvSpPr>
            <a:spLocks noChangeShapeType="1"/>
          </p:cNvSpPr>
          <p:nvPr/>
        </p:nvSpPr>
        <p:spPr bwMode="auto">
          <a:xfrm>
            <a:off x="5867400" y="1828801"/>
            <a:ext cx="0" cy="1096963"/>
          </a:xfrm>
          <a:prstGeom prst="line">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32" name="Text Box 53"/>
          <p:cNvSpPr txBox="1">
            <a:spLocks noChangeArrowheads="1"/>
          </p:cNvSpPr>
          <p:nvPr/>
        </p:nvSpPr>
        <p:spPr bwMode="auto">
          <a:xfrm>
            <a:off x="5334000" y="3013076"/>
            <a:ext cx="708848" cy="577081"/>
          </a:xfrm>
          <a:prstGeom prst="rect">
            <a:avLst/>
          </a:prstGeom>
          <a:solidFill>
            <a:schemeClr val="tx1"/>
          </a:solidFill>
          <a:ln w="19050">
            <a:solidFill>
              <a:schemeClr val="tx1"/>
            </a:solidFill>
            <a:miter lim="800000"/>
            <a:headEnd/>
            <a:tailEnd/>
          </a:ln>
          <a:effectLst/>
        </p:spPr>
        <p:txBody>
          <a:bodyPr wrap="none">
            <a:spAutoFit/>
          </a:bodyPr>
          <a:lstStyle/>
          <a:p>
            <a:pPr>
              <a:defRPr/>
            </a:pPr>
            <a:r>
              <a:rPr lang="en-US" sz="1050" b="1" dirty="0">
                <a:solidFill>
                  <a:schemeClr val="bg1"/>
                </a:solidFill>
                <a:cs typeface="Arial" pitchFamily="34" charset="0"/>
              </a:rPr>
              <a:t>P.O. is </a:t>
            </a:r>
          </a:p>
          <a:p>
            <a:pPr>
              <a:defRPr/>
            </a:pPr>
            <a:r>
              <a:rPr lang="en-US" sz="1050" b="1" dirty="0">
                <a:solidFill>
                  <a:schemeClr val="bg1"/>
                </a:solidFill>
                <a:cs typeface="Arial" pitchFamily="34" charset="0"/>
              </a:rPr>
              <a:t>certified</a:t>
            </a:r>
          </a:p>
          <a:p>
            <a:pPr>
              <a:defRPr/>
            </a:pPr>
            <a:r>
              <a:rPr lang="en-US" sz="1050" b="1" dirty="0">
                <a:solidFill>
                  <a:schemeClr val="bg1"/>
                </a:solidFill>
                <a:cs typeface="Arial" pitchFamily="34" charset="0"/>
              </a:rPr>
              <a:t> urgent</a:t>
            </a:r>
          </a:p>
        </p:txBody>
      </p:sp>
      <p:sp>
        <p:nvSpPr>
          <p:cNvPr id="33" name="Line 54"/>
          <p:cNvSpPr>
            <a:spLocks noChangeShapeType="1"/>
          </p:cNvSpPr>
          <p:nvPr/>
        </p:nvSpPr>
        <p:spPr bwMode="auto">
          <a:xfrm>
            <a:off x="6096000" y="3124200"/>
            <a:ext cx="2468880" cy="0"/>
          </a:xfrm>
          <a:prstGeom prst="line">
            <a:avLst/>
          </a:prstGeom>
          <a:noFill/>
          <a:ln w="19050">
            <a:solidFill>
              <a:schemeClr val="tx1"/>
            </a:solidFill>
            <a:prstDash val="sysDash"/>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34" name="Line 27"/>
          <p:cNvSpPr>
            <a:spLocks noChangeShapeType="1"/>
          </p:cNvSpPr>
          <p:nvPr/>
        </p:nvSpPr>
        <p:spPr bwMode="auto">
          <a:xfrm>
            <a:off x="9077325" y="3221039"/>
            <a:ext cx="0" cy="306387"/>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35" name="Text Box 14"/>
          <p:cNvSpPr txBox="1">
            <a:spLocks noChangeArrowheads="1"/>
          </p:cNvSpPr>
          <p:nvPr/>
        </p:nvSpPr>
        <p:spPr bwMode="auto">
          <a:xfrm>
            <a:off x="8550275" y="3527425"/>
            <a:ext cx="1054100" cy="922338"/>
          </a:xfrm>
          <a:prstGeom prst="rect">
            <a:avLst/>
          </a:prstGeom>
          <a:solidFill>
            <a:srgbClr val="FFFFFF"/>
          </a:solidFill>
          <a:ln w="19050">
            <a:solidFill>
              <a:srgbClr val="000000"/>
            </a:solidFill>
            <a:miter lim="800000"/>
            <a:headEnd/>
            <a:tailEnd/>
          </a:ln>
        </p:spPr>
        <p:txBody>
          <a:bodyPr/>
          <a:lstStyle/>
          <a:p>
            <a:pPr algn="ctr">
              <a:defRPr/>
            </a:pPr>
            <a:r>
              <a:rPr lang="en-US" sz="1050" b="1" dirty="0">
                <a:solidFill>
                  <a:schemeClr val="bg1"/>
                </a:solidFill>
                <a:cs typeface="Arial" pitchFamily="34" charset="0"/>
              </a:rPr>
              <a:t>Plenary Session of </a:t>
            </a:r>
            <a:r>
              <a:rPr lang="en-US" sz="1050" b="1" dirty="0" err="1">
                <a:solidFill>
                  <a:schemeClr val="bg1"/>
                </a:solidFill>
                <a:cs typeface="Arial" pitchFamily="34" charset="0"/>
              </a:rPr>
              <a:t>Sanggunian</a:t>
            </a:r>
            <a:r>
              <a:rPr lang="en-US" sz="1050" b="1" dirty="0">
                <a:solidFill>
                  <a:schemeClr val="bg1"/>
                </a:solidFill>
                <a:cs typeface="Arial" pitchFamily="34" charset="0"/>
              </a:rPr>
              <a:t> debates on P.O.</a:t>
            </a:r>
          </a:p>
        </p:txBody>
      </p:sp>
      <p:sp>
        <p:nvSpPr>
          <p:cNvPr id="36" name="Line 28"/>
          <p:cNvSpPr>
            <a:spLocks noChangeShapeType="1"/>
          </p:cNvSpPr>
          <p:nvPr/>
        </p:nvSpPr>
        <p:spPr bwMode="auto">
          <a:xfrm>
            <a:off x="9077325" y="4449764"/>
            <a:ext cx="0" cy="460375"/>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37" name="Text Box 15"/>
          <p:cNvSpPr txBox="1">
            <a:spLocks noChangeArrowheads="1"/>
          </p:cNvSpPr>
          <p:nvPr/>
        </p:nvSpPr>
        <p:spPr bwMode="auto">
          <a:xfrm>
            <a:off x="8550275" y="4910139"/>
            <a:ext cx="1054100" cy="922337"/>
          </a:xfrm>
          <a:prstGeom prst="rect">
            <a:avLst/>
          </a:prstGeom>
          <a:solidFill>
            <a:srgbClr val="FFFFFF"/>
          </a:solidFill>
          <a:ln w="19050">
            <a:solidFill>
              <a:srgbClr val="000000"/>
            </a:solidFill>
            <a:miter lim="800000"/>
            <a:headEnd/>
            <a:tailEnd/>
          </a:ln>
        </p:spPr>
        <p:txBody>
          <a:bodyPr/>
          <a:lstStyle/>
          <a:p>
            <a:pPr algn="ctr">
              <a:defRPr/>
            </a:pPr>
            <a:r>
              <a:rPr lang="en-US" sz="1050" b="1" dirty="0" err="1">
                <a:solidFill>
                  <a:schemeClr val="bg1"/>
                </a:solidFill>
                <a:cs typeface="Arial" pitchFamily="34" charset="0"/>
              </a:rPr>
              <a:t>Sanggunian</a:t>
            </a:r>
            <a:r>
              <a:rPr lang="en-US" sz="1050" b="1" dirty="0">
                <a:solidFill>
                  <a:schemeClr val="bg1"/>
                </a:solidFill>
                <a:cs typeface="Arial" pitchFamily="34" charset="0"/>
              </a:rPr>
              <a:t> approves P.O. on 2</a:t>
            </a:r>
            <a:r>
              <a:rPr lang="en-US" sz="1050" b="1" baseline="30000" dirty="0">
                <a:solidFill>
                  <a:schemeClr val="bg1"/>
                </a:solidFill>
                <a:cs typeface="Arial" pitchFamily="34" charset="0"/>
              </a:rPr>
              <a:t>nd</a:t>
            </a:r>
            <a:r>
              <a:rPr lang="en-US" sz="1050" b="1" dirty="0">
                <a:solidFill>
                  <a:schemeClr val="bg1"/>
                </a:solidFill>
                <a:cs typeface="Arial" pitchFamily="34" charset="0"/>
              </a:rPr>
              <a:t> Reading</a:t>
            </a:r>
          </a:p>
        </p:txBody>
      </p:sp>
      <p:sp>
        <p:nvSpPr>
          <p:cNvPr id="38" name="Line 38"/>
          <p:cNvSpPr>
            <a:spLocks noChangeShapeType="1"/>
          </p:cNvSpPr>
          <p:nvPr/>
        </p:nvSpPr>
        <p:spPr bwMode="auto">
          <a:xfrm flipH="1">
            <a:off x="8259763" y="4191000"/>
            <a:ext cx="273050" cy="0"/>
          </a:xfrm>
          <a:prstGeom prst="line">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39" name="Text Box 37"/>
          <p:cNvSpPr txBox="1">
            <a:spLocks noChangeArrowheads="1"/>
          </p:cNvSpPr>
          <p:nvPr/>
        </p:nvSpPr>
        <p:spPr bwMode="auto">
          <a:xfrm>
            <a:off x="7178676" y="3681414"/>
            <a:ext cx="1050925" cy="738187"/>
          </a:xfrm>
          <a:prstGeom prst="rect">
            <a:avLst/>
          </a:prstGeom>
          <a:solidFill>
            <a:srgbClr val="FFFFFF"/>
          </a:solidFill>
          <a:ln w="19050">
            <a:solidFill>
              <a:schemeClr val="tx1"/>
            </a:solidFill>
            <a:miter lim="800000"/>
            <a:headEnd/>
            <a:tailEnd/>
          </a:ln>
        </p:spPr>
        <p:txBody>
          <a:bodyPr/>
          <a:lstStyle/>
          <a:p>
            <a:pPr>
              <a:defRPr/>
            </a:pPr>
            <a:r>
              <a:rPr lang="en-US" sz="1050" b="1" dirty="0">
                <a:solidFill>
                  <a:schemeClr val="bg1"/>
                </a:solidFill>
                <a:cs typeface="Arial" pitchFamily="34" charset="0"/>
              </a:rPr>
              <a:t>Plenary refers P.O. back to committee</a:t>
            </a:r>
          </a:p>
        </p:txBody>
      </p:sp>
      <p:cxnSp>
        <p:nvCxnSpPr>
          <p:cNvPr id="40" name="Straight Arrow Connector 39"/>
          <p:cNvCxnSpPr/>
          <p:nvPr/>
        </p:nvCxnSpPr>
        <p:spPr>
          <a:xfrm rot="5400000" flipH="1" flipV="1">
            <a:off x="7087394" y="2742406"/>
            <a:ext cx="1828800" cy="1588"/>
          </a:xfrm>
          <a:prstGeom prst="straightConnector1">
            <a:avLst/>
          </a:prstGeom>
          <a:ln w="190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1" name="Text Box 16"/>
          <p:cNvSpPr txBox="1">
            <a:spLocks noChangeArrowheads="1"/>
          </p:cNvSpPr>
          <p:nvPr/>
        </p:nvSpPr>
        <p:spPr bwMode="auto">
          <a:xfrm>
            <a:off x="7126289" y="4910139"/>
            <a:ext cx="1050925" cy="922337"/>
          </a:xfrm>
          <a:prstGeom prst="rect">
            <a:avLst/>
          </a:prstGeom>
          <a:solidFill>
            <a:srgbClr val="FFFFFF"/>
          </a:solidFill>
          <a:ln w="19050">
            <a:solidFill>
              <a:srgbClr val="000000"/>
            </a:solidFill>
            <a:miter lim="800000"/>
            <a:headEnd/>
            <a:tailEnd/>
          </a:ln>
        </p:spPr>
        <p:txBody>
          <a:bodyPr/>
          <a:lstStyle/>
          <a:p>
            <a:pPr algn="ctr">
              <a:defRPr/>
            </a:pPr>
            <a:r>
              <a:rPr lang="en-US" sz="1050" b="1" dirty="0">
                <a:solidFill>
                  <a:schemeClr val="bg1"/>
                </a:solidFill>
                <a:cs typeface="Arial" pitchFamily="34" charset="0"/>
              </a:rPr>
              <a:t>P.O. is calendared for 3</a:t>
            </a:r>
            <a:r>
              <a:rPr lang="en-US" sz="1050" b="1" baseline="30000" dirty="0">
                <a:solidFill>
                  <a:schemeClr val="bg1"/>
                </a:solidFill>
                <a:cs typeface="Arial" pitchFamily="34" charset="0"/>
              </a:rPr>
              <a:t>rd</a:t>
            </a:r>
            <a:r>
              <a:rPr lang="en-US" sz="1050" b="1" dirty="0">
                <a:solidFill>
                  <a:schemeClr val="bg1"/>
                </a:solidFill>
                <a:cs typeface="Arial" pitchFamily="34" charset="0"/>
              </a:rPr>
              <a:t> Reading</a:t>
            </a:r>
          </a:p>
        </p:txBody>
      </p:sp>
      <p:sp>
        <p:nvSpPr>
          <p:cNvPr id="42" name="Line 30"/>
          <p:cNvSpPr>
            <a:spLocks noChangeShapeType="1"/>
          </p:cNvSpPr>
          <p:nvPr/>
        </p:nvSpPr>
        <p:spPr bwMode="auto">
          <a:xfrm flipH="1">
            <a:off x="6750050" y="5372100"/>
            <a:ext cx="37623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43" name="Text Box 17"/>
          <p:cNvSpPr txBox="1">
            <a:spLocks noChangeArrowheads="1"/>
          </p:cNvSpPr>
          <p:nvPr/>
        </p:nvSpPr>
        <p:spPr bwMode="auto">
          <a:xfrm>
            <a:off x="5700714" y="4910139"/>
            <a:ext cx="1049337" cy="922337"/>
          </a:xfrm>
          <a:prstGeom prst="rect">
            <a:avLst/>
          </a:prstGeom>
          <a:solidFill>
            <a:srgbClr val="FFFFFF"/>
          </a:solidFill>
          <a:ln w="19050">
            <a:solidFill>
              <a:srgbClr val="000000"/>
            </a:solidFill>
            <a:miter lim="800000"/>
            <a:headEnd/>
            <a:tailEnd/>
          </a:ln>
        </p:spPr>
        <p:txBody>
          <a:bodyPr/>
          <a:lstStyle/>
          <a:p>
            <a:pPr algn="ctr">
              <a:defRPr/>
            </a:pPr>
            <a:r>
              <a:rPr lang="en-US" sz="1050" b="1" dirty="0" err="1">
                <a:solidFill>
                  <a:schemeClr val="bg1"/>
                </a:solidFill>
                <a:cs typeface="Arial" pitchFamily="34" charset="0"/>
              </a:rPr>
              <a:t>Sanggunian</a:t>
            </a:r>
            <a:r>
              <a:rPr lang="en-US" sz="1050" b="1" dirty="0">
                <a:solidFill>
                  <a:schemeClr val="bg1"/>
                </a:solidFill>
                <a:cs typeface="Arial" pitchFamily="34" charset="0"/>
              </a:rPr>
              <a:t> approves P.O. on 3</a:t>
            </a:r>
            <a:r>
              <a:rPr lang="en-US" sz="1050" b="1" baseline="30000" dirty="0">
                <a:solidFill>
                  <a:schemeClr val="bg1"/>
                </a:solidFill>
                <a:cs typeface="Arial" pitchFamily="34" charset="0"/>
              </a:rPr>
              <a:t>rd</a:t>
            </a:r>
            <a:r>
              <a:rPr lang="en-US" sz="1050" b="1" dirty="0">
                <a:solidFill>
                  <a:schemeClr val="bg1"/>
                </a:solidFill>
                <a:cs typeface="Arial" pitchFamily="34" charset="0"/>
              </a:rPr>
              <a:t> and Final Reading</a:t>
            </a:r>
          </a:p>
        </p:txBody>
      </p:sp>
      <p:sp>
        <p:nvSpPr>
          <p:cNvPr id="44" name="Line 31"/>
          <p:cNvSpPr>
            <a:spLocks noChangeShapeType="1"/>
          </p:cNvSpPr>
          <p:nvPr/>
        </p:nvSpPr>
        <p:spPr bwMode="auto">
          <a:xfrm flipH="1">
            <a:off x="5326063" y="5372100"/>
            <a:ext cx="374650"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45" name="Text Box 18"/>
          <p:cNvSpPr txBox="1">
            <a:spLocks noChangeArrowheads="1"/>
          </p:cNvSpPr>
          <p:nvPr/>
        </p:nvSpPr>
        <p:spPr bwMode="auto">
          <a:xfrm>
            <a:off x="4273550" y="4910139"/>
            <a:ext cx="1054100" cy="922337"/>
          </a:xfrm>
          <a:prstGeom prst="rect">
            <a:avLst/>
          </a:prstGeom>
          <a:solidFill>
            <a:srgbClr val="FFFFFF"/>
          </a:solidFill>
          <a:ln w="19050">
            <a:solidFill>
              <a:srgbClr val="000000"/>
            </a:solidFill>
            <a:miter lim="800000"/>
            <a:headEnd/>
            <a:tailEnd/>
          </a:ln>
        </p:spPr>
        <p:txBody>
          <a:bodyPr/>
          <a:lstStyle/>
          <a:p>
            <a:pPr algn="ctr">
              <a:defRPr/>
            </a:pPr>
            <a:r>
              <a:rPr lang="en-US" sz="1050" b="1" dirty="0">
                <a:solidFill>
                  <a:schemeClr val="bg1"/>
                </a:solidFill>
                <a:cs typeface="Arial" pitchFamily="34" charset="0"/>
              </a:rPr>
              <a:t>Approved Ordinance is transmitted to the LCE</a:t>
            </a:r>
          </a:p>
        </p:txBody>
      </p:sp>
      <p:sp>
        <p:nvSpPr>
          <p:cNvPr id="46" name="Line 32"/>
          <p:cNvSpPr>
            <a:spLocks noChangeShapeType="1"/>
          </p:cNvSpPr>
          <p:nvPr/>
        </p:nvSpPr>
        <p:spPr bwMode="auto">
          <a:xfrm flipH="1">
            <a:off x="3748088" y="5372100"/>
            <a:ext cx="52546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47" name="Text Box 19"/>
          <p:cNvSpPr txBox="1">
            <a:spLocks noChangeArrowheads="1"/>
          </p:cNvSpPr>
          <p:nvPr/>
        </p:nvSpPr>
        <p:spPr bwMode="auto">
          <a:xfrm>
            <a:off x="2698750" y="4910139"/>
            <a:ext cx="1049338" cy="922337"/>
          </a:xfrm>
          <a:prstGeom prst="rect">
            <a:avLst/>
          </a:prstGeom>
          <a:solidFill>
            <a:srgbClr val="FFFFFF"/>
          </a:solidFill>
          <a:ln w="19050">
            <a:solidFill>
              <a:srgbClr val="000000"/>
            </a:solidFill>
            <a:miter lim="800000"/>
            <a:headEnd/>
            <a:tailEnd/>
          </a:ln>
        </p:spPr>
        <p:txBody>
          <a:bodyPr/>
          <a:lstStyle/>
          <a:p>
            <a:pPr algn="ctr">
              <a:defRPr/>
            </a:pPr>
            <a:r>
              <a:rPr lang="en-US" sz="1050" b="1" dirty="0">
                <a:solidFill>
                  <a:schemeClr val="bg1"/>
                </a:solidFill>
                <a:cs typeface="Arial" pitchFamily="34" charset="0"/>
              </a:rPr>
              <a:t>LCE signs approved ordinance </a:t>
            </a:r>
          </a:p>
        </p:txBody>
      </p:sp>
      <p:sp>
        <p:nvSpPr>
          <p:cNvPr id="48" name="Line 43"/>
          <p:cNvSpPr>
            <a:spLocks noChangeShapeType="1"/>
          </p:cNvSpPr>
          <p:nvPr/>
        </p:nvSpPr>
        <p:spPr bwMode="auto">
          <a:xfrm>
            <a:off x="4876800" y="5832475"/>
            <a:ext cx="0" cy="153988"/>
          </a:xfrm>
          <a:prstGeom prst="line">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49" name="Text Box 42"/>
          <p:cNvSpPr txBox="1">
            <a:spLocks noChangeArrowheads="1"/>
          </p:cNvSpPr>
          <p:nvPr/>
        </p:nvSpPr>
        <p:spPr bwMode="auto">
          <a:xfrm>
            <a:off x="4273550" y="6076951"/>
            <a:ext cx="1054100" cy="614363"/>
          </a:xfrm>
          <a:prstGeom prst="rect">
            <a:avLst/>
          </a:prstGeom>
          <a:solidFill>
            <a:srgbClr val="FFFFFF"/>
          </a:solidFill>
          <a:ln w="19050">
            <a:solidFill>
              <a:schemeClr val="tx1"/>
            </a:solidFill>
            <a:miter lim="800000"/>
            <a:headEnd/>
            <a:tailEnd/>
          </a:ln>
        </p:spPr>
        <p:txBody>
          <a:bodyPr/>
          <a:lstStyle/>
          <a:p>
            <a:pPr>
              <a:defRPr/>
            </a:pPr>
            <a:r>
              <a:rPr lang="en-US" sz="1050" b="1" dirty="0">
                <a:solidFill>
                  <a:schemeClr val="bg1"/>
                </a:solidFill>
                <a:cs typeface="Arial" pitchFamily="34" charset="0"/>
              </a:rPr>
              <a:t>LCE vetoes ordinance</a:t>
            </a:r>
          </a:p>
        </p:txBody>
      </p:sp>
      <p:sp>
        <p:nvSpPr>
          <p:cNvPr id="50" name="Line 47"/>
          <p:cNvSpPr>
            <a:spLocks noChangeShapeType="1"/>
          </p:cNvSpPr>
          <p:nvPr/>
        </p:nvSpPr>
        <p:spPr bwMode="auto">
          <a:xfrm flipH="1">
            <a:off x="3992564" y="6294438"/>
            <a:ext cx="274637" cy="0"/>
          </a:xfrm>
          <a:prstGeom prst="line">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51" name="Text Box 46"/>
          <p:cNvSpPr txBox="1">
            <a:spLocks noChangeArrowheads="1"/>
          </p:cNvSpPr>
          <p:nvPr/>
        </p:nvSpPr>
        <p:spPr bwMode="auto">
          <a:xfrm>
            <a:off x="2324100" y="6038851"/>
            <a:ext cx="1574800" cy="614363"/>
          </a:xfrm>
          <a:prstGeom prst="rect">
            <a:avLst/>
          </a:prstGeom>
          <a:solidFill>
            <a:srgbClr val="FFFFFF"/>
          </a:solidFill>
          <a:ln w="19050">
            <a:solidFill>
              <a:schemeClr val="tx1"/>
            </a:solidFill>
            <a:miter lim="800000"/>
            <a:headEnd/>
            <a:tailEnd/>
          </a:ln>
        </p:spPr>
        <p:txBody>
          <a:bodyPr/>
          <a:lstStyle/>
          <a:p>
            <a:pPr algn="r">
              <a:defRPr/>
            </a:pPr>
            <a:r>
              <a:rPr lang="en-US" sz="1050" b="1" dirty="0" err="1">
                <a:solidFill>
                  <a:schemeClr val="bg1"/>
                </a:solidFill>
                <a:cs typeface="Arial" pitchFamily="34" charset="0"/>
              </a:rPr>
              <a:t>Sanggunian</a:t>
            </a:r>
            <a:r>
              <a:rPr lang="en-US" sz="1050" b="1" dirty="0">
                <a:solidFill>
                  <a:schemeClr val="bg1"/>
                </a:solidFill>
                <a:cs typeface="Arial" pitchFamily="34" charset="0"/>
              </a:rPr>
              <a:t> overrides veto by 2/3 vote</a:t>
            </a:r>
          </a:p>
        </p:txBody>
      </p:sp>
      <p:sp>
        <p:nvSpPr>
          <p:cNvPr id="52" name="Line 45"/>
          <p:cNvSpPr>
            <a:spLocks noChangeShapeType="1"/>
          </p:cNvSpPr>
          <p:nvPr/>
        </p:nvSpPr>
        <p:spPr bwMode="auto">
          <a:xfrm>
            <a:off x="5349876" y="6294438"/>
            <a:ext cx="365125" cy="0"/>
          </a:xfrm>
          <a:prstGeom prst="line">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53" name="Text Box 44"/>
          <p:cNvSpPr txBox="1">
            <a:spLocks noChangeArrowheads="1"/>
          </p:cNvSpPr>
          <p:nvPr/>
        </p:nvSpPr>
        <p:spPr bwMode="auto">
          <a:xfrm>
            <a:off x="5775325" y="6062663"/>
            <a:ext cx="2057400" cy="615950"/>
          </a:xfrm>
          <a:prstGeom prst="rect">
            <a:avLst/>
          </a:prstGeom>
          <a:solidFill>
            <a:srgbClr val="FFFFFF"/>
          </a:solidFill>
          <a:ln w="19050">
            <a:solidFill>
              <a:schemeClr val="tx1"/>
            </a:solidFill>
            <a:miter lim="800000"/>
            <a:headEnd/>
            <a:tailEnd/>
          </a:ln>
        </p:spPr>
        <p:txBody>
          <a:bodyPr/>
          <a:lstStyle/>
          <a:p>
            <a:pPr>
              <a:defRPr/>
            </a:pPr>
            <a:r>
              <a:rPr lang="en-US" sz="1050" b="1" dirty="0">
                <a:solidFill>
                  <a:schemeClr val="bg1"/>
                </a:solidFill>
                <a:cs typeface="Arial" pitchFamily="34" charset="0"/>
              </a:rPr>
              <a:t>No action from </a:t>
            </a:r>
            <a:r>
              <a:rPr lang="en-US" sz="1050" b="1" dirty="0" err="1">
                <a:solidFill>
                  <a:schemeClr val="bg1"/>
                </a:solidFill>
                <a:cs typeface="Arial" pitchFamily="34" charset="0"/>
              </a:rPr>
              <a:t>Sanggunian</a:t>
            </a:r>
            <a:r>
              <a:rPr lang="en-US" sz="1050" b="1" dirty="0">
                <a:solidFill>
                  <a:schemeClr val="bg1"/>
                </a:solidFill>
                <a:cs typeface="Arial" pitchFamily="34" charset="0"/>
              </a:rPr>
              <a:t>, ordinance is shelved</a:t>
            </a:r>
          </a:p>
        </p:txBody>
      </p:sp>
      <p:sp>
        <p:nvSpPr>
          <p:cNvPr id="54" name="Line 40"/>
          <p:cNvSpPr>
            <a:spLocks noChangeShapeType="1"/>
          </p:cNvSpPr>
          <p:nvPr/>
        </p:nvSpPr>
        <p:spPr bwMode="auto">
          <a:xfrm flipV="1">
            <a:off x="4875213" y="4449764"/>
            <a:ext cx="0" cy="460375"/>
          </a:xfrm>
          <a:prstGeom prst="line">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55" name="Text Box 39"/>
          <p:cNvSpPr txBox="1">
            <a:spLocks noChangeArrowheads="1"/>
          </p:cNvSpPr>
          <p:nvPr/>
        </p:nvSpPr>
        <p:spPr bwMode="auto">
          <a:xfrm>
            <a:off x="4284664" y="3733801"/>
            <a:ext cx="1050925" cy="614363"/>
          </a:xfrm>
          <a:prstGeom prst="rect">
            <a:avLst/>
          </a:prstGeom>
          <a:solidFill>
            <a:srgbClr val="FFFFFF"/>
          </a:solidFill>
          <a:ln w="19050">
            <a:solidFill>
              <a:schemeClr val="tx1"/>
            </a:solidFill>
            <a:miter lim="800000"/>
            <a:headEnd/>
            <a:tailEnd/>
          </a:ln>
        </p:spPr>
        <p:txBody>
          <a:bodyPr/>
          <a:lstStyle/>
          <a:p>
            <a:pPr>
              <a:defRPr/>
            </a:pPr>
            <a:r>
              <a:rPr lang="en-US" sz="1050" b="1" dirty="0">
                <a:solidFill>
                  <a:schemeClr val="bg1"/>
                </a:solidFill>
                <a:cs typeface="Arial" pitchFamily="34" charset="0"/>
              </a:rPr>
              <a:t>LCE does not act on ordinance</a:t>
            </a:r>
          </a:p>
        </p:txBody>
      </p:sp>
      <p:sp>
        <p:nvSpPr>
          <p:cNvPr id="56" name="Line 33"/>
          <p:cNvSpPr>
            <a:spLocks noChangeShapeType="1"/>
          </p:cNvSpPr>
          <p:nvPr/>
        </p:nvSpPr>
        <p:spPr bwMode="auto">
          <a:xfrm flipV="1">
            <a:off x="3224213" y="4449764"/>
            <a:ext cx="0" cy="460375"/>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57" name="Line 48"/>
          <p:cNvSpPr>
            <a:spLocks noChangeShapeType="1"/>
          </p:cNvSpPr>
          <p:nvPr/>
        </p:nvSpPr>
        <p:spPr bwMode="auto">
          <a:xfrm flipH="1">
            <a:off x="2173288" y="6324600"/>
            <a:ext cx="150812"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58" name="Line 49"/>
          <p:cNvSpPr>
            <a:spLocks noChangeShapeType="1"/>
          </p:cNvSpPr>
          <p:nvPr/>
        </p:nvSpPr>
        <p:spPr bwMode="auto">
          <a:xfrm flipV="1">
            <a:off x="2173288" y="4114801"/>
            <a:ext cx="0" cy="22129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59" name="Line 50"/>
          <p:cNvSpPr>
            <a:spLocks noChangeShapeType="1"/>
          </p:cNvSpPr>
          <p:nvPr/>
        </p:nvSpPr>
        <p:spPr bwMode="auto">
          <a:xfrm>
            <a:off x="2173288" y="4114800"/>
            <a:ext cx="450850" cy="0"/>
          </a:xfrm>
          <a:prstGeom prst="line">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60" name="Line 41"/>
          <p:cNvSpPr>
            <a:spLocks noChangeShapeType="1"/>
          </p:cNvSpPr>
          <p:nvPr/>
        </p:nvSpPr>
        <p:spPr bwMode="auto">
          <a:xfrm flipH="1">
            <a:off x="3810000" y="4141788"/>
            <a:ext cx="457200" cy="0"/>
          </a:xfrm>
          <a:prstGeom prst="line">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61" name="Line 29"/>
          <p:cNvSpPr>
            <a:spLocks noChangeShapeType="1"/>
          </p:cNvSpPr>
          <p:nvPr/>
        </p:nvSpPr>
        <p:spPr bwMode="auto">
          <a:xfrm flipH="1">
            <a:off x="8177213" y="5372100"/>
            <a:ext cx="37306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62" name="Text Box 20"/>
          <p:cNvSpPr txBox="1">
            <a:spLocks noChangeArrowheads="1"/>
          </p:cNvSpPr>
          <p:nvPr/>
        </p:nvSpPr>
        <p:spPr bwMode="auto">
          <a:xfrm>
            <a:off x="2698750" y="3527425"/>
            <a:ext cx="1049338" cy="922338"/>
          </a:xfrm>
          <a:prstGeom prst="rect">
            <a:avLst/>
          </a:prstGeom>
          <a:solidFill>
            <a:srgbClr val="FFFFFF"/>
          </a:solidFill>
          <a:ln w="19050">
            <a:solidFill>
              <a:srgbClr val="000000"/>
            </a:solidFill>
            <a:miter lim="800000"/>
            <a:headEnd/>
            <a:tailEnd/>
          </a:ln>
        </p:spPr>
        <p:txBody>
          <a:bodyPr/>
          <a:lstStyle/>
          <a:p>
            <a:pPr algn="ctr">
              <a:defRPr/>
            </a:pPr>
            <a:r>
              <a:rPr lang="en-US" sz="1050" b="1" dirty="0">
                <a:solidFill>
                  <a:schemeClr val="bg1"/>
                </a:solidFill>
                <a:cs typeface="Arial" pitchFamily="34" charset="0"/>
              </a:rPr>
              <a:t>Review by higher-level </a:t>
            </a:r>
            <a:r>
              <a:rPr lang="en-US" sz="1050" b="1" dirty="0" err="1">
                <a:solidFill>
                  <a:schemeClr val="bg1"/>
                </a:solidFill>
                <a:cs typeface="Arial" pitchFamily="34" charset="0"/>
              </a:rPr>
              <a:t>Sanggunian</a:t>
            </a:r>
            <a:r>
              <a:rPr lang="en-US" sz="1050" b="1" dirty="0">
                <a:solidFill>
                  <a:schemeClr val="bg1"/>
                </a:solidFill>
                <a:cs typeface="Arial" pitchFamily="34" charset="0"/>
              </a:rPr>
              <a:t>/Posting and publication</a:t>
            </a:r>
          </a:p>
        </p:txBody>
      </p:sp>
      <p:sp>
        <p:nvSpPr>
          <p:cNvPr id="63" name="Line 34"/>
          <p:cNvSpPr>
            <a:spLocks noChangeShapeType="1"/>
          </p:cNvSpPr>
          <p:nvPr/>
        </p:nvSpPr>
        <p:spPr bwMode="auto">
          <a:xfrm flipV="1">
            <a:off x="3224213" y="3221039"/>
            <a:ext cx="0" cy="306387"/>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PH">
              <a:solidFill>
                <a:schemeClr val="bg1"/>
              </a:solidFill>
            </a:endParaRPr>
          </a:p>
        </p:txBody>
      </p:sp>
      <p:sp>
        <p:nvSpPr>
          <p:cNvPr id="64" name="Text Box 21"/>
          <p:cNvSpPr txBox="1">
            <a:spLocks noChangeArrowheads="1"/>
          </p:cNvSpPr>
          <p:nvPr/>
        </p:nvSpPr>
        <p:spPr bwMode="auto">
          <a:xfrm>
            <a:off x="2698751" y="2297114"/>
            <a:ext cx="1127125" cy="923925"/>
          </a:xfrm>
          <a:prstGeom prst="rect">
            <a:avLst/>
          </a:prstGeom>
          <a:solidFill>
            <a:srgbClr val="FFFFFF"/>
          </a:solidFill>
          <a:ln w="19050">
            <a:solidFill>
              <a:srgbClr val="000000"/>
            </a:solidFill>
            <a:miter lim="800000"/>
            <a:headEnd/>
            <a:tailEnd/>
          </a:ln>
        </p:spPr>
        <p:txBody>
          <a:bodyPr/>
          <a:lstStyle/>
          <a:p>
            <a:pPr algn="ctr">
              <a:defRPr/>
            </a:pPr>
            <a:endParaRPr lang="en-US" sz="1050" b="1" dirty="0">
              <a:solidFill>
                <a:schemeClr val="bg1"/>
              </a:solidFill>
              <a:cs typeface="Arial" pitchFamily="34" charset="0"/>
            </a:endParaRPr>
          </a:p>
          <a:p>
            <a:pPr algn="ctr">
              <a:defRPr/>
            </a:pPr>
            <a:r>
              <a:rPr lang="en-US" sz="1050" b="1" dirty="0">
                <a:solidFill>
                  <a:schemeClr val="bg1"/>
                </a:solidFill>
                <a:cs typeface="Arial" pitchFamily="34" charset="0"/>
              </a:rPr>
              <a:t>ORDINANCE BECOMES A LAW</a:t>
            </a:r>
          </a:p>
        </p:txBody>
      </p:sp>
      <p:sp>
        <p:nvSpPr>
          <p:cNvPr id="65" name="Rectangle 4"/>
          <p:cNvSpPr txBox="1">
            <a:spLocks/>
          </p:cNvSpPr>
          <p:nvPr/>
        </p:nvSpPr>
        <p:spPr bwMode="auto">
          <a:xfrm>
            <a:off x="1978146" y="76200"/>
            <a:ext cx="8308854"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a:r>
              <a:rPr lang="en-US" sz="3200" b="1" dirty="0">
                <a:solidFill>
                  <a:srgbClr val="FFFF00"/>
                </a:solidFill>
                <a:latin typeface="Cambria" pitchFamily="18" charset="0"/>
              </a:rPr>
              <a:t>Local Legislative Process</a:t>
            </a:r>
          </a:p>
        </p:txBody>
      </p:sp>
      <p:cxnSp>
        <p:nvCxnSpPr>
          <p:cNvPr id="66" name="Straight Connector 65"/>
          <p:cNvCxnSpPr/>
          <p:nvPr/>
        </p:nvCxnSpPr>
        <p:spPr>
          <a:xfrm>
            <a:off x="1978146" y="7620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98834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4"/>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5"/>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6"/>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7"/>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8"/>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9"/>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nodeType="clickEffect">
                                  <p:stCondLst>
                                    <p:cond delay="0"/>
                                  </p:stCondLst>
                                  <p:childTnLst>
                                    <p:set>
                                      <p:cBhvr>
                                        <p:cTn id="90" dur="1" fill="hold">
                                          <p:stCondLst>
                                            <p:cond delay="0"/>
                                          </p:stCondLst>
                                        </p:cTn>
                                        <p:tgtEl>
                                          <p:spTgt spid="40"/>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1"/>
                                        </p:tgtEl>
                                        <p:attrNameLst>
                                          <p:attrName>style.visibility</p:attrName>
                                        </p:attrNameLst>
                                      </p:cBhvr>
                                      <p:to>
                                        <p:strVal val="visible"/>
                                      </p:to>
                                    </p:set>
                                  </p:childTnLst>
                                </p:cTn>
                              </p:par>
                            </p:childTnLst>
                          </p:cTn>
                        </p:par>
                      </p:childTnLst>
                    </p:cTn>
                  </p:par>
                  <p:par>
                    <p:cTn id="95" fill="hold" nodeType="clickPar">
                      <p:stCondLst>
                        <p:cond delay="indefinite"/>
                      </p:stCondLst>
                      <p:childTnLst>
                        <p:par>
                          <p:cTn id="96" fill="hold" nodeType="withGroup">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1"/>
                                        </p:tgtEl>
                                        <p:attrNameLst>
                                          <p:attrName>style.visibility</p:attrName>
                                        </p:attrNameLst>
                                      </p:cBhvr>
                                      <p:to>
                                        <p:strVal val="visible"/>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2"/>
                                        </p:tgtEl>
                                        <p:attrNameLst>
                                          <p:attrName>style.visibility</p:attrName>
                                        </p:attrNameLst>
                                      </p:cBhvr>
                                      <p:to>
                                        <p:strVal val="visible"/>
                                      </p:to>
                                    </p:se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3"/>
                                        </p:tgtEl>
                                        <p:attrNameLst>
                                          <p:attrName>style.visibility</p:attrName>
                                        </p:attrNameLst>
                                      </p:cBhvr>
                                      <p:to>
                                        <p:strVal val="visible"/>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4"/>
                                        </p:tgtEl>
                                        <p:attrNameLst>
                                          <p:attrName>style.visibility</p:attrName>
                                        </p:attrNameLst>
                                      </p:cBhvr>
                                      <p:to>
                                        <p:strVal val="visible"/>
                                      </p:to>
                                    </p:se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45"/>
                                        </p:tgtEl>
                                        <p:attrNameLst>
                                          <p:attrName>style.visibility</p:attrName>
                                        </p:attrNameLst>
                                      </p:cBhvr>
                                      <p:to>
                                        <p:strVal val="visible"/>
                                      </p:to>
                                    </p:se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46"/>
                                        </p:tgtEl>
                                        <p:attrNameLst>
                                          <p:attrName>style.visibility</p:attrName>
                                        </p:attrNameLst>
                                      </p:cBhvr>
                                      <p:to>
                                        <p:strVal val="visible"/>
                                      </p:to>
                                    </p:se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47"/>
                                        </p:tgtEl>
                                        <p:attrNameLst>
                                          <p:attrName>style.visibility</p:attrName>
                                        </p:attrNameLst>
                                      </p:cBhvr>
                                      <p:to>
                                        <p:strVal val="visible"/>
                                      </p:to>
                                    </p:se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48"/>
                                        </p:tgtEl>
                                        <p:attrNameLst>
                                          <p:attrName>style.visibility</p:attrName>
                                        </p:attrNameLst>
                                      </p:cBhvr>
                                      <p:to>
                                        <p:strVal val="visible"/>
                                      </p:to>
                                    </p:se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49"/>
                                        </p:tgtEl>
                                        <p:attrNameLst>
                                          <p:attrName>style.visibility</p:attrName>
                                        </p:attrNameLst>
                                      </p:cBhvr>
                                      <p:to>
                                        <p:strVal val="visible"/>
                                      </p:to>
                                    </p:se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50"/>
                                        </p:tgtEl>
                                        <p:attrNameLst>
                                          <p:attrName>style.visibility</p:attrName>
                                        </p:attrNameLst>
                                      </p:cBhvr>
                                      <p:to>
                                        <p:strVal val="visible"/>
                                      </p:to>
                                    </p:se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51"/>
                                        </p:tgtEl>
                                        <p:attrNameLst>
                                          <p:attrName>style.visibility</p:attrName>
                                        </p:attrNameLst>
                                      </p:cBhvr>
                                      <p:to>
                                        <p:strVal val="visible"/>
                                      </p:to>
                                    </p:se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52"/>
                                        </p:tgtEl>
                                        <p:attrNameLst>
                                          <p:attrName>style.visibility</p:attrName>
                                        </p:attrNameLst>
                                      </p:cBhvr>
                                      <p:to>
                                        <p:strVal val="visible"/>
                                      </p:to>
                                    </p:se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53"/>
                                        </p:tgtEl>
                                        <p:attrNameLst>
                                          <p:attrName>style.visibility</p:attrName>
                                        </p:attrNameLst>
                                      </p:cBhvr>
                                      <p:to>
                                        <p:strVal val="visible"/>
                                      </p:to>
                                    </p:se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54"/>
                                        </p:tgtEl>
                                        <p:attrNameLst>
                                          <p:attrName>style.visibility</p:attrName>
                                        </p:attrNameLst>
                                      </p:cBhvr>
                                      <p:to>
                                        <p:strVal val="visible"/>
                                      </p:to>
                                    </p:se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 presetClass="entr" presetSubtype="0" fill="hold" nodeType="clickEffect">
                                  <p:stCondLst>
                                    <p:cond delay="0"/>
                                  </p:stCondLst>
                                  <p:childTnLst>
                                    <p:set>
                                      <p:cBhvr>
                                        <p:cTn id="154" dur="1" fill="hold">
                                          <p:stCondLst>
                                            <p:cond delay="0"/>
                                          </p:stCondLst>
                                        </p:cTn>
                                        <p:tgtEl>
                                          <p:spTgt spid="55"/>
                                        </p:tgtEl>
                                        <p:attrNameLst>
                                          <p:attrName>style.visibility</p:attrName>
                                        </p:attrNameLst>
                                      </p:cBhvr>
                                      <p:to>
                                        <p:strVal val="visible"/>
                                      </p:to>
                                    </p:se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56"/>
                                        </p:tgtEl>
                                        <p:attrNameLst>
                                          <p:attrName>style.visibility</p:attrName>
                                        </p:attrNameLst>
                                      </p:cBhvr>
                                      <p:to>
                                        <p:strVal val="visible"/>
                                      </p:to>
                                    </p:se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57"/>
                                        </p:tgtEl>
                                        <p:attrNameLst>
                                          <p:attrName>style.visibility</p:attrName>
                                        </p:attrNameLst>
                                      </p:cBhvr>
                                      <p:to>
                                        <p:strVal val="visible"/>
                                      </p:to>
                                    </p:se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58"/>
                                        </p:tgtEl>
                                        <p:attrNameLst>
                                          <p:attrName>style.visibility</p:attrName>
                                        </p:attrNameLst>
                                      </p:cBhvr>
                                      <p:to>
                                        <p:strVal val="visible"/>
                                      </p:to>
                                    </p:set>
                                  </p:childTnLst>
                                </p:cTn>
                              </p:par>
                            </p:childTnLst>
                          </p:cTn>
                        </p:par>
                      </p:childTnLst>
                    </p:cTn>
                  </p:par>
                  <p:par>
                    <p:cTn id="167" fill="hold" nodeType="clickPar">
                      <p:stCondLst>
                        <p:cond delay="indefinite"/>
                      </p:stCondLst>
                      <p:childTnLst>
                        <p:par>
                          <p:cTn id="168" fill="hold" nodeType="withGroup">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59"/>
                                        </p:tgtEl>
                                        <p:attrNameLst>
                                          <p:attrName>style.visibility</p:attrName>
                                        </p:attrNameLst>
                                      </p:cBhvr>
                                      <p:to>
                                        <p:strVal val="visible"/>
                                      </p:to>
                                    </p:se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60"/>
                                        </p:tgtEl>
                                        <p:attrNameLst>
                                          <p:attrName>style.visibility</p:attrName>
                                        </p:attrNameLst>
                                      </p:cBhvr>
                                      <p:to>
                                        <p:strVal val="visible"/>
                                      </p:to>
                                    </p:set>
                                  </p:childTnLst>
                                </p:cTn>
                              </p:par>
                            </p:childTnLst>
                          </p:cTn>
                        </p:par>
                      </p:childTnLst>
                    </p:cTn>
                  </p:par>
                  <p:par>
                    <p:cTn id="175" fill="hold" nodeType="clickPar">
                      <p:stCondLst>
                        <p:cond delay="indefinite"/>
                      </p:stCondLst>
                      <p:childTnLst>
                        <p:par>
                          <p:cTn id="176" fill="hold" nodeType="withGroup">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62"/>
                                        </p:tgtEl>
                                        <p:attrNameLst>
                                          <p:attrName>style.visibility</p:attrName>
                                        </p:attrNameLst>
                                      </p:cBhvr>
                                      <p:to>
                                        <p:strVal val="visible"/>
                                      </p:to>
                                    </p:set>
                                  </p:childTnLst>
                                </p:cTn>
                              </p:par>
                            </p:childTnLst>
                          </p:cTn>
                        </p:par>
                      </p:childTnLst>
                    </p:cTn>
                  </p:par>
                  <p:par>
                    <p:cTn id="179" fill="hold" nodeType="clickPar">
                      <p:stCondLst>
                        <p:cond delay="indefinite"/>
                      </p:stCondLst>
                      <p:childTnLst>
                        <p:par>
                          <p:cTn id="180" fill="hold" nodeType="withGroup">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63"/>
                                        </p:tgtEl>
                                        <p:attrNameLst>
                                          <p:attrName>style.visibility</p:attrName>
                                        </p:attrNameLst>
                                      </p:cBhvr>
                                      <p:to>
                                        <p:strVal val="visible"/>
                                      </p:to>
                                    </p:set>
                                  </p:childTnLst>
                                </p:cTn>
                              </p:par>
                            </p:childTnLst>
                          </p:cTn>
                        </p:par>
                      </p:childTnLst>
                    </p:cTn>
                  </p:par>
                  <p:par>
                    <p:cTn id="183" fill="hold" nodeType="clickPar">
                      <p:stCondLst>
                        <p:cond delay="indefinite"/>
                      </p:stCondLst>
                      <p:childTnLst>
                        <p:par>
                          <p:cTn id="184" fill="hold" nodeType="withGroup">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6" grpId="0" animBg="1"/>
      <p:bldP spid="57" grpId="0" animBg="1"/>
      <p:bldP spid="58" grpId="0" animBg="1"/>
      <p:bldP spid="59" grpId="0" animBg="1"/>
      <p:bldP spid="60" grpId="0" animBg="1"/>
      <p:bldP spid="61" grpId="0" animBg="1"/>
      <p:bldP spid="62" grpId="0" animBg="1"/>
      <p:bldP spid="63" grpId="0" animBg="1"/>
      <p:bldP spid="6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4"/>
          <p:cNvSpPr txBox="1">
            <a:spLocks/>
          </p:cNvSpPr>
          <p:nvPr/>
        </p:nvSpPr>
        <p:spPr bwMode="auto">
          <a:xfrm>
            <a:off x="1978146" y="0"/>
            <a:ext cx="8308854"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a:r>
              <a:rPr lang="en-US" sz="3200" b="1" dirty="0">
                <a:solidFill>
                  <a:srgbClr val="FFFF00"/>
                </a:solidFill>
                <a:latin typeface="Cambria" pitchFamily="18" charset="0"/>
              </a:rPr>
              <a:t>Sample Ordinance</a:t>
            </a:r>
          </a:p>
        </p:txBody>
      </p:sp>
      <p:cxnSp>
        <p:nvCxnSpPr>
          <p:cNvPr id="66" name="Straight Connector 65"/>
          <p:cNvCxnSpPr/>
          <p:nvPr/>
        </p:nvCxnSpPr>
        <p:spPr>
          <a:xfrm>
            <a:off x="1978146" y="6096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67" name="TextBox 11"/>
          <p:cNvSpPr txBox="1">
            <a:spLocks noChangeArrowheads="1"/>
          </p:cNvSpPr>
          <p:nvPr/>
        </p:nvSpPr>
        <p:spPr bwMode="auto">
          <a:xfrm>
            <a:off x="2789238" y="685801"/>
            <a:ext cx="7345362" cy="630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dirty="0">
                <a:cs typeface="Arial" panose="020B0604020202020204" pitchFamily="34" charset="0"/>
              </a:rPr>
              <a:t>Republic of the Philippines</a:t>
            </a:r>
            <a:endParaRPr lang="en-US" sz="900" b="1" dirty="0">
              <a:cs typeface="Arial" panose="020B0604020202020204" pitchFamily="34" charset="0"/>
            </a:endParaRPr>
          </a:p>
          <a:p>
            <a:pPr algn="ctr" eaLnBrk="1" hangingPunct="1"/>
            <a:r>
              <a:rPr lang="en-US" sz="900" dirty="0">
                <a:cs typeface="Arial" panose="020B0604020202020204" pitchFamily="34" charset="0"/>
              </a:rPr>
              <a:t>Province of _______________</a:t>
            </a:r>
            <a:endParaRPr lang="en-US" sz="900" b="1" dirty="0">
              <a:cs typeface="Arial" panose="020B0604020202020204" pitchFamily="34" charset="0"/>
            </a:endParaRPr>
          </a:p>
          <a:p>
            <a:pPr algn="ctr" eaLnBrk="1" hangingPunct="1"/>
            <a:r>
              <a:rPr lang="en-US" sz="900" dirty="0">
                <a:cs typeface="Arial" panose="020B0604020202020204" pitchFamily="34" charset="0"/>
              </a:rPr>
              <a:t>Municipality of ______________</a:t>
            </a:r>
          </a:p>
          <a:p>
            <a:pPr algn="ctr" eaLnBrk="1" hangingPunct="1"/>
            <a:r>
              <a:rPr lang="en-US" sz="900" dirty="0">
                <a:cs typeface="Arial" panose="020B0604020202020204" pitchFamily="34" charset="0"/>
              </a:rPr>
              <a:t> </a:t>
            </a:r>
          </a:p>
          <a:p>
            <a:pPr algn="ctr" eaLnBrk="1" hangingPunct="1"/>
            <a:r>
              <a:rPr lang="en-US" sz="900" b="1" dirty="0">
                <a:cs typeface="Arial" panose="020B0604020202020204" pitchFamily="34" charset="0"/>
              </a:rPr>
              <a:t>SANGGUNIANG BAYAN</a:t>
            </a:r>
          </a:p>
          <a:p>
            <a:pPr algn="ctr" eaLnBrk="1" hangingPunct="1"/>
            <a:endParaRPr lang="en-US" sz="900" b="1" dirty="0">
              <a:cs typeface="Arial" panose="020B0604020202020204" pitchFamily="34" charset="0"/>
            </a:endParaRPr>
          </a:p>
          <a:p>
            <a:pPr algn="ctr" eaLnBrk="1" hangingPunct="1"/>
            <a:r>
              <a:rPr lang="en-US" sz="900" b="1" dirty="0">
                <a:cs typeface="Arial" panose="020B0604020202020204" pitchFamily="34" charset="0"/>
              </a:rPr>
              <a:t>AN ORDINANCE REGULATING THE OPERATION AND MAINTENANCE OF VIDEOKE BARS/RESTAURANTS </a:t>
            </a:r>
          </a:p>
          <a:p>
            <a:pPr algn="ctr" eaLnBrk="1" hangingPunct="1"/>
            <a:r>
              <a:rPr lang="en-US" sz="900" b="1" dirty="0">
                <a:cs typeface="Arial" panose="020B0604020202020204" pitchFamily="34" charset="0"/>
              </a:rPr>
              <a:t>IN THE MUNICIPALITY OF _____________</a:t>
            </a:r>
          </a:p>
          <a:p>
            <a:pPr algn="just" eaLnBrk="1" hangingPunct="1"/>
            <a:r>
              <a:rPr lang="en-US" sz="900" b="1" dirty="0">
                <a:cs typeface="Arial" panose="020B0604020202020204" pitchFamily="34" charset="0"/>
              </a:rPr>
              <a:t>  </a:t>
            </a:r>
            <a:br>
              <a:rPr lang="en-US" sz="900" dirty="0">
                <a:cs typeface="Arial" panose="020B0604020202020204" pitchFamily="34" charset="0"/>
              </a:rPr>
            </a:br>
            <a:r>
              <a:rPr lang="en-US" sz="900" dirty="0">
                <a:cs typeface="Arial" panose="020B0604020202020204" pitchFamily="34" charset="0"/>
              </a:rPr>
              <a:t>WHEREAS, the proliferation of restaurants, bars and similar businesses featuring </a:t>
            </a:r>
            <a:r>
              <a:rPr lang="en-US" sz="900" dirty="0" err="1">
                <a:cs typeface="Arial" panose="020B0604020202020204" pitchFamily="34" charset="0"/>
              </a:rPr>
              <a:t>videoke</a:t>
            </a:r>
            <a:r>
              <a:rPr lang="en-US" sz="900" dirty="0">
                <a:cs typeface="Arial" panose="020B0604020202020204" pitchFamily="34" charset="0"/>
              </a:rPr>
              <a:t> machines as a form of entertainment, which operate up to the wee hours of the night, even those located within or adjacent to residential areas, has spawned various complaints from residents about the nuisance caused by these establishments; </a:t>
            </a:r>
          </a:p>
          <a:p>
            <a:pPr algn="just" eaLnBrk="1" hangingPunct="1"/>
            <a:endParaRPr lang="en-US" sz="900" dirty="0">
              <a:cs typeface="Arial" panose="020B0604020202020204" pitchFamily="34" charset="0"/>
            </a:endParaRPr>
          </a:p>
          <a:p>
            <a:pPr algn="just" eaLnBrk="1" hangingPunct="1"/>
            <a:r>
              <a:rPr lang="en-US" sz="900" dirty="0">
                <a:cs typeface="Arial" panose="020B0604020202020204" pitchFamily="34" charset="0"/>
              </a:rPr>
              <a:t>WHEREAS,  </a:t>
            </a:r>
            <a:r>
              <a:rPr lang="en-US" sz="900" dirty="0" err="1">
                <a:cs typeface="Arial" panose="020B0604020202020204" pitchFamily="34" charset="0"/>
              </a:rPr>
              <a:t>xxxxxx</a:t>
            </a:r>
            <a:endParaRPr lang="en-US" sz="900" dirty="0">
              <a:cs typeface="Arial" panose="020B0604020202020204" pitchFamily="34" charset="0"/>
            </a:endParaRPr>
          </a:p>
          <a:p>
            <a:pPr algn="just" eaLnBrk="1" hangingPunct="1"/>
            <a:endParaRPr lang="en-US" sz="900" dirty="0">
              <a:cs typeface="Arial" panose="020B0604020202020204" pitchFamily="34" charset="0"/>
            </a:endParaRPr>
          </a:p>
          <a:p>
            <a:pPr algn="just" eaLnBrk="1" hangingPunct="1"/>
            <a:r>
              <a:rPr lang="en-US" sz="900" dirty="0">
                <a:cs typeface="Arial" panose="020B0604020202020204" pitchFamily="34" charset="0"/>
              </a:rPr>
              <a:t>NOW THEREFORE, BE IT ORDAINED by the </a:t>
            </a:r>
            <a:r>
              <a:rPr lang="en-US" sz="900" dirty="0" err="1">
                <a:cs typeface="Arial" panose="020B0604020202020204" pitchFamily="34" charset="0"/>
              </a:rPr>
              <a:t>Sangguniang</a:t>
            </a:r>
            <a:r>
              <a:rPr lang="en-US" sz="900" dirty="0">
                <a:cs typeface="Arial" panose="020B0604020202020204" pitchFamily="34" charset="0"/>
              </a:rPr>
              <a:t> Bayan in session duly assembled that:</a:t>
            </a:r>
          </a:p>
          <a:p>
            <a:pPr algn="just" eaLnBrk="1" hangingPunct="1"/>
            <a:r>
              <a:rPr lang="en-US" sz="900" dirty="0">
                <a:cs typeface="Arial" panose="020B0604020202020204" pitchFamily="34" charset="0"/>
              </a:rPr>
              <a:t> </a:t>
            </a:r>
          </a:p>
          <a:p>
            <a:pPr algn="just" eaLnBrk="1" hangingPunct="1"/>
            <a:r>
              <a:rPr lang="en-US" sz="900" dirty="0">
                <a:cs typeface="Arial" panose="020B0604020202020204" pitchFamily="34" charset="0"/>
              </a:rPr>
              <a:t>Section 1.	The Municipal Government of _________ is hereby promulgating the following rules and regulations that shall govern the operation and maintenance of all </a:t>
            </a:r>
            <a:r>
              <a:rPr lang="en-US" sz="900" dirty="0" err="1">
                <a:cs typeface="Arial" panose="020B0604020202020204" pitchFamily="34" charset="0"/>
              </a:rPr>
              <a:t>videoke</a:t>
            </a:r>
            <a:r>
              <a:rPr lang="en-US" sz="900" dirty="0">
                <a:cs typeface="Arial" panose="020B0604020202020204" pitchFamily="34" charset="0"/>
              </a:rPr>
              <a:t> bars/restaurants within the municipality, to wit:  </a:t>
            </a:r>
          </a:p>
          <a:p>
            <a:pPr algn="just" eaLnBrk="1" hangingPunct="1"/>
            <a:r>
              <a:rPr lang="en-US" sz="900" dirty="0">
                <a:cs typeface="Arial" panose="020B0604020202020204" pitchFamily="34" charset="0"/>
              </a:rPr>
              <a:t>         </a:t>
            </a:r>
          </a:p>
          <a:p>
            <a:pPr algn="just" eaLnBrk="1" hangingPunct="1"/>
            <a:r>
              <a:rPr lang="en-US" sz="900" dirty="0">
                <a:cs typeface="Arial" panose="020B0604020202020204" pitchFamily="34" charset="0"/>
              </a:rPr>
              <a:t>Section  2.   </a:t>
            </a:r>
            <a:r>
              <a:rPr lang="en-US" sz="900" dirty="0" err="1">
                <a:cs typeface="Arial" panose="020B0604020202020204" pitchFamily="34" charset="0"/>
              </a:rPr>
              <a:t>xxxxxx</a:t>
            </a:r>
            <a:endParaRPr lang="en-US" sz="900" dirty="0">
              <a:cs typeface="Arial" panose="020B0604020202020204" pitchFamily="34" charset="0"/>
            </a:endParaRPr>
          </a:p>
          <a:p>
            <a:pPr algn="just" eaLnBrk="1" hangingPunct="1"/>
            <a:endParaRPr lang="en-US" sz="900" dirty="0">
              <a:cs typeface="Arial" panose="020B0604020202020204" pitchFamily="34" charset="0"/>
            </a:endParaRPr>
          </a:p>
          <a:p>
            <a:pPr algn="just" eaLnBrk="1" hangingPunct="1"/>
            <a:r>
              <a:rPr lang="en-US" sz="900" dirty="0">
                <a:cs typeface="Arial" panose="020B0604020202020204" pitchFamily="34" charset="0"/>
              </a:rPr>
              <a:t>Section  3.   </a:t>
            </a:r>
            <a:r>
              <a:rPr lang="en-US" sz="900" dirty="0" err="1">
                <a:cs typeface="Arial" panose="020B0604020202020204" pitchFamily="34" charset="0"/>
              </a:rPr>
              <a:t>xxxxxx</a:t>
            </a:r>
            <a:endParaRPr lang="en-US" sz="900" dirty="0">
              <a:cs typeface="Arial" panose="020B0604020202020204" pitchFamily="34" charset="0"/>
            </a:endParaRPr>
          </a:p>
          <a:p>
            <a:pPr algn="just" eaLnBrk="1" hangingPunct="1"/>
            <a:endParaRPr lang="en-US" sz="900" dirty="0">
              <a:cs typeface="Arial" panose="020B0604020202020204" pitchFamily="34" charset="0"/>
            </a:endParaRPr>
          </a:p>
          <a:p>
            <a:pPr algn="just" eaLnBrk="1" hangingPunct="1"/>
            <a:endParaRPr lang="en-US" sz="900" dirty="0">
              <a:cs typeface="Arial" panose="020B0604020202020204" pitchFamily="34" charset="0"/>
            </a:endParaRPr>
          </a:p>
          <a:p>
            <a:pPr algn="just" eaLnBrk="1" hangingPunct="1"/>
            <a:r>
              <a:rPr lang="en-US" sz="900" dirty="0">
                <a:cs typeface="Arial" panose="020B0604020202020204" pitchFamily="34" charset="0"/>
              </a:rPr>
              <a:t>Section 4.  Penalty.  Any person/s who shall violate any of the provisions of this Ordinance shall immediately be apprehended, and be required to pay a fine of One Thousand Pesos (P1, 000.00), or be imprisoned for a period of 5 days, or both at the discretion of the…  </a:t>
            </a:r>
          </a:p>
          <a:p>
            <a:pPr algn="just" eaLnBrk="1" hangingPunct="1"/>
            <a:br>
              <a:rPr lang="en-US" sz="900" dirty="0">
                <a:cs typeface="Arial" panose="020B0604020202020204" pitchFamily="34" charset="0"/>
              </a:rPr>
            </a:br>
            <a:r>
              <a:rPr lang="en-US" sz="900" dirty="0">
                <a:cs typeface="Arial" panose="020B0604020202020204" pitchFamily="34" charset="0"/>
              </a:rPr>
              <a:t>Section 5.   Repealing Clause.  All ordinances, rules and regulations, or parts thereof, whose provisions are in conflict with or contrary to the provisions of this Ordinance are hereby deemed repealed, amended and modified accordingly. </a:t>
            </a:r>
          </a:p>
          <a:p>
            <a:pPr algn="just" eaLnBrk="1" hangingPunct="1"/>
            <a:r>
              <a:rPr lang="en-US" sz="900" dirty="0">
                <a:cs typeface="Arial" panose="020B0604020202020204" pitchFamily="34" charset="0"/>
              </a:rPr>
              <a:t>  </a:t>
            </a:r>
            <a:br>
              <a:rPr lang="en-US" sz="900" dirty="0">
                <a:cs typeface="Arial" panose="020B0604020202020204" pitchFamily="34" charset="0"/>
              </a:rPr>
            </a:br>
            <a:r>
              <a:rPr lang="en-US" sz="900" dirty="0">
                <a:cs typeface="Arial" panose="020B0604020202020204" pitchFamily="34" charset="0"/>
              </a:rPr>
              <a:t>Section 6.   This Ordinance shall take effect immediately upon its approval, and after due compliance with publication requirements.</a:t>
            </a:r>
          </a:p>
          <a:p>
            <a:pPr algn="just" eaLnBrk="1" hangingPunct="1"/>
            <a:r>
              <a:rPr lang="en-US" sz="900" dirty="0">
                <a:cs typeface="Arial" panose="020B0604020202020204" pitchFamily="34" charset="0"/>
              </a:rPr>
              <a:t>  </a:t>
            </a:r>
            <a:br>
              <a:rPr lang="en-US" sz="900" dirty="0">
                <a:cs typeface="Arial" panose="020B0604020202020204" pitchFamily="34" charset="0"/>
              </a:rPr>
            </a:br>
            <a:r>
              <a:rPr lang="en-US" sz="900" dirty="0">
                <a:cs typeface="Arial" panose="020B0604020202020204" pitchFamily="34" charset="0"/>
              </a:rPr>
              <a:t>ORDAINED: _________________</a:t>
            </a:r>
          </a:p>
          <a:p>
            <a:pPr algn="just" eaLnBrk="1" hangingPunct="1">
              <a:buFontTx/>
              <a:buChar char="-"/>
            </a:pPr>
            <a:r>
              <a:rPr lang="en-US" sz="900" dirty="0">
                <a:cs typeface="Arial" panose="020B0604020202020204" pitchFamily="34" charset="0"/>
              </a:rPr>
              <a:t>- - - - - - - - - - - - - - - - - - - - - - - - - - - - - - - - - - - - - - - - - - - - - - - - - - - - - - - - - - - - - - - - - - </a:t>
            </a:r>
          </a:p>
          <a:p>
            <a:pPr algn="just" eaLnBrk="1" hangingPunct="1"/>
            <a:endParaRPr lang="en-US" sz="900" dirty="0">
              <a:cs typeface="Arial" panose="020B0604020202020204" pitchFamily="34" charset="0"/>
            </a:endParaRPr>
          </a:p>
          <a:p>
            <a:pPr algn="just" eaLnBrk="1" hangingPunct="1"/>
            <a:r>
              <a:rPr lang="en-US" sz="900" dirty="0">
                <a:cs typeface="Arial" panose="020B0604020202020204" pitchFamily="34" charset="0"/>
              </a:rPr>
              <a:t>I hereby certify to the correctness of the foregoing ordinance which was duly ordained by the </a:t>
            </a:r>
            <a:r>
              <a:rPr lang="en-US" sz="900" dirty="0" err="1">
                <a:cs typeface="Arial" panose="020B0604020202020204" pitchFamily="34" charset="0"/>
              </a:rPr>
              <a:t>Sangguniang</a:t>
            </a:r>
            <a:r>
              <a:rPr lang="en-US" sz="900" dirty="0">
                <a:cs typeface="Arial" panose="020B0604020202020204" pitchFamily="34" charset="0"/>
              </a:rPr>
              <a:t> Bayan during its regular session held on _____________.  </a:t>
            </a:r>
          </a:p>
          <a:p>
            <a:pPr algn="just" eaLnBrk="1" hangingPunct="1"/>
            <a:endParaRPr lang="en-US" sz="900" b="1" dirty="0">
              <a:cs typeface="Arial" panose="020B0604020202020204" pitchFamily="34" charset="0"/>
            </a:endParaRPr>
          </a:p>
          <a:p>
            <a:pPr algn="just" eaLnBrk="1" hangingPunct="1"/>
            <a:r>
              <a:rPr lang="en-US" sz="900" b="1" dirty="0">
                <a:cs typeface="Arial" panose="020B0604020202020204" pitchFamily="34" charset="0"/>
              </a:rPr>
              <a:t>Secretary to the </a:t>
            </a:r>
            <a:r>
              <a:rPr lang="en-US" sz="900" b="1" dirty="0" err="1">
                <a:cs typeface="Arial" panose="020B0604020202020204" pitchFamily="34" charset="0"/>
              </a:rPr>
              <a:t>Sangguniang</a:t>
            </a:r>
            <a:r>
              <a:rPr lang="en-US" sz="900" b="1" dirty="0">
                <a:cs typeface="Arial" panose="020B0604020202020204" pitchFamily="34" charset="0"/>
              </a:rPr>
              <a:t> Bayan</a:t>
            </a:r>
          </a:p>
          <a:p>
            <a:pPr algn="just" eaLnBrk="1" hangingPunct="1"/>
            <a:endParaRPr lang="en-US" sz="900" dirty="0">
              <a:cs typeface="Arial" panose="020B0604020202020204" pitchFamily="34" charset="0"/>
            </a:endParaRPr>
          </a:p>
          <a:p>
            <a:pPr algn="just" eaLnBrk="1" hangingPunct="1"/>
            <a:r>
              <a:rPr lang="en-US" sz="900" dirty="0">
                <a:cs typeface="Arial" panose="020B0604020202020204" pitchFamily="34" charset="0"/>
              </a:rPr>
              <a:t>ATTESTED: ______________ 			APPROVED:____________</a:t>
            </a:r>
          </a:p>
          <a:p>
            <a:pPr algn="just" eaLnBrk="1" hangingPunct="1"/>
            <a:r>
              <a:rPr lang="en-US" sz="900" b="1" dirty="0">
                <a:cs typeface="Arial" panose="020B0604020202020204" pitchFamily="34" charset="0"/>
              </a:rPr>
              <a:t> </a:t>
            </a:r>
            <a:endParaRPr lang="en-US" sz="900" b="1" i="1" dirty="0">
              <a:cs typeface="Arial" panose="020B0604020202020204" pitchFamily="34" charset="0"/>
            </a:endParaRPr>
          </a:p>
          <a:p>
            <a:pPr algn="just" eaLnBrk="1" hangingPunct="1"/>
            <a:r>
              <a:rPr lang="en-US" sz="900" b="1" dirty="0">
                <a:cs typeface="Arial" panose="020B0604020202020204" pitchFamily="34" charset="0"/>
              </a:rPr>
              <a:t>Presiding Officer			Municipal Mayor </a:t>
            </a:r>
            <a:endParaRPr lang="en-US" sz="900" dirty="0">
              <a:cs typeface="Arial" panose="020B0604020202020204" pitchFamily="34" charset="0"/>
            </a:endParaRPr>
          </a:p>
          <a:p>
            <a:pPr algn="just" eaLnBrk="1" hangingPunct="1"/>
            <a:endParaRPr lang="en-US" sz="800" dirty="0">
              <a:cs typeface="Arial" panose="020B0604020202020204" pitchFamily="34" charset="0"/>
            </a:endParaRPr>
          </a:p>
        </p:txBody>
      </p:sp>
      <p:sp>
        <p:nvSpPr>
          <p:cNvPr id="68" name="Pentagon 67"/>
          <p:cNvSpPr/>
          <p:nvPr/>
        </p:nvSpPr>
        <p:spPr>
          <a:xfrm>
            <a:off x="1676400" y="1524000"/>
            <a:ext cx="1828800" cy="274638"/>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i="1" dirty="0">
                <a:solidFill>
                  <a:schemeClr val="bg1"/>
                </a:solidFill>
              </a:rPr>
              <a:t>Title</a:t>
            </a:r>
          </a:p>
        </p:txBody>
      </p:sp>
      <p:sp>
        <p:nvSpPr>
          <p:cNvPr id="69" name="Pentagon 68"/>
          <p:cNvSpPr/>
          <p:nvPr/>
        </p:nvSpPr>
        <p:spPr>
          <a:xfrm>
            <a:off x="1676400" y="1981200"/>
            <a:ext cx="1219200" cy="365760"/>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i="1" dirty="0">
                <a:solidFill>
                  <a:schemeClr val="bg1"/>
                </a:solidFill>
              </a:rPr>
              <a:t>Explanatory Note</a:t>
            </a:r>
          </a:p>
        </p:txBody>
      </p:sp>
      <p:sp>
        <p:nvSpPr>
          <p:cNvPr id="70" name="Pentagon 69"/>
          <p:cNvSpPr/>
          <p:nvPr/>
        </p:nvSpPr>
        <p:spPr>
          <a:xfrm>
            <a:off x="1676400" y="3276600"/>
            <a:ext cx="1143000" cy="274638"/>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i="1" dirty="0">
                <a:solidFill>
                  <a:schemeClr val="bg1"/>
                </a:solidFill>
              </a:rPr>
              <a:t>Body</a:t>
            </a:r>
          </a:p>
        </p:txBody>
      </p:sp>
      <p:sp>
        <p:nvSpPr>
          <p:cNvPr id="71" name="Pentagon 70"/>
          <p:cNvSpPr/>
          <p:nvPr/>
        </p:nvSpPr>
        <p:spPr>
          <a:xfrm>
            <a:off x="1676400" y="2666999"/>
            <a:ext cx="1219200" cy="408709"/>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i="1" dirty="0">
                <a:solidFill>
                  <a:schemeClr val="bg1"/>
                </a:solidFill>
              </a:rPr>
              <a:t>Enacting</a:t>
            </a:r>
          </a:p>
          <a:p>
            <a:pPr algn="ctr">
              <a:defRPr/>
            </a:pPr>
            <a:r>
              <a:rPr lang="en-US" sz="1200" b="1" i="1" dirty="0">
                <a:solidFill>
                  <a:schemeClr val="bg1"/>
                </a:solidFill>
              </a:rPr>
              <a:t>Clause</a:t>
            </a:r>
          </a:p>
        </p:txBody>
      </p:sp>
      <p:sp>
        <p:nvSpPr>
          <p:cNvPr id="72" name="Pentagon 71"/>
          <p:cNvSpPr/>
          <p:nvPr/>
        </p:nvSpPr>
        <p:spPr>
          <a:xfrm>
            <a:off x="1676400" y="4114800"/>
            <a:ext cx="1143000" cy="365760"/>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i="1" dirty="0">
                <a:solidFill>
                  <a:schemeClr val="bg1"/>
                </a:solidFill>
              </a:rPr>
              <a:t>Penal</a:t>
            </a:r>
          </a:p>
          <a:p>
            <a:pPr algn="ctr">
              <a:defRPr/>
            </a:pPr>
            <a:r>
              <a:rPr lang="en-US" sz="1200" b="1" i="1" dirty="0">
                <a:solidFill>
                  <a:schemeClr val="bg1"/>
                </a:solidFill>
              </a:rPr>
              <a:t>Provision</a:t>
            </a:r>
          </a:p>
        </p:txBody>
      </p:sp>
      <p:sp>
        <p:nvSpPr>
          <p:cNvPr id="73" name="Pentagon 72"/>
          <p:cNvSpPr/>
          <p:nvPr/>
        </p:nvSpPr>
        <p:spPr>
          <a:xfrm>
            <a:off x="1676400" y="4572000"/>
            <a:ext cx="1143000" cy="365760"/>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i="1" dirty="0">
                <a:solidFill>
                  <a:schemeClr val="bg1"/>
                </a:solidFill>
              </a:rPr>
              <a:t>Repealing</a:t>
            </a:r>
          </a:p>
          <a:p>
            <a:pPr algn="ctr">
              <a:defRPr/>
            </a:pPr>
            <a:r>
              <a:rPr lang="en-US" sz="1200" b="1" i="1" dirty="0">
                <a:solidFill>
                  <a:schemeClr val="bg1"/>
                </a:solidFill>
              </a:rPr>
              <a:t>Clause</a:t>
            </a:r>
          </a:p>
        </p:txBody>
      </p:sp>
      <p:sp>
        <p:nvSpPr>
          <p:cNvPr id="74" name="Pentagon 73"/>
          <p:cNvSpPr/>
          <p:nvPr/>
        </p:nvSpPr>
        <p:spPr>
          <a:xfrm>
            <a:off x="1676400" y="5029200"/>
            <a:ext cx="1143000" cy="365760"/>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i="1" dirty="0" err="1">
                <a:solidFill>
                  <a:schemeClr val="bg1"/>
                </a:solidFill>
              </a:rPr>
              <a:t>Effectivity</a:t>
            </a:r>
            <a:endParaRPr lang="en-US" sz="1200" b="1" i="1" dirty="0">
              <a:solidFill>
                <a:schemeClr val="bg1"/>
              </a:solidFill>
            </a:endParaRPr>
          </a:p>
          <a:p>
            <a:pPr algn="ctr">
              <a:defRPr/>
            </a:pPr>
            <a:r>
              <a:rPr lang="en-US" sz="1200" b="1" i="1" dirty="0">
                <a:solidFill>
                  <a:schemeClr val="bg1"/>
                </a:solidFill>
              </a:rPr>
              <a:t>Clause</a:t>
            </a:r>
          </a:p>
        </p:txBody>
      </p:sp>
    </p:spTree>
    <p:extLst>
      <p:ext uri="{BB962C8B-B14F-4D97-AF65-F5344CB8AC3E}">
        <p14:creationId xmlns:p14="http://schemas.microsoft.com/office/powerpoint/2010/main" val="1173260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dissolve">
                                      <p:cBhvr>
                                        <p:cTn id="7" dur="500"/>
                                        <p:tgtEl>
                                          <p:spTgt spid="6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
                                        </p:tgtEl>
                                        <p:attrNameLst>
                                          <p:attrName>style.visibility</p:attrName>
                                        </p:attrNameLst>
                                      </p:cBhvr>
                                      <p:to>
                                        <p:strVal val="visible"/>
                                      </p:to>
                                    </p:set>
                                    <p:animEffect transition="in" filter="dissolve">
                                      <p:cBhvr>
                                        <p:cTn id="12" dur="500"/>
                                        <p:tgtEl>
                                          <p:spTgt spid="6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dissolve">
                                      <p:cBhvr>
                                        <p:cTn id="17" dur="500"/>
                                        <p:tgtEl>
                                          <p:spTgt spid="7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0"/>
                                        </p:tgtEl>
                                        <p:attrNameLst>
                                          <p:attrName>style.visibility</p:attrName>
                                        </p:attrNameLst>
                                      </p:cBhvr>
                                      <p:to>
                                        <p:strVal val="visible"/>
                                      </p:to>
                                    </p:set>
                                    <p:animEffect transition="in" filter="dissolve">
                                      <p:cBhvr>
                                        <p:cTn id="22" dur="500"/>
                                        <p:tgtEl>
                                          <p:spTgt spid="7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2"/>
                                        </p:tgtEl>
                                        <p:attrNameLst>
                                          <p:attrName>style.visibility</p:attrName>
                                        </p:attrNameLst>
                                      </p:cBhvr>
                                      <p:to>
                                        <p:strVal val="visible"/>
                                      </p:to>
                                    </p:set>
                                    <p:animEffect transition="in" filter="dissolve">
                                      <p:cBhvr>
                                        <p:cTn id="27" dur="500"/>
                                        <p:tgtEl>
                                          <p:spTgt spid="7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3"/>
                                        </p:tgtEl>
                                        <p:attrNameLst>
                                          <p:attrName>style.visibility</p:attrName>
                                        </p:attrNameLst>
                                      </p:cBhvr>
                                      <p:to>
                                        <p:strVal val="visible"/>
                                      </p:to>
                                    </p:set>
                                    <p:animEffect transition="in" filter="dissolve">
                                      <p:cBhvr>
                                        <p:cTn id="32" dur="500"/>
                                        <p:tgtEl>
                                          <p:spTgt spid="7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4"/>
                                        </p:tgtEl>
                                        <p:attrNameLst>
                                          <p:attrName>style.visibility</p:attrName>
                                        </p:attrNameLst>
                                      </p:cBhvr>
                                      <p:to>
                                        <p:strVal val="visible"/>
                                      </p:to>
                                    </p:set>
                                    <p:animEffect transition="in" filter="dissolve">
                                      <p:cBhvr>
                                        <p:cTn id="37"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0" grpId="0" animBg="1"/>
      <p:bldP spid="71" grpId="0" animBg="1"/>
      <p:bldP spid="72" grpId="0" animBg="1"/>
      <p:bldP spid="73"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p:cNvSpPr>
          <p:nvPr/>
        </p:nvSpPr>
        <p:spPr bwMode="auto">
          <a:xfrm>
            <a:off x="2286000" y="0"/>
            <a:ext cx="7467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fontAlgn="base">
              <a:spcAft>
                <a:spcPct val="0"/>
              </a:spcAft>
            </a:pPr>
            <a:r>
              <a:rPr lang="en-US" sz="3600" b="1" dirty="0">
                <a:solidFill>
                  <a:srgbClr val="FFFF00"/>
                </a:solidFill>
                <a:latin typeface="Cambria" pitchFamily="18" charset="0"/>
              </a:rPr>
              <a:t>Definition of </a:t>
            </a:r>
          </a:p>
          <a:p>
            <a:pPr algn="ctr" fontAlgn="base">
              <a:spcAft>
                <a:spcPct val="0"/>
              </a:spcAft>
            </a:pPr>
            <a:r>
              <a:rPr lang="en-US" sz="3600" b="1" dirty="0">
                <a:solidFill>
                  <a:srgbClr val="FFFF00"/>
                </a:solidFill>
                <a:latin typeface="Cambria" pitchFamily="18" charset="0"/>
              </a:rPr>
              <a:t>Evidence-Based Legislation</a:t>
            </a:r>
          </a:p>
        </p:txBody>
      </p:sp>
      <p:sp>
        <p:nvSpPr>
          <p:cNvPr id="3" name="Rectangle 3"/>
          <p:cNvSpPr>
            <a:spLocks noChangeArrowheads="1"/>
          </p:cNvSpPr>
          <p:nvPr/>
        </p:nvSpPr>
        <p:spPr bwMode="auto">
          <a:xfrm>
            <a:off x="1905000" y="1676400"/>
            <a:ext cx="8458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ctr" fontAlgn="base">
              <a:spcBef>
                <a:spcPct val="20000"/>
              </a:spcBef>
              <a:spcAft>
                <a:spcPct val="0"/>
              </a:spcAft>
              <a:buClr>
                <a:prstClr val="white"/>
              </a:buClr>
            </a:pPr>
            <a:r>
              <a:rPr lang="en-US" sz="3000" b="1" i="1" dirty="0">
                <a:solidFill>
                  <a:prstClr val="white"/>
                </a:solidFill>
              </a:rPr>
              <a:t>  The conscientious, explicit, </a:t>
            </a:r>
          </a:p>
          <a:p>
            <a:pPr marL="342900" indent="-342900" algn="ctr" fontAlgn="base">
              <a:spcBef>
                <a:spcPct val="20000"/>
              </a:spcBef>
              <a:spcAft>
                <a:spcPct val="0"/>
              </a:spcAft>
              <a:buClr>
                <a:prstClr val="white"/>
              </a:buClr>
            </a:pPr>
            <a:r>
              <a:rPr lang="en-US" sz="3000" b="1" i="1" dirty="0">
                <a:solidFill>
                  <a:prstClr val="white"/>
                </a:solidFill>
              </a:rPr>
              <a:t>and judicious</a:t>
            </a:r>
          </a:p>
          <a:p>
            <a:pPr marL="342900" indent="-342900" algn="ctr" fontAlgn="base">
              <a:spcBef>
                <a:spcPct val="20000"/>
              </a:spcBef>
              <a:spcAft>
                <a:spcPct val="0"/>
              </a:spcAft>
              <a:buClr>
                <a:prstClr val="white"/>
              </a:buClr>
            </a:pPr>
            <a:r>
              <a:rPr lang="en-US" sz="3000" b="1" i="1" dirty="0">
                <a:solidFill>
                  <a:prstClr val="white"/>
                </a:solidFill>
              </a:rPr>
              <a:t> use of best evidence and current data </a:t>
            </a:r>
          </a:p>
          <a:p>
            <a:pPr marL="342900" indent="-342900" algn="ctr" fontAlgn="base">
              <a:spcBef>
                <a:spcPct val="20000"/>
              </a:spcBef>
              <a:spcAft>
                <a:spcPct val="0"/>
              </a:spcAft>
              <a:buClr>
                <a:prstClr val="white"/>
              </a:buClr>
            </a:pPr>
            <a:r>
              <a:rPr lang="en-US" sz="3000" b="1" i="1" dirty="0">
                <a:solidFill>
                  <a:prstClr val="white"/>
                </a:solidFill>
              </a:rPr>
              <a:t>in making decisions </a:t>
            </a:r>
          </a:p>
          <a:p>
            <a:pPr marL="342900" indent="-342900" algn="ctr" fontAlgn="base">
              <a:spcBef>
                <a:spcPct val="20000"/>
              </a:spcBef>
              <a:spcAft>
                <a:spcPct val="0"/>
              </a:spcAft>
              <a:buClr>
                <a:prstClr val="white"/>
              </a:buClr>
            </a:pPr>
            <a:r>
              <a:rPr lang="en-US" sz="3000" b="1" i="1" dirty="0">
                <a:solidFill>
                  <a:prstClr val="white"/>
                </a:solidFill>
              </a:rPr>
              <a:t>about the formulation </a:t>
            </a:r>
          </a:p>
          <a:p>
            <a:pPr marL="342900" indent="-342900" algn="ctr" fontAlgn="base">
              <a:spcBef>
                <a:spcPct val="20000"/>
              </a:spcBef>
              <a:spcAft>
                <a:spcPct val="0"/>
              </a:spcAft>
              <a:buClr>
                <a:prstClr val="white"/>
              </a:buClr>
            </a:pPr>
            <a:r>
              <a:rPr lang="en-US" sz="3000" b="1" i="1" dirty="0">
                <a:solidFill>
                  <a:prstClr val="white"/>
                </a:solidFill>
              </a:rPr>
              <a:t>and adoption </a:t>
            </a:r>
          </a:p>
          <a:p>
            <a:pPr marL="342900" indent="-342900" algn="ctr" fontAlgn="base">
              <a:spcBef>
                <a:spcPct val="20000"/>
              </a:spcBef>
              <a:spcAft>
                <a:spcPct val="0"/>
              </a:spcAft>
              <a:buClr>
                <a:prstClr val="white"/>
              </a:buClr>
            </a:pPr>
            <a:r>
              <a:rPr lang="en-US" sz="3000" b="1" i="1" dirty="0">
                <a:solidFill>
                  <a:prstClr val="white"/>
                </a:solidFill>
              </a:rPr>
              <a:t>of policy and/or legislation</a:t>
            </a:r>
          </a:p>
        </p:txBody>
      </p:sp>
      <p:cxnSp>
        <p:nvCxnSpPr>
          <p:cNvPr id="7" name="Straight Connector 6"/>
          <p:cNvCxnSpPr/>
          <p:nvPr/>
        </p:nvCxnSpPr>
        <p:spPr>
          <a:xfrm>
            <a:off x="1978146" y="12192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839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p:cNvSpPr>
          <p:nvPr/>
        </p:nvSpPr>
        <p:spPr bwMode="auto">
          <a:xfrm>
            <a:off x="2286000" y="0"/>
            <a:ext cx="7467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fontAlgn="base">
              <a:spcAft>
                <a:spcPct val="0"/>
              </a:spcAft>
            </a:pPr>
            <a:r>
              <a:rPr lang="en-US" sz="3600" b="1" dirty="0">
                <a:solidFill>
                  <a:srgbClr val="FFFF00"/>
                </a:solidFill>
                <a:latin typeface="Cambria" pitchFamily="18" charset="0"/>
              </a:rPr>
              <a:t>What is </a:t>
            </a:r>
          </a:p>
          <a:p>
            <a:pPr algn="ctr" fontAlgn="base">
              <a:spcAft>
                <a:spcPct val="0"/>
              </a:spcAft>
            </a:pPr>
            <a:r>
              <a:rPr lang="en-US" sz="3600" b="1" dirty="0">
                <a:solidFill>
                  <a:srgbClr val="FFFF00"/>
                </a:solidFill>
                <a:latin typeface="Cambria" pitchFamily="18" charset="0"/>
              </a:rPr>
              <a:t>Evidence-Based Legislation?</a:t>
            </a:r>
          </a:p>
        </p:txBody>
      </p:sp>
      <p:pic>
        <p:nvPicPr>
          <p:cNvPr id="7" name="Picture 3" descr="PE00057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33600" y="4648200"/>
            <a:ext cx="3657600" cy="1981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8" name="Text Box 4"/>
          <p:cNvSpPr txBox="1">
            <a:spLocks noChangeArrowheads="1"/>
          </p:cNvSpPr>
          <p:nvPr/>
        </p:nvSpPr>
        <p:spPr bwMode="auto">
          <a:xfrm>
            <a:off x="7832725" y="39957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2400">
              <a:solidFill>
                <a:prstClr val="white"/>
              </a:solidFill>
              <a:latin typeface="Tahoma" pitchFamily="34" charset="0"/>
            </a:endParaRPr>
          </a:p>
        </p:txBody>
      </p:sp>
      <p:pic>
        <p:nvPicPr>
          <p:cNvPr id="9" name="Picture 5" descr="j019811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4600" y="1447800"/>
            <a:ext cx="2971800" cy="16764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 name="Text Box 6"/>
          <p:cNvSpPr txBox="1">
            <a:spLocks noChangeArrowheads="1"/>
          </p:cNvSpPr>
          <p:nvPr/>
        </p:nvSpPr>
        <p:spPr bwMode="auto">
          <a:xfrm>
            <a:off x="3413125" y="44529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2400">
              <a:solidFill>
                <a:prstClr val="white"/>
              </a:solidFill>
              <a:latin typeface="Tahoma" pitchFamily="34" charset="0"/>
            </a:endParaRPr>
          </a:p>
        </p:txBody>
      </p:sp>
      <p:pic>
        <p:nvPicPr>
          <p:cNvPr id="11" name="Picture 7" descr="j039605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00201" y="3017838"/>
            <a:ext cx="2646363" cy="170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8"/>
          <p:cNvSpPr txBox="1">
            <a:spLocks noChangeArrowheads="1"/>
          </p:cNvSpPr>
          <p:nvPr/>
        </p:nvSpPr>
        <p:spPr bwMode="auto">
          <a:xfrm>
            <a:off x="6781800" y="2239964"/>
            <a:ext cx="25717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20000"/>
              </a:spcBef>
              <a:spcAft>
                <a:spcPct val="0"/>
              </a:spcAft>
              <a:buClr>
                <a:srgbClr val="6EA0B0"/>
              </a:buClr>
              <a:buSzPct val="85000"/>
              <a:buFont typeface="Wingdings" pitchFamily="2" charset="2"/>
              <a:buNone/>
            </a:pPr>
            <a:r>
              <a:rPr lang="en-US" sz="3200" b="1" i="1">
                <a:solidFill>
                  <a:prstClr val="white"/>
                </a:solidFill>
              </a:rPr>
              <a:t>The diligent </a:t>
            </a:r>
            <a:endParaRPr lang="en-US" sz="2400">
              <a:solidFill>
                <a:prstClr val="white"/>
              </a:solidFill>
              <a:latin typeface="Tahoma" pitchFamily="34" charset="0"/>
            </a:endParaRPr>
          </a:p>
        </p:txBody>
      </p:sp>
      <p:sp>
        <p:nvSpPr>
          <p:cNvPr id="13" name="Text Box 9"/>
          <p:cNvSpPr txBox="1">
            <a:spLocks noChangeArrowheads="1"/>
          </p:cNvSpPr>
          <p:nvPr/>
        </p:nvSpPr>
        <p:spPr bwMode="auto">
          <a:xfrm>
            <a:off x="6045201" y="2808288"/>
            <a:ext cx="428466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sz="3200" b="1" i="1">
                <a:solidFill>
                  <a:prstClr val="white"/>
                </a:solidFill>
              </a:rPr>
              <a:t>use of best evidence </a:t>
            </a:r>
          </a:p>
          <a:p>
            <a:pPr algn="ctr" fontAlgn="base">
              <a:spcBef>
                <a:spcPct val="0"/>
              </a:spcBef>
              <a:spcAft>
                <a:spcPct val="0"/>
              </a:spcAft>
            </a:pPr>
            <a:r>
              <a:rPr lang="en-US" sz="3200" b="1" i="1">
                <a:solidFill>
                  <a:prstClr val="white"/>
                </a:solidFill>
              </a:rPr>
              <a:t>and current data</a:t>
            </a:r>
          </a:p>
        </p:txBody>
      </p:sp>
      <p:sp>
        <p:nvSpPr>
          <p:cNvPr id="14" name="Text Box 10"/>
          <p:cNvSpPr txBox="1">
            <a:spLocks noChangeArrowheads="1"/>
          </p:cNvSpPr>
          <p:nvPr/>
        </p:nvSpPr>
        <p:spPr bwMode="auto">
          <a:xfrm>
            <a:off x="6398769" y="3852863"/>
            <a:ext cx="3506088" cy="1175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20000"/>
              </a:spcBef>
              <a:spcAft>
                <a:spcPct val="0"/>
              </a:spcAft>
              <a:buClr>
                <a:srgbClr val="6EA0B0"/>
              </a:buClr>
              <a:buSzPct val="85000"/>
              <a:buFont typeface="Wingdings" pitchFamily="2" charset="2"/>
              <a:buNone/>
            </a:pPr>
            <a:r>
              <a:rPr lang="en-US" sz="3200" b="1" i="1" dirty="0">
                <a:solidFill>
                  <a:prstClr val="white"/>
                </a:solidFill>
              </a:rPr>
              <a:t>in formulating </a:t>
            </a:r>
          </a:p>
          <a:p>
            <a:pPr algn="ctr" fontAlgn="base">
              <a:spcBef>
                <a:spcPct val="20000"/>
              </a:spcBef>
              <a:spcAft>
                <a:spcPct val="0"/>
              </a:spcAft>
              <a:buClr>
                <a:srgbClr val="6EA0B0"/>
              </a:buClr>
              <a:buSzPct val="85000"/>
              <a:buFont typeface="Wingdings" pitchFamily="2" charset="2"/>
              <a:buNone/>
            </a:pPr>
            <a:r>
              <a:rPr lang="en-US" sz="3200" b="1" i="1" dirty="0">
                <a:solidFill>
                  <a:prstClr val="white"/>
                </a:solidFill>
              </a:rPr>
              <a:t>policy/legislation</a:t>
            </a:r>
            <a:endParaRPr lang="en-US" sz="2400" dirty="0">
              <a:solidFill>
                <a:prstClr val="white"/>
              </a:solidFill>
              <a:latin typeface="Tahoma" pitchFamily="34" charset="0"/>
            </a:endParaRPr>
          </a:p>
        </p:txBody>
      </p:sp>
      <p:cxnSp>
        <p:nvCxnSpPr>
          <p:cNvPr id="15" name="Straight Connector 14"/>
          <p:cNvCxnSpPr/>
          <p:nvPr/>
        </p:nvCxnSpPr>
        <p:spPr>
          <a:xfrm>
            <a:off x="1978146" y="12192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7775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dissolv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
                                            <p:txEl>
                                              <p:pRg st="0" end="0"/>
                                            </p:txEl>
                                          </p:spTgt>
                                        </p:tgtEl>
                                        <p:attrNameLst>
                                          <p:attrName>style.visibility</p:attrName>
                                        </p:attrNameLst>
                                      </p:cBhvr>
                                      <p:to>
                                        <p:strVal val="visible"/>
                                      </p:to>
                                    </p:set>
                                    <p:animEffect transition="in" filter="dissolve">
                                      <p:cBhvr>
                                        <p:cTn id="27" dur="500"/>
                                        <p:tgtEl>
                                          <p:spTgt spid="1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
                                            <p:txEl>
                                              <p:pRg st="1" end="1"/>
                                            </p:txEl>
                                          </p:spTgt>
                                        </p:tgtEl>
                                        <p:attrNameLst>
                                          <p:attrName>style.visibility</p:attrName>
                                        </p:attrNameLst>
                                      </p:cBhvr>
                                      <p:to>
                                        <p:strVal val="visible"/>
                                      </p:to>
                                    </p:set>
                                    <p:animEffect transition="in" filter="dissolve">
                                      <p:cBhvr>
                                        <p:cTn id="32" dur="500"/>
                                        <p:tgtEl>
                                          <p:spTgt spid="1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dissolve">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autoUpdateAnimBg="0"/>
      <p:bldP spid="13" grpId="0" autoUpdateAnimBg="0"/>
      <p:bldP spid="14"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p:cNvSpPr>
          <p:nvPr/>
        </p:nvSpPr>
        <p:spPr bwMode="auto">
          <a:xfrm>
            <a:off x="2286000" y="76200"/>
            <a:ext cx="7467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fontAlgn="base">
              <a:spcAft>
                <a:spcPct val="0"/>
              </a:spcAft>
            </a:pPr>
            <a:r>
              <a:rPr lang="en-US" sz="3600" b="1" dirty="0">
                <a:solidFill>
                  <a:srgbClr val="FFFF00"/>
                </a:solidFill>
                <a:latin typeface="Cambria" pitchFamily="18" charset="0"/>
              </a:rPr>
              <a:t>What Constitutes Evidence</a:t>
            </a:r>
          </a:p>
        </p:txBody>
      </p:sp>
      <p:sp>
        <p:nvSpPr>
          <p:cNvPr id="15" name="Rectangle 3"/>
          <p:cNvSpPr>
            <a:spLocks noChangeArrowheads="1"/>
          </p:cNvSpPr>
          <p:nvPr/>
        </p:nvSpPr>
        <p:spPr bwMode="auto">
          <a:xfrm>
            <a:off x="1413165" y="914399"/>
            <a:ext cx="9892144" cy="5472545"/>
          </a:xfrm>
          <a:prstGeom prst="rect">
            <a:avLst/>
          </a:prstGeom>
          <a:noFill/>
          <a:ln>
            <a:noFill/>
          </a:ln>
          <a:effectLst>
            <a:glow rad="228600">
              <a:schemeClr val="accent2">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96875" indent="-396875" fontAlgn="base">
              <a:spcBef>
                <a:spcPct val="20000"/>
              </a:spcBef>
              <a:spcAft>
                <a:spcPct val="0"/>
              </a:spcAft>
            </a:pPr>
            <a:r>
              <a:rPr lang="en-US" sz="3600" b="1" dirty="0">
                <a:solidFill>
                  <a:prstClr val="white"/>
                </a:solidFill>
                <a:effectLst>
                  <a:glow rad="228600">
                    <a:srgbClr val="6EA0B0">
                      <a:satMod val="175000"/>
                      <a:alpha val="40000"/>
                    </a:srgbClr>
                  </a:glow>
                </a:effectLst>
                <a:cs typeface="Arial" pitchFamily="34" charset="0"/>
              </a:rPr>
              <a:t>EVIDENCE</a:t>
            </a:r>
            <a:endParaRPr lang="en-US" sz="3600" b="1" i="1" dirty="0">
              <a:solidFill>
                <a:prstClr val="white"/>
              </a:solidFill>
              <a:effectLst>
                <a:glow rad="228600">
                  <a:srgbClr val="6EA0B0">
                    <a:satMod val="175000"/>
                    <a:alpha val="40000"/>
                  </a:srgbClr>
                </a:glow>
              </a:effectLst>
              <a:cs typeface="Arial" pitchFamily="34" charset="0"/>
            </a:endParaRPr>
          </a:p>
          <a:p>
            <a:pPr marL="396875" indent="-396875" fontAlgn="base">
              <a:spcBef>
                <a:spcPct val="20000"/>
              </a:spcBef>
              <a:spcAft>
                <a:spcPct val="0"/>
              </a:spcAft>
              <a:buFont typeface="Wingdings" pitchFamily="2" charset="2"/>
              <a:buChar char="§"/>
            </a:pPr>
            <a:r>
              <a:rPr lang="en-US" sz="2800" dirty="0">
                <a:solidFill>
                  <a:prstClr val="white"/>
                </a:solidFill>
                <a:cs typeface="Arial" pitchFamily="34" charset="0"/>
              </a:rPr>
              <a:t>The available facts or circumstances indicating whether or not a thing is true or valid</a:t>
            </a:r>
          </a:p>
          <a:p>
            <a:pPr marL="396875" indent="-396875" fontAlgn="base">
              <a:spcBef>
                <a:spcPct val="20000"/>
              </a:spcBef>
              <a:spcAft>
                <a:spcPct val="0"/>
              </a:spcAft>
              <a:buFont typeface="Wingdings" pitchFamily="2" charset="2"/>
              <a:buChar char="§"/>
            </a:pPr>
            <a:r>
              <a:rPr lang="en-US" sz="2800" dirty="0">
                <a:solidFill>
                  <a:prstClr val="white"/>
                </a:solidFill>
                <a:cs typeface="Arial" pitchFamily="34" charset="0"/>
              </a:rPr>
              <a:t>In law, it is the information tending to prove a fact or proposition</a:t>
            </a:r>
          </a:p>
          <a:p>
            <a:pPr fontAlgn="base">
              <a:spcBef>
                <a:spcPct val="20000"/>
              </a:spcBef>
              <a:spcAft>
                <a:spcPct val="0"/>
              </a:spcAft>
            </a:pPr>
            <a:endParaRPr lang="en-US" sz="2400" i="1" dirty="0">
              <a:solidFill>
                <a:prstClr val="white"/>
              </a:solidFill>
              <a:cs typeface="Arial" pitchFamily="34" charset="0"/>
            </a:endParaRPr>
          </a:p>
          <a:p>
            <a:pPr marL="396875" indent="-396875" fontAlgn="base">
              <a:spcBef>
                <a:spcPct val="20000"/>
              </a:spcBef>
              <a:spcAft>
                <a:spcPct val="0"/>
              </a:spcAft>
              <a:buFont typeface="Wingdings" pitchFamily="2" charset="2"/>
              <a:buChar char="§"/>
            </a:pPr>
            <a:r>
              <a:rPr lang="en-US" sz="2400" i="1" dirty="0">
                <a:solidFill>
                  <a:prstClr val="white"/>
                </a:solidFill>
                <a:cs typeface="Arial" pitchFamily="34" charset="0"/>
              </a:rPr>
              <a:t>Examples: direct testimonies of eye-witnesses, documents and/or records, or the combination of witnesses’ accounts and material proofs that when taken together will lead a reasonable mind to conclude about the truth of a certain fact or proposition</a:t>
            </a:r>
            <a:r>
              <a:rPr lang="en-US" sz="2400" dirty="0">
                <a:solidFill>
                  <a:prstClr val="white"/>
                </a:solidFill>
                <a:cs typeface="Arial" pitchFamily="34" charset="0"/>
              </a:rPr>
              <a:t>	</a:t>
            </a:r>
          </a:p>
        </p:txBody>
      </p:sp>
      <p:cxnSp>
        <p:nvCxnSpPr>
          <p:cNvPr id="16" name="Straight Connector 15"/>
          <p:cNvCxnSpPr/>
          <p:nvPr/>
        </p:nvCxnSpPr>
        <p:spPr>
          <a:xfrm>
            <a:off x="1978146" y="6477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3998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box(in)">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box(in)">
                                      <p:cBhvr>
                                        <p:cTn id="12" dur="5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box(in)">
                                      <p:cBhvr>
                                        <p:cTn id="17" dur="500"/>
                                        <p:tgtEl>
                                          <p:spTgt spid="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5">
                                            <p:txEl>
                                              <p:pRg st="4" end="4"/>
                                            </p:txEl>
                                          </p:spTgt>
                                        </p:tgtEl>
                                        <p:attrNameLst>
                                          <p:attrName>style.visibility</p:attrName>
                                        </p:attrNameLst>
                                      </p:cBhvr>
                                      <p:to>
                                        <p:strVal val="visible"/>
                                      </p:to>
                                    </p:set>
                                    <p:animEffect transition="in" filter="box(in)">
                                      <p:cBhvr>
                                        <p:cTn id="22" dur="500"/>
                                        <p:tgtEl>
                                          <p:spTgt spid="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p:cNvSpPr>
          <p:nvPr/>
        </p:nvSpPr>
        <p:spPr bwMode="auto">
          <a:xfrm>
            <a:off x="2286000" y="76200"/>
            <a:ext cx="7467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fontAlgn="base">
              <a:spcAft>
                <a:spcPct val="0"/>
              </a:spcAft>
            </a:pPr>
            <a:r>
              <a:rPr lang="en-US" sz="3600" b="1" dirty="0">
                <a:solidFill>
                  <a:srgbClr val="FFFF00"/>
                </a:solidFill>
                <a:latin typeface="Cambria" pitchFamily="18" charset="0"/>
              </a:rPr>
              <a:t>What Constitutes Evidence</a:t>
            </a:r>
          </a:p>
        </p:txBody>
      </p:sp>
      <p:sp>
        <p:nvSpPr>
          <p:cNvPr id="7" name="Rectangle 3"/>
          <p:cNvSpPr>
            <a:spLocks noChangeArrowheads="1"/>
          </p:cNvSpPr>
          <p:nvPr/>
        </p:nvSpPr>
        <p:spPr bwMode="auto">
          <a:xfrm>
            <a:off x="1981200" y="1143000"/>
            <a:ext cx="9545782" cy="4419600"/>
          </a:xfrm>
          <a:prstGeom prst="rect">
            <a:avLst/>
          </a:prstGeom>
          <a:noFill/>
          <a:ln>
            <a:noFill/>
          </a:ln>
          <a:effectLst>
            <a:glow rad="2286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96875" indent="-396875" fontAlgn="base">
              <a:spcBef>
                <a:spcPct val="20000"/>
              </a:spcBef>
              <a:spcAft>
                <a:spcPct val="0"/>
              </a:spcAft>
            </a:pPr>
            <a:r>
              <a:rPr lang="en-US" sz="3600" b="1" dirty="0">
                <a:solidFill>
                  <a:prstClr val="white"/>
                </a:solidFill>
                <a:effectLst>
                  <a:glow rad="228600">
                    <a:srgbClr val="6EA0B0">
                      <a:satMod val="175000"/>
                      <a:alpha val="40000"/>
                    </a:srgbClr>
                  </a:glow>
                </a:effectLst>
                <a:cs typeface="Arial" pitchFamily="34" charset="0"/>
              </a:rPr>
              <a:t>FACT</a:t>
            </a:r>
          </a:p>
          <a:p>
            <a:pPr marL="396875" indent="-396875" fontAlgn="base">
              <a:spcBef>
                <a:spcPct val="20000"/>
              </a:spcBef>
              <a:spcAft>
                <a:spcPct val="0"/>
              </a:spcAft>
              <a:buFont typeface="Wingdings" pitchFamily="2" charset="2"/>
              <a:buChar char="§"/>
            </a:pPr>
            <a:r>
              <a:rPr lang="en-US" sz="2800" dirty="0">
                <a:solidFill>
                  <a:prstClr val="white"/>
                </a:solidFill>
                <a:cs typeface="Arial" pitchFamily="34" charset="0"/>
              </a:rPr>
              <a:t>A thing that is known to have occurred, to exist, or to be true </a:t>
            </a:r>
          </a:p>
          <a:p>
            <a:pPr marL="396875" indent="-396875" fontAlgn="base">
              <a:spcBef>
                <a:spcPct val="20000"/>
              </a:spcBef>
              <a:spcAft>
                <a:spcPct val="0"/>
              </a:spcAft>
              <a:buFont typeface="Wingdings" pitchFamily="2" charset="2"/>
              <a:buChar char="§"/>
            </a:pPr>
            <a:r>
              <a:rPr lang="en-US" sz="2800" dirty="0">
                <a:solidFill>
                  <a:prstClr val="white"/>
                </a:solidFill>
                <a:cs typeface="Arial" pitchFamily="34" charset="0"/>
              </a:rPr>
              <a:t>Hence, it is an actual and absolute reality, as distinguished from a mere opinion or supposition</a:t>
            </a:r>
          </a:p>
          <a:p>
            <a:pPr fontAlgn="base">
              <a:spcBef>
                <a:spcPct val="20000"/>
              </a:spcBef>
              <a:spcAft>
                <a:spcPct val="0"/>
              </a:spcAft>
            </a:pPr>
            <a:endParaRPr lang="en-US" sz="3000" dirty="0">
              <a:solidFill>
                <a:prstClr val="white"/>
              </a:solidFill>
              <a:cs typeface="Arial" pitchFamily="34" charset="0"/>
            </a:endParaRPr>
          </a:p>
          <a:p>
            <a:pPr fontAlgn="base">
              <a:spcBef>
                <a:spcPct val="20000"/>
              </a:spcBef>
              <a:spcAft>
                <a:spcPct val="0"/>
              </a:spcAft>
            </a:pPr>
            <a:r>
              <a:rPr lang="en-US" sz="2400" i="1" dirty="0">
                <a:solidFill>
                  <a:prstClr val="white"/>
                </a:solidFill>
                <a:cs typeface="Arial" pitchFamily="34" charset="0"/>
              </a:rPr>
              <a:t>     Example: Juan was the husband of Maria (fact)</a:t>
            </a:r>
          </a:p>
          <a:p>
            <a:pPr marL="396875" indent="-396875" fontAlgn="base">
              <a:spcBef>
                <a:spcPct val="20000"/>
              </a:spcBef>
              <a:spcAft>
                <a:spcPct val="0"/>
              </a:spcAft>
            </a:pPr>
            <a:r>
              <a:rPr lang="en-US" sz="2400" i="1" dirty="0">
                <a:solidFill>
                  <a:prstClr val="white"/>
                </a:solidFill>
                <a:cs typeface="Arial" pitchFamily="34" charset="0"/>
              </a:rPr>
              <a:t>		         Juan was a good husband to Maria (opinion)</a:t>
            </a:r>
            <a:r>
              <a:rPr lang="en-US" sz="2400" dirty="0">
                <a:solidFill>
                  <a:prstClr val="white"/>
                </a:solidFill>
                <a:cs typeface="Arial" pitchFamily="34" charset="0"/>
              </a:rPr>
              <a:t>		</a:t>
            </a:r>
          </a:p>
          <a:p>
            <a:pPr marL="396875" indent="-396875" fontAlgn="base">
              <a:spcBef>
                <a:spcPct val="20000"/>
              </a:spcBef>
              <a:spcAft>
                <a:spcPct val="0"/>
              </a:spcAft>
            </a:pPr>
            <a:r>
              <a:rPr lang="en-US" sz="3000" dirty="0">
                <a:solidFill>
                  <a:prstClr val="white"/>
                </a:solidFill>
                <a:cs typeface="Arial" pitchFamily="34" charset="0"/>
              </a:rPr>
              <a:t>					</a:t>
            </a:r>
          </a:p>
        </p:txBody>
      </p:sp>
      <p:cxnSp>
        <p:nvCxnSpPr>
          <p:cNvPr id="8" name="Straight Connector 7"/>
          <p:cNvCxnSpPr/>
          <p:nvPr/>
        </p:nvCxnSpPr>
        <p:spPr>
          <a:xfrm>
            <a:off x="1978146" y="6477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269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box(in)">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box(in)">
                                      <p:cBhvr>
                                        <p:cTn id="27"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p:cNvSpPr>
          <p:nvPr/>
        </p:nvSpPr>
        <p:spPr bwMode="auto">
          <a:xfrm>
            <a:off x="2286000" y="76200"/>
            <a:ext cx="7467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fontAlgn="base">
              <a:spcAft>
                <a:spcPct val="0"/>
              </a:spcAft>
            </a:pPr>
            <a:r>
              <a:rPr lang="en-US" sz="3600" b="1" dirty="0">
                <a:solidFill>
                  <a:srgbClr val="FFFF00"/>
                </a:solidFill>
                <a:latin typeface="Cambria" pitchFamily="18" charset="0"/>
              </a:rPr>
              <a:t>What Constitutes Evidence</a:t>
            </a:r>
          </a:p>
        </p:txBody>
      </p:sp>
      <p:sp>
        <p:nvSpPr>
          <p:cNvPr id="8" name="Rectangle 3"/>
          <p:cNvSpPr>
            <a:spLocks noChangeArrowheads="1"/>
          </p:cNvSpPr>
          <p:nvPr/>
        </p:nvSpPr>
        <p:spPr bwMode="auto">
          <a:xfrm>
            <a:off x="2133600" y="10668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96875" indent="-396875" fontAlgn="base">
              <a:spcBef>
                <a:spcPct val="0"/>
              </a:spcBef>
              <a:spcAft>
                <a:spcPct val="0"/>
              </a:spcAft>
            </a:pPr>
            <a:r>
              <a:rPr lang="en-US" sz="3600" b="1" dirty="0">
                <a:solidFill>
                  <a:prstClr val="white"/>
                </a:solidFill>
                <a:effectLst>
                  <a:glow rad="228600">
                    <a:srgbClr val="6EA0B0">
                      <a:satMod val="175000"/>
                      <a:alpha val="40000"/>
                    </a:srgbClr>
                  </a:glow>
                </a:effectLst>
                <a:cs typeface="Arial" pitchFamily="34" charset="0"/>
              </a:rPr>
              <a:t>INFORMATION</a:t>
            </a:r>
          </a:p>
          <a:p>
            <a:pPr marL="396875" indent="-396875" fontAlgn="base">
              <a:spcBef>
                <a:spcPct val="0"/>
              </a:spcBef>
              <a:spcAft>
                <a:spcPct val="0"/>
              </a:spcAft>
              <a:buFont typeface="Wingdings" pitchFamily="2" charset="2"/>
              <a:buChar char="§"/>
            </a:pPr>
            <a:r>
              <a:rPr lang="en-US" sz="3000" dirty="0">
                <a:solidFill>
                  <a:prstClr val="white"/>
                </a:solidFill>
                <a:cs typeface="Arial" pitchFamily="34" charset="0"/>
              </a:rPr>
              <a:t>Something that is told; or items of knowledge or news</a:t>
            </a:r>
          </a:p>
          <a:p>
            <a:pPr marL="396875" indent="-396875" fontAlgn="base">
              <a:spcBef>
                <a:spcPct val="0"/>
              </a:spcBef>
              <a:spcAft>
                <a:spcPct val="0"/>
              </a:spcAft>
            </a:pPr>
            <a:endParaRPr lang="en-US" sz="3000" dirty="0">
              <a:solidFill>
                <a:prstClr val="white"/>
              </a:solidFill>
              <a:cs typeface="Arial" pitchFamily="34" charset="0"/>
            </a:endParaRPr>
          </a:p>
          <a:p>
            <a:pPr marL="396875" indent="-396875" fontAlgn="base">
              <a:spcBef>
                <a:spcPct val="0"/>
              </a:spcBef>
              <a:spcAft>
                <a:spcPct val="0"/>
              </a:spcAft>
              <a:buFont typeface="Wingdings" pitchFamily="2" charset="2"/>
              <a:buChar char="§"/>
            </a:pPr>
            <a:r>
              <a:rPr lang="en-US" sz="3000" dirty="0">
                <a:solidFill>
                  <a:prstClr val="white"/>
                </a:solidFill>
                <a:cs typeface="Arial" pitchFamily="34" charset="0"/>
              </a:rPr>
              <a:t>In law, the phrase </a:t>
            </a:r>
            <a:r>
              <a:rPr lang="en-US" sz="3000" b="1" i="1" dirty="0">
                <a:solidFill>
                  <a:prstClr val="white"/>
                </a:solidFill>
                <a:cs typeface="Arial" pitchFamily="34" charset="0"/>
              </a:rPr>
              <a:t>“information and belief”</a:t>
            </a:r>
            <a:r>
              <a:rPr lang="en-US" sz="3000" dirty="0">
                <a:solidFill>
                  <a:prstClr val="white"/>
                </a:solidFill>
                <a:cs typeface="Arial" pitchFamily="34" charset="0"/>
              </a:rPr>
              <a:t> is understood to indicate that a certain allegation is not based on the first-hand knowledge of the person making the allegation, but that person nevertheless, in good faith, believes the allegation to be true</a:t>
            </a:r>
          </a:p>
        </p:txBody>
      </p:sp>
      <p:cxnSp>
        <p:nvCxnSpPr>
          <p:cNvPr id="9" name="Straight Connector 8"/>
          <p:cNvCxnSpPr/>
          <p:nvPr/>
        </p:nvCxnSpPr>
        <p:spPr>
          <a:xfrm>
            <a:off x="1978146" y="6477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7573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ox(in)">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ox(in)">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box(in)">
                                      <p:cBhvr>
                                        <p:cTn id="17"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p:cNvSpPr>
          <p:nvPr/>
        </p:nvSpPr>
        <p:spPr bwMode="auto">
          <a:xfrm>
            <a:off x="2286000" y="76200"/>
            <a:ext cx="7467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fontAlgn="base">
              <a:spcAft>
                <a:spcPct val="0"/>
              </a:spcAft>
            </a:pPr>
            <a:r>
              <a:rPr lang="en-US" sz="3600" b="1" dirty="0">
                <a:solidFill>
                  <a:srgbClr val="FFFF00"/>
                </a:solidFill>
                <a:latin typeface="Cambria" pitchFamily="18" charset="0"/>
              </a:rPr>
              <a:t>What Constitutes Evidence</a:t>
            </a:r>
          </a:p>
        </p:txBody>
      </p:sp>
      <p:sp>
        <p:nvSpPr>
          <p:cNvPr id="7" name="Rectangle 3"/>
          <p:cNvSpPr>
            <a:spLocks noChangeArrowheads="1"/>
          </p:cNvSpPr>
          <p:nvPr/>
        </p:nvSpPr>
        <p:spPr bwMode="auto">
          <a:xfrm>
            <a:off x="2133600" y="1371600"/>
            <a:ext cx="7848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96875" indent="-396875" fontAlgn="base">
              <a:spcBef>
                <a:spcPct val="0"/>
              </a:spcBef>
              <a:spcAft>
                <a:spcPct val="0"/>
              </a:spcAft>
            </a:pPr>
            <a:r>
              <a:rPr lang="en-US" sz="3600" b="1" dirty="0">
                <a:solidFill>
                  <a:prstClr val="white"/>
                </a:solidFill>
                <a:effectLst>
                  <a:glow rad="228600">
                    <a:srgbClr val="6EA0B0">
                      <a:satMod val="175000"/>
                      <a:alpha val="40000"/>
                    </a:srgbClr>
                  </a:glow>
                </a:effectLst>
                <a:cs typeface="Arial" pitchFamily="34" charset="0"/>
              </a:rPr>
              <a:t>DATA</a:t>
            </a:r>
          </a:p>
          <a:p>
            <a:pPr marL="396875" indent="-396875" fontAlgn="base">
              <a:spcBef>
                <a:spcPct val="0"/>
              </a:spcBef>
              <a:spcAft>
                <a:spcPct val="0"/>
              </a:spcAft>
              <a:buFont typeface="Wingdings" pitchFamily="2" charset="2"/>
              <a:buChar char="§"/>
            </a:pPr>
            <a:r>
              <a:rPr lang="en-US" sz="3000" dirty="0">
                <a:solidFill>
                  <a:prstClr val="white"/>
                </a:solidFill>
                <a:cs typeface="Arial" pitchFamily="34" charset="0"/>
              </a:rPr>
              <a:t>Known facts or things that are organized and used as a basis for making inferences, conclusions, or arguments</a:t>
            </a:r>
          </a:p>
          <a:p>
            <a:pPr marL="396875" indent="-396875" fontAlgn="base">
              <a:spcBef>
                <a:spcPct val="0"/>
              </a:spcBef>
              <a:spcAft>
                <a:spcPct val="0"/>
              </a:spcAft>
            </a:pPr>
            <a:endParaRPr lang="en-US" sz="3000" dirty="0">
              <a:solidFill>
                <a:prstClr val="white"/>
              </a:solidFill>
              <a:cs typeface="Arial" pitchFamily="34" charset="0"/>
            </a:endParaRPr>
          </a:p>
          <a:p>
            <a:pPr fontAlgn="base">
              <a:spcBef>
                <a:spcPct val="0"/>
              </a:spcBef>
              <a:spcAft>
                <a:spcPct val="0"/>
              </a:spcAft>
            </a:pPr>
            <a:r>
              <a:rPr lang="en-US" sz="2400" i="1" dirty="0">
                <a:solidFill>
                  <a:prstClr val="white"/>
                </a:solidFill>
                <a:cs typeface="Arial" pitchFamily="34" charset="0"/>
              </a:rPr>
              <a:t>     Examples: Statistics (with or without analysis)</a:t>
            </a:r>
          </a:p>
          <a:p>
            <a:pPr marL="396875" indent="-396875" fontAlgn="base">
              <a:spcBef>
                <a:spcPct val="0"/>
              </a:spcBef>
              <a:spcAft>
                <a:spcPct val="0"/>
              </a:spcAft>
            </a:pPr>
            <a:r>
              <a:rPr lang="en-US" sz="2400" i="1" dirty="0">
                <a:solidFill>
                  <a:prstClr val="white"/>
                </a:solidFill>
                <a:cs typeface="Arial" pitchFamily="34" charset="0"/>
              </a:rPr>
              <a:t>	         	 Survey results</a:t>
            </a:r>
          </a:p>
          <a:p>
            <a:pPr marL="396875" indent="-396875" fontAlgn="base">
              <a:spcBef>
                <a:spcPct val="0"/>
              </a:spcBef>
              <a:spcAft>
                <a:spcPct val="0"/>
              </a:spcAft>
            </a:pPr>
            <a:r>
              <a:rPr lang="en-US" sz="2400" i="1" dirty="0">
                <a:solidFill>
                  <a:prstClr val="white"/>
                </a:solidFill>
                <a:cs typeface="Arial" pitchFamily="34" charset="0"/>
              </a:rPr>
              <a:t>	         	 Official reports/documents</a:t>
            </a:r>
          </a:p>
          <a:p>
            <a:pPr marL="396875" indent="-396875" fontAlgn="base">
              <a:spcBef>
                <a:spcPct val="0"/>
              </a:spcBef>
              <a:spcAft>
                <a:spcPct val="0"/>
              </a:spcAft>
            </a:pPr>
            <a:r>
              <a:rPr lang="en-US" sz="2400" i="1" dirty="0">
                <a:solidFill>
                  <a:prstClr val="white"/>
                </a:solidFill>
                <a:cs typeface="Arial" pitchFamily="34" charset="0"/>
              </a:rPr>
              <a:t>              	 Empirical studies/experiments</a:t>
            </a:r>
          </a:p>
        </p:txBody>
      </p:sp>
      <p:cxnSp>
        <p:nvCxnSpPr>
          <p:cNvPr id="9" name="Straight Connector 8"/>
          <p:cNvCxnSpPr/>
          <p:nvPr/>
        </p:nvCxnSpPr>
        <p:spPr>
          <a:xfrm>
            <a:off x="1978146" y="6477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1512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box(in)">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box(in)">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box(in)">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box(in)">
                                      <p:cBhvr>
                                        <p:cTn id="32"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p:cNvSpPr>
          <p:nvPr/>
        </p:nvSpPr>
        <p:spPr bwMode="auto">
          <a:xfrm>
            <a:off x="2286000" y="76200"/>
            <a:ext cx="7467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fontAlgn="base">
              <a:spcAft>
                <a:spcPct val="0"/>
              </a:spcAft>
            </a:pPr>
            <a:r>
              <a:rPr lang="en-US" sz="3600" b="1" dirty="0">
                <a:solidFill>
                  <a:srgbClr val="FFFF00"/>
                </a:solidFill>
                <a:latin typeface="Cambria" pitchFamily="18" charset="0"/>
              </a:rPr>
              <a:t>Sources of Evidence</a:t>
            </a:r>
          </a:p>
        </p:txBody>
      </p:sp>
      <p:sp>
        <p:nvSpPr>
          <p:cNvPr id="8" name="Rectangle 4"/>
          <p:cNvSpPr>
            <a:spLocks noChangeArrowheads="1"/>
          </p:cNvSpPr>
          <p:nvPr/>
        </p:nvSpPr>
        <p:spPr bwMode="auto">
          <a:xfrm>
            <a:off x="2438400" y="5562600"/>
            <a:ext cx="6934200" cy="609600"/>
          </a:xfrm>
          <a:prstGeom prst="rect">
            <a:avLst/>
          </a:prstGeom>
          <a:noFill/>
          <a:ln w="28575">
            <a:solidFill>
              <a:schemeClr val="tx1"/>
            </a:solidFill>
            <a:miter lim="800000"/>
            <a:headEnd/>
            <a:tailEnd/>
          </a:ln>
          <a:effectLst>
            <a:glow rad="228600">
              <a:schemeClr val="accent1">
                <a:satMod val="175000"/>
                <a:alpha val="40000"/>
              </a:schemeClr>
            </a:glow>
            <a:outerShdw dist="35921" dir="2700000" algn="ctr" rotWithShape="0">
              <a:schemeClr val="bg2"/>
            </a:outerShdw>
          </a:effectLst>
          <a:extLst>
            <a:ext uri="{909E8E84-426E-40DD-AFC4-6F175D3DCCD1}">
              <a14:hiddenFill xmlns:a14="http://schemas.microsoft.com/office/drawing/2010/main">
                <a:solidFill>
                  <a:srgbClr val="00CCFF"/>
                </a:solidFill>
              </a14:hiddenFill>
            </a:ext>
          </a:extLst>
        </p:spPr>
        <p:txBody>
          <a:bodyPr wrap="none" anchor="ctr"/>
          <a:lstStyle/>
          <a:p>
            <a:pPr marL="342900" indent="-342900" algn="ctr" fontAlgn="base">
              <a:spcBef>
                <a:spcPct val="0"/>
              </a:spcBef>
              <a:spcAft>
                <a:spcPct val="0"/>
              </a:spcAft>
            </a:pPr>
            <a:r>
              <a:rPr lang="en-US" b="1">
                <a:solidFill>
                  <a:prstClr val="white"/>
                </a:solidFill>
                <a:cs typeface="Arial" pitchFamily="34" charset="0"/>
              </a:rPr>
              <a:t>People’s comments,   views, and   aspirations articulated </a:t>
            </a:r>
          </a:p>
          <a:p>
            <a:pPr marL="342900" indent="-342900" algn="ctr" fontAlgn="base">
              <a:spcBef>
                <a:spcPct val="0"/>
              </a:spcBef>
              <a:spcAft>
                <a:spcPct val="0"/>
              </a:spcAft>
            </a:pPr>
            <a:r>
              <a:rPr lang="en-US" b="1">
                <a:solidFill>
                  <a:prstClr val="white"/>
                </a:solidFill>
                <a:cs typeface="Arial" pitchFamily="34" charset="0"/>
              </a:rPr>
              <a:t>during public meetings and assemblies</a:t>
            </a:r>
          </a:p>
        </p:txBody>
      </p:sp>
      <p:sp>
        <p:nvSpPr>
          <p:cNvPr id="9" name="Rectangle 14"/>
          <p:cNvSpPr>
            <a:spLocks noChangeArrowheads="1"/>
          </p:cNvSpPr>
          <p:nvPr/>
        </p:nvSpPr>
        <p:spPr bwMode="auto">
          <a:xfrm>
            <a:off x="2514600" y="4911726"/>
            <a:ext cx="6781800" cy="650875"/>
          </a:xfrm>
          <a:prstGeom prst="rect">
            <a:avLst/>
          </a:prstGeom>
          <a:noFill/>
          <a:ln w="28575">
            <a:solidFill>
              <a:schemeClr val="tx1"/>
            </a:solidFill>
            <a:miter lim="800000"/>
            <a:headEnd/>
            <a:tailEnd/>
          </a:ln>
          <a:effectLst>
            <a:glow rad="228600">
              <a:schemeClr val="accent1">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anchor="ctr">
            <a:spAutoFit/>
          </a:bodyPr>
          <a:lstStyle/>
          <a:p>
            <a:pPr indent="457200" algn="ctr" fontAlgn="base">
              <a:spcBef>
                <a:spcPct val="0"/>
              </a:spcBef>
              <a:spcAft>
                <a:spcPct val="0"/>
              </a:spcAft>
              <a:tabLst>
                <a:tab pos="685800" algn="l"/>
              </a:tabLst>
            </a:pPr>
            <a:r>
              <a:rPr lang="en-US" b="1" dirty="0">
                <a:solidFill>
                  <a:prstClr val="white"/>
                </a:solidFill>
                <a:cs typeface="Arial" pitchFamily="34" charset="0"/>
              </a:rPr>
              <a:t>Constituents’ opinions </a:t>
            </a:r>
          </a:p>
          <a:p>
            <a:pPr indent="457200" algn="ctr" fontAlgn="base">
              <a:spcBef>
                <a:spcPct val="0"/>
              </a:spcBef>
              <a:spcAft>
                <a:spcPct val="0"/>
              </a:spcAft>
              <a:tabLst>
                <a:tab pos="685800" algn="l"/>
              </a:tabLst>
            </a:pPr>
            <a:r>
              <a:rPr lang="en-US" b="1" dirty="0">
                <a:solidFill>
                  <a:prstClr val="white"/>
                </a:solidFill>
                <a:cs typeface="Arial" pitchFamily="34" charset="0"/>
              </a:rPr>
              <a:t>and feedback on LGU performance</a:t>
            </a:r>
            <a:endParaRPr lang="en-US" dirty="0">
              <a:solidFill>
                <a:prstClr val="white"/>
              </a:solidFill>
              <a:cs typeface="Arial" pitchFamily="34" charset="0"/>
            </a:endParaRPr>
          </a:p>
        </p:txBody>
      </p:sp>
      <p:sp>
        <p:nvSpPr>
          <p:cNvPr id="10" name="Text Box 16"/>
          <p:cNvSpPr txBox="1">
            <a:spLocks noChangeArrowheads="1"/>
          </p:cNvSpPr>
          <p:nvPr/>
        </p:nvSpPr>
        <p:spPr bwMode="auto">
          <a:xfrm>
            <a:off x="2667000" y="4267201"/>
            <a:ext cx="6477000" cy="650875"/>
          </a:xfrm>
          <a:prstGeom prst="rect">
            <a:avLst/>
          </a:prstGeom>
          <a:noFill/>
          <a:ln w="28575">
            <a:solidFill>
              <a:schemeClr val="tx1"/>
            </a:solidFill>
            <a:miter lim="800000"/>
            <a:headEnd/>
            <a:tailEnd/>
          </a:ln>
          <a:effectLst>
            <a:glow rad="228600">
              <a:schemeClr val="accent1">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b="1">
                <a:solidFill>
                  <a:prstClr val="white"/>
                </a:solidFill>
                <a:latin typeface="Arial" pitchFamily="34" charset="0"/>
                <a:cs typeface="Arial" pitchFamily="34" charset="0"/>
              </a:rPr>
              <a:t>Surveys and policy/research studies </a:t>
            </a:r>
          </a:p>
          <a:p>
            <a:pPr algn="ctr" fontAlgn="base">
              <a:spcBef>
                <a:spcPct val="0"/>
              </a:spcBef>
              <a:spcAft>
                <a:spcPct val="0"/>
              </a:spcAft>
            </a:pPr>
            <a:r>
              <a:rPr lang="en-US" b="1">
                <a:solidFill>
                  <a:prstClr val="white"/>
                </a:solidFill>
                <a:latin typeface="Arial" pitchFamily="34" charset="0"/>
                <a:cs typeface="Arial" pitchFamily="34" charset="0"/>
              </a:rPr>
              <a:t>conducted by different institutions</a:t>
            </a:r>
            <a:r>
              <a:rPr lang="en-US">
                <a:solidFill>
                  <a:prstClr val="white"/>
                </a:solidFill>
                <a:latin typeface="Arial" pitchFamily="34" charset="0"/>
                <a:cs typeface="Arial" pitchFamily="34" charset="0"/>
              </a:rPr>
              <a:t> </a:t>
            </a:r>
          </a:p>
        </p:txBody>
      </p:sp>
      <p:sp>
        <p:nvSpPr>
          <p:cNvPr id="11" name="Text Box 17"/>
          <p:cNvSpPr txBox="1">
            <a:spLocks noChangeArrowheads="1"/>
          </p:cNvSpPr>
          <p:nvPr/>
        </p:nvSpPr>
        <p:spPr bwMode="auto">
          <a:xfrm>
            <a:off x="2971800" y="3509962"/>
            <a:ext cx="5943600" cy="376238"/>
          </a:xfrm>
          <a:prstGeom prst="rect">
            <a:avLst/>
          </a:prstGeom>
          <a:noFill/>
          <a:ln w="28575">
            <a:solidFill>
              <a:schemeClr val="tx1"/>
            </a:solidFill>
            <a:miter lim="800000"/>
            <a:headEnd/>
            <a:tailEnd/>
          </a:ln>
          <a:effectLst>
            <a:glow rad="228600">
              <a:schemeClr val="accent1">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b="1">
                <a:solidFill>
                  <a:prstClr val="white"/>
                </a:solidFill>
                <a:latin typeface="Arial" pitchFamily="34" charset="0"/>
                <a:cs typeface="Arial" pitchFamily="34" charset="0"/>
              </a:rPr>
              <a:t>Demographic statistics of the LGU</a:t>
            </a:r>
          </a:p>
        </p:txBody>
      </p:sp>
      <p:sp>
        <p:nvSpPr>
          <p:cNvPr id="12" name="Text Box 18"/>
          <p:cNvSpPr txBox="1">
            <a:spLocks noChangeArrowheads="1"/>
          </p:cNvSpPr>
          <p:nvPr/>
        </p:nvSpPr>
        <p:spPr bwMode="auto">
          <a:xfrm>
            <a:off x="2819400" y="3890964"/>
            <a:ext cx="6248400" cy="376237"/>
          </a:xfrm>
          <a:prstGeom prst="rect">
            <a:avLst/>
          </a:prstGeom>
          <a:noFill/>
          <a:ln w="28575">
            <a:solidFill>
              <a:schemeClr val="tx1"/>
            </a:solidFill>
            <a:miter lim="800000"/>
            <a:headEnd/>
            <a:tailEnd/>
          </a:ln>
          <a:effectLst>
            <a:glow rad="228600">
              <a:schemeClr val="accent1">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b="1">
                <a:solidFill>
                  <a:prstClr val="white"/>
                </a:solidFill>
                <a:latin typeface="Arial" pitchFamily="34" charset="0"/>
                <a:cs typeface="Arial" pitchFamily="34" charset="0"/>
              </a:rPr>
              <a:t>Economic/industry data and statistical reports</a:t>
            </a:r>
          </a:p>
        </p:txBody>
      </p:sp>
      <p:sp>
        <p:nvSpPr>
          <p:cNvPr id="13" name="Text Box 19"/>
          <p:cNvSpPr txBox="1">
            <a:spLocks noChangeArrowheads="1"/>
          </p:cNvSpPr>
          <p:nvPr/>
        </p:nvSpPr>
        <p:spPr bwMode="auto">
          <a:xfrm>
            <a:off x="3352800" y="2366962"/>
            <a:ext cx="5334000" cy="376238"/>
          </a:xfrm>
          <a:prstGeom prst="rect">
            <a:avLst/>
          </a:prstGeom>
          <a:noFill/>
          <a:ln w="28575">
            <a:solidFill>
              <a:schemeClr val="tx1"/>
            </a:solidFill>
            <a:miter lim="800000"/>
            <a:headEnd/>
            <a:tailEnd/>
          </a:ln>
          <a:effectLst>
            <a:glow rad="228600">
              <a:schemeClr val="accent1">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b="1">
                <a:solidFill>
                  <a:prstClr val="white"/>
                </a:solidFill>
                <a:latin typeface="Arial" pitchFamily="34" charset="0"/>
                <a:cs typeface="Arial" pitchFamily="34" charset="0"/>
              </a:rPr>
              <a:t>Program of government of the LCE</a:t>
            </a:r>
          </a:p>
        </p:txBody>
      </p:sp>
      <p:sp>
        <p:nvSpPr>
          <p:cNvPr id="14" name="Text Box 20"/>
          <p:cNvSpPr txBox="1">
            <a:spLocks noChangeArrowheads="1"/>
          </p:cNvSpPr>
          <p:nvPr/>
        </p:nvSpPr>
        <p:spPr bwMode="auto">
          <a:xfrm>
            <a:off x="3200400" y="2747962"/>
            <a:ext cx="5486400" cy="376238"/>
          </a:xfrm>
          <a:prstGeom prst="rect">
            <a:avLst/>
          </a:prstGeom>
          <a:noFill/>
          <a:ln w="28575">
            <a:solidFill>
              <a:schemeClr val="tx1"/>
            </a:solidFill>
            <a:miter lim="800000"/>
            <a:headEnd/>
            <a:tailEnd/>
          </a:ln>
          <a:effectLst>
            <a:glow rad="228600">
              <a:schemeClr val="accent1">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square">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b="1">
                <a:solidFill>
                  <a:prstClr val="white"/>
                </a:solidFill>
                <a:latin typeface="Arial" pitchFamily="34" charset="0"/>
                <a:cs typeface="Arial" pitchFamily="34" charset="0"/>
              </a:rPr>
              <a:t>National laws and policy directives</a:t>
            </a:r>
          </a:p>
        </p:txBody>
      </p:sp>
      <p:sp>
        <p:nvSpPr>
          <p:cNvPr id="15" name="Text Box 21"/>
          <p:cNvSpPr txBox="1">
            <a:spLocks noChangeArrowheads="1"/>
          </p:cNvSpPr>
          <p:nvPr/>
        </p:nvSpPr>
        <p:spPr bwMode="auto">
          <a:xfrm>
            <a:off x="3581400" y="1711326"/>
            <a:ext cx="4876800" cy="650875"/>
          </a:xfrm>
          <a:prstGeom prst="rect">
            <a:avLst/>
          </a:prstGeom>
          <a:noFill/>
          <a:ln w="28575">
            <a:solidFill>
              <a:schemeClr val="tx1"/>
            </a:solidFill>
            <a:miter lim="800000"/>
            <a:headEnd/>
            <a:tailEnd/>
          </a:ln>
          <a:effectLst>
            <a:glow rad="228600">
              <a:schemeClr val="accent1">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fontAlgn="base">
              <a:spcBef>
                <a:spcPct val="0"/>
              </a:spcBef>
              <a:spcAft>
                <a:spcPct val="0"/>
              </a:spcAft>
            </a:pPr>
            <a:r>
              <a:rPr lang="en-US" b="1">
                <a:solidFill>
                  <a:prstClr val="white"/>
                </a:solidFill>
                <a:latin typeface="Arial" pitchFamily="34" charset="0"/>
                <a:cs typeface="Arial" pitchFamily="34" charset="0"/>
              </a:rPr>
              <a:t>Literature such as books, periodicals, treatises, Internet articles, etc.</a:t>
            </a:r>
          </a:p>
        </p:txBody>
      </p:sp>
      <p:sp>
        <p:nvSpPr>
          <p:cNvPr id="16" name="AutoShape 22"/>
          <p:cNvSpPr>
            <a:spLocks noChangeArrowheads="1"/>
          </p:cNvSpPr>
          <p:nvPr/>
        </p:nvSpPr>
        <p:spPr bwMode="auto">
          <a:xfrm>
            <a:off x="3657600" y="914400"/>
            <a:ext cx="4724400" cy="762000"/>
          </a:xfrm>
          <a:prstGeom prst="triangle">
            <a:avLst>
              <a:gd name="adj" fmla="val 50000"/>
            </a:avLst>
          </a:prstGeom>
          <a:noFill/>
          <a:ln w="28575">
            <a:solidFill>
              <a:schemeClr val="tx1"/>
            </a:solidFill>
            <a:miter lim="800000"/>
            <a:headEnd/>
            <a:tailEnd/>
          </a:ln>
          <a:effectLst>
            <a:glow rad="228600">
              <a:schemeClr val="accent1">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anchor="ctr"/>
          <a:lstStyle/>
          <a:p>
            <a:pPr algn="ctr" fontAlgn="base">
              <a:spcBef>
                <a:spcPct val="0"/>
              </a:spcBef>
              <a:spcAft>
                <a:spcPct val="0"/>
              </a:spcAft>
            </a:pPr>
            <a:r>
              <a:rPr lang="en-US" b="1" dirty="0">
                <a:solidFill>
                  <a:prstClr val="white"/>
                </a:solidFill>
                <a:cs typeface="Arial" pitchFamily="34" charset="0"/>
              </a:rPr>
              <a:t>Local Government Code</a:t>
            </a:r>
          </a:p>
        </p:txBody>
      </p:sp>
      <p:sp>
        <p:nvSpPr>
          <p:cNvPr id="17" name="Text Box 20"/>
          <p:cNvSpPr txBox="1">
            <a:spLocks noChangeArrowheads="1"/>
          </p:cNvSpPr>
          <p:nvPr/>
        </p:nvSpPr>
        <p:spPr bwMode="auto">
          <a:xfrm>
            <a:off x="3124200" y="3128962"/>
            <a:ext cx="5715000" cy="376238"/>
          </a:xfrm>
          <a:prstGeom prst="rect">
            <a:avLst/>
          </a:prstGeom>
          <a:noFill/>
          <a:ln w="28575">
            <a:solidFill>
              <a:schemeClr val="tx1"/>
            </a:solidFill>
            <a:miter lim="800000"/>
            <a:headEnd/>
            <a:tailEnd/>
          </a:ln>
          <a:effectLst>
            <a:glow rad="228600">
              <a:schemeClr val="accent1">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square">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ctr" fontAlgn="base">
              <a:spcBef>
                <a:spcPct val="0"/>
              </a:spcBef>
              <a:spcAft>
                <a:spcPct val="0"/>
              </a:spcAft>
            </a:pPr>
            <a:r>
              <a:rPr lang="en-US" b="1" dirty="0">
                <a:solidFill>
                  <a:prstClr val="white"/>
                </a:solidFill>
                <a:latin typeface="Arial" pitchFamily="34" charset="0"/>
                <a:cs typeface="Arial" pitchFamily="34" charset="0"/>
              </a:rPr>
              <a:t>Jurisprudence</a:t>
            </a:r>
          </a:p>
        </p:txBody>
      </p:sp>
      <p:cxnSp>
        <p:nvCxnSpPr>
          <p:cNvPr id="18" name="Straight Connector 17"/>
          <p:cNvCxnSpPr/>
          <p:nvPr/>
        </p:nvCxnSpPr>
        <p:spPr>
          <a:xfrm>
            <a:off x="1978146" y="6477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754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ssolv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ssolv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dissolv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dissolv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dissolv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dissolv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dissolve">
                                      <p:cBhvr>
                                        <p:cTn id="5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p:cNvSpPr>
          <p:nvPr/>
        </p:nvSpPr>
        <p:spPr bwMode="auto">
          <a:xfrm>
            <a:off x="2286000" y="76200"/>
            <a:ext cx="7467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bIns="45720" numCol="1" anchorCtr="0" compatLnSpc="1">
            <a:prstTxWarp prst="textNoShape">
              <a:avLst/>
            </a:prstTxWarp>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fontAlgn="base">
              <a:spcAft>
                <a:spcPct val="0"/>
              </a:spcAft>
            </a:pPr>
            <a:r>
              <a:rPr lang="en-US" sz="3600" b="1" dirty="0">
                <a:solidFill>
                  <a:srgbClr val="FFFF00"/>
                </a:solidFill>
                <a:latin typeface="Cambria" pitchFamily="18" charset="0"/>
              </a:rPr>
              <a:t>Why Evidence-Based Legislation</a:t>
            </a:r>
          </a:p>
        </p:txBody>
      </p:sp>
      <p:sp>
        <p:nvSpPr>
          <p:cNvPr id="18" name="Rectangle 2"/>
          <p:cNvSpPr>
            <a:spLocks noChangeArrowheads="1"/>
          </p:cNvSpPr>
          <p:nvPr/>
        </p:nvSpPr>
        <p:spPr bwMode="auto">
          <a:xfrm>
            <a:off x="2092760" y="1295401"/>
            <a:ext cx="2996333"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lvl="1" algn="ctr" fontAlgn="base">
              <a:lnSpc>
                <a:spcPct val="90000"/>
              </a:lnSpc>
              <a:spcBef>
                <a:spcPct val="20000"/>
              </a:spcBef>
              <a:spcAft>
                <a:spcPct val="0"/>
              </a:spcAft>
              <a:buClr>
                <a:prstClr val="white"/>
              </a:buClr>
              <a:buFont typeface="Wingdings" pitchFamily="2" charset="2"/>
              <a:buChar char="§"/>
            </a:pPr>
            <a:r>
              <a:rPr lang="en-US" sz="3200" b="1">
                <a:solidFill>
                  <a:prstClr val="white"/>
                </a:solidFill>
                <a:cs typeface="Arial" pitchFamily="34" charset="0"/>
              </a:rPr>
              <a:t>   Scientific</a:t>
            </a:r>
          </a:p>
        </p:txBody>
      </p:sp>
      <p:sp>
        <p:nvSpPr>
          <p:cNvPr id="19" name="Rectangle 3"/>
          <p:cNvSpPr>
            <a:spLocks noChangeArrowheads="1"/>
          </p:cNvSpPr>
          <p:nvPr/>
        </p:nvSpPr>
        <p:spPr bwMode="auto">
          <a:xfrm>
            <a:off x="2133601" y="2286000"/>
            <a:ext cx="30194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lvl="1" algn="ctr" fontAlgn="base">
              <a:lnSpc>
                <a:spcPct val="90000"/>
              </a:lnSpc>
              <a:spcBef>
                <a:spcPct val="20000"/>
              </a:spcBef>
              <a:spcAft>
                <a:spcPct val="0"/>
              </a:spcAft>
              <a:buClr>
                <a:prstClr val="white"/>
              </a:buClr>
              <a:buFont typeface="Wingdings" pitchFamily="2" charset="2"/>
              <a:buChar char="§"/>
            </a:pPr>
            <a:r>
              <a:rPr lang="en-US" sz="3200" b="1">
                <a:solidFill>
                  <a:prstClr val="white"/>
                </a:solidFill>
                <a:cs typeface="Arial" pitchFamily="34" charset="0"/>
              </a:rPr>
              <a:t>  </a:t>
            </a:r>
            <a:r>
              <a:rPr lang="en-US" sz="3600" b="1">
                <a:solidFill>
                  <a:prstClr val="white"/>
                </a:solidFill>
                <a:cs typeface="Arial" pitchFamily="34" charset="0"/>
              </a:rPr>
              <a:t> </a:t>
            </a:r>
            <a:r>
              <a:rPr lang="en-US" sz="3200" b="1">
                <a:solidFill>
                  <a:prstClr val="white"/>
                </a:solidFill>
                <a:cs typeface="Arial" pitchFamily="34" charset="0"/>
              </a:rPr>
              <a:t>Verifiable</a:t>
            </a:r>
          </a:p>
        </p:txBody>
      </p:sp>
      <p:sp>
        <p:nvSpPr>
          <p:cNvPr id="20" name="Rectangle 4"/>
          <p:cNvSpPr>
            <a:spLocks noChangeArrowheads="1"/>
          </p:cNvSpPr>
          <p:nvPr/>
        </p:nvSpPr>
        <p:spPr bwMode="auto">
          <a:xfrm>
            <a:off x="2124003" y="3276601"/>
            <a:ext cx="3429144"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lvl="1" algn="ctr" fontAlgn="base">
              <a:lnSpc>
                <a:spcPct val="90000"/>
              </a:lnSpc>
              <a:spcBef>
                <a:spcPct val="20000"/>
              </a:spcBef>
              <a:spcAft>
                <a:spcPct val="0"/>
              </a:spcAft>
              <a:buClr>
                <a:prstClr val="white"/>
              </a:buClr>
              <a:buFont typeface="Wingdings" pitchFamily="2" charset="2"/>
              <a:buChar char="§"/>
            </a:pPr>
            <a:r>
              <a:rPr lang="en-US" sz="3200" b="1" dirty="0">
                <a:solidFill>
                  <a:prstClr val="white"/>
                </a:solidFill>
                <a:cs typeface="Arial" pitchFamily="34" charset="0"/>
              </a:rPr>
              <a:t>   Measurable</a:t>
            </a:r>
          </a:p>
        </p:txBody>
      </p:sp>
      <p:sp>
        <p:nvSpPr>
          <p:cNvPr id="21" name="Rectangle 5"/>
          <p:cNvSpPr>
            <a:spLocks noChangeArrowheads="1"/>
          </p:cNvSpPr>
          <p:nvPr/>
        </p:nvSpPr>
        <p:spPr bwMode="auto">
          <a:xfrm>
            <a:off x="885825" y="4114800"/>
            <a:ext cx="654367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1" algn="ctr" fontAlgn="base">
              <a:lnSpc>
                <a:spcPct val="90000"/>
              </a:lnSpc>
              <a:spcBef>
                <a:spcPct val="20000"/>
              </a:spcBef>
              <a:spcAft>
                <a:spcPct val="0"/>
              </a:spcAft>
              <a:buClr>
                <a:prstClr val="white"/>
              </a:buClr>
              <a:buFont typeface="Wingdings" pitchFamily="2" charset="2"/>
              <a:buChar char="§"/>
            </a:pPr>
            <a:r>
              <a:rPr lang="en-US" sz="3200" b="1" dirty="0">
                <a:solidFill>
                  <a:prstClr val="white"/>
                </a:solidFill>
                <a:cs typeface="Arial" pitchFamily="34" charset="0"/>
              </a:rPr>
              <a:t>   Representative </a:t>
            </a:r>
          </a:p>
          <a:p>
            <a:pPr lvl="1" algn="ctr" fontAlgn="base">
              <a:lnSpc>
                <a:spcPct val="90000"/>
              </a:lnSpc>
              <a:spcBef>
                <a:spcPct val="20000"/>
              </a:spcBef>
              <a:spcAft>
                <a:spcPct val="0"/>
              </a:spcAft>
              <a:buClr>
                <a:prstClr val="white"/>
              </a:buClr>
            </a:pPr>
            <a:r>
              <a:rPr lang="en-US" sz="3200" b="1" dirty="0">
                <a:solidFill>
                  <a:prstClr val="white"/>
                </a:solidFill>
                <a:cs typeface="Arial" pitchFamily="34" charset="0"/>
              </a:rPr>
              <a:t>             and/or Participatory</a:t>
            </a:r>
          </a:p>
        </p:txBody>
      </p:sp>
      <p:sp>
        <p:nvSpPr>
          <p:cNvPr id="22" name="Rectangle 6"/>
          <p:cNvSpPr>
            <a:spLocks noChangeArrowheads="1"/>
          </p:cNvSpPr>
          <p:nvPr/>
        </p:nvSpPr>
        <p:spPr bwMode="auto">
          <a:xfrm>
            <a:off x="2179964" y="5486401"/>
            <a:ext cx="3018775"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lvl="1" algn="ctr" fontAlgn="base">
              <a:lnSpc>
                <a:spcPct val="90000"/>
              </a:lnSpc>
              <a:spcBef>
                <a:spcPct val="20000"/>
              </a:spcBef>
              <a:spcAft>
                <a:spcPct val="0"/>
              </a:spcAft>
              <a:buClr>
                <a:prstClr val="white"/>
              </a:buClr>
              <a:buFont typeface="Wingdings" pitchFamily="2" charset="2"/>
              <a:buChar char="§"/>
            </a:pPr>
            <a:r>
              <a:rPr lang="en-US" sz="3200" b="1">
                <a:solidFill>
                  <a:prstClr val="white"/>
                </a:solidFill>
                <a:cs typeface="Arial" pitchFamily="34" charset="0"/>
              </a:rPr>
              <a:t>   Objective</a:t>
            </a:r>
          </a:p>
        </p:txBody>
      </p:sp>
      <p:pic>
        <p:nvPicPr>
          <p:cNvPr id="23" name="Picture 8" descr="C:\Program Files\Microsoft Office\MEDIA\CAGCAT10\j0301076.wmf"/>
          <p:cNvPicPr>
            <a:picLocks noChangeAspect="1" noChangeArrowheads="1"/>
          </p:cNvPicPr>
          <p:nvPr/>
        </p:nvPicPr>
        <p:blipFill>
          <a:blip r:embed="rId3"/>
          <a:srcRect/>
          <a:stretch>
            <a:fillRect/>
          </a:stretch>
        </p:blipFill>
        <p:spPr bwMode="auto">
          <a:xfrm>
            <a:off x="8077200" y="3276600"/>
            <a:ext cx="1981200" cy="2667000"/>
          </a:xfrm>
          <a:prstGeom prst="rect">
            <a:avLst/>
          </a:prstGeom>
          <a:noFill/>
        </p:spPr>
      </p:pic>
      <p:pic>
        <p:nvPicPr>
          <p:cNvPr id="24" name="Picture 9" descr="C:\Program Files\Microsoft Office\MEDIA\CAGCAT10\j0305257.wmf"/>
          <p:cNvPicPr>
            <a:picLocks noChangeAspect="1" noChangeArrowheads="1"/>
          </p:cNvPicPr>
          <p:nvPr/>
        </p:nvPicPr>
        <p:blipFill>
          <a:blip r:embed="rId4"/>
          <a:srcRect/>
          <a:stretch>
            <a:fillRect/>
          </a:stretch>
        </p:blipFill>
        <p:spPr bwMode="auto">
          <a:xfrm>
            <a:off x="6781800" y="1524000"/>
            <a:ext cx="2052828" cy="2286000"/>
          </a:xfrm>
          <a:prstGeom prst="rect">
            <a:avLst/>
          </a:prstGeom>
          <a:noFill/>
        </p:spPr>
      </p:pic>
      <p:cxnSp>
        <p:nvCxnSpPr>
          <p:cNvPr id="25" name="Straight Connector 24"/>
          <p:cNvCxnSpPr/>
          <p:nvPr/>
        </p:nvCxnSpPr>
        <p:spPr>
          <a:xfrm>
            <a:off x="1978146" y="762000"/>
            <a:ext cx="8308854"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1935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utoUpdateAnimBg="0"/>
      <p:bldP spid="19" grpId="0" autoUpdateAnimBg="0"/>
      <p:bldP spid="20" grpId="0" autoUpdateAnimBg="0"/>
      <p:bldP spid="21" grpId="0" autoUpdateAnimBg="0"/>
      <p:bldP spid="22" grpId="0" autoUpdateAnimBg="0"/>
    </p:bld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665</Words>
  <Application>Microsoft Office PowerPoint</Application>
  <PresentationFormat>Widescreen</PresentationFormat>
  <Paragraphs>182</Paragraphs>
  <Slides>13</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Cambria</vt:lpstr>
      <vt:lpstr>Franklin Gothic Book</vt:lpstr>
      <vt:lpstr>Lucida Handwriting</vt:lpstr>
      <vt:lpstr>Tahoma</vt:lpstr>
      <vt:lpstr>Wingdings</vt:lpstr>
      <vt:lpstr>Wingdings 2</vt:lpstr>
      <vt:lpstr>Technic</vt:lpstr>
      <vt:lpstr>FUNDAMENTAL PRINCIPLES  OF EVIDENCE-BASED  LEGISLATION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PRINCIPLES  OF EVIDENCE-BASED  LEGISLATION</dc:title>
  <dc:creator>admin-user</dc:creator>
  <cp:lastModifiedBy>alio</cp:lastModifiedBy>
  <cp:revision>21</cp:revision>
  <cp:lastPrinted>2014-03-14T07:46:21Z</cp:lastPrinted>
  <dcterms:created xsi:type="dcterms:W3CDTF">2014-03-14T06:36:37Z</dcterms:created>
  <dcterms:modified xsi:type="dcterms:W3CDTF">2018-04-19T06:34:27Z</dcterms:modified>
</cp:coreProperties>
</file>