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6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8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6635C3B-23D0-4A52-933A-10239086537B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4257BA8D-15BC-4FCC-BB22-E1B2EE5A3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60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0492E-2AEC-4462-B342-C5F42370BC72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CAB8A-B779-44F2-AFAF-A0DA07197A8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0552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37990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8233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58820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18433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27285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60614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45164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01404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592757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18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5039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7426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7252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3671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90384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4412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32124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8533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CAB8A-B779-44F2-AFAF-A0DA07197A88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4335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363EC-EE06-4D72-8E96-58BBC05C6A3B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77D54-43DF-4466-9F42-EB0E445FA5DA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08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6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8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F672F0-68B9-47F0-91F1-3B66493E8B14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3CF04-A11C-4F73-899C-153A1DFC3D9D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0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60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9F91C5-AB14-44D3-8223-A26B3849ADBB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732EF-7CC2-450C-8FC8-07A9264CDCEF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5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9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0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6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75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pPr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02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86C54-A712-4FD9-BDEB-B55F0A04BAC5}" type="datetimeFigureOut">
              <a:rPr lang="en-US" smtClean="0">
                <a:solidFill>
                  <a:srgbClr val="D4D2D0">
                    <a:shade val="50000"/>
                  </a:srgbClr>
                </a:solidFill>
                <a:latin typeface="Lucida Handwriting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4/18/2018</a:t>
            </a:fld>
            <a:endParaRPr lang="en-US">
              <a:solidFill>
                <a:srgbClr val="D4D2D0">
                  <a:shade val="50000"/>
                </a:srgbClr>
              </a:solidFill>
              <a:latin typeface="Lucida Handwriting" pitchFamily="66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4D2D0">
                  <a:shade val="50000"/>
                </a:srgbClr>
              </a:solidFill>
              <a:latin typeface="Lucida Handwriting" pitchFamily="66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3C4714-DFF2-431C-ACAC-A774D614622B}" type="slidenum">
              <a:rPr lang="en-US" smtClean="0">
                <a:solidFill>
                  <a:srgbClr val="D4D2D0">
                    <a:shade val="50000"/>
                  </a:srgbClr>
                </a:solidFill>
                <a:latin typeface="Lucida Handwriting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D4D2D0">
                  <a:shade val="50000"/>
                </a:srgb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80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40000"/>
                <a:satMod val="150000"/>
              </a:schemeClr>
            </a:gs>
            <a:gs pos="20000">
              <a:schemeClr val="bg2">
                <a:lumMod val="40000"/>
                <a:lumOff val="6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en-US" sz="4800" dirty="0">
                <a:solidFill>
                  <a:srgbClr val="FFFF00"/>
                </a:solidFill>
                <a:latin typeface="Cambria" pitchFamily="18" charset="0"/>
              </a:rPr>
              <a:t>Various Tools of </a:t>
            </a:r>
            <a:br>
              <a:rPr lang="en-US" sz="4800" dirty="0">
                <a:solidFill>
                  <a:srgbClr val="FFFF00"/>
                </a:solidFill>
                <a:latin typeface="Cambria" pitchFamily="18" charset="0"/>
              </a:rPr>
            </a:br>
            <a:r>
              <a:rPr lang="en-US" sz="4800" dirty="0">
                <a:solidFill>
                  <a:srgbClr val="FFFF00"/>
                </a:solidFill>
                <a:latin typeface="Cambria" pitchFamily="18" charset="0"/>
              </a:rPr>
              <a:t>Evidence-Based Legislation</a:t>
            </a:r>
            <a:br>
              <a:rPr lang="en-US" sz="4800" dirty="0">
                <a:solidFill>
                  <a:srgbClr val="FFFF00"/>
                </a:solidFill>
                <a:latin typeface="Cambria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085" y="1405601"/>
            <a:ext cx="8640064" cy="1752600"/>
          </a:xfrm>
        </p:spPr>
        <p:txBody>
          <a:bodyPr>
            <a:normAutofit/>
          </a:bodyPr>
          <a:lstStyle/>
          <a:p>
            <a:pPr algn="l"/>
            <a:r>
              <a:rPr lang="en-US" sz="4400" b="1">
                <a:solidFill>
                  <a:srgbClr val="FFFF00"/>
                </a:solidFill>
              </a:rPr>
              <a:t>Session 6</a:t>
            </a:r>
            <a:endParaRPr lang="en-US" sz="4400" b="1" dirty="0">
              <a:solidFill>
                <a:srgbClr val="FFFF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8DF660-CA72-4B57-A079-7C8C2323A8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27" y="491891"/>
            <a:ext cx="2784764" cy="9898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53931B-A716-4D59-8423-6AD51ED33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5223163" y="568028"/>
            <a:ext cx="2933245" cy="837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BSPlogo-transparent.png">
            <a:extLst>
              <a:ext uri="{FF2B5EF4-FFF2-40B4-BE49-F238E27FC236}">
                <a16:creationId xmlns:a16="http://schemas.microsoft.com/office/drawing/2014/main" id="{9EE0381E-E054-47D3-AD24-5421ACF8CDD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89991" y="527103"/>
            <a:ext cx="1089406" cy="95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8737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Problem Tree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na0144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87346"/>
            <a:ext cx="4191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341228" y="1066801"/>
            <a:ext cx="56825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</a:rPr>
              <a:t>DETERIORATING SLUM CONDITIONS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8191040" y="1711147"/>
            <a:ext cx="24769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Crimes against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property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600200" y="1676401"/>
            <a:ext cx="3599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Poor health/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Malnutrition of children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8314472" y="2590801"/>
            <a:ext cx="23535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Drug addiction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600201" y="3195936"/>
            <a:ext cx="19094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Prostitution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584760" y="3817204"/>
            <a:ext cx="26260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Lack of housing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facilities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362201" y="4186536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Rural outmigration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546476" y="5276672"/>
            <a:ext cx="2473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Lack of livelihood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opportunities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602278" y="5334001"/>
            <a:ext cx="2456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</a:rPr>
              <a:t>Overpopulation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3733800" y="19050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7010400" y="1939746"/>
            <a:ext cx="10972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505200" y="3429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7620000" y="2777946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5257800" y="3616146"/>
            <a:ext cx="64008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6629400" y="3387546"/>
            <a:ext cx="100584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V="1">
            <a:off x="4953000" y="5181600"/>
            <a:ext cx="118872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H="1" flipV="1">
            <a:off x="6400800" y="5181600"/>
            <a:ext cx="118872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57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Legislative Tracking and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3038476" y="1447800"/>
            <a:ext cx="810577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200" dirty="0">
                <a:solidFill>
                  <a:prstClr val="white"/>
                </a:solidFill>
                <a:latin typeface="Arial"/>
              </a:rPr>
              <a:t>Refers to the process of monitoring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</a:pPr>
            <a:endParaRPr lang="en-US" sz="48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3059114" y="1967449"/>
            <a:ext cx="73564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</a:rPr>
              <a:t>the implementation or enforcement 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3059114" y="2410362"/>
            <a:ext cx="810577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</a:rPr>
              <a:t>of an ordinance or a resolution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</a:rPr>
              <a:t>enacted by the legislature </a:t>
            </a: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3059114" y="3397093"/>
            <a:ext cx="55514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</a:rPr>
              <a:t>to determine its effectiveness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white"/>
                </a:solidFill>
              </a:rPr>
              <a:t>or non-effectiveness</a:t>
            </a:r>
          </a:p>
        </p:txBody>
      </p:sp>
    </p:spTree>
    <p:extLst>
      <p:ext uri="{BB962C8B-B14F-4D97-AF65-F5344CB8AC3E}">
        <p14:creationId xmlns:p14="http://schemas.microsoft.com/office/powerpoint/2010/main" val="40374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Legislative Tracking and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11430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It evaluates the viability of an enacted measure in terms of satisfying specific needs of target groups in the community for which such measure is addressed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It assesses the effects of the enacted measure on identified needs that may require further legislative action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It provides feedback on the enforceability of an enacted measure, or the lack of it</a:t>
            </a:r>
          </a:p>
        </p:txBody>
      </p:sp>
    </p:spTree>
    <p:extLst>
      <p:ext uri="{BB962C8B-B14F-4D97-AF65-F5344CB8AC3E}">
        <p14:creationId xmlns:p14="http://schemas.microsoft.com/office/powerpoint/2010/main" val="37855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Legislative Tracking and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828800" y="1219200"/>
            <a:ext cx="8686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Determine actual enforcement through inquiries with implementing agency </a:t>
            </a: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Determine familiarity of target population with said measure through surveys or interviews of affected individuals</a:t>
            </a: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Assess effectiveness of the enforced measure through  dialogues </a:t>
            </a: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520700" indent="-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Report feedback and recommend options to the legislature</a:t>
            </a:r>
          </a:p>
          <a:p>
            <a:pPr marL="1084263" indent="-1020763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prstClr val="white"/>
              </a:buClr>
              <a:buSzPct val="70000"/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3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Legislative Tracking and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5334000" y="1066800"/>
            <a:ext cx="2286000" cy="2286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cs typeface="Arial" pitchFamily="34" charset="0"/>
              </a:rPr>
              <a:t>SOURCES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cs typeface="Arial" pitchFamily="34" charset="0"/>
              </a:rPr>
              <a:t>OF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cs typeface="Arial" pitchFamily="34" charset="0"/>
              </a:rPr>
              <a:t>EVIDENCE/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cs typeface="Arial" pitchFamily="34" charset="0"/>
              </a:rPr>
              <a:t>DATA</a:t>
            </a: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3697256">
            <a:off x="7109903" y="2639898"/>
            <a:ext cx="2209800" cy="1611313"/>
          </a:xfrm>
          <a:custGeom>
            <a:avLst/>
            <a:gdLst>
              <a:gd name="T0" fmla="*/ 1134159 w 21600"/>
              <a:gd name="T1" fmla="*/ 224 h 21600"/>
              <a:gd name="T2" fmla="*/ 277350 w 21600"/>
              <a:gd name="T3" fmla="*/ 773579 h 21600"/>
              <a:gd name="T4" fmla="*/ 1119530 w 21600"/>
              <a:gd name="T5" fmla="*/ 402903 h 21600"/>
              <a:gd name="T6" fmla="*/ 2486025 w 21600"/>
              <a:gd name="T7" fmla="*/ 805657 h 21600"/>
              <a:gd name="T8" fmla="*/ 1933575 w 21600"/>
              <a:gd name="T9" fmla="*/ 1208485 h 21600"/>
              <a:gd name="T10" fmla="*/ 1381125 w 21600"/>
              <a:gd name="T11" fmla="*/ 80565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5"/>
          <p:cNvSpPr>
            <a:spLocks noChangeArrowheads="1"/>
          </p:cNvSpPr>
          <p:nvPr/>
        </p:nvSpPr>
        <p:spPr bwMode="auto">
          <a:xfrm>
            <a:off x="6324600" y="4191000"/>
            <a:ext cx="2286000" cy="2286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SANGGUNIAN</a:t>
            </a: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auto">
          <a:xfrm rot="11546163">
            <a:off x="4338574" y="5027651"/>
            <a:ext cx="2209800" cy="1611312"/>
          </a:xfrm>
          <a:custGeom>
            <a:avLst/>
            <a:gdLst>
              <a:gd name="T0" fmla="*/ 1134159 w 21600"/>
              <a:gd name="T1" fmla="*/ 224 h 21600"/>
              <a:gd name="T2" fmla="*/ 277350 w 21600"/>
              <a:gd name="T3" fmla="*/ 773579 h 21600"/>
              <a:gd name="T4" fmla="*/ 1119530 w 21600"/>
              <a:gd name="T5" fmla="*/ 402903 h 21600"/>
              <a:gd name="T6" fmla="*/ 2486025 w 21600"/>
              <a:gd name="T7" fmla="*/ 805656 h 21600"/>
              <a:gd name="T8" fmla="*/ 1933575 w 21600"/>
              <a:gd name="T9" fmla="*/ 1208484 h 21600"/>
              <a:gd name="T10" fmla="*/ 1381125 w 21600"/>
              <a:gd name="T11" fmla="*/ 80565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7"/>
          <p:cNvSpPr>
            <a:spLocks noChangeArrowheads="1"/>
          </p:cNvSpPr>
          <p:nvPr/>
        </p:nvSpPr>
        <p:spPr bwMode="auto">
          <a:xfrm>
            <a:off x="2819400" y="3048000"/>
            <a:ext cx="2286000" cy="2286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white"/>
                </a:solidFill>
                <a:cs typeface="Arial" pitchFamily="34" charset="0"/>
              </a:rPr>
              <a:t>LCE</a:t>
            </a:r>
          </a:p>
        </p:txBody>
      </p:sp>
      <p:sp>
        <p:nvSpPr>
          <p:cNvPr id="24" name="AutoShape 28"/>
          <p:cNvSpPr>
            <a:spLocks noChangeArrowheads="1"/>
          </p:cNvSpPr>
          <p:nvPr/>
        </p:nvSpPr>
        <p:spPr bwMode="auto">
          <a:xfrm rot="19173163">
            <a:off x="3154201" y="1674435"/>
            <a:ext cx="2209800" cy="1611313"/>
          </a:xfrm>
          <a:custGeom>
            <a:avLst/>
            <a:gdLst>
              <a:gd name="T0" fmla="*/ 1134159 w 21600"/>
              <a:gd name="T1" fmla="*/ 224 h 21600"/>
              <a:gd name="T2" fmla="*/ 277350 w 21600"/>
              <a:gd name="T3" fmla="*/ 773579 h 21600"/>
              <a:gd name="T4" fmla="*/ 1119530 w 21600"/>
              <a:gd name="T5" fmla="*/ 402903 h 21600"/>
              <a:gd name="T6" fmla="*/ 2486025 w 21600"/>
              <a:gd name="T7" fmla="*/ 805657 h 21600"/>
              <a:gd name="T8" fmla="*/ 1933575 w 21600"/>
              <a:gd name="T9" fmla="*/ 1208485 h 21600"/>
              <a:gd name="T10" fmla="*/ 1381125 w 21600"/>
              <a:gd name="T11" fmla="*/ 80565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7391401" y="3207604"/>
            <a:ext cx="30219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Processing of data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 aid of legislation</a:t>
            </a: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2209800" y="5874604"/>
            <a:ext cx="37048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Formulation/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enactment of legislation</a:t>
            </a: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1885950" y="1371601"/>
            <a:ext cx="24574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Implementation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of approved measures</a:t>
            </a:r>
          </a:p>
        </p:txBody>
      </p:sp>
    </p:spTree>
    <p:extLst>
      <p:ext uri="{BB962C8B-B14F-4D97-AF65-F5344CB8AC3E}">
        <p14:creationId xmlns:p14="http://schemas.microsoft.com/office/powerpoint/2010/main" val="399192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/>
      <p:bldP spid="26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Political Mapping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843213" y="2149475"/>
            <a:ext cx="69008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white"/>
                </a:solidFill>
                <a:latin typeface="Arial"/>
              </a:rPr>
              <a:t>A technique to record and analyze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white"/>
                </a:solidFill>
                <a:latin typeface="Arial"/>
              </a:rPr>
              <a:t>the alliances and/or positions 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819400" y="3124200"/>
            <a:ext cx="6788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prstClr val="white"/>
                </a:solidFill>
              </a:rPr>
              <a:t>of political actors or stakeholders 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2819401" y="3551238"/>
            <a:ext cx="56012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prstClr val="white"/>
                </a:solidFill>
              </a:rPr>
              <a:t>within a specific policy area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prstClr val="white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80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Political Mapping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/>
          </p:cNvSpPr>
          <p:nvPr/>
        </p:nvSpPr>
        <p:spPr bwMode="auto">
          <a:xfrm>
            <a:off x="2209800" y="1265238"/>
            <a:ext cx="7696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Who are the players who have a particular interest in the policy issue?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What are their respective characteristics, positions, motivations, power, and influence related to the policy issue?</a:t>
            </a:r>
          </a:p>
        </p:txBody>
      </p:sp>
    </p:spTree>
    <p:extLst>
      <p:ext uri="{BB962C8B-B14F-4D97-AF65-F5344CB8AC3E}">
        <p14:creationId xmlns:p14="http://schemas.microsoft.com/office/powerpoint/2010/main" val="223306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Political Mapping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7620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/>
          </p:cNvSpPr>
          <p:nvPr/>
        </p:nvSpPr>
        <p:spPr bwMode="auto">
          <a:xfrm>
            <a:off x="2070848" y="1265238"/>
            <a:ext cx="783515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Who stands to gain or lose by reason of the policy issue?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Who could be included or excluded in the proposed policy?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What strategies can be applied to influence the policy actor?</a:t>
            </a:r>
          </a:p>
        </p:txBody>
      </p:sp>
    </p:spTree>
    <p:extLst>
      <p:ext uri="{BB962C8B-B14F-4D97-AF65-F5344CB8AC3E}">
        <p14:creationId xmlns:p14="http://schemas.microsoft.com/office/powerpoint/2010/main" val="132147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33"/>
          <p:cNvGraphicFramePr>
            <a:graphicFrameLocks noGrp="1"/>
          </p:cNvGraphicFramePr>
          <p:nvPr>
            <p:extLst/>
          </p:nvPr>
        </p:nvGraphicFramePr>
        <p:xfrm>
          <a:off x="1905001" y="220663"/>
          <a:ext cx="8027987" cy="6339840"/>
        </p:xfrm>
        <a:graphic>
          <a:graphicData uri="http://schemas.openxmlformats.org/drawingml/2006/table">
            <a:tbl>
              <a:tblPr/>
              <a:tblGrid>
                <a:gridCol w="1135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020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mbria" pitchFamily="18" charset="0"/>
                        </a:rPr>
                        <a:t>Political Mapping Matrix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18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Various Tools of </a:t>
            </a:r>
          </a:p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Evidence-Based Legislation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2746526" y="1870770"/>
            <a:ext cx="491108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 Basic Action Research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3200" b="1" dirty="0">
              <a:solidFill>
                <a:prstClr val="white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 Problem Tree Analysis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3200" b="1" dirty="0">
              <a:solidFill>
                <a:prstClr val="white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 Legislative Tracking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3200" b="1" dirty="0">
              <a:solidFill>
                <a:prstClr val="white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 Political Mapping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978146" y="12954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21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Basic Action Research Model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3494670">
            <a:off x="3276600" y="3220652"/>
            <a:ext cx="2133600" cy="1905000"/>
          </a:xfrm>
          <a:custGeom>
            <a:avLst/>
            <a:gdLst>
              <a:gd name="T0" fmla="*/ 1095050 w 21600"/>
              <a:gd name="T1" fmla="*/ 265 h 21600"/>
              <a:gd name="T2" fmla="*/ 267787 w 21600"/>
              <a:gd name="T3" fmla="*/ 914576 h 21600"/>
              <a:gd name="T4" fmla="*/ 1080925 w 21600"/>
              <a:gd name="T5" fmla="*/ 476338 h 21600"/>
              <a:gd name="T6" fmla="*/ 2400300 w 21600"/>
              <a:gd name="T7" fmla="*/ 952500 h 21600"/>
              <a:gd name="T8" fmla="*/ 1866900 w 21600"/>
              <a:gd name="T9" fmla="*/ 1428750 h 21600"/>
              <a:gd name="T10" fmla="*/ 1333500 w 21600"/>
              <a:gd name="T11" fmla="*/ 9525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 rot="4587204">
            <a:off x="6306345" y="2973797"/>
            <a:ext cx="2105025" cy="2046287"/>
          </a:xfrm>
          <a:custGeom>
            <a:avLst/>
            <a:gdLst>
              <a:gd name="T0" fmla="*/ 1080385 w 21600"/>
              <a:gd name="T1" fmla="*/ 284 h 21600"/>
              <a:gd name="T2" fmla="*/ 264200 w 21600"/>
              <a:gd name="T3" fmla="*/ 982407 h 21600"/>
              <a:gd name="T4" fmla="*/ 1066449 w 21600"/>
              <a:gd name="T5" fmla="*/ 511666 h 21600"/>
              <a:gd name="T6" fmla="*/ 2368153 w 21600"/>
              <a:gd name="T7" fmla="*/ 1023144 h 21600"/>
              <a:gd name="T8" fmla="*/ 1841897 w 21600"/>
              <a:gd name="T9" fmla="*/ 1534715 h 21600"/>
              <a:gd name="T10" fmla="*/ 1315641 w 21600"/>
              <a:gd name="T11" fmla="*/ 102314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 rot="1242949">
            <a:off x="5486400" y="1304540"/>
            <a:ext cx="2293938" cy="2068512"/>
          </a:xfrm>
          <a:custGeom>
            <a:avLst/>
            <a:gdLst>
              <a:gd name="T0" fmla="*/ 1177342 w 21600"/>
              <a:gd name="T1" fmla="*/ 287 h 21600"/>
              <a:gd name="T2" fmla="*/ 287910 w 21600"/>
              <a:gd name="T3" fmla="*/ 993077 h 21600"/>
              <a:gd name="T4" fmla="*/ 1162156 w 21600"/>
              <a:gd name="T5" fmla="*/ 517224 h 21600"/>
              <a:gd name="T6" fmla="*/ 2580680 w 21600"/>
              <a:gd name="T7" fmla="*/ 1034256 h 21600"/>
              <a:gd name="T8" fmla="*/ 2007196 w 21600"/>
              <a:gd name="T9" fmla="*/ 1551384 h 21600"/>
              <a:gd name="T10" fmla="*/ 1433711 w 21600"/>
              <a:gd name="T11" fmla="*/ 103425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6354442" y="1295400"/>
            <a:ext cx="294195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OBSERVATION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6947508" y="3677852"/>
            <a:ext cx="356809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DATA GATHERING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2760172" y="4551402"/>
            <a:ext cx="165942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ACTION</a:t>
            </a:r>
          </a:p>
        </p:txBody>
      </p:sp>
      <p:sp>
        <p:nvSpPr>
          <p:cNvPr id="14" name="AutoShape 21"/>
          <p:cNvSpPr>
            <a:spLocks noChangeArrowheads="1"/>
          </p:cNvSpPr>
          <p:nvPr/>
        </p:nvSpPr>
        <p:spPr bwMode="auto">
          <a:xfrm rot="19117401">
            <a:off x="3581400" y="1468053"/>
            <a:ext cx="2362200" cy="1819275"/>
          </a:xfrm>
          <a:custGeom>
            <a:avLst/>
            <a:gdLst>
              <a:gd name="T0" fmla="*/ 1069770 w 21600"/>
              <a:gd name="T1" fmla="*/ 4043 h 21600"/>
              <a:gd name="T2" fmla="*/ 310914 w 21600"/>
              <a:gd name="T3" fmla="*/ 1037576 h 21600"/>
              <a:gd name="T4" fmla="*/ 1125435 w 21600"/>
              <a:gd name="T5" fmla="*/ 456840 h 21600"/>
              <a:gd name="T6" fmla="*/ 2657475 w 21600"/>
              <a:gd name="T7" fmla="*/ 909637 h 21600"/>
              <a:gd name="T8" fmla="*/ 2066925 w 21600"/>
              <a:gd name="T9" fmla="*/ 1364456 h 21600"/>
              <a:gd name="T10" fmla="*/ 1476375 w 21600"/>
              <a:gd name="T11" fmla="*/ 90963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139"/>
                  <a:pt x="5432" y="11479"/>
                  <a:pt x="5495" y="11812"/>
                </a:cubicBezTo>
                <a:lnTo>
                  <a:pt x="191" y="12825"/>
                </a:lnTo>
                <a:cubicBezTo>
                  <a:pt x="64" y="12158"/>
                  <a:pt x="0" y="1147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1943716" y="2209800"/>
            <a:ext cx="26282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EVALUATION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9758312">
            <a:off x="4948238" y="4071552"/>
            <a:ext cx="2214562" cy="2120900"/>
          </a:xfrm>
          <a:custGeom>
            <a:avLst/>
            <a:gdLst>
              <a:gd name="T0" fmla="*/ 1136603 w 21600"/>
              <a:gd name="T1" fmla="*/ 295 h 21600"/>
              <a:gd name="T2" fmla="*/ 277948 w 21600"/>
              <a:gd name="T3" fmla="*/ 1018228 h 21600"/>
              <a:gd name="T4" fmla="*/ 1121942 w 21600"/>
              <a:gd name="T5" fmla="*/ 530323 h 21600"/>
              <a:gd name="T6" fmla="*/ 2491382 w 21600"/>
              <a:gd name="T7" fmla="*/ 1060450 h 21600"/>
              <a:gd name="T8" fmla="*/ 1937742 w 21600"/>
              <a:gd name="T9" fmla="*/ 1590675 h 21600"/>
              <a:gd name="T10" fmla="*/ 1384101 w 21600"/>
              <a:gd name="T11" fmla="*/ 1060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656086" y="5618202"/>
            <a:ext cx="31831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DATA ANALYSIS</a:t>
            </a:r>
          </a:p>
        </p:txBody>
      </p:sp>
      <p:cxnSp>
        <p:nvCxnSpPr>
          <p:cNvPr id="27" name="Straight Connector 26"/>
          <p:cNvCxnSpPr>
            <a:stCxn id="2" idx="1"/>
            <a:endCxn id="2" idx="3"/>
          </p:cNvCxnSpPr>
          <p:nvPr/>
        </p:nvCxnSpPr>
        <p:spPr>
          <a:xfrm>
            <a:off x="1978146" y="6477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01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3" grpId="0"/>
      <p:bldP spid="14" grpId="0" animBg="1"/>
      <p:bldP spid="15" grpId="0"/>
      <p:bldP spid="1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Basic Action Research Model</a:t>
            </a:r>
          </a:p>
        </p:txBody>
      </p:sp>
      <p:cxnSp>
        <p:nvCxnSpPr>
          <p:cNvPr id="27" name="Straight Connector 26"/>
          <p:cNvCxnSpPr>
            <a:stCxn id="2" idx="1"/>
            <a:endCxn id="2" idx="3"/>
          </p:cNvCxnSpPr>
          <p:nvPr/>
        </p:nvCxnSpPr>
        <p:spPr>
          <a:xfrm>
            <a:off x="1978146" y="6477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/>
          </p:cNvSpPr>
          <p:nvPr/>
        </p:nvSpPr>
        <p:spPr bwMode="auto">
          <a:xfrm>
            <a:off x="2133600" y="1189038"/>
            <a:ext cx="76200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prstClr val="white"/>
                </a:solidFill>
                <a:cs typeface="Arial" pitchFamily="34" charset="0"/>
              </a:rPr>
              <a:t>Stage 1.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 </a:t>
            </a: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Observation</a:t>
            </a: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	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The active use of the five senses for 	the purpose of perceiving, taking 	notice of, and understanding the 	environment </a:t>
            </a:r>
          </a:p>
          <a:p>
            <a:pPr marL="292100" indent="-2921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prstClr val="white"/>
                </a:solidFill>
                <a:cs typeface="Arial" pitchFamily="34" charset="0"/>
              </a:rPr>
              <a:t>Stage 2. </a:t>
            </a: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Data Gathering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	The systematic collection, collation, 	and recording of observed 	phenomena that constitute facts or 	information</a:t>
            </a:r>
            <a:endParaRPr lang="en-US" sz="3000" b="1" i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Basic Action Research Model</a:t>
            </a:r>
          </a:p>
        </p:txBody>
      </p:sp>
      <p:cxnSp>
        <p:nvCxnSpPr>
          <p:cNvPr id="27" name="Straight Connector 26"/>
          <p:cNvCxnSpPr>
            <a:stCxn id="2" idx="1"/>
            <a:endCxn id="2" idx="3"/>
          </p:cNvCxnSpPr>
          <p:nvPr/>
        </p:nvCxnSpPr>
        <p:spPr>
          <a:xfrm>
            <a:off x="1978146" y="6477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/>
          </p:cNvSpPr>
          <p:nvPr/>
        </p:nvSpPr>
        <p:spPr bwMode="auto">
          <a:xfrm>
            <a:off x="1981201" y="1189038"/>
            <a:ext cx="7888227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prstClr val="white"/>
                </a:solidFill>
                <a:cs typeface="Arial" pitchFamily="34" charset="0"/>
              </a:rPr>
              <a:t>Stage 3. </a:t>
            </a: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Data Analysis</a:t>
            </a: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	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The detailed examination of evidence to 	determine problems, form inferences 	about possible solutions, and make 	conclusions as to the best course of 	action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prstClr val="white"/>
                </a:solidFill>
                <a:cs typeface="Arial" pitchFamily="34" charset="0"/>
              </a:rPr>
              <a:t>Stage 4. </a:t>
            </a: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Action</a:t>
            </a: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b="1" i="1" dirty="0">
                <a:solidFill>
                  <a:prstClr val="white"/>
                </a:solidFill>
                <a:cs typeface="Arial" pitchFamily="34" charset="0"/>
              </a:rPr>
              <a:t>	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The specific decisions and strategies 	designed to address the identified 	problems</a:t>
            </a:r>
            <a:endParaRPr lang="en-US" sz="3000" b="1" i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96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Basic Action Research Model</a:t>
            </a:r>
          </a:p>
        </p:txBody>
      </p:sp>
      <p:cxnSp>
        <p:nvCxnSpPr>
          <p:cNvPr id="27" name="Straight Connector 26"/>
          <p:cNvCxnSpPr>
            <a:stCxn id="2" idx="1"/>
            <a:endCxn id="2" idx="3"/>
          </p:cNvCxnSpPr>
          <p:nvPr/>
        </p:nvCxnSpPr>
        <p:spPr>
          <a:xfrm>
            <a:off x="1978146" y="6477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/>
          </p:cNvSpPr>
          <p:nvPr/>
        </p:nvSpPr>
        <p:spPr bwMode="auto">
          <a:xfrm>
            <a:off x="2017774" y="1189038"/>
            <a:ext cx="8040626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b="1" dirty="0">
                <a:solidFill>
                  <a:prstClr val="white"/>
                </a:solidFill>
                <a:cs typeface="Arial" pitchFamily="34" charset="0"/>
              </a:rPr>
              <a:t>Stage 5. </a:t>
            </a: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Evaluation</a:t>
            </a:r>
            <a:r>
              <a:rPr lang="en-US" sz="3200" dirty="0">
                <a:solidFill>
                  <a:prstClr val="white"/>
                </a:solidFill>
                <a:cs typeface="Arial" pitchFamily="34" charset="0"/>
              </a:rPr>
              <a:t> </a:t>
            </a: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	Assessment of the program of action’s 	effectiveness in bringing about a 	positive change in the environment </a:t>
            </a: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schemeClr val="bg2">
                  <a:lumMod val="20000"/>
                  <a:lumOff val="80000"/>
                </a:schemeClr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prstClr val="white"/>
                </a:solidFill>
                <a:cs typeface="Arial" pitchFamily="34" charset="0"/>
              </a:rPr>
              <a:t>But notice that the arrows in the model are interlocked in a circular motion arrangement, suggesting that in reality, action research is a dynamic, continuing process </a:t>
            </a:r>
          </a:p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b="1" i="1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b="1" i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8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Basic Action Research Model</a:t>
            </a:r>
          </a:p>
        </p:txBody>
      </p:sp>
      <p:cxnSp>
        <p:nvCxnSpPr>
          <p:cNvPr id="27" name="Straight Connector 26"/>
          <p:cNvCxnSpPr>
            <a:stCxn id="2" idx="1"/>
            <a:endCxn id="2" idx="3"/>
          </p:cNvCxnSpPr>
          <p:nvPr/>
        </p:nvCxnSpPr>
        <p:spPr>
          <a:xfrm>
            <a:off x="1978146" y="6477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3"/>
          <p:cNvSpPr>
            <a:spLocks noChangeArrowheads="1"/>
          </p:cNvSpPr>
          <p:nvPr/>
        </p:nvSpPr>
        <p:spPr bwMode="auto">
          <a:xfrm rot="13494670">
            <a:off x="3276600" y="3134927"/>
            <a:ext cx="2133600" cy="1905000"/>
          </a:xfrm>
          <a:custGeom>
            <a:avLst/>
            <a:gdLst>
              <a:gd name="T0" fmla="*/ 1095050 w 21600"/>
              <a:gd name="T1" fmla="*/ 265 h 21600"/>
              <a:gd name="T2" fmla="*/ 267787 w 21600"/>
              <a:gd name="T3" fmla="*/ 914576 h 21600"/>
              <a:gd name="T4" fmla="*/ 1080925 w 21600"/>
              <a:gd name="T5" fmla="*/ 476338 h 21600"/>
              <a:gd name="T6" fmla="*/ 2400300 w 21600"/>
              <a:gd name="T7" fmla="*/ 952500 h 21600"/>
              <a:gd name="T8" fmla="*/ 1866900 w 21600"/>
              <a:gd name="T9" fmla="*/ 1428750 h 21600"/>
              <a:gd name="T10" fmla="*/ 1333500 w 21600"/>
              <a:gd name="T11" fmla="*/ 9525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9758312">
            <a:off x="4948238" y="3985827"/>
            <a:ext cx="2214562" cy="2120900"/>
          </a:xfrm>
          <a:custGeom>
            <a:avLst/>
            <a:gdLst>
              <a:gd name="T0" fmla="*/ 1136603 w 21600"/>
              <a:gd name="T1" fmla="*/ 295 h 21600"/>
              <a:gd name="T2" fmla="*/ 277948 w 21600"/>
              <a:gd name="T3" fmla="*/ 1018228 h 21600"/>
              <a:gd name="T4" fmla="*/ 1121942 w 21600"/>
              <a:gd name="T5" fmla="*/ 530323 h 21600"/>
              <a:gd name="T6" fmla="*/ 2491382 w 21600"/>
              <a:gd name="T7" fmla="*/ 1060450 h 21600"/>
              <a:gd name="T8" fmla="*/ 1937742 w 21600"/>
              <a:gd name="T9" fmla="*/ 1590675 h 21600"/>
              <a:gd name="T10" fmla="*/ 1384101 w 21600"/>
              <a:gd name="T11" fmla="*/ 106045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 rot="4587204">
            <a:off x="6306345" y="2888072"/>
            <a:ext cx="2105025" cy="2046287"/>
          </a:xfrm>
          <a:custGeom>
            <a:avLst/>
            <a:gdLst>
              <a:gd name="T0" fmla="*/ 1080385 w 21600"/>
              <a:gd name="T1" fmla="*/ 284 h 21600"/>
              <a:gd name="T2" fmla="*/ 264200 w 21600"/>
              <a:gd name="T3" fmla="*/ 982407 h 21600"/>
              <a:gd name="T4" fmla="*/ 1066449 w 21600"/>
              <a:gd name="T5" fmla="*/ 511666 h 21600"/>
              <a:gd name="T6" fmla="*/ 2368153 w 21600"/>
              <a:gd name="T7" fmla="*/ 1023144 h 21600"/>
              <a:gd name="T8" fmla="*/ 1841897 w 21600"/>
              <a:gd name="T9" fmla="*/ 1534715 h 21600"/>
              <a:gd name="T10" fmla="*/ 1315641 w 21600"/>
              <a:gd name="T11" fmla="*/ 102314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 rot="1242949">
            <a:off x="5486400" y="1218815"/>
            <a:ext cx="2293938" cy="2068512"/>
          </a:xfrm>
          <a:custGeom>
            <a:avLst/>
            <a:gdLst>
              <a:gd name="T0" fmla="*/ 1177342 w 21600"/>
              <a:gd name="T1" fmla="*/ 287 h 21600"/>
              <a:gd name="T2" fmla="*/ 287910 w 21600"/>
              <a:gd name="T3" fmla="*/ 993077 h 21600"/>
              <a:gd name="T4" fmla="*/ 1162156 w 21600"/>
              <a:gd name="T5" fmla="*/ 517224 h 21600"/>
              <a:gd name="T6" fmla="*/ 2580680 w 21600"/>
              <a:gd name="T7" fmla="*/ 1034256 h 21600"/>
              <a:gd name="T8" fmla="*/ 2007196 w 21600"/>
              <a:gd name="T9" fmla="*/ 1551384 h 21600"/>
              <a:gd name="T10" fmla="*/ 1433711 w 21600"/>
              <a:gd name="T11" fmla="*/ 103425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28" y="5399"/>
                  <a:pt x="5559" y="7646"/>
                  <a:pt x="5407" y="10513"/>
                </a:cubicBezTo>
                <a:lnTo>
                  <a:pt x="15" y="10227"/>
                </a:lnTo>
                <a:cubicBezTo>
                  <a:pt x="319" y="4493"/>
                  <a:pt x="505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6506842" y="1219200"/>
            <a:ext cx="2941959" cy="553998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OBSERVATION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947508" y="3592127"/>
            <a:ext cx="3568093" cy="553998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DATA GATHERING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638801" y="5542002"/>
            <a:ext cx="3183115" cy="553998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DATA ANALYSIS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590801" y="4322802"/>
            <a:ext cx="1659429" cy="553998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ACTION</a:t>
            </a: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9117401">
            <a:off x="3581400" y="1391853"/>
            <a:ext cx="2362200" cy="1819275"/>
          </a:xfrm>
          <a:custGeom>
            <a:avLst/>
            <a:gdLst>
              <a:gd name="T0" fmla="*/ 1069770 w 21600"/>
              <a:gd name="T1" fmla="*/ 4043 h 21600"/>
              <a:gd name="T2" fmla="*/ 310914 w 21600"/>
              <a:gd name="T3" fmla="*/ 1037576 h 21600"/>
              <a:gd name="T4" fmla="*/ 1125435 w 21600"/>
              <a:gd name="T5" fmla="*/ 456840 h 21600"/>
              <a:gd name="T6" fmla="*/ 2657475 w 21600"/>
              <a:gd name="T7" fmla="*/ 909637 h 21600"/>
              <a:gd name="T8" fmla="*/ 2066925 w 21600"/>
              <a:gd name="T9" fmla="*/ 1364456 h 21600"/>
              <a:gd name="T10" fmla="*/ 1476375 w 21600"/>
              <a:gd name="T11" fmla="*/ 90963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139"/>
                  <a:pt x="5432" y="11479"/>
                  <a:pt x="5495" y="11812"/>
                </a:cubicBezTo>
                <a:lnTo>
                  <a:pt x="191" y="12825"/>
                </a:lnTo>
                <a:cubicBezTo>
                  <a:pt x="64" y="12158"/>
                  <a:pt x="0" y="1147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3333FF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000">
              <a:solidFill>
                <a:prstClr val="white"/>
              </a:solidFill>
              <a:latin typeface="Lucida Handwriting" pitchFamily="66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1867516" y="2286000"/>
            <a:ext cx="2628284" cy="553998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prstClr val="white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315241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/>
      <p:bldP spid="13" grpId="0"/>
      <p:bldP spid="14" grpId="0"/>
      <p:bldP spid="15" grpId="0"/>
      <p:bldP spid="16" grpId="0" animBg="1"/>
      <p:bldP spid="16" grpId="1" animBg="1"/>
      <p:bldP spid="16" grpId="2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Problem Tree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/>
          </p:cNvSpPr>
          <p:nvPr/>
        </p:nvSpPr>
        <p:spPr bwMode="auto">
          <a:xfrm>
            <a:off x="1981200" y="1524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200" b="1" dirty="0">
                <a:solidFill>
                  <a:prstClr val="white"/>
                </a:solidFill>
                <a:cs typeface="Arial" pitchFamily="34" charset="0"/>
              </a:rPr>
              <a:t>Problem analysis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- the process of identifying the causes, symptoms, and effects of a problem, formulating possible alternative solutions, and recommending the most effective and efficient options </a:t>
            </a: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The </a:t>
            </a:r>
            <a:r>
              <a:rPr lang="en-US" sz="3000" b="1" dirty="0">
                <a:solidFill>
                  <a:srgbClr val="FFFF00"/>
                </a:solidFill>
                <a:cs typeface="Arial" pitchFamily="34" charset="0"/>
              </a:rPr>
              <a:t>whole tree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represents the </a:t>
            </a:r>
            <a:r>
              <a:rPr lang="en-US" sz="3000" b="1" dirty="0">
                <a:solidFill>
                  <a:srgbClr val="FFFF00"/>
                </a:solidFill>
                <a:cs typeface="Arial" pitchFamily="34" charset="0"/>
              </a:rPr>
              <a:t>general problem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that needs to be addressed by a policy and/or legislative measure</a:t>
            </a:r>
          </a:p>
        </p:txBody>
      </p:sp>
    </p:spTree>
    <p:extLst>
      <p:ext uri="{BB962C8B-B14F-4D97-AF65-F5344CB8AC3E}">
        <p14:creationId xmlns:p14="http://schemas.microsoft.com/office/powerpoint/2010/main" val="237572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 bwMode="auto">
          <a:xfrm>
            <a:off x="1978146" y="76200"/>
            <a:ext cx="830885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Problem Tree Analysis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978146" y="6858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/>
          </p:cNvSpPr>
          <p:nvPr/>
        </p:nvSpPr>
        <p:spPr bwMode="auto">
          <a:xfrm>
            <a:off x="2057400" y="833437"/>
            <a:ext cx="8229600" cy="5781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The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“leaves”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at the top of the tree are not the real or principal causes of the problem, but are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mere symptoms</a:t>
            </a: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On the other hand, the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“branches”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in the middle  may be considered as only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secondary causes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of the problem </a:t>
            </a: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  <a:buFont typeface="Wingdings" pitchFamily="2" charset="2"/>
              <a:buChar char="§"/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At the bottom of the tree are the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“roots”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which are the </a:t>
            </a:r>
            <a:r>
              <a:rPr lang="en-US" sz="3200" b="1" dirty="0">
                <a:solidFill>
                  <a:srgbClr val="FFFF00"/>
                </a:solidFill>
                <a:cs typeface="Arial" pitchFamily="34" charset="0"/>
              </a:rPr>
              <a:t>principal or root causes</a:t>
            </a: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of the problem </a:t>
            </a: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endParaRPr lang="en-US" sz="3000" dirty="0">
              <a:solidFill>
                <a:prstClr val="white"/>
              </a:solidFill>
              <a:cs typeface="Arial" pitchFamily="34" charset="0"/>
            </a:endParaRPr>
          </a:p>
          <a:p>
            <a:pPr marL="292100" indent="-292100" fontAlgn="base">
              <a:spcBef>
                <a:spcPct val="20000"/>
              </a:spcBef>
              <a:spcAft>
                <a:spcPct val="0"/>
              </a:spcAft>
              <a:buClr>
                <a:prstClr val="white"/>
              </a:buClr>
            </a:pPr>
            <a:r>
              <a:rPr lang="en-US" sz="3000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009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516</Words>
  <Application>Microsoft Office PowerPoint</Application>
  <PresentationFormat>Widescreen</PresentationFormat>
  <Paragraphs>143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</vt:lpstr>
      <vt:lpstr>Franklin Gothic Book</vt:lpstr>
      <vt:lpstr>Lucida Handwriting</vt:lpstr>
      <vt:lpstr>Rockwell</vt:lpstr>
      <vt:lpstr>Wingdings</vt:lpstr>
      <vt:lpstr>Wingdings 2</vt:lpstr>
      <vt:lpstr>Technic</vt:lpstr>
      <vt:lpstr>Various Tools of  Evidence-Based Legislation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PRINCIPLES  OF EVIDENCE-BASED  LEGISLATION</dc:title>
  <dc:creator>admin-user</dc:creator>
  <cp:lastModifiedBy>alio</cp:lastModifiedBy>
  <cp:revision>25</cp:revision>
  <cp:lastPrinted>2014-03-14T07:46:21Z</cp:lastPrinted>
  <dcterms:created xsi:type="dcterms:W3CDTF">2014-03-14T06:36:37Z</dcterms:created>
  <dcterms:modified xsi:type="dcterms:W3CDTF">2018-04-18T08:05:32Z</dcterms:modified>
</cp:coreProperties>
</file>