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</p:sldMasterIdLst>
  <p:notesMasterIdLst>
    <p:notesMasterId r:id="rId12"/>
  </p:notesMasterIdLst>
  <p:sldIdLst>
    <p:sldId id="264" r:id="rId5"/>
    <p:sldId id="257" r:id="rId6"/>
    <p:sldId id="258" r:id="rId7"/>
    <p:sldId id="259" r:id="rId8"/>
    <p:sldId id="263" r:id="rId9"/>
    <p:sldId id="262" r:id="rId10"/>
    <p:sldId id="26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 horzBarState="maximized">
    <p:restoredLeft sz="16985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28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3" d="100"/>
          <a:sy n="53" d="100"/>
        </p:scale>
        <p:origin x="2844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CBCE8F-09A8-441E-A1FB-3F72C4112774}" type="datetimeFigureOut">
              <a:rPr lang="en-PH" smtClean="0"/>
              <a:t>18/04/2018</a:t>
            </a:fld>
            <a:endParaRPr lang="en-P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P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213E89-EBE0-4F26-B00D-1D8901B1EF55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262405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213E89-EBE0-4F26-B00D-1D8901B1EF55}" type="slidenum">
              <a:rPr lang="en-PH" smtClean="0"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8611577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213E89-EBE0-4F26-B00D-1D8901B1EF55}" type="slidenum">
              <a:rPr lang="en-PH" smtClean="0"/>
              <a:t>2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5118491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213E89-EBE0-4F26-B00D-1D8901B1EF55}" type="slidenum">
              <a:rPr lang="en-PH" smtClean="0"/>
              <a:t>3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2386605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213E89-EBE0-4F26-B00D-1D8901B1EF55}" type="slidenum">
              <a:rPr lang="en-PH" smtClean="0"/>
              <a:t>4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724053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213E89-EBE0-4F26-B00D-1D8901B1EF55}" type="slidenum">
              <a:rPr lang="en-PH" smtClean="0"/>
              <a:t>5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262199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213E89-EBE0-4F26-B00D-1D8901B1EF55}" type="slidenum">
              <a:rPr lang="en-PH" smtClean="0"/>
              <a:t>6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8905871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213E89-EBE0-4F26-B00D-1D8901B1EF55}" type="slidenum">
              <a:rPr lang="en-PH" smtClean="0"/>
              <a:t>7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683846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72085" y="3337560"/>
            <a:ext cx="8640064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77400" y="1544812"/>
            <a:ext cx="8640064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7461-92F5-44D1-9108-127CE94671DC}" type="datetimeFigureOut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4/18/2018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4D49-2BE1-4056-AC54-792FDD5C2F12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6836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7461-92F5-44D1-9108-127CE94671DC}" type="datetimeFigureOut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4/18/2018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4D49-2BE1-4056-AC54-792FDD5C2F12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454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7461-92F5-44D1-9108-127CE94671DC}" type="datetimeFigureOut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4/18/2018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4D49-2BE1-4056-AC54-792FDD5C2F12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2247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62707" y="1371600"/>
            <a:ext cx="109728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8662B-418C-4141-A015-060ADB2D6E44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4/18/2018</a:t>
            </a:fld>
            <a:endParaRPr lang="en-PH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7289-9C93-4CED-A63D-0C7E341E1ADA}" type="slidenum">
              <a:rPr lang="en-PH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PH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3331698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950742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8662B-418C-4141-A015-060ADB2D6E44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4/18/2018</a:t>
            </a:fld>
            <a:endParaRPr lang="en-PH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7289-9C93-4CED-A63D-0C7E341E1ADA}" type="slidenum">
              <a:rPr lang="en-PH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PH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557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609600"/>
            <a:ext cx="94488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2507786"/>
            <a:ext cx="94488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8662B-418C-4141-A015-060ADB2D6E44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4/18/2018</a:t>
            </a:fld>
            <a:endParaRPr lang="en-PH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66400" y="6416676"/>
            <a:ext cx="1016000" cy="365125"/>
          </a:xfrm>
        </p:spPr>
        <p:txBody>
          <a:bodyPr/>
          <a:lstStyle/>
          <a:p>
            <a:fld id="{09C47289-9C93-4CED-A63D-0C7E341E1ADA}" type="slidenum">
              <a:rPr lang="en-PH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PH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0524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8662B-418C-4141-A015-060ADB2D6E44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4/18/2018</a:t>
            </a:fld>
            <a:endParaRPr lang="en-PH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7289-9C93-4CED-A63D-0C7E341E1ADA}" type="slidenum">
              <a:rPr lang="en-PH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PH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9631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535113"/>
            <a:ext cx="5389033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362201"/>
            <a:ext cx="5386917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362201"/>
            <a:ext cx="5389033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8662B-418C-4141-A015-060ADB2D6E44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4/18/2018</a:t>
            </a:fld>
            <a:endParaRPr lang="en-PH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7289-9C93-4CED-A63D-0C7E341E1ADA}" type="slidenum">
              <a:rPr lang="en-PH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PH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3749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8662B-418C-4141-A015-060ADB2D6E44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4/18/2018</a:t>
            </a:fld>
            <a:endParaRPr lang="en-PH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7289-9C93-4CED-A63D-0C7E341E1ADA}" type="slidenum">
              <a:rPr lang="en-PH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PH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8009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8662B-418C-4141-A015-060ADB2D6E44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4/18/2018</a:t>
            </a:fld>
            <a:endParaRPr lang="en-PH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7289-9C93-4CED-A63D-0C7E341E1ADA}" type="slidenum">
              <a:rPr lang="en-PH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PH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3912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1" y="1524001"/>
            <a:ext cx="4011084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8662B-418C-4141-A015-060ADB2D6E44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4/18/2018</a:t>
            </a:fld>
            <a:endParaRPr lang="en-PH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7289-9C93-4CED-A63D-0C7E341E1ADA}" type="slidenum">
              <a:rPr lang="en-PH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PH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541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7461-92F5-44D1-9108-127CE94671DC}" type="datetimeFigureOut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4/18/2018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4D49-2BE1-4056-AC54-792FDD5C2F12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1768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609600"/>
            <a:ext cx="73152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38400" y="1831975"/>
            <a:ext cx="73152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marL="0" indent="0" algn="l" rtl="0" eaLnBrk="1" latinLnBrk="0" hangingPunct="1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38400" y="1166787"/>
            <a:ext cx="73152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8662B-418C-4141-A015-060ADB2D6E44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4/18/2018</a:t>
            </a:fld>
            <a:endParaRPr lang="en-PH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7289-9C93-4CED-A63D-0C7E341E1ADA}" type="slidenum">
              <a:rPr lang="en-PH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PH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3332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8662B-418C-4141-A015-060ADB2D6E44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4/18/2018</a:t>
            </a:fld>
            <a:endParaRPr lang="en-PH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7289-9C93-4CED-A63D-0C7E341E1ADA}" type="slidenum">
              <a:rPr lang="en-PH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PH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72297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8662B-418C-4141-A015-060ADB2D6E44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4/18/2018</a:t>
            </a:fld>
            <a:endParaRPr lang="en-PH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47289-9C93-4CED-A63D-0C7E341E1ADA}" type="slidenum">
              <a:rPr lang="en-PH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PH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1960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72085" y="3337560"/>
            <a:ext cx="8640064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77400" y="1544812"/>
            <a:ext cx="8640064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F07461-92F5-44D1-9108-127CE94671DC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D4D2D0">
                    <a:shade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4/18/2018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D4D2D0">
                  <a:shade val="5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D4D2D0">
                  <a:shade val="5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F94D49-2BE1-4056-AC54-792FDD5C2F1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D4D2D0">
                    <a:shade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D4D2D0">
                  <a:shade val="5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51953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F07461-92F5-44D1-9108-127CE94671DC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D4D2D0">
                    <a:shade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4/18/2018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D4D2D0">
                  <a:shade val="5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D4D2D0">
                  <a:shade val="5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F94D49-2BE1-4056-AC54-792FDD5C2F1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D4D2D0">
                    <a:shade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D4D2D0">
                  <a:shade val="5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13416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583838"/>
            <a:ext cx="88392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485800"/>
            <a:ext cx="88392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F07461-92F5-44D1-9108-127CE94671DC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D4D2D0">
                    <a:shade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4/18/2018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D4D2D0">
                  <a:shade val="5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D4D2D0">
                  <a:shade val="5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F94D49-2BE1-4056-AC54-792FDD5C2F1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D4D2D0">
                    <a:shade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D4D2D0">
                  <a:shade val="5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89334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F07461-92F5-44D1-9108-127CE94671DC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D4D2D0">
                    <a:shade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4/18/2018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D4D2D0">
                  <a:shade val="5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D4D2D0">
                  <a:shade val="5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F94D49-2BE1-4056-AC54-792FDD5C2F1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D4D2D0">
                    <a:shade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D4D2D0">
                  <a:shade val="5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90121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86400"/>
            <a:ext cx="5386917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5486400"/>
            <a:ext cx="5389033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516912"/>
            <a:ext cx="5386917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516912"/>
            <a:ext cx="5389033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F07461-92F5-44D1-9108-127CE94671DC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D4D2D0">
                    <a:shade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4/18/2018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D4D2D0">
                  <a:shade val="5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D4D2D0">
                  <a:shade val="5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F94D49-2BE1-4056-AC54-792FDD5C2F1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D4D2D0">
                    <a:shade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D4D2D0">
                  <a:shade val="5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00198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320"/>
            <a:ext cx="9960864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F07461-92F5-44D1-9108-127CE94671DC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D4D2D0">
                    <a:shade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4/18/2018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D4D2D0">
                  <a:shade val="5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F94D49-2BE1-4056-AC54-792FDD5C2F1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D4D2D0">
                    <a:shade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D4D2D0">
                  <a:shade val="5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D4D2D0">
                  <a:shade val="5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325670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F07461-92F5-44D1-9108-127CE94671DC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D4D2D0">
                    <a:shade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4/18/2018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D4D2D0">
                  <a:shade val="5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D4D2D0">
                  <a:shade val="5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F94D49-2BE1-4056-AC54-792FDD5C2F1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D4D2D0">
                    <a:shade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D4D2D0">
                  <a:shade val="5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3350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583838"/>
            <a:ext cx="88392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485800"/>
            <a:ext cx="88392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7461-92F5-44D1-9108-127CE94671DC}" type="datetimeFigureOut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4/18/2018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4D49-2BE1-4056-AC54-792FDD5C2F12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4524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85528"/>
            <a:ext cx="42672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214424"/>
            <a:ext cx="36576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9448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F07461-92F5-44D1-9108-127CE94671DC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D4D2D0">
                    <a:shade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4/18/2018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D4D2D0">
                  <a:shade val="5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D4D2D0">
                  <a:shade val="5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75264" y="6422065"/>
            <a:ext cx="10160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F94D49-2BE1-4056-AC54-792FDD5C2F1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D4D2D0">
                    <a:shade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D4D2D0">
                  <a:shade val="5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628077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8976" y="1705709"/>
            <a:ext cx="4071824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20837" y="1019907"/>
            <a:ext cx="54864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08979" y="2998765"/>
            <a:ext cx="4071821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422065"/>
            <a:ext cx="2844800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F07461-92F5-44D1-9108-127CE94671DC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D4D2D0">
                    <a:shade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4/18/2018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D4D2D0">
                  <a:shade val="5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D4D2D0">
                  <a:shade val="5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F94D49-2BE1-4056-AC54-792FDD5C2F1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D4D2D0">
                    <a:shade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D4D2D0">
                  <a:shade val="5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574247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F07461-92F5-44D1-9108-127CE94671DC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D4D2D0">
                    <a:shade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4/18/2018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D4D2D0">
                  <a:shade val="5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D4D2D0">
                  <a:shade val="5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F94D49-2BE1-4056-AC54-792FDD5C2F1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D4D2D0">
                    <a:shade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D4D2D0">
                  <a:shade val="5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798341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F07461-92F5-44D1-9108-127CE94671DC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D4D2D0">
                    <a:shade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4/18/2018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D4D2D0">
                  <a:shade val="5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D4D2D0">
                  <a:shade val="5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F94D49-2BE1-4056-AC54-792FDD5C2F1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D4D2D0">
                    <a:shade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D4D2D0">
                  <a:shade val="5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89842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72085" y="3337560"/>
            <a:ext cx="8640064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77400" y="1544812"/>
            <a:ext cx="8640064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7461-92F5-44D1-9108-127CE94671DC}" type="datetimeFigureOut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4/18/2018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4D49-2BE1-4056-AC54-792FDD5C2F12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3401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7461-92F5-44D1-9108-127CE94671DC}" type="datetimeFigureOut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4/18/2018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4D49-2BE1-4056-AC54-792FDD5C2F12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42642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583838"/>
            <a:ext cx="88392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485800"/>
            <a:ext cx="88392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7461-92F5-44D1-9108-127CE94671DC}" type="datetimeFigureOut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4/18/2018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4D49-2BE1-4056-AC54-792FDD5C2F12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006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7461-92F5-44D1-9108-127CE94671DC}" type="datetimeFigureOut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4/18/2018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4D49-2BE1-4056-AC54-792FDD5C2F12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65019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86400"/>
            <a:ext cx="5386917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5486400"/>
            <a:ext cx="5389033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516912"/>
            <a:ext cx="5386917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516912"/>
            <a:ext cx="5389033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7461-92F5-44D1-9108-127CE94671DC}" type="datetimeFigureOut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4/18/2018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4D49-2BE1-4056-AC54-792FDD5C2F12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21866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320"/>
            <a:ext cx="9960864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7461-92F5-44D1-9108-127CE94671DC}" type="datetimeFigureOut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4/18/2018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F94D49-2BE1-4056-AC54-792FDD5C2F12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800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7461-92F5-44D1-9108-127CE94671DC}" type="datetimeFigureOut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4/18/2018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4D49-2BE1-4056-AC54-792FDD5C2F12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79940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7461-92F5-44D1-9108-127CE94671DC}" type="datetimeFigureOut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4/18/2018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4D49-2BE1-4056-AC54-792FDD5C2F12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62620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85528"/>
            <a:ext cx="42672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214424"/>
            <a:ext cx="36576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9448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7461-92F5-44D1-9108-127CE94671DC}" type="datetimeFigureOut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4/18/2018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75264" y="6422065"/>
            <a:ext cx="1016000" cy="365125"/>
          </a:xfrm>
        </p:spPr>
        <p:txBody>
          <a:bodyPr/>
          <a:lstStyle/>
          <a:p>
            <a:fld id="{69F94D49-2BE1-4056-AC54-792FDD5C2F12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00063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8976" y="1705709"/>
            <a:ext cx="4071824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20837" y="1019907"/>
            <a:ext cx="54864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08979" y="2998765"/>
            <a:ext cx="4071821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422065"/>
            <a:ext cx="2844800" cy="365125"/>
          </a:xfrm>
        </p:spPr>
        <p:txBody>
          <a:bodyPr/>
          <a:lstStyle/>
          <a:p>
            <a:fld id="{55F07461-92F5-44D1-9108-127CE94671DC}" type="datetimeFigureOut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4/18/2018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4D49-2BE1-4056-AC54-792FDD5C2F12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814172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7461-92F5-44D1-9108-127CE94671DC}" type="datetimeFigureOut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4/18/2018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4D49-2BE1-4056-AC54-792FDD5C2F12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77171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7461-92F5-44D1-9108-127CE94671DC}" type="datetimeFigureOut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4/18/2018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4D49-2BE1-4056-AC54-792FDD5C2F12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450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86400"/>
            <a:ext cx="5386917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5486400"/>
            <a:ext cx="5389033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516912"/>
            <a:ext cx="5386917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516912"/>
            <a:ext cx="5389033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7461-92F5-44D1-9108-127CE94671DC}" type="datetimeFigureOut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4/18/2018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4D49-2BE1-4056-AC54-792FDD5C2F12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119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320"/>
            <a:ext cx="9960864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7461-92F5-44D1-9108-127CE94671DC}" type="datetimeFigureOut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4/18/2018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F94D49-2BE1-4056-AC54-792FDD5C2F12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644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7461-92F5-44D1-9108-127CE94671DC}" type="datetimeFigureOut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4/18/2018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4D49-2BE1-4056-AC54-792FDD5C2F12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896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85528"/>
            <a:ext cx="42672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214424"/>
            <a:ext cx="36576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9448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07461-92F5-44D1-9108-127CE94671DC}" type="datetimeFigureOut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4/18/2018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75264" y="6422065"/>
            <a:ext cx="1016000" cy="365125"/>
          </a:xfrm>
        </p:spPr>
        <p:txBody>
          <a:bodyPr/>
          <a:lstStyle/>
          <a:p>
            <a:fld id="{69F94D49-2BE1-4056-AC54-792FDD5C2F12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919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8976" y="1705709"/>
            <a:ext cx="4071824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20837" y="1019907"/>
            <a:ext cx="54864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08979" y="2998765"/>
            <a:ext cx="4071821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422065"/>
            <a:ext cx="2844800" cy="365125"/>
          </a:xfrm>
        </p:spPr>
        <p:txBody>
          <a:bodyPr/>
          <a:lstStyle/>
          <a:p>
            <a:fld id="{55F07461-92F5-44D1-9108-127CE94671DC}" type="datetimeFigureOut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4/18/2018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94D49-2BE1-4056-AC54-792FDD5C2F12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966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9753600" y="0"/>
            <a:ext cx="24384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422065"/>
            <a:ext cx="28448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5F07461-92F5-44D1-9108-127CE94671DC}" type="datetimeFigureOut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4/18/2018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165600" y="6422065"/>
            <a:ext cx="38608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871200" y="6422065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9F94D49-2BE1-4056-AC54-792FDD5C2F12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7372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" y="6416676"/>
            <a:ext cx="28448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318662B-418C-4141-A015-060ADB2D6E44}" type="datetimeFigureOut">
              <a:rPr lang="en-US" smtClean="0">
                <a:solidFill>
                  <a:prstClr val="white">
                    <a:shade val="50000"/>
                  </a:prstClr>
                </a:solidFill>
              </a:rPr>
              <a:pPr/>
              <a:t>4/18/2018</a:t>
            </a:fld>
            <a:endParaRPr lang="en-PH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165600" y="6416676"/>
            <a:ext cx="38608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PH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566400" y="6416676"/>
            <a:ext cx="1016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9C47289-9C93-4CED-A63D-0C7E341E1ADA}" type="slidenum">
              <a:rPr lang="en-PH" smtClean="0">
                <a:solidFill>
                  <a:prstClr val="white">
                    <a:shade val="50000"/>
                  </a:prstClr>
                </a:solidFill>
              </a:rPr>
              <a:pPr/>
              <a:t>‹#›</a:t>
            </a:fld>
            <a:endParaRPr lang="en-PH">
              <a:solidFill>
                <a:prstClr val="white">
                  <a:shade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4063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9753600" y="0"/>
            <a:ext cx="24384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422065"/>
            <a:ext cx="28448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F07461-92F5-44D1-9108-127CE94671DC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D4D2D0">
                    <a:shade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4/18/2018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D4D2D0">
                  <a:shade val="5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165600" y="6422065"/>
            <a:ext cx="38608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D4D2D0">
                  <a:shade val="5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871200" y="6422065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F94D49-2BE1-4056-AC54-792FDD5C2F1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D4D2D0">
                    <a:shade val="5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D4D2D0">
                  <a:shade val="5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11615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9753600" y="0"/>
            <a:ext cx="24384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422065"/>
            <a:ext cx="28448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5F07461-92F5-44D1-9108-127CE94671DC}" type="datetimeFigureOut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4/18/2018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165600" y="6422065"/>
            <a:ext cx="38608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871200" y="6422065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9F94D49-2BE1-4056-AC54-792FDD5C2F12}" type="slidenum">
              <a:rPr lang="en-US" smtClean="0">
                <a:solidFill>
                  <a:srgbClr val="D4D2D0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D4D2D0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5313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shade val="40000"/>
                <a:satMod val="150000"/>
              </a:schemeClr>
            </a:gs>
            <a:gs pos="41000">
              <a:schemeClr val="accent6">
                <a:lumMod val="40000"/>
                <a:lumOff val="60000"/>
              </a:schemeClr>
            </a:gs>
            <a:gs pos="100000">
              <a:schemeClr val="bg2">
                <a:tint val="83000"/>
                <a:satMod val="200000"/>
              </a:schemeClr>
            </a:gs>
          </a:gsLst>
          <a:lin ang="13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/>
          </p:cNvSpPr>
          <p:nvPr>
            <p:ph type="ctrTitle"/>
          </p:nvPr>
        </p:nvSpPr>
        <p:spPr bwMode="auto">
          <a:xfrm>
            <a:off x="1953064" y="3337560"/>
            <a:ext cx="6480048" cy="2301240"/>
          </a:xfrm>
        </p:spPr>
        <p:txBody>
          <a:bodyPr vert="horz" wrap="square" lIns="91440" tIns="45720" rIns="45720" bIns="45720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en-US">
                <a:effectLst/>
                <a:latin typeface="Rockwell" pitchFamily="18" charset="0"/>
              </a:rPr>
              <a:t> 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1828803" y="4475587"/>
            <a:ext cx="8534400" cy="1971261"/>
          </a:xfrm>
        </p:spPr>
        <p:txBody>
          <a:bodyPr>
            <a:noAutofit/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sz="2800" b="1" dirty="0">
                <a:solidFill>
                  <a:schemeClr val="bg2"/>
                </a:solidFill>
                <a:cs typeface="Arial" charset="0"/>
              </a:rPr>
              <a:t>Training on Local Health Policy Development  </a:t>
            </a:r>
          </a:p>
          <a:p>
            <a:pPr algn="ctr" eaLnBrk="1" hangingPunct="1">
              <a:spcBef>
                <a:spcPct val="0"/>
              </a:spcBef>
            </a:pPr>
            <a:r>
              <a:rPr lang="en-US" sz="2800" b="1" dirty="0">
                <a:solidFill>
                  <a:schemeClr val="bg2"/>
                </a:solidFill>
                <a:cs typeface="Arial" charset="0"/>
              </a:rPr>
              <a:t>for TB Control Implementation</a:t>
            </a:r>
          </a:p>
          <a:p>
            <a:pPr algn="ctr" eaLnBrk="1" hangingPunct="1">
              <a:spcBef>
                <a:spcPct val="0"/>
              </a:spcBef>
            </a:pPr>
            <a:endParaRPr lang="en-US" sz="2400" dirty="0">
              <a:solidFill>
                <a:schemeClr val="bg2"/>
              </a:solidFill>
              <a:cs typeface="Arial" charset="0"/>
            </a:endParaRPr>
          </a:p>
          <a:p>
            <a:pPr algn="ctr" eaLnBrk="1" hangingPunct="1">
              <a:spcBef>
                <a:spcPct val="0"/>
              </a:spcBef>
            </a:pPr>
            <a:r>
              <a:rPr lang="en-US" sz="2400" b="1" dirty="0">
                <a:solidFill>
                  <a:schemeClr val="bg2"/>
                </a:solidFill>
                <a:cs typeface="Arial" charset="0"/>
              </a:rPr>
              <a:t>Anchored on Evidence-Based Legislation </a:t>
            </a:r>
          </a:p>
          <a:p>
            <a:pPr algn="ctr" eaLnBrk="1" hangingPunct="1">
              <a:spcBef>
                <a:spcPct val="0"/>
              </a:spcBef>
            </a:pPr>
            <a:r>
              <a:rPr lang="en-US" sz="2400" b="1" dirty="0">
                <a:solidFill>
                  <a:schemeClr val="bg2"/>
                </a:solidFill>
                <a:cs typeface="Arial" charset="0"/>
              </a:rPr>
              <a:t>and Participatory Decision-Making</a:t>
            </a:r>
            <a:endParaRPr lang="en-US" sz="2400" b="1" dirty="0">
              <a:solidFill>
                <a:schemeClr val="bg2"/>
              </a:solidFill>
              <a:latin typeface="Book Antiqua" pitchFamily="18" charset="0"/>
              <a:cs typeface="Arial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12618" y="2062626"/>
            <a:ext cx="11249891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WORKSHOP PROCESS GUIDE:                                                ANALYSIS OF DATA AND ISSUES IN LOCAL</a:t>
            </a:r>
          </a:p>
          <a:p>
            <a:pPr algn="ctr" eaLnBrk="1" hangingPunct="1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TB PROGRAMS/DRAFTING PROPOSED ORDINANCES </a:t>
            </a:r>
          </a:p>
          <a:p>
            <a:pPr algn="ctr" eaLnBrk="1" hangingPunct="1"/>
            <a:r>
              <a:rPr lang="en-US" sz="3600" b="1" dirty="0">
                <a:solidFill>
                  <a:srgbClr val="FFFF00"/>
                </a:solidFill>
                <a:latin typeface="Cambria" pitchFamily="18" charset="0"/>
              </a:rPr>
              <a:t> </a:t>
            </a:r>
          </a:p>
          <a:p>
            <a:pPr algn="ctr" eaLnBrk="1" hangingPunct="1"/>
            <a:endParaRPr lang="en-US" sz="3600" b="1" dirty="0">
              <a:solidFill>
                <a:srgbClr val="FFFF00"/>
              </a:solidFill>
              <a:latin typeface="Cambria" pitchFamily="18" charset="0"/>
            </a:endParaRPr>
          </a:p>
        </p:txBody>
      </p:sp>
      <p:cxnSp>
        <p:nvCxnSpPr>
          <p:cNvPr id="11" name="Straight Connector 10"/>
          <p:cNvCxnSpPr>
            <a:cxnSpLocks/>
          </p:cNvCxnSpPr>
          <p:nvPr/>
        </p:nvCxnSpPr>
        <p:spPr>
          <a:xfrm>
            <a:off x="642938" y="1676400"/>
            <a:ext cx="104074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F0104428-C441-4899-AC83-EDC73FFD83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464"/>
          <a:stretch>
            <a:fillRect/>
          </a:stretch>
        </p:blipFill>
        <p:spPr bwMode="auto">
          <a:xfrm>
            <a:off x="4987636" y="550201"/>
            <a:ext cx="2914886" cy="832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C3BF394-9BAC-4DBD-BCA2-1908D3C62A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718" y="471055"/>
            <a:ext cx="2700205" cy="959788"/>
          </a:xfrm>
          <a:prstGeom prst="rect">
            <a:avLst/>
          </a:prstGeom>
        </p:spPr>
      </p:pic>
      <p:pic>
        <p:nvPicPr>
          <p:cNvPr id="13" name="Picture 12" descr="PBSPlogo-transparent.png">
            <a:extLst>
              <a:ext uri="{FF2B5EF4-FFF2-40B4-BE49-F238E27FC236}">
                <a16:creationId xmlns:a16="http://schemas.microsoft.com/office/drawing/2014/main" id="{8C6A8243-D866-435C-80AB-E2C78FFA62B4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628908" y="367574"/>
            <a:ext cx="1158247" cy="1014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48558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978146" y="12192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4"/>
          <p:cNvSpPr txBox="1">
            <a:spLocks/>
          </p:cNvSpPr>
          <p:nvPr/>
        </p:nvSpPr>
        <p:spPr bwMode="auto">
          <a:xfrm>
            <a:off x="2362200" y="76200"/>
            <a:ext cx="7467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rmAutofit fontScale="7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4100" b="1" dirty="0">
              <a:solidFill>
                <a:srgbClr val="FFFF00"/>
              </a:solidFill>
              <a:latin typeface="Cambria" pitchFamily="18" charset="0"/>
            </a:endParaRPr>
          </a:p>
          <a:p>
            <a:pPr algn="ctr"/>
            <a:r>
              <a:rPr lang="en-US" sz="4000" dirty="0">
                <a:solidFill>
                  <a:srgbClr val="FFFF00"/>
                </a:solidFill>
                <a:latin typeface="Cambria" pitchFamily="18" charset="0"/>
              </a:rPr>
              <a:t>Analysis of Data and Issues in Local TB Programs/Drafting of Proposed Ordinances</a:t>
            </a:r>
          </a:p>
        </p:txBody>
      </p:sp>
      <p:sp>
        <p:nvSpPr>
          <p:cNvPr id="2" name="Rectangle 1"/>
          <p:cNvSpPr/>
          <p:nvPr/>
        </p:nvSpPr>
        <p:spPr>
          <a:xfrm>
            <a:off x="1978146" y="2048087"/>
            <a:ext cx="830885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prstClr val="white"/>
                </a:solidFill>
                <a:ea typeface="Times New Roman" panose="02020603050405020304" pitchFamily="18" charset="0"/>
              </a:rPr>
              <a:t>The participants shall break out into their respective LGUs.</a:t>
            </a:r>
          </a:p>
          <a:p>
            <a:endParaRPr lang="en-US" sz="2800" dirty="0">
              <a:solidFill>
                <a:prstClr val="white"/>
              </a:solidFill>
              <a:ea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prstClr val="white"/>
                </a:solidFill>
                <a:ea typeface="Times New Roman" panose="02020603050405020304" pitchFamily="18" charset="0"/>
              </a:rPr>
              <a:t>Each LGU employs any of the EBL tools in analyzing the data and/or issues relating to their own local TB programs.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US" sz="2800" dirty="0">
              <a:solidFill>
                <a:prstClr val="white"/>
              </a:solidFill>
              <a:ea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prstClr val="white"/>
                </a:solidFill>
                <a:ea typeface="Times New Roman" panose="02020603050405020304" pitchFamily="18" charset="0"/>
              </a:rPr>
              <a:t>The analysis workshop shall run for two hours.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endParaRPr lang="en-US" sz="2800" dirty="0">
              <a:solidFill>
                <a:prstClr val="white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514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978146" y="12192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4"/>
          <p:cNvSpPr txBox="1">
            <a:spLocks/>
          </p:cNvSpPr>
          <p:nvPr/>
        </p:nvSpPr>
        <p:spPr bwMode="auto">
          <a:xfrm>
            <a:off x="2362200" y="76200"/>
            <a:ext cx="7467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rmAutofit fontScale="7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4100" b="1" dirty="0">
              <a:solidFill>
                <a:srgbClr val="FFFF00"/>
              </a:solidFill>
              <a:latin typeface="Cambria" pitchFamily="18" charset="0"/>
            </a:endParaRPr>
          </a:p>
          <a:p>
            <a:pPr algn="ctr"/>
            <a:r>
              <a:rPr lang="en-US" sz="4000" dirty="0">
                <a:solidFill>
                  <a:srgbClr val="FFFF00"/>
                </a:solidFill>
                <a:latin typeface="Cambria" pitchFamily="18" charset="0"/>
              </a:rPr>
              <a:t>Analysis of Data and Issues in Local TB Programs/Drafting of Proposed Ordinances</a:t>
            </a:r>
          </a:p>
        </p:txBody>
      </p:sp>
      <p:sp>
        <p:nvSpPr>
          <p:cNvPr id="2" name="Rectangle 1"/>
          <p:cNvSpPr/>
          <p:nvPr/>
        </p:nvSpPr>
        <p:spPr>
          <a:xfrm>
            <a:off x="1978146" y="2003784"/>
            <a:ext cx="830885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solidFill>
                  <a:prstClr val="white"/>
                </a:solidFill>
                <a:ea typeface="Times New Roman" panose="02020603050405020304" pitchFamily="18" charset="0"/>
              </a:rPr>
              <a:t>EBL Tools</a:t>
            </a:r>
          </a:p>
          <a:p>
            <a:pPr lvl="1" algn="just"/>
            <a:endParaRPr lang="en-US" sz="2800" dirty="0">
              <a:solidFill>
                <a:prstClr val="white"/>
              </a:solidFill>
              <a:ea typeface="Times New Roman" panose="02020603050405020304" pitchFamily="18" charset="0"/>
            </a:endParaRPr>
          </a:p>
          <a:p>
            <a:pPr marL="914400" lvl="1" indent="-457200" algn="just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prstClr val="white"/>
                </a:solidFill>
                <a:ea typeface="Times New Roman" panose="02020603050405020304" pitchFamily="18" charset="0"/>
              </a:rPr>
              <a:t>Basic action research</a:t>
            </a:r>
          </a:p>
          <a:p>
            <a:pPr marL="914400" lvl="1" indent="-457200" algn="just">
              <a:buFont typeface="Wingdings" panose="05000000000000000000" pitchFamily="2" charset="2"/>
              <a:buChar char="§"/>
            </a:pPr>
            <a:endParaRPr lang="en-US" sz="2800" dirty="0">
              <a:solidFill>
                <a:prstClr val="white"/>
              </a:solidFill>
              <a:ea typeface="Times New Roman" panose="02020603050405020304" pitchFamily="18" charset="0"/>
            </a:endParaRPr>
          </a:p>
          <a:p>
            <a:pPr marL="914400" lvl="1" indent="-457200" algn="just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prstClr val="white"/>
                </a:solidFill>
                <a:ea typeface="Times New Roman" panose="02020603050405020304" pitchFamily="18" charset="0"/>
              </a:rPr>
              <a:t>Legislative tracking</a:t>
            </a:r>
          </a:p>
          <a:p>
            <a:pPr marL="914400" lvl="1" indent="-457200" algn="just">
              <a:buFont typeface="Wingdings" panose="05000000000000000000" pitchFamily="2" charset="2"/>
              <a:buChar char="§"/>
            </a:pPr>
            <a:endParaRPr lang="en-US" sz="2800" dirty="0">
              <a:solidFill>
                <a:prstClr val="white"/>
              </a:solidFill>
              <a:ea typeface="Times New Roman" panose="02020603050405020304" pitchFamily="18" charset="0"/>
            </a:endParaRPr>
          </a:p>
          <a:p>
            <a:pPr marL="914400" lvl="1" indent="-457200" algn="just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prstClr val="white"/>
                </a:solidFill>
                <a:ea typeface="Times New Roman" panose="02020603050405020304" pitchFamily="18" charset="0"/>
              </a:rPr>
              <a:t>Problem tree analysis</a:t>
            </a:r>
          </a:p>
          <a:p>
            <a:pPr marL="914400" lvl="1" indent="-457200" algn="just">
              <a:buFont typeface="Wingdings" panose="05000000000000000000" pitchFamily="2" charset="2"/>
              <a:buChar char="§"/>
            </a:pPr>
            <a:endParaRPr lang="en-US" sz="2800" dirty="0">
              <a:solidFill>
                <a:prstClr val="white"/>
              </a:solidFill>
              <a:ea typeface="Times New Roman" panose="02020603050405020304" pitchFamily="18" charset="0"/>
            </a:endParaRPr>
          </a:p>
          <a:p>
            <a:pPr marL="914400" lvl="1" indent="-457200" algn="just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prstClr val="white"/>
                </a:solidFill>
                <a:ea typeface="Times New Roman" panose="02020603050405020304" pitchFamily="18" charset="0"/>
              </a:rPr>
              <a:t>Political mapping</a:t>
            </a:r>
            <a:endParaRPr lang="en-PH" sz="2800" dirty="0">
              <a:solidFill>
                <a:prstClr val="white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123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978146" y="12192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4"/>
          <p:cNvSpPr txBox="1">
            <a:spLocks/>
          </p:cNvSpPr>
          <p:nvPr/>
        </p:nvSpPr>
        <p:spPr bwMode="auto">
          <a:xfrm>
            <a:off x="2362200" y="76200"/>
            <a:ext cx="7467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rmAutofit fontScale="7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4100" b="1" dirty="0">
              <a:solidFill>
                <a:srgbClr val="FFFF00"/>
              </a:solidFill>
              <a:latin typeface="Cambria" pitchFamily="18" charset="0"/>
            </a:endParaRPr>
          </a:p>
          <a:p>
            <a:pPr algn="ctr"/>
            <a:r>
              <a:rPr lang="en-US" sz="4000" dirty="0">
                <a:solidFill>
                  <a:srgbClr val="FFFF00"/>
                </a:solidFill>
                <a:latin typeface="Cambria" pitchFamily="18" charset="0"/>
              </a:rPr>
              <a:t>Analysis of Data and Issues in Local TB Programs/Drafting of Proposed Ordinances</a:t>
            </a:r>
          </a:p>
        </p:txBody>
      </p:sp>
      <p:sp>
        <p:nvSpPr>
          <p:cNvPr id="2" name="Rectangle 1"/>
          <p:cNvSpPr/>
          <p:nvPr/>
        </p:nvSpPr>
        <p:spPr>
          <a:xfrm>
            <a:off x="1978146" y="1620983"/>
            <a:ext cx="887383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>
                <a:solidFill>
                  <a:prstClr val="white"/>
                </a:solidFill>
                <a:ea typeface="Times New Roman" panose="02020603050405020304" pitchFamily="18" charset="0"/>
              </a:rPr>
              <a:t>The members of each group shall conduct their analysis guided by the following questions:</a:t>
            </a:r>
          </a:p>
          <a:p>
            <a:pPr algn="just"/>
            <a:endParaRPr lang="en-US" sz="2800" dirty="0">
              <a:solidFill>
                <a:prstClr val="white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prstClr val="white"/>
                </a:solidFill>
              </a:rPr>
              <a:t>What problems or issues are being suggested by the local data and/or cases?</a:t>
            </a:r>
            <a:endParaRPr lang="en-PH" sz="2200" dirty="0">
              <a:solidFill>
                <a:prstClr val="white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prstClr val="white"/>
                </a:solidFill>
              </a:rPr>
              <a:t>What are the possible causes or reasons for the said problems or issues?</a:t>
            </a:r>
            <a:endParaRPr lang="en-PH" sz="2200" dirty="0">
              <a:solidFill>
                <a:prstClr val="white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prstClr val="white"/>
                </a:solidFill>
              </a:rPr>
              <a:t>What are the possible alternative solutions to the problems or issues?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prstClr val="white"/>
                </a:solidFill>
              </a:rPr>
              <a:t>Do these solutions require legislation or executive action?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prstClr val="white"/>
                </a:solidFill>
              </a:rPr>
              <a:t>If yes, what draft legislation or executive order can you propose?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prstClr val="white"/>
                </a:solidFill>
              </a:rPr>
              <a:t>What are the advantages and limitations of the EBL tool that you just employed?</a:t>
            </a:r>
            <a:endParaRPr lang="en-US" sz="2200" dirty="0">
              <a:solidFill>
                <a:prstClr val="white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848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978146" y="1219200"/>
            <a:ext cx="8308854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4"/>
          <p:cNvSpPr txBox="1">
            <a:spLocks/>
          </p:cNvSpPr>
          <p:nvPr/>
        </p:nvSpPr>
        <p:spPr bwMode="auto">
          <a:xfrm>
            <a:off x="2362200" y="76200"/>
            <a:ext cx="7467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bIns="45720" numCol="1" anchorCtr="0" compatLnSpc="1">
            <a:prstTxWarp prst="textNoShape">
              <a:avLst/>
            </a:prstTxWarp>
            <a:normAutofit fontScale="7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1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ambria" pitchFamily="18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mbria" pitchFamily="18" charset="0"/>
                <a:ea typeface="+mj-ea"/>
                <a:cs typeface="+mj-cs"/>
              </a:rPr>
              <a:t>Analysis of Data and Issues in Local TB Programs/Drafting of Proposed Ordinances</a:t>
            </a:r>
          </a:p>
        </p:txBody>
      </p:sp>
      <p:sp>
        <p:nvSpPr>
          <p:cNvPr id="2" name="Rectangle 1"/>
          <p:cNvSpPr/>
          <p:nvPr/>
        </p:nvSpPr>
        <p:spPr>
          <a:xfrm>
            <a:off x="1978146" y="1392383"/>
            <a:ext cx="8537454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endParaRPr kumimoji="0" lang="en-PH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Each group shall prepare a table of identified problems/issues, causes, recommended policy solutions, short summary of draft policy, and perceived advantages/limitations of the EBL tool.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 group shall assign a reporter to present the group outputs in plenary; each group shall be given 15 minutes.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 15-minute open forum shall cap the session.</a:t>
            </a:r>
            <a:endParaRPr kumimoji="0" lang="en-PH" sz="2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 </a:t>
            </a:r>
            <a:endParaRPr kumimoji="0" lang="en-PH" sz="2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4743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546" y="274638"/>
            <a:ext cx="9956800" cy="1143000"/>
          </a:xfrm>
        </p:spPr>
        <p:txBody>
          <a:bodyPr/>
          <a:lstStyle/>
          <a:p>
            <a:r>
              <a:rPr lang="en-US" b="1" dirty="0">
                <a:solidFill>
                  <a:srgbClr val="FFFF00"/>
                </a:solidFill>
              </a:rPr>
              <a:t>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6073" y="1946565"/>
            <a:ext cx="9956800" cy="3636817"/>
          </a:xfrm>
        </p:spPr>
        <p:txBody>
          <a:bodyPr/>
          <a:lstStyle/>
          <a:p>
            <a:pPr>
              <a:buClr>
                <a:srgbClr val="FFFF00"/>
              </a:buClr>
            </a:pPr>
            <a:r>
              <a:rPr lang="en-US" dirty="0"/>
              <a:t>Main issue (e.g., Low CNR)</a:t>
            </a:r>
          </a:p>
          <a:p>
            <a:pPr>
              <a:buClr>
                <a:srgbClr val="FFFF00"/>
              </a:buClr>
            </a:pPr>
            <a:r>
              <a:rPr lang="en-US" dirty="0"/>
              <a:t>Table</a:t>
            </a:r>
          </a:p>
          <a:p>
            <a:pPr>
              <a:buClr>
                <a:srgbClr val="FFFF00"/>
              </a:buClr>
            </a:pPr>
            <a:r>
              <a:rPr lang="en-US" dirty="0"/>
              <a:t>Advantages/Limitations of the EBL tools used</a:t>
            </a:r>
          </a:p>
          <a:p>
            <a:pPr>
              <a:buClr>
                <a:srgbClr val="FFFF00"/>
              </a:buClr>
            </a:pPr>
            <a:r>
              <a:rPr lang="en-US" dirty="0"/>
              <a:t>Proposed local policy instrument to undertake and content (broad stroke)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63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2331457"/>
              </p:ext>
            </p:extLst>
          </p:nvPr>
        </p:nvGraphicFramePr>
        <p:xfrm>
          <a:off x="1849582" y="1508313"/>
          <a:ext cx="8458200" cy="46190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r>
                        <a:rPr lang="en-PH" sz="2800" dirty="0">
                          <a:latin typeface="Calibri" pitchFamily="34" charset="0"/>
                        </a:rPr>
                        <a:t>Identify</a:t>
                      </a:r>
                      <a:r>
                        <a:rPr lang="en-PH" sz="2800" baseline="0" dirty="0">
                          <a:latin typeface="Calibri" pitchFamily="34" charset="0"/>
                        </a:rPr>
                        <a:t> Issue of Concern: Low CNR</a:t>
                      </a:r>
                      <a:endParaRPr lang="en-PH" sz="3200" dirty="0">
                        <a:solidFill>
                          <a:srgbClr val="FFC000"/>
                        </a:solidFill>
                        <a:latin typeface="Calibri" pitchFamily="34" charset="0"/>
                      </a:endParaRPr>
                    </a:p>
                  </a:txBody>
                  <a:tcPr>
                    <a:solidFill>
                      <a:srgbClr val="0066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P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P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P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9693">
                <a:tc>
                  <a:txBody>
                    <a:bodyPr/>
                    <a:lstStyle/>
                    <a:p>
                      <a:pPr algn="ctr"/>
                      <a:r>
                        <a:rPr lang="en-PH" sz="2000" b="1" dirty="0">
                          <a:latin typeface="Calibri" pitchFamily="34" charset="0"/>
                        </a:rPr>
                        <a:t>ISSUES/ CAUSES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2000" b="1" dirty="0">
                          <a:latin typeface="Calibri" pitchFamily="34" charset="0"/>
                        </a:rPr>
                        <a:t>ALTERNATIVES SOLUTIONS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1400" b="1" dirty="0">
                          <a:latin typeface="Calibri" pitchFamily="34" charset="0"/>
                        </a:rPr>
                        <a:t>LEGISLATION (Y/N)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PH" sz="2000" b="1" dirty="0">
                          <a:latin typeface="Calibri" pitchFamily="34" charset="0"/>
                        </a:rPr>
                        <a:t>Recommended POLICY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9693">
                <a:tc>
                  <a:txBody>
                    <a:bodyPr/>
                    <a:lstStyle/>
                    <a:p>
                      <a:pPr algn="l"/>
                      <a:endParaRPr lang="en-PH" sz="1600" b="0" dirty="0">
                        <a:latin typeface="Calibri" pitchFamily="34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sz="1600" dirty="0">
                        <a:latin typeface="Calibri" pitchFamily="34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PH" dirty="0">
                        <a:latin typeface="Calibri" pitchFamily="34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PH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9693">
                <a:tc>
                  <a:txBody>
                    <a:bodyPr/>
                    <a:lstStyle/>
                    <a:p>
                      <a:pPr algn="l"/>
                      <a:endParaRPr lang="en-PH" sz="1600" b="0" dirty="0">
                        <a:latin typeface="Calibri" pitchFamily="34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PH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PH" dirty="0">
                        <a:latin typeface="Calibri" pitchFamily="34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PH" dirty="0">
                        <a:latin typeface="Calibri" pitchFamily="34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9693">
                <a:tc>
                  <a:txBody>
                    <a:bodyPr/>
                    <a:lstStyle/>
                    <a:p>
                      <a:pPr algn="l"/>
                      <a:endParaRPr lang="en-PH" sz="1600" b="0" dirty="0">
                        <a:latin typeface="Calibri" pitchFamily="34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PH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PH" dirty="0">
                        <a:latin typeface="Calibri" pitchFamily="34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PH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1371">
                <a:tc>
                  <a:txBody>
                    <a:bodyPr/>
                    <a:lstStyle/>
                    <a:p>
                      <a:pPr algn="l"/>
                      <a:endParaRPr lang="en-PH" sz="1600" b="0" dirty="0">
                        <a:latin typeface="Calibri" pitchFamily="34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PH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PH" dirty="0">
                        <a:latin typeface="Calibri" pitchFamily="34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 fontAlgn="b">
                        <a:buNone/>
                      </a:pPr>
                      <a:endParaRPr lang="en-PH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9693">
                <a:tc>
                  <a:txBody>
                    <a:bodyPr/>
                    <a:lstStyle/>
                    <a:p>
                      <a:pPr algn="l"/>
                      <a:endParaRPr lang="en-PH" sz="1600" b="0" dirty="0">
                        <a:latin typeface="Calibri" pitchFamily="34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PH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PH" dirty="0">
                        <a:latin typeface="Calibri" pitchFamily="34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PH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9693">
                <a:tc>
                  <a:txBody>
                    <a:bodyPr/>
                    <a:lstStyle/>
                    <a:p>
                      <a:pPr algn="l"/>
                      <a:endParaRPr lang="en-PH" sz="1600" b="0" dirty="0">
                        <a:latin typeface="Calibri" pitchFamily="34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PH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PH" dirty="0">
                        <a:latin typeface="Calibri" pitchFamily="34" charset="0"/>
                      </a:endParaRP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PH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855301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367</Words>
  <Application>Microsoft Office PowerPoint</Application>
  <PresentationFormat>Widescreen</PresentationFormat>
  <Paragraphs>63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22" baseType="lpstr">
      <vt:lpstr>Arial</vt:lpstr>
      <vt:lpstr>Book Antiqua</vt:lpstr>
      <vt:lpstr>Calibri</vt:lpstr>
      <vt:lpstr>Cambria</vt:lpstr>
      <vt:lpstr>Franklin Gothic Book</vt:lpstr>
      <vt:lpstr>Lucida Sans</vt:lpstr>
      <vt:lpstr>Rockwell</vt:lpstr>
      <vt:lpstr>Times New Roman</vt:lpstr>
      <vt:lpstr>Wingdings</vt:lpstr>
      <vt:lpstr>Wingdings 2</vt:lpstr>
      <vt:lpstr>Wingdings 3</vt:lpstr>
      <vt:lpstr>Technic</vt:lpstr>
      <vt:lpstr>Apex</vt:lpstr>
      <vt:lpstr>1_Technic</vt:lpstr>
      <vt:lpstr>2_Technic</vt:lpstr>
      <vt:lpstr> </vt:lpstr>
      <vt:lpstr>PowerPoint Presentation</vt:lpstr>
      <vt:lpstr>PowerPoint Presentation</vt:lpstr>
      <vt:lpstr>PowerPoint Presentation</vt:lpstr>
      <vt:lpstr>PowerPoint Presentation</vt:lpstr>
      <vt:lpstr>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admin-user</dc:creator>
  <cp:lastModifiedBy>alio</cp:lastModifiedBy>
  <cp:revision>47</cp:revision>
  <dcterms:created xsi:type="dcterms:W3CDTF">2014-03-14T06:43:05Z</dcterms:created>
  <dcterms:modified xsi:type="dcterms:W3CDTF">2018-04-18T08:06:10Z</dcterms:modified>
</cp:coreProperties>
</file>