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notesMasterIdLst>
    <p:notesMasterId r:id="rId28"/>
  </p:notesMasterIdLst>
  <p:sldIdLst>
    <p:sldId id="380" r:id="rId2"/>
    <p:sldId id="405" r:id="rId3"/>
    <p:sldId id="431" r:id="rId4"/>
    <p:sldId id="412" r:id="rId5"/>
    <p:sldId id="432" r:id="rId6"/>
    <p:sldId id="413" r:id="rId7"/>
    <p:sldId id="433" r:id="rId8"/>
    <p:sldId id="406" r:id="rId9"/>
    <p:sldId id="414" r:id="rId10"/>
    <p:sldId id="415" r:id="rId11"/>
    <p:sldId id="407" r:id="rId12"/>
    <p:sldId id="417" r:id="rId13"/>
    <p:sldId id="418" r:id="rId14"/>
    <p:sldId id="419" r:id="rId15"/>
    <p:sldId id="420" r:id="rId16"/>
    <p:sldId id="408" r:id="rId17"/>
    <p:sldId id="421" r:id="rId18"/>
    <p:sldId id="422" r:id="rId19"/>
    <p:sldId id="423" r:id="rId20"/>
    <p:sldId id="425" r:id="rId21"/>
    <p:sldId id="424" r:id="rId22"/>
    <p:sldId id="426" r:id="rId23"/>
    <p:sldId id="427" r:id="rId24"/>
    <p:sldId id="428" r:id="rId25"/>
    <p:sldId id="429" r:id="rId26"/>
    <p:sldId id="43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8000"/>
    <a:srgbClr val="00CCFF"/>
    <a:srgbClr val="3366FF"/>
    <a:srgbClr val="6699FF"/>
    <a:srgbClr val="99CCFF"/>
    <a:srgbClr val="CCECFF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19" autoAdjust="0"/>
    <p:restoredTop sz="94627" autoAdjust="0"/>
  </p:normalViewPr>
  <p:slideViewPr>
    <p:cSldViewPr>
      <p:cViewPr>
        <p:scale>
          <a:sx n="100" d="100"/>
          <a:sy n="100" d="100"/>
        </p:scale>
        <p:origin x="43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BCCB6-4B78-4BB8-A714-FA07D1C46117}" type="datetimeFigureOut">
              <a:rPr lang="en-PH" smtClean="0"/>
              <a:t>19/04/2018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AA468-B045-4F78-BC9A-ED9DC8C84B7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4622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5742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26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882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363EC-EE06-4D72-8E96-58BBC05C6A3B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77D54-43DF-4466-9F42-EB0E445FA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F672F0-68B9-47F0-91F1-3B66493E8B14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3CF04-A11C-4F73-899C-153A1DFC3D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9F91C5-AB14-44D3-8223-A26B3849ADBB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732EF-7CC2-450C-8FC8-07A9264CD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chemeClr val="accent4">
                <a:lumMod val="20000"/>
                <a:lumOff val="80000"/>
              </a:schemeClr>
            </a:gs>
            <a:gs pos="97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/>
          </p:cNvSpPr>
          <p:nvPr>
            <p:ph type="ctrTitle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effectLst/>
                <a:latin typeface="Rockwell" pitchFamily="18" charset="0"/>
              </a:rPr>
              <a:t> </a:t>
            </a: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341373" y="4876800"/>
            <a:ext cx="8534400" cy="1524000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Trainers’ Training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on Local Health Policy-Development 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for TB Control Implementation</a:t>
            </a:r>
          </a:p>
          <a:p>
            <a:pPr algn="ctr" eaLnBrk="1" hangingPunct="1">
              <a:spcBef>
                <a:spcPct val="0"/>
              </a:spcBef>
            </a:pPr>
            <a:r>
              <a:rPr lang="en-US" b="1" dirty="0">
                <a:solidFill>
                  <a:schemeClr val="bg2"/>
                </a:solidFill>
                <a:cs typeface="Arial" charset="0"/>
              </a:rPr>
              <a:t>Anchored on Evidence-Based Legislation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b="1" dirty="0">
                <a:solidFill>
                  <a:schemeClr val="bg2"/>
                </a:solidFill>
                <a:cs typeface="Arial" charset="0"/>
              </a:rPr>
              <a:t>and Participatory Decision-Making</a:t>
            </a:r>
            <a:endParaRPr lang="en-US" b="1" dirty="0">
              <a:solidFill>
                <a:schemeClr val="bg2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6173" y="3573780"/>
            <a:ext cx="79248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2"/>
                </a:solidFill>
                <a:latin typeface="Arial" charset="0"/>
                <a:cs typeface="Arial" charset="0"/>
              </a:rPr>
              <a:t>by</a:t>
            </a:r>
          </a:p>
          <a:p>
            <a:pPr algn="ctr">
              <a:defRPr/>
            </a:pPr>
            <a:r>
              <a:rPr lang="en-US" sz="2400" dirty="0">
                <a:solidFill>
                  <a:schemeClr val="bg2"/>
                </a:solidFill>
                <a:latin typeface="Arial" charset="0"/>
                <a:cs typeface="Arial" charset="0"/>
              </a:rPr>
              <a:t>Atty. Benedict Gonzales 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41373" y="1648265"/>
            <a:ext cx="8534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BASIC PRINCIPLES OF GAME THEORY AND PARTICIPATORY </a:t>
            </a:r>
          </a:p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DECISION-MAKING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29064" y="1676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C1F516B-E02C-4ECB-82B2-B3929234E4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39978"/>
            <a:ext cx="3010955" cy="1070244"/>
          </a:xfrm>
          <a:prstGeom prst="rect">
            <a:avLst/>
          </a:prstGeom>
        </p:spPr>
      </p:pic>
      <p:pic>
        <p:nvPicPr>
          <p:cNvPr id="13" name="Picture 12" descr="PBSPlogo-transparent.png">
            <a:extLst>
              <a:ext uri="{FF2B5EF4-FFF2-40B4-BE49-F238E27FC236}">
                <a16:creationId xmlns:a16="http://schemas.microsoft.com/office/drawing/2014/main" id="{A1426201-86D8-4E76-A3FB-A1C0F3EE978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2109" y="401316"/>
            <a:ext cx="1374384" cy="120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FF582E-1A6C-4A74-AA35-D7EFE2395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276600" y="473793"/>
            <a:ext cx="3226661" cy="92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585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46125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Participation carries with it feelings of ownership, and builds a strong base for the intervention in the community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If people are integral to the planning, implementation and assessment of a 	community intervention, then that intervention will be theirs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They have a stake in it not only as 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beneficiaries</a:t>
            </a:r>
            <a:r>
              <a:rPr lang="en-US" sz="2800" dirty="0">
                <a:latin typeface="+mn-lt"/>
              </a:rPr>
              <a:t> or staff or sponsors, but as 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originators</a:t>
            </a:r>
            <a:r>
              <a:rPr lang="en-US" sz="2800" dirty="0">
                <a:latin typeface="+mn-lt"/>
              </a:rPr>
              <a:t>; they will do what they can to see their work succeed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685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6322"/>
            <a:ext cx="830885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ensures that the intervention will have more credibility in all segments of the community</a:t>
            </a:r>
            <a:endParaRPr lang="en-US" sz="3000" dirty="0">
              <a:latin typeface="+mn-lt"/>
            </a:endParaRP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Because it was planned by a group representing all segments of the community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If people know that others with the same point of view and experience as theirs were instrumental in the intervention, they will assume that their interests were attended to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660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6322"/>
            <a:ext cx="838505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avoids pitfalls caused by ignorance of the realities of the community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For instance, if Muslims are part of the intervention in a community which includes many followers of Islam, they will know that lunch meetings during Ramadan are not likely to work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Long-time community members will know 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what has failed in the past, and why,</a:t>
            </a:r>
            <a:r>
              <a:rPr lang="en-US" sz="2800" dirty="0">
                <a:latin typeface="+mn-lt"/>
              </a:rPr>
              <a:t> and can keep the group from repeating past mistakes</a:t>
            </a:r>
            <a:endParaRPr lang="en-US" sz="36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7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3088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Bringing a broader range of people to the process provides access to a broader range of perspectives and ideas</a:t>
            </a:r>
          </a:p>
          <a:p>
            <a:endParaRPr lang="en-US" sz="3000" b="1" i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involves important players from the outset; hence, the support and cooperation of that important, particular individual/agency/group is assured</a:t>
            </a:r>
            <a:endParaRPr lang="en-US" sz="30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05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6322"/>
            <a:ext cx="830885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can provide an opportunity for disenfranchised groups to be heard</a:t>
            </a:r>
            <a:r>
              <a:rPr lang="en-US" sz="3000" dirty="0">
                <a:latin typeface="+mn-lt"/>
              </a:rPr>
              <a:t>, </a:t>
            </a:r>
            <a:r>
              <a:rPr lang="en-US" sz="3000" b="1" dirty="0">
                <a:latin typeface="+mn-lt"/>
              </a:rPr>
              <a:t>and teach the community to listen 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teaches skills which can help to improve the community in the long term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People learn to do planning, run meetings, analyze data, construct strategic plans - in short, to become community resources and 	leaders</a:t>
            </a:r>
            <a:endParaRPr lang="en-US" sz="30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833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90794"/>
            <a:ext cx="830885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can bring together and establish ties among community members who might normally have no contact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Such relationships - between low-income people and business leaders, for instance - are not only supportive of the intervention, but may help to create long-term relationships and break down barriers 	in the community</a:t>
            </a:r>
            <a:r>
              <a:rPr lang="en-US" sz="3000" dirty="0">
                <a:latin typeface="+mn-lt"/>
              </a:rPr>
              <a:t>  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277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46125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A participatory process builds trust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Between the organization and the community, and among the individuals involved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This trust can serve as a foundation for future community development and action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reflects the mission/goals of grass roots/community organizations because of its collaborative, inclusive methods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893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40907"/>
            <a:ext cx="84612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It implies respect for everyone in the community </a:t>
            </a:r>
            <a:r>
              <a:rPr lang="en-US" sz="2800" dirty="0">
                <a:latin typeface="+mn-lt"/>
              </a:rPr>
              <a:t>and, thus, sets a standard for community participation and empowerment that other organizations may feel compelled to follow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Logically, a participatory process should be effective</a:t>
            </a:r>
            <a:r>
              <a:rPr lang="en-US" sz="3000" dirty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since it includes the views of everyone affected, and should work to assure that all assets/needs are identified and addressed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99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6262"/>
            <a:ext cx="84612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Finally, it does things the way they should be done</a:t>
            </a:r>
          </a:p>
          <a:p>
            <a:endParaRPr lang="en-US" sz="3000" b="1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600" dirty="0">
                <a:latin typeface="+mn-lt"/>
              </a:rPr>
              <a:t>It respects everyone's intelligence, values, ideas and experience</a:t>
            </a:r>
          </a:p>
          <a:p>
            <a:endParaRPr lang="en-US" sz="26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600" dirty="0">
                <a:latin typeface="+mn-lt"/>
              </a:rPr>
              <a:t>By empowering the community and the target population, your organization can give substance to its ideals</a:t>
            </a:r>
          </a:p>
          <a:p>
            <a:endParaRPr lang="en-US" sz="26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600" dirty="0">
                <a:latin typeface="+mn-lt"/>
              </a:rPr>
              <a:t>It is almost always the most ethical way to plan a community intervention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Advantages of the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427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06927"/>
            <a:ext cx="846125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A participatory process almost always takes a longer time to implement</a:t>
            </a:r>
          </a:p>
          <a:p>
            <a:endParaRPr lang="en-US" sz="3000" b="1" i="0" dirty="0">
              <a:latin typeface="proxima_nova_rgregular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A diverse group always takes longer to make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decisions and come to conclusions than does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an individual or small group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proxima_nova_rgregular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It could take so long that an opportunity is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missed, or that valuable time is lost that could be spent addressing the problem</a:t>
            </a:r>
            <a:endParaRPr lang="en-US" sz="30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2097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200" b="1" dirty="0">
                <a:latin typeface="+mn-lt"/>
              </a:rPr>
              <a:t>An approach in which everyone who has a stake in the intervention has a voice, either in person or by representation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Decision-Making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6920" name="Picture 8" descr="Teamwork swoosh people  Stock Photo - 15252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805" y="3581400"/>
            <a:ext cx="260299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A Group of Men Joined In a Circle - Royalty Free Clipart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852" y="316992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219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52575"/>
            <a:ext cx="846125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+mn-lt"/>
              </a:rPr>
              <a:t>Members of the target population or the community may not agree with the "experts " about what is needed</a:t>
            </a:r>
          </a:p>
          <a:p>
            <a:endParaRPr lang="en-US" sz="3000" b="1" i="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This may point out serious flaws in a proposed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plan, and acknowledging and addressing those flaws may be difficult</a:t>
            </a:r>
          </a:p>
          <a:p>
            <a:endParaRPr lang="en-US" sz="2800" dirty="0">
              <a:latin typeface="proxima_nova_rgregular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proxima_nova_rgregular"/>
              </a:rPr>
              <a:t>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t may also mean that the target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population or community simply don't know or understand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why the intervention is in fact a good idea</a:t>
            </a:r>
            <a:endParaRPr lang="en-US" sz="30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043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04800" y="1495246"/>
            <a:ext cx="944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Often, the most difficult part is to make sure that the "experts" actually listen to the community</a:t>
            </a:r>
          </a:p>
          <a:p>
            <a:pPr lvl="1" eaLnBrk="0" hangingPunct="0"/>
            <a:endParaRPr lang="en-US" sz="2800" dirty="0">
              <a:latin typeface="proxima_nova_rgregular"/>
            </a:endParaRPr>
          </a:p>
          <a:p>
            <a:pPr marL="914400" lvl="1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The goal isn't automatic acceptance of those ideas, but serious discussion of them</a:t>
            </a:r>
          </a:p>
          <a:p>
            <a:pPr lvl="1" eaLnBrk="0" hangingPunct="0"/>
            <a:endParaRPr kumimoji="0" lang="en-US" sz="2800" b="0" i="0" u="none" strike="noStrike" cap="none" normalizeH="0" baseline="0" dirty="0">
              <a:ln>
                <a:noFill/>
              </a:ln>
              <a:effectLst/>
              <a:latin typeface="proxima_nova_rgregular"/>
            </a:endParaRPr>
          </a:p>
          <a:p>
            <a:pPr marL="914400" lvl="1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If it’s assumed that only the experts have something to offer, then the process isn't participatory</a:t>
            </a:r>
          </a:p>
          <a:p>
            <a:pPr lvl="1" eaLnBrk="0" hangingPunct="0"/>
            <a:endParaRPr kumimoji="0" lang="en-US" sz="2800" b="0" i="0" u="none" strike="noStrike" cap="none" normalizeH="0" baseline="0" dirty="0">
              <a:ln>
                <a:noFill/>
              </a:ln>
              <a:effectLst/>
              <a:latin typeface="proxima_nova_rgregular"/>
            </a:endParaRPr>
          </a:p>
          <a:p>
            <a:pPr marL="914400" lvl="1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It can be difficult, even for an outstanding facilitator, to turn this situation around</a:t>
            </a:r>
          </a:p>
          <a:p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 </a:t>
            </a:r>
            <a:endParaRPr lang="en-US" sz="3000" dirty="0">
              <a:latin typeface="+mn-lt"/>
            </a:endParaRP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0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04800" y="1529001"/>
            <a:ext cx="84612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+mn-lt"/>
              </a:rPr>
              <a:t>A lot of education may be needed, both for community members and the organization</a:t>
            </a:r>
          </a:p>
          <a:p>
            <a:pPr lvl="0" eaLnBrk="0" hangingPunct="0"/>
            <a:endParaRPr lang="en-US" sz="3000" b="1" i="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lang="en-US" sz="2400" dirty="0">
                <a:latin typeface="+mn-lt"/>
              </a:rPr>
              <a:t>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he target population may not have technical knowledge or experience to see what the organization is trying to do</a:t>
            </a:r>
          </a:p>
          <a:p>
            <a:pPr lvl="0" eaLnBrk="0" hangingPunct="0"/>
            <a:endParaRPr lang="en-US" sz="240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Some may need new skills to participate fully in the process</a:t>
            </a:r>
          </a:p>
          <a:p>
            <a:pPr lvl="0" eaLnBrk="0" hangingPunct="0"/>
            <a:endParaRPr lang="en-US" sz="240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The organization may need to learn more about the local culture, political issues, and community history to tailor the intervention to the needs of the target population</a:t>
            </a:r>
          </a:p>
        </p:txBody>
      </p:sp>
    </p:spTree>
    <p:extLst>
      <p:ext uri="{BB962C8B-B14F-4D97-AF65-F5344CB8AC3E}">
        <p14:creationId xmlns:p14="http://schemas.microsoft.com/office/powerpoint/2010/main" val="1347134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1552575"/>
            <a:ext cx="8458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hangingPunct="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A</a:t>
            </a: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+mn-lt"/>
              </a:rPr>
              <a:t> determined individual can wreck the  process if he/she is not handled well</a:t>
            </a:r>
            <a:endParaRPr lang="en-US" sz="3000" dirty="0">
              <a:latin typeface="+mn-lt"/>
            </a:endParaRPr>
          </a:p>
          <a:p>
            <a:pPr lvl="0" eaLnBrk="0" hangingPunct="0"/>
            <a:endParaRPr kumimoji="0" lang="en-US" sz="30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Someone who has a particular axe to grind,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or who has a personal agenda, or who's convinced that only he/she knows what's right for the community can make a participatory process very difficult</a:t>
            </a:r>
          </a:p>
          <a:p>
            <a:pPr lvl="0" eaLnBrk="0" hangingPunct="0"/>
            <a:endParaRPr lang="en-US" sz="280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Handling the situation can take both tact and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toughness</a:t>
            </a:r>
          </a:p>
        </p:txBody>
      </p:sp>
    </p:spTree>
    <p:extLst>
      <p:ext uri="{BB962C8B-B14F-4D97-AF65-F5344CB8AC3E}">
        <p14:creationId xmlns:p14="http://schemas.microsoft.com/office/powerpoint/2010/main" val="3573322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1524000"/>
            <a:ext cx="8458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+mn-lt"/>
              </a:rPr>
              <a:t>It may be difficult to assure that all the right people get to the table</a:t>
            </a:r>
          </a:p>
          <a:p>
            <a:pPr lvl="0" eaLnBrk="0" hangingPunct="0"/>
            <a:endParaRPr lang="en-US" sz="3000" b="1" i="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Some key people may simply not want to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participate</a:t>
            </a:r>
          </a:p>
          <a:p>
            <a:pPr marL="457200" lvl="0" indent="-457200" eaLnBrk="0" hangingPunct="0">
              <a:buFont typeface="Wingdings" pitchFamily="2" charset="2"/>
              <a:buChar char="§"/>
            </a:pPr>
            <a:endParaRPr lang="en-US" sz="2800" dirty="0">
              <a:latin typeface="+mn-lt"/>
            </a:endParaRPr>
          </a:p>
          <a:p>
            <a:pPr marL="457200" lvl="0" indent="-457200" eaLnBrk="0" hangingPunct="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Factions in the community, a history of failed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attempts at communication, ignorance of</a:t>
            </a:r>
            <a:r>
              <a:rPr kumimoji="0" lang="en-US" sz="2800" b="0" i="0" u="none" strike="noStrike" cap="none" normalizeH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which groups or individuals are important, etc. may complicate the participatory process</a:t>
            </a:r>
          </a:p>
          <a:p>
            <a:pPr lvl="0" eaLnBrk="0" hangingPunct="0"/>
            <a:r>
              <a:rPr lang="en-US" sz="2800" dirty="0">
                <a:latin typeface="+mn-lt"/>
              </a:rPr>
              <a:t>	</a:t>
            </a:r>
            <a:endParaRPr kumimoji="0" lang="en-US" sz="28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4747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are the Disadvantages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of the Participatory Approach?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7200" y="1524000"/>
            <a:ext cx="83058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kumimoji="0" lang="en-US" sz="3000" b="1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The process demands patience and commitment on everyone's part</a:t>
            </a:r>
          </a:p>
          <a:p>
            <a:endParaRPr lang="en-US" sz="3000" b="1" i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People have to maintain their commitment over time, remain civil while discussing issues about which they may have strong feelings, and be willing to compromise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A few misplaced words, or a small number of key people losing interest can upset the whole process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316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We all Need to Commit to the Participatory Approach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16002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§"/>
            </a:pPr>
            <a:r>
              <a:rPr kumimoji="0" lang="en-US" sz="300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While these disadvantages present</a:t>
            </a:r>
            <a:r>
              <a:rPr kumimoji="0" lang="en-US" sz="3000" i="0" u="none" strike="noStrike" cap="none" normalizeH="0" dirty="0">
                <a:ln>
                  <a:noFill/>
                </a:ln>
                <a:effectLst/>
                <a:latin typeface="proxima_nova_rgregular"/>
              </a:rPr>
              <a:t> </a:t>
            </a:r>
            <a:r>
              <a:rPr kumimoji="0" lang="en-US" sz="300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challenges to the success of a participatory process of decision-making, overcoming them may tremendously increase the possibility of</a:t>
            </a:r>
            <a:r>
              <a:rPr kumimoji="0" lang="en-US" sz="3000" i="0" u="none" strike="noStrike" cap="none" normalizeH="0" baseline="0" dirty="0">
                <a:ln>
                  <a:noFill/>
                </a:ln>
                <a:effectLst/>
                <a:latin typeface="Arial"/>
              </a:rPr>
              <a:t> </a:t>
            </a:r>
            <a:r>
              <a:rPr kumimoji="0" lang="en-US" sz="3000" i="0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designing</a:t>
            </a:r>
            <a:r>
              <a:rPr kumimoji="0" lang="en-US" sz="3000" i="0" strike="noStrike" cap="none" normalizeH="0" baseline="0" dirty="0">
                <a:ln>
                  <a:noFill/>
                </a:ln>
                <a:effectLst/>
                <a:latin typeface="Arial"/>
              </a:rPr>
              <a:t> </a:t>
            </a:r>
            <a:r>
              <a:rPr kumimoji="0" lang="en-US" sz="3000" i="0" u="none" strike="noStrike" cap="none" normalizeH="0" baseline="0" dirty="0">
                <a:ln>
                  <a:noFill/>
                </a:ln>
                <a:effectLst/>
                <a:latin typeface="proxima_nova_rgregular"/>
              </a:rPr>
              <a:t>and carrying out an effective community intervention</a:t>
            </a:r>
          </a:p>
          <a:p>
            <a:pPr eaLnBrk="0" hangingPunct="0"/>
            <a:endParaRPr lang="en-US" sz="3000" dirty="0">
              <a:latin typeface="proxima_nova_rgregular"/>
            </a:endParaRPr>
          </a:p>
          <a:p>
            <a:pPr marL="457200" indent="-457200" eaLnBrk="0" hangingPunct="0">
              <a:buFont typeface="Wingdings" pitchFamily="2" charset="2"/>
              <a:buChar char="§"/>
            </a:pPr>
            <a:r>
              <a:rPr lang="en-US" sz="3000" dirty="0">
                <a:latin typeface="+mn-lt"/>
              </a:rPr>
              <a:t>Overcoming these barriers can have profound positive consequences in the community over the long term</a:t>
            </a:r>
          </a:p>
          <a:p>
            <a:pPr marL="457200" lvl="0" indent="-457200" eaLnBrk="0" hangingPunct="0">
              <a:buFont typeface="Wingdings" pitchFamily="2" charset="2"/>
              <a:buChar char="§"/>
            </a:pPr>
            <a:endParaRPr kumimoji="0" lang="en-US" sz="300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1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Decision-Making</a:t>
            </a:r>
          </a:p>
        </p:txBody>
      </p:sp>
      <p:pic>
        <p:nvPicPr>
          <p:cNvPr id="171010" name="Picture 2" descr="3d people of different nationalities at the conference table glass around the earth globe Stock Photo - 146648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134" y="914400"/>
            <a:ext cx="365218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04800" y="3923943"/>
            <a:ext cx="84612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n-lt"/>
              </a:rPr>
              <a:t>Staff of the organization that will run it, members of the target population, community officials, interested citizens, and people from involved agencies, schools, and other institutions ─ all should be invited to the table</a:t>
            </a:r>
          </a:p>
        </p:txBody>
      </p:sp>
    </p:spTree>
    <p:extLst>
      <p:ext uri="{BB962C8B-B14F-4D97-AF65-F5344CB8AC3E}">
        <p14:creationId xmlns:p14="http://schemas.microsoft.com/office/powerpoint/2010/main" val="12485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Everyone's participation should be welcomed and respected, and the process shouldn't be dominated by any individual or group, or by a single point of view</a:t>
            </a:r>
          </a:p>
          <a:p>
            <a:endParaRPr lang="en-US" sz="30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That's the ideal but the reality may often be quite different</a:t>
            </a:r>
          </a:p>
          <a:p>
            <a:endParaRPr lang="en-US" sz="30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Some people might not want to be involved - they may feel it takes too much time, or they don't have the skills needed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Decision-Making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40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Particular individuals or groups may feel left out and disrespected if not invited to participate</a:t>
            </a:r>
          </a:p>
          <a:p>
            <a:endParaRPr lang="en-US" sz="30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The process may be a rubber stamp for ideas that have already been developed</a:t>
            </a:r>
          </a:p>
          <a:p>
            <a:endParaRPr lang="en-US" sz="30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Some people's opinions may be listened to more carefully than those of others</a:t>
            </a:r>
          </a:p>
          <a:p>
            <a:endParaRPr lang="en-US" sz="30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dirty="0">
                <a:latin typeface="+mj-lt"/>
              </a:rPr>
              <a:t>In some of these situations, a participatory process can cause many problems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Participatory Decision-Making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20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05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Implies that you will not just ask for someone's opinion before you do what you were going to do anyway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Rather that each participant becomes an important contributor to the process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A true participatory approach is one in which everyone's perspective is considered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Meaning of the Term “Participatory”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97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05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That doesn't mean that people can't challenge others' assumptions, or argue about what the best strategy might be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It does mean, however, that everyone's thoughts are respected, and it isn't necessarily assumed that the professionals automatically know what's best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Everyone actually gets to participate in the process, and has some role in decision-making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Meaning of the Term “Participatory”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49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058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Many low-income/minority individuals and groups feel that they have no voice in society, that they are not listened to even when they are asked for their opinions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True participation means that everyone has a voice which must be acknowledged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Acknowledgment also implies having enough respect for another's opinion to argue with it, and not to treat it with “reverse condescension”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Meaning of the Term “Participatory”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47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01554"/>
            <a:ext cx="83058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+mn-lt"/>
              </a:rPr>
              <a:t>A truly participatory process would include not only everyone being heard, but also everyone thrashing out ideas and goals, and wrestling with new concepts</a:t>
            </a:r>
          </a:p>
          <a:p>
            <a:endParaRPr lang="en-US" sz="30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In order for this to happen, those with less education and "status" often need extra support, to learn the process and to believe that their opinions/ideas are important and worth stating</a:t>
            </a:r>
          </a:p>
          <a:p>
            <a:endParaRPr lang="en-US" sz="2800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>
                <a:latin typeface="+mn-lt"/>
              </a:rPr>
              <a:t>All of this takes time, but the rewards are great</a:t>
            </a:r>
          </a:p>
        </p:txBody>
      </p:sp>
      <p:sp>
        <p:nvSpPr>
          <p:cNvPr id="3" name="Rectangle 4"/>
          <p:cNvSpPr txBox="1">
            <a:spLocks/>
          </p:cNvSpPr>
          <p:nvPr/>
        </p:nvSpPr>
        <p:spPr bwMode="auto">
          <a:xfrm>
            <a:off x="457200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Meaning of the Term “Participatory”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4697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9546</TotalTime>
  <Words>1462</Words>
  <Application>Microsoft Office PowerPoint</Application>
  <PresentationFormat>On-screen Show (4:3)</PresentationFormat>
  <Paragraphs>174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Book Antiqua</vt:lpstr>
      <vt:lpstr>Calibri</vt:lpstr>
      <vt:lpstr>Cambria</vt:lpstr>
      <vt:lpstr>Franklin Gothic Book</vt:lpstr>
      <vt:lpstr>Lucida Handwriting</vt:lpstr>
      <vt:lpstr>proxima_nova_rgregular</vt:lpstr>
      <vt:lpstr>Rockwell</vt:lpstr>
      <vt:lpstr>Wingdings</vt:lpstr>
      <vt:lpstr>Wingdings 2</vt:lpstr>
      <vt:lpstr>Technic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Framework  for Starting an Inter-LGU Alliance</dc:title>
  <dc:creator>HP430</dc:creator>
  <cp:lastModifiedBy>alio</cp:lastModifiedBy>
  <cp:revision>338</cp:revision>
  <dcterms:created xsi:type="dcterms:W3CDTF">2006-08-16T00:00:00Z</dcterms:created>
  <dcterms:modified xsi:type="dcterms:W3CDTF">2018-04-19T06:33:54Z</dcterms:modified>
</cp:coreProperties>
</file>