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6" r:id="rId2"/>
    <p:sldId id="274" r:id="rId3"/>
    <p:sldId id="275" r:id="rId4"/>
    <p:sldId id="276"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588" autoAdjust="0"/>
    <p:restoredTop sz="93981" autoAdjust="0"/>
  </p:normalViewPr>
  <p:slideViewPr>
    <p:cSldViewPr>
      <p:cViewPr varScale="1">
        <p:scale>
          <a:sx n="64" d="100"/>
          <a:sy n="64" d="100"/>
        </p:scale>
        <p:origin x="1482"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778"/>
    </p:cViewPr>
  </p:sorterViewPr>
  <p:notesViewPr>
    <p:cSldViewPr>
      <p:cViewPr varScale="1">
        <p:scale>
          <a:sx n="53" d="100"/>
          <a:sy n="53" d="100"/>
        </p:scale>
        <p:origin x="284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2F7D6E-F9DA-4A5E-88B8-288FE504531D}" type="datetimeFigureOut">
              <a:rPr lang="en-PH" smtClean="0"/>
              <a:t>18/04/2018</a:t>
            </a:fld>
            <a:endParaRPr lang="en-PH"/>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4923D3-3503-4D75-8B63-2030020096A2}" type="slidenum">
              <a:rPr lang="en-PH" smtClean="0"/>
              <a:t>‹#›</a:t>
            </a:fld>
            <a:endParaRPr lang="en-PH"/>
          </a:p>
        </p:txBody>
      </p:sp>
    </p:spTree>
    <p:extLst>
      <p:ext uri="{BB962C8B-B14F-4D97-AF65-F5344CB8AC3E}">
        <p14:creationId xmlns:p14="http://schemas.microsoft.com/office/powerpoint/2010/main" val="17580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5A4923D3-3503-4D75-8B63-2030020096A2}" type="slidenum">
              <a:rPr lang="en-PH" smtClean="0"/>
              <a:t>1</a:t>
            </a:fld>
            <a:endParaRPr lang="en-PH"/>
          </a:p>
        </p:txBody>
      </p:sp>
    </p:spTree>
    <p:extLst>
      <p:ext uri="{BB962C8B-B14F-4D97-AF65-F5344CB8AC3E}">
        <p14:creationId xmlns:p14="http://schemas.microsoft.com/office/powerpoint/2010/main" val="3871943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5A4923D3-3503-4D75-8B63-2030020096A2}" type="slidenum">
              <a:rPr lang="en-PH" smtClean="0"/>
              <a:t>2</a:t>
            </a:fld>
            <a:endParaRPr lang="en-PH"/>
          </a:p>
        </p:txBody>
      </p:sp>
    </p:spTree>
    <p:extLst>
      <p:ext uri="{BB962C8B-B14F-4D97-AF65-F5344CB8AC3E}">
        <p14:creationId xmlns:p14="http://schemas.microsoft.com/office/powerpoint/2010/main" val="1246905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5A4923D3-3503-4D75-8B63-2030020096A2}" type="slidenum">
              <a:rPr lang="en-PH" smtClean="0"/>
              <a:t>3</a:t>
            </a:fld>
            <a:endParaRPr lang="en-PH"/>
          </a:p>
        </p:txBody>
      </p:sp>
    </p:spTree>
    <p:extLst>
      <p:ext uri="{BB962C8B-B14F-4D97-AF65-F5344CB8AC3E}">
        <p14:creationId xmlns:p14="http://schemas.microsoft.com/office/powerpoint/2010/main" val="304588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5A4923D3-3503-4D75-8B63-2030020096A2}" type="slidenum">
              <a:rPr lang="en-PH" smtClean="0"/>
              <a:t>4</a:t>
            </a:fld>
            <a:endParaRPr lang="en-PH"/>
          </a:p>
        </p:txBody>
      </p:sp>
    </p:spTree>
    <p:extLst>
      <p:ext uri="{BB962C8B-B14F-4D97-AF65-F5344CB8AC3E}">
        <p14:creationId xmlns:p14="http://schemas.microsoft.com/office/powerpoint/2010/main" val="3166773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5F07461-92F5-44D1-9108-127CE94671DC}" type="datetimeFigureOut">
              <a:rPr lang="en-US" smtClean="0"/>
              <a:pPr/>
              <a:t>4/18/2018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9F94D49-2BE1-4056-AC54-792FDD5C2F1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5F07461-92F5-44D1-9108-127CE94671DC}" type="datetimeFigureOut">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F94D49-2BE1-4056-AC54-792FDD5C2F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5F07461-92F5-44D1-9108-127CE94671DC}" type="datetimeFigureOut">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F94D49-2BE1-4056-AC54-792FDD5C2F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5F07461-92F5-44D1-9108-127CE94671DC}" type="datetimeFigureOut">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F94D49-2BE1-4056-AC54-792FDD5C2F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5F07461-92F5-44D1-9108-127CE94671DC}" type="datetimeFigureOut">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F94D49-2BE1-4056-AC54-792FDD5C2F1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5F07461-92F5-44D1-9108-127CE94671DC}" type="datetimeFigureOut">
              <a:rPr lang="en-US" smtClean="0"/>
              <a:pPr/>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F94D49-2BE1-4056-AC54-792FDD5C2F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5F07461-92F5-44D1-9108-127CE94671DC}" type="datetimeFigureOut">
              <a:rPr lang="en-US" smtClean="0"/>
              <a:pPr/>
              <a:t>4/18/2018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F94D49-2BE1-4056-AC54-792FDD5C2F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55F07461-92F5-44D1-9108-127CE94671DC}" type="datetimeFigureOut">
              <a:rPr lang="en-US" smtClean="0"/>
              <a:pPr/>
              <a:t>4/18/2018</a:t>
            </a:fld>
            <a:endParaRPr lang="en-US"/>
          </a:p>
        </p:txBody>
      </p:sp>
      <p:sp>
        <p:nvSpPr>
          <p:cNvPr id="8" name="Slide Number Placeholder 7"/>
          <p:cNvSpPr>
            <a:spLocks noGrp="1"/>
          </p:cNvSpPr>
          <p:nvPr>
            <p:ph type="sldNum" sz="quarter" idx="11"/>
          </p:nvPr>
        </p:nvSpPr>
        <p:spPr/>
        <p:txBody>
          <a:bodyPr/>
          <a:lstStyle/>
          <a:p>
            <a:fld id="{69F94D49-2BE1-4056-AC54-792FDD5C2F12}"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F07461-92F5-44D1-9108-127CE94671DC}" type="datetimeFigureOut">
              <a:rPr lang="en-US" smtClean="0"/>
              <a:pPr/>
              <a:t>4/18/2018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F94D49-2BE1-4056-AC54-792FDD5C2F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5F07461-92F5-44D1-9108-127CE94671DC}" type="datetimeFigureOut">
              <a:rPr lang="en-US" smtClean="0"/>
              <a:pPr/>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69F94D49-2BE1-4056-AC54-792FDD5C2F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55F07461-92F5-44D1-9108-127CE94671DC}" type="datetimeFigureOut">
              <a:rPr lang="en-US" smtClean="0"/>
              <a:pPr/>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F94D49-2BE1-4056-AC54-792FDD5C2F1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5F07461-92F5-44D1-9108-127CE94671DC}" type="datetimeFigureOut">
              <a:rPr lang="en-US" smtClean="0"/>
              <a:pPr/>
              <a:t>4/18/2018</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69F94D49-2BE1-4056-AC54-792FDD5C2F1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26000">
              <a:schemeClr val="accent6">
                <a:lumMod val="20000"/>
                <a:lumOff val="80000"/>
              </a:schemeClr>
            </a:gs>
            <a:gs pos="100000">
              <a:schemeClr val="bg2">
                <a:shade val="60000"/>
                <a:satMod val="150000"/>
              </a:schemeClr>
            </a:gs>
            <a:gs pos="100000">
              <a:schemeClr val="bg2">
                <a:tint val="83000"/>
                <a:satMod val="200000"/>
              </a:schemeClr>
            </a:gs>
          </a:gsLst>
          <a:lin ang="13000000" scaled="0"/>
        </a:gradFill>
        <a:effectLst/>
      </p:bgPr>
    </p:bg>
    <p:spTree>
      <p:nvGrpSpPr>
        <p:cNvPr id="1" name=""/>
        <p:cNvGrpSpPr/>
        <p:nvPr/>
      </p:nvGrpSpPr>
      <p:grpSpPr>
        <a:xfrm>
          <a:off x="0" y="0"/>
          <a:ext cx="0" cy="0"/>
          <a:chOff x="0" y="0"/>
          <a:chExt cx="0" cy="0"/>
        </a:xfrm>
      </p:grpSpPr>
      <p:sp>
        <p:nvSpPr>
          <p:cNvPr id="4" name="Rectangle 5"/>
          <p:cNvSpPr>
            <a:spLocks noGrp="1"/>
          </p:cNvSpPr>
          <p:nvPr>
            <p:ph type="ctrTitle"/>
          </p:nvPr>
        </p:nvSpPr>
        <p:spPr bwMode="auto">
          <a:xfrm>
            <a:off x="429064" y="3337560"/>
            <a:ext cx="6480048" cy="2301240"/>
          </a:xfrm>
        </p:spPr>
        <p:txBody>
          <a:bodyPr vert="horz" wrap="square" lIns="91440" tIns="45720" bIns="45720" numCol="1" anchorCtr="0" compatLnSpc="1">
            <a:prstTxWarp prst="textNoShape">
              <a:avLst/>
            </a:prstTxWarp>
          </a:bodyPr>
          <a:lstStyle/>
          <a:p>
            <a:pPr>
              <a:defRPr/>
            </a:pPr>
            <a:r>
              <a:rPr lang="en-US" dirty="0">
                <a:effectLst/>
                <a:latin typeface="Rockwell" pitchFamily="18" charset="0"/>
              </a:rPr>
              <a:t> </a:t>
            </a:r>
          </a:p>
        </p:txBody>
      </p:sp>
      <p:sp>
        <p:nvSpPr>
          <p:cNvPr id="5" name="Subtitle 2"/>
          <p:cNvSpPr>
            <a:spLocks noGrp="1"/>
          </p:cNvSpPr>
          <p:nvPr>
            <p:ph type="subTitle" idx="1"/>
          </p:nvPr>
        </p:nvSpPr>
        <p:spPr>
          <a:xfrm>
            <a:off x="429064" y="4136849"/>
            <a:ext cx="8534400" cy="2438397"/>
          </a:xfrm>
        </p:spPr>
        <p:txBody>
          <a:bodyPr>
            <a:noAutofit/>
          </a:bodyPr>
          <a:lstStyle/>
          <a:p>
            <a:pPr algn="ctr" eaLnBrk="1" hangingPunct="1">
              <a:spcBef>
                <a:spcPct val="0"/>
              </a:spcBef>
            </a:pPr>
            <a:r>
              <a:rPr lang="en-US" sz="2800" b="1" dirty="0">
                <a:solidFill>
                  <a:schemeClr val="bg2"/>
                </a:solidFill>
                <a:cs typeface="Arial" charset="0"/>
              </a:rPr>
              <a:t>Trainers’ Training on</a:t>
            </a:r>
          </a:p>
          <a:p>
            <a:pPr algn="ctr" eaLnBrk="1" hangingPunct="1">
              <a:spcBef>
                <a:spcPct val="0"/>
              </a:spcBef>
            </a:pPr>
            <a:r>
              <a:rPr lang="en-US" sz="2800" b="1" dirty="0">
                <a:solidFill>
                  <a:schemeClr val="bg2"/>
                </a:solidFill>
                <a:cs typeface="Arial" charset="0"/>
              </a:rPr>
              <a:t>Local Health Policy Development for </a:t>
            </a:r>
          </a:p>
          <a:p>
            <a:pPr algn="ctr" eaLnBrk="1" hangingPunct="1">
              <a:spcBef>
                <a:spcPct val="0"/>
              </a:spcBef>
            </a:pPr>
            <a:r>
              <a:rPr lang="en-US" sz="2800" b="1" dirty="0">
                <a:solidFill>
                  <a:schemeClr val="bg2"/>
                </a:solidFill>
                <a:cs typeface="Arial" charset="0"/>
              </a:rPr>
              <a:t>TB Control Implementation</a:t>
            </a:r>
          </a:p>
          <a:p>
            <a:pPr algn="ctr" eaLnBrk="1" hangingPunct="1">
              <a:spcBef>
                <a:spcPct val="0"/>
              </a:spcBef>
            </a:pPr>
            <a:endParaRPr lang="en-US" sz="2400" dirty="0">
              <a:solidFill>
                <a:schemeClr val="bg2"/>
              </a:solidFill>
              <a:cs typeface="Arial" charset="0"/>
            </a:endParaRPr>
          </a:p>
          <a:p>
            <a:pPr algn="ctr" eaLnBrk="1" hangingPunct="1">
              <a:spcBef>
                <a:spcPct val="0"/>
              </a:spcBef>
            </a:pPr>
            <a:r>
              <a:rPr lang="en-US" sz="2400" b="1" dirty="0">
                <a:solidFill>
                  <a:schemeClr val="bg2"/>
                </a:solidFill>
                <a:cs typeface="Arial" charset="0"/>
              </a:rPr>
              <a:t>Anchored on Evidence-Based Legislation </a:t>
            </a:r>
          </a:p>
          <a:p>
            <a:pPr algn="ctr" eaLnBrk="1" hangingPunct="1">
              <a:spcBef>
                <a:spcPct val="0"/>
              </a:spcBef>
            </a:pPr>
            <a:r>
              <a:rPr lang="en-US" sz="2400" b="1" dirty="0">
                <a:solidFill>
                  <a:schemeClr val="bg2"/>
                </a:solidFill>
                <a:cs typeface="Arial" charset="0"/>
              </a:rPr>
              <a:t>and Participatory Decision-Making</a:t>
            </a:r>
            <a:endParaRPr lang="en-US" sz="2400" b="1" dirty="0">
              <a:solidFill>
                <a:schemeClr val="bg2"/>
              </a:solidFill>
              <a:latin typeface="Book Antiqua" pitchFamily="18" charset="0"/>
              <a:cs typeface="Arial" charset="0"/>
            </a:endParaRPr>
          </a:p>
        </p:txBody>
      </p:sp>
      <p:sp>
        <p:nvSpPr>
          <p:cNvPr id="7" name="Text Box 6"/>
          <p:cNvSpPr txBox="1">
            <a:spLocks noChangeArrowheads="1"/>
          </p:cNvSpPr>
          <p:nvPr/>
        </p:nvSpPr>
        <p:spPr bwMode="auto">
          <a:xfrm>
            <a:off x="454146" y="2029462"/>
            <a:ext cx="8004054"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600" b="1" dirty="0">
                <a:solidFill>
                  <a:srgbClr val="FFFF00"/>
                </a:solidFill>
                <a:latin typeface="Cambria" pitchFamily="18" charset="0"/>
              </a:rPr>
              <a:t>WORKSHOP PROCESS GUIDE: </a:t>
            </a:r>
          </a:p>
          <a:p>
            <a:pPr algn="ctr" eaLnBrk="1" hangingPunct="1"/>
            <a:r>
              <a:rPr lang="en-US" sz="3600" b="1" dirty="0">
                <a:solidFill>
                  <a:srgbClr val="FFFF00"/>
                </a:solidFill>
                <a:latin typeface="Cambria" pitchFamily="18" charset="0"/>
              </a:rPr>
              <a:t>PARTICIPATORY PROCESS OF</a:t>
            </a:r>
          </a:p>
          <a:p>
            <a:pPr algn="ctr" eaLnBrk="1" hangingPunct="1"/>
            <a:r>
              <a:rPr lang="en-US" sz="3600" b="1" dirty="0">
                <a:solidFill>
                  <a:srgbClr val="FFFF00"/>
                </a:solidFill>
                <a:latin typeface="Cambria" pitchFamily="18" charset="0"/>
              </a:rPr>
              <a:t>POLICY DEVELOPMENT</a:t>
            </a:r>
          </a:p>
        </p:txBody>
      </p:sp>
      <p:cxnSp>
        <p:nvCxnSpPr>
          <p:cNvPr id="11" name="Straight Connector 10"/>
          <p:cNvCxnSpPr/>
          <p:nvPr/>
        </p:nvCxnSpPr>
        <p:spPr>
          <a:xfrm>
            <a:off x="454146" y="16764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3A4F2499-F4D4-4C3D-849F-A3F887B307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188" y="361382"/>
            <a:ext cx="2799940" cy="995239"/>
          </a:xfrm>
          <a:prstGeom prst="rect">
            <a:avLst/>
          </a:prstGeom>
        </p:spPr>
      </p:pic>
      <p:pic>
        <p:nvPicPr>
          <p:cNvPr id="10" name="Picture 11">
            <a:extLst>
              <a:ext uri="{FF2B5EF4-FFF2-40B4-BE49-F238E27FC236}">
                <a16:creationId xmlns:a16="http://schemas.microsoft.com/office/drawing/2014/main" id="{0ABB49DC-028B-408A-B204-A195BA5AB4C4}"/>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r="63464"/>
          <a:stretch>
            <a:fillRect/>
          </a:stretch>
        </p:blipFill>
        <p:spPr bwMode="auto">
          <a:xfrm>
            <a:off x="3669088" y="474532"/>
            <a:ext cx="3088226" cy="881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PBSPlogo-transparent.png">
            <a:extLst>
              <a:ext uri="{FF2B5EF4-FFF2-40B4-BE49-F238E27FC236}">
                <a16:creationId xmlns:a16="http://schemas.microsoft.com/office/drawing/2014/main" id="{07201582-E732-419B-8161-E2758AA09A4F}"/>
              </a:ext>
            </a:extLst>
          </p:cNvPr>
          <p:cNvPicPr>
            <a:picLocks noChangeAspect="1"/>
          </p:cNvPicPr>
          <p:nvPr/>
        </p:nvPicPr>
        <p:blipFill>
          <a:blip r:embed="rId5" cstate="print"/>
          <a:srcRect/>
          <a:stretch>
            <a:fillRect/>
          </a:stretch>
        </p:blipFill>
        <p:spPr bwMode="auto">
          <a:xfrm>
            <a:off x="7526327" y="326699"/>
            <a:ext cx="1214902" cy="1064604"/>
          </a:xfrm>
          <a:prstGeom prst="rect">
            <a:avLst/>
          </a:prstGeom>
          <a:noFill/>
          <a:ln w="9525">
            <a:noFill/>
            <a:miter lim="800000"/>
            <a:headEnd/>
            <a:tailEnd/>
          </a:ln>
        </p:spPr>
      </p:pic>
    </p:spTree>
    <p:extLst>
      <p:ext uri="{BB962C8B-B14F-4D97-AF65-F5344CB8AC3E}">
        <p14:creationId xmlns:p14="http://schemas.microsoft.com/office/powerpoint/2010/main" val="1022664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454146" y="12192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9" name="Rectangle 4"/>
          <p:cNvSpPr txBox="1">
            <a:spLocks/>
          </p:cNvSpPr>
          <p:nvPr/>
        </p:nvSpPr>
        <p:spPr bwMode="auto">
          <a:xfrm>
            <a:off x="838200" y="76200"/>
            <a:ext cx="7467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rmAutofit fontScale="70000" lnSpcReduction="20000"/>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a:r>
              <a:rPr lang="en-US" sz="4100" b="1" dirty="0">
                <a:solidFill>
                  <a:srgbClr val="FFFF00"/>
                </a:solidFill>
                <a:latin typeface="Cambria" pitchFamily="18" charset="0"/>
              </a:rPr>
              <a:t>Workshop 3: </a:t>
            </a:r>
          </a:p>
          <a:p>
            <a:pPr algn="ctr"/>
            <a:r>
              <a:rPr lang="en-US" sz="4000" dirty="0">
                <a:solidFill>
                  <a:srgbClr val="FFFF00"/>
                </a:solidFill>
                <a:latin typeface="Cambria" pitchFamily="18" charset="0"/>
              </a:rPr>
              <a:t>Participatory Process of Policy Development</a:t>
            </a:r>
          </a:p>
        </p:txBody>
      </p:sp>
      <p:sp>
        <p:nvSpPr>
          <p:cNvPr id="8" name="Rectangle 7"/>
          <p:cNvSpPr/>
          <p:nvPr/>
        </p:nvSpPr>
        <p:spPr>
          <a:xfrm>
            <a:off x="454146" y="1618595"/>
            <a:ext cx="8308854" cy="5262979"/>
          </a:xfrm>
          <a:prstGeom prst="rect">
            <a:avLst/>
          </a:prstGeom>
        </p:spPr>
        <p:txBody>
          <a:bodyPr wrap="square">
            <a:spAutoFit/>
          </a:bodyPr>
          <a:lstStyle/>
          <a:p>
            <a:pPr marL="457200" indent="-457200" algn="just">
              <a:buFont typeface="Wingdings" panose="05000000000000000000" pitchFamily="2" charset="2"/>
              <a:buChar char="§"/>
            </a:pPr>
            <a:r>
              <a:rPr lang="en-US" sz="2800" dirty="0">
                <a:latin typeface="Arial" panose="020B0604020202020204" pitchFamily="34" charset="0"/>
                <a:ea typeface="Times New Roman" panose="02020603050405020304" pitchFamily="18" charset="0"/>
              </a:rPr>
              <a:t>The participants shall break out into three (3) groups of preferably equal number of members, distributed in random manner.</a:t>
            </a:r>
          </a:p>
          <a:p>
            <a:pPr algn="just"/>
            <a:endParaRPr lang="en-US" sz="2800" dirty="0">
              <a:latin typeface="Arial" panose="020B0604020202020204" pitchFamily="34" charset="0"/>
              <a:ea typeface="Times New Roman" panose="02020603050405020304" pitchFamily="18" charset="0"/>
            </a:endParaRPr>
          </a:p>
          <a:p>
            <a:pPr marL="457200" indent="-457200" algn="just">
              <a:buFont typeface="Wingdings" panose="05000000000000000000" pitchFamily="2" charset="2"/>
              <a:buChar char="§"/>
            </a:pPr>
            <a:r>
              <a:rPr lang="en-US" sz="2800" dirty="0">
                <a:latin typeface="Arial" panose="020B0604020202020204" pitchFamily="34" charset="0"/>
                <a:ea typeface="Times New Roman" panose="02020603050405020304" pitchFamily="18" charset="0"/>
              </a:rPr>
              <a:t>Each group shall develop a role play skit, based on an assigned scenario depicting the particular state of the local TB program in terms of whether a local policy is in place.</a:t>
            </a:r>
          </a:p>
          <a:p>
            <a:pPr marL="457200" indent="-457200" algn="just">
              <a:buFont typeface="Wingdings" panose="05000000000000000000" pitchFamily="2" charset="2"/>
              <a:buChar char="§"/>
            </a:pPr>
            <a:endParaRPr lang="en-US" sz="2800" dirty="0">
              <a:latin typeface="Arial" panose="020B0604020202020204" pitchFamily="34" charset="0"/>
              <a:ea typeface="Times New Roman" panose="02020603050405020304" pitchFamily="18" charset="0"/>
            </a:endParaRPr>
          </a:p>
          <a:p>
            <a:pPr marL="457200" indent="-457200" algn="just">
              <a:buFont typeface="Wingdings" panose="05000000000000000000" pitchFamily="2" charset="2"/>
              <a:buChar char="§"/>
            </a:pPr>
            <a:r>
              <a:rPr lang="en-US" sz="2800" dirty="0">
                <a:latin typeface="Arial" panose="020B0604020202020204" pitchFamily="34" charset="0"/>
                <a:ea typeface="Times New Roman" panose="02020603050405020304" pitchFamily="18" charset="0"/>
              </a:rPr>
              <a:t>The groups shall be given 45 minutes to prepare for their respective skits.</a:t>
            </a:r>
          </a:p>
          <a:p>
            <a:pPr marL="457200" indent="-457200" algn="just">
              <a:buFont typeface="Wingdings" panose="05000000000000000000" pitchFamily="2" charset="2"/>
              <a:buChar char="§"/>
            </a:pPr>
            <a:endParaRPr lang="en-US" sz="2800" dirty="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85422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454146" y="12192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9" name="Rectangle 4"/>
          <p:cNvSpPr txBox="1">
            <a:spLocks/>
          </p:cNvSpPr>
          <p:nvPr/>
        </p:nvSpPr>
        <p:spPr bwMode="auto">
          <a:xfrm>
            <a:off x="762000" y="76200"/>
            <a:ext cx="7848600" cy="1371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a:r>
              <a:rPr lang="en-US" sz="2400" b="1" dirty="0">
                <a:solidFill>
                  <a:srgbClr val="FFFF00"/>
                </a:solidFill>
                <a:latin typeface="Cambria" pitchFamily="18" charset="0"/>
              </a:rPr>
              <a:t>Workshop 3: </a:t>
            </a:r>
          </a:p>
          <a:p>
            <a:pPr algn="ctr"/>
            <a:r>
              <a:rPr lang="en-US" sz="3000" dirty="0">
                <a:solidFill>
                  <a:srgbClr val="FFFF00"/>
                </a:solidFill>
                <a:latin typeface="Cambria" pitchFamily="18" charset="0"/>
              </a:rPr>
              <a:t>Participatory Process of Policy Development</a:t>
            </a:r>
          </a:p>
        </p:txBody>
      </p:sp>
      <p:sp>
        <p:nvSpPr>
          <p:cNvPr id="10" name="Rectangle 9"/>
          <p:cNvSpPr/>
          <p:nvPr/>
        </p:nvSpPr>
        <p:spPr>
          <a:xfrm>
            <a:off x="454146" y="1447800"/>
            <a:ext cx="8308854" cy="4832092"/>
          </a:xfrm>
          <a:prstGeom prst="rect">
            <a:avLst/>
          </a:prstGeom>
        </p:spPr>
        <p:txBody>
          <a:bodyPr wrap="square">
            <a:spAutoFit/>
          </a:bodyPr>
          <a:lstStyle/>
          <a:p>
            <a:pPr algn="just"/>
            <a:r>
              <a:rPr lang="en-US" sz="2800" b="1" dirty="0">
                <a:latin typeface="Arial" panose="020B0604020202020204" pitchFamily="34" charset="0"/>
                <a:ea typeface="Times New Roman" panose="02020603050405020304" pitchFamily="18" charset="0"/>
              </a:rPr>
              <a:t>Assigned Scenarios</a:t>
            </a:r>
          </a:p>
          <a:p>
            <a:pPr algn="just"/>
            <a:endParaRPr lang="en-US" sz="2800" b="1" dirty="0">
              <a:latin typeface="Arial" panose="020B0604020202020204" pitchFamily="34" charset="0"/>
              <a:ea typeface="Times New Roman" panose="02020603050405020304" pitchFamily="18" charset="0"/>
            </a:endParaRPr>
          </a:p>
          <a:p>
            <a:pPr marL="914400" lvl="1" indent="-457200">
              <a:buFont typeface="Wingdings" panose="05000000000000000000" pitchFamily="2" charset="2"/>
              <a:buChar char="§"/>
            </a:pPr>
            <a:r>
              <a:rPr lang="en-US" sz="2800" dirty="0">
                <a:latin typeface="Arial" panose="020B0604020202020204" pitchFamily="34" charset="0"/>
                <a:ea typeface="Times New Roman" panose="02020603050405020304" pitchFamily="18" charset="0"/>
              </a:rPr>
              <a:t>Group 1 – The LGU has no existing TB control policy</a:t>
            </a:r>
          </a:p>
          <a:p>
            <a:pPr marL="914400" lvl="1" indent="-457200">
              <a:buFont typeface="Wingdings" panose="05000000000000000000" pitchFamily="2" charset="2"/>
              <a:buChar char="§"/>
            </a:pPr>
            <a:endParaRPr lang="en-US" sz="2800" dirty="0">
              <a:latin typeface="Arial" panose="020B0604020202020204" pitchFamily="34" charset="0"/>
              <a:ea typeface="Times New Roman" panose="02020603050405020304" pitchFamily="18" charset="0"/>
            </a:endParaRPr>
          </a:p>
          <a:p>
            <a:pPr marL="914400" lvl="1" indent="-457200">
              <a:buFont typeface="Wingdings" panose="05000000000000000000" pitchFamily="2" charset="2"/>
              <a:buChar char="§"/>
            </a:pPr>
            <a:r>
              <a:rPr lang="en-US" sz="2800" dirty="0">
                <a:latin typeface="Arial" panose="020B0604020202020204" pitchFamily="34" charset="0"/>
                <a:ea typeface="Times New Roman" panose="02020603050405020304" pitchFamily="18" charset="0"/>
              </a:rPr>
              <a:t>Group 2 – The LGU has existing TB control policy but is not being implemented</a:t>
            </a:r>
          </a:p>
          <a:p>
            <a:pPr marL="914400" lvl="1" indent="-457200">
              <a:buFont typeface="Wingdings" panose="05000000000000000000" pitchFamily="2" charset="2"/>
              <a:buChar char="§"/>
            </a:pPr>
            <a:endParaRPr lang="en-US" sz="2800" dirty="0">
              <a:latin typeface="Arial" panose="020B0604020202020204" pitchFamily="34" charset="0"/>
              <a:ea typeface="Times New Roman" panose="02020603050405020304" pitchFamily="18" charset="0"/>
            </a:endParaRPr>
          </a:p>
          <a:p>
            <a:pPr marL="914400" lvl="1" indent="-457200">
              <a:buFont typeface="Wingdings" panose="05000000000000000000" pitchFamily="2" charset="2"/>
              <a:buChar char="§"/>
            </a:pPr>
            <a:r>
              <a:rPr lang="en-US" sz="2800" dirty="0">
                <a:latin typeface="Arial" panose="020B0604020202020204" pitchFamily="34" charset="0"/>
                <a:ea typeface="Times New Roman" panose="02020603050405020304" pitchFamily="18" charset="0"/>
              </a:rPr>
              <a:t>Group 3 – The LGU has existing TB control policy that is being implemented but needs improvement</a:t>
            </a:r>
            <a:endParaRPr lang="en-PH"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6403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454146" y="9906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9" name="Rectangle 4"/>
          <p:cNvSpPr txBox="1">
            <a:spLocks/>
          </p:cNvSpPr>
          <p:nvPr/>
        </p:nvSpPr>
        <p:spPr bwMode="auto">
          <a:xfrm>
            <a:off x="874773" y="2458"/>
            <a:ext cx="7467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rmAutofit fontScale="70000" lnSpcReduction="20000"/>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a:r>
              <a:rPr lang="en-US" sz="4100" b="1" dirty="0">
                <a:solidFill>
                  <a:srgbClr val="FFFF00"/>
                </a:solidFill>
                <a:latin typeface="Cambria" pitchFamily="18" charset="0"/>
              </a:rPr>
              <a:t>Workshop 3: </a:t>
            </a:r>
          </a:p>
          <a:p>
            <a:pPr algn="ctr"/>
            <a:r>
              <a:rPr lang="en-US" sz="4000" dirty="0">
                <a:solidFill>
                  <a:srgbClr val="FFFF00"/>
                </a:solidFill>
                <a:latin typeface="Cambria" pitchFamily="18" charset="0"/>
              </a:rPr>
              <a:t>Participatory Process of Policy Development</a:t>
            </a:r>
          </a:p>
        </p:txBody>
      </p:sp>
      <p:sp>
        <p:nvSpPr>
          <p:cNvPr id="10" name="Rectangle 9"/>
          <p:cNvSpPr/>
          <p:nvPr/>
        </p:nvSpPr>
        <p:spPr>
          <a:xfrm>
            <a:off x="454146" y="1371600"/>
            <a:ext cx="8308854" cy="4801314"/>
          </a:xfrm>
          <a:prstGeom prst="rect">
            <a:avLst/>
          </a:prstGeom>
        </p:spPr>
        <p:txBody>
          <a:bodyPr wrap="square">
            <a:spAutoFit/>
          </a:bodyPr>
          <a:lstStyle/>
          <a:p>
            <a:pPr algn="just"/>
            <a:r>
              <a:rPr lang="en-US" sz="2800" b="1" dirty="0">
                <a:latin typeface="Arial" panose="020B0604020202020204" pitchFamily="34" charset="0"/>
                <a:ea typeface="Times New Roman" panose="02020603050405020304" pitchFamily="18" charset="0"/>
              </a:rPr>
              <a:t>Components of the Skit:</a:t>
            </a:r>
          </a:p>
          <a:p>
            <a:pPr algn="just"/>
            <a:endParaRPr lang="en-US" sz="2800" b="1" dirty="0">
              <a:latin typeface="Arial" panose="020B0604020202020204" pitchFamily="34" charset="0"/>
              <a:ea typeface="Times New Roman" panose="02020603050405020304" pitchFamily="18" charset="0"/>
            </a:endParaRPr>
          </a:p>
          <a:p>
            <a:pPr marL="457200" indent="-457200">
              <a:buFont typeface="Wingdings" panose="05000000000000000000" pitchFamily="2" charset="2"/>
              <a:buChar char="§"/>
            </a:pPr>
            <a:r>
              <a:rPr lang="en-US" sz="2400" dirty="0">
                <a:latin typeface="Arial" panose="020B0604020202020204" pitchFamily="34" charset="0"/>
                <a:ea typeface="Times New Roman" panose="02020603050405020304" pitchFamily="18" charset="0"/>
              </a:rPr>
              <a:t>Maximum running time is 10 minutes.</a:t>
            </a:r>
          </a:p>
          <a:p>
            <a:pPr marL="457200" indent="-457200">
              <a:buFont typeface="Wingdings" panose="05000000000000000000" pitchFamily="2" charset="2"/>
              <a:buChar char="§"/>
            </a:pPr>
            <a:r>
              <a:rPr lang="en-US" sz="2400" dirty="0">
                <a:latin typeface="Arial" panose="020B0604020202020204" pitchFamily="34" charset="0"/>
                <a:ea typeface="Times New Roman" panose="02020603050405020304" pitchFamily="18" charset="0"/>
              </a:rPr>
              <a:t>All members have a speaking part.</a:t>
            </a:r>
          </a:p>
          <a:p>
            <a:pPr marL="457200" indent="-457200">
              <a:buFont typeface="Wingdings" panose="05000000000000000000" pitchFamily="2" charset="2"/>
              <a:buChar char="§"/>
            </a:pPr>
            <a:r>
              <a:rPr lang="en-US" sz="2400" dirty="0">
                <a:latin typeface="Arial" panose="020B0604020202020204" pitchFamily="34" charset="0"/>
                <a:ea typeface="Times New Roman" panose="02020603050405020304" pitchFamily="18" charset="0"/>
              </a:rPr>
              <a:t>The scenario depicts the situation at the LGU level where the Project facilitators are interacting with local officials, health workers, NGOs, and other stakeholders regarding the specific intervention required by the situation.</a:t>
            </a:r>
          </a:p>
          <a:p>
            <a:pPr marL="457200" indent="-457200">
              <a:buFont typeface="Wingdings" panose="05000000000000000000" pitchFamily="2" charset="2"/>
              <a:buChar char="§"/>
            </a:pPr>
            <a:r>
              <a:rPr lang="en-US" sz="2400" dirty="0">
                <a:effectLst/>
                <a:latin typeface="Arial" panose="020B0604020202020204" pitchFamily="34" charset="0"/>
                <a:ea typeface="Times New Roman" panose="02020603050405020304" pitchFamily="18" charset="0"/>
              </a:rPr>
              <a:t>The group process (orientation workshop, committee hearing, health summit, etc.) incorporates techniques of EBL, and participatory decision-making.</a:t>
            </a:r>
            <a:endParaRPr lang="en-PH"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83172719"/>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Technic</Template>
  <TotalTime>4366</TotalTime>
  <Words>252</Words>
  <Application>Microsoft Office PowerPoint</Application>
  <PresentationFormat>On-screen Show (4:3)</PresentationFormat>
  <Paragraphs>38</Paragraphs>
  <Slides>4</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Book Antiqua</vt:lpstr>
      <vt:lpstr>Calibri</vt:lpstr>
      <vt:lpstr>Cambria</vt:lpstr>
      <vt:lpstr>Franklin Gothic Book</vt:lpstr>
      <vt:lpstr>Rockwell</vt:lpstr>
      <vt:lpstr>Times New Roman</vt:lpstr>
      <vt:lpstr>Wingdings</vt:lpstr>
      <vt:lpstr>Wingdings 2</vt:lpstr>
      <vt:lpstr>Technic</vt:lpstr>
      <vt:lpstr>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HP430</dc:creator>
  <cp:lastModifiedBy>alio</cp:lastModifiedBy>
  <cp:revision>136</cp:revision>
  <dcterms:created xsi:type="dcterms:W3CDTF">2014-01-10T23:04:06Z</dcterms:created>
  <dcterms:modified xsi:type="dcterms:W3CDTF">2018-04-18T08:08:21Z</dcterms:modified>
</cp:coreProperties>
</file>