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8816F-E626-4CCF-BAB2-499622C04126}" type="datetimeFigureOut">
              <a:rPr lang="en-PH" smtClean="0"/>
              <a:t>18/04/2018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59FA1-562C-4AE5-A276-294E17C5B57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3414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9FA1-562C-4AE5-A276-294E17C5B579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6509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856FDE7-C17E-4529-999A-A7F5AFB828AF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25ED70-CF4B-4D4D-9F2C-1164B69E43E3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6FBE51AF-4232-4835-AF38-5574F032D540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7B201-59CA-41AB-B621-ABF264576274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71C8D5F9-89D7-4155-BA10-A092924EFA56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892917BC-A1AC-4728-BD07-39B64E94DE4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DDE168-5611-4799-8260-CC8B944DE298}" type="datetimeFigureOut">
              <a:rPr lang="en-US" smtClean="0">
                <a:solidFill>
                  <a:srgbClr val="04617B">
                    <a:tint val="60000"/>
                    <a:satMod val="15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C4363-F149-4478-98FA-05205109123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39903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ln w="6350">
                  <a:solidFill>
                    <a:schemeClr val="bg2"/>
                  </a:solidFill>
                </a:ln>
                <a:solidFill>
                  <a:srgbClr val="FFFF00"/>
                </a:solidFill>
                <a:effectLst/>
                <a:latin typeface="Book Antiqua" pitchFamily="18" charset="0"/>
              </a:rPr>
              <a:t>M&amp;E Framework</a:t>
            </a:r>
            <a:endParaRPr lang="en-US" sz="3200" dirty="0">
              <a:ln w="6350">
                <a:solidFill>
                  <a:schemeClr val="bg2"/>
                </a:solidFill>
              </a:ln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25146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Introduction or Sponsorship of Policy Measure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19200" y="11430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Committee-Level Discussions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57600" y="6858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Plenary Deliberations/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2</a:t>
            </a:r>
            <a:r>
              <a:rPr lang="en-US" b="1" baseline="30000" dirty="0">
                <a:solidFill>
                  <a:prstClr val="white"/>
                </a:solidFill>
                <a:latin typeface="Cambria" pitchFamily="18" charset="0"/>
              </a:rPr>
              <a:t>nd</a:t>
            </a: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 Reading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324600" y="1143000"/>
            <a:ext cx="182880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3</a:t>
            </a:r>
            <a:r>
              <a:rPr lang="en-US" b="1" baseline="30000" dirty="0">
                <a:solidFill>
                  <a:prstClr val="white"/>
                </a:solidFill>
                <a:latin typeface="Cambria" pitchFamily="18" charset="0"/>
              </a:rPr>
              <a:t>rd</a:t>
            </a: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  Reading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95160" y="25146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Executive Consideration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705600" y="38862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Review, Publication and </a:t>
            </a:r>
            <a:r>
              <a:rPr lang="en-US" b="1" dirty="0" err="1">
                <a:solidFill>
                  <a:prstClr val="white"/>
                </a:solidFill>
                <a:latin typeface="Cambria" pitchFamily="18" charset="0"/>
              </a:rPr>
              <a:t>Effectivity</a:t>
            </a:r>
            <a:endParaRPr lang="en-US" b="1" dirty="0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48400" y="52578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Implementation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657600" y="48768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Policy Termination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657600" y="35052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Evaluation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7600" y="2057400"/>
            <a:ext cx="201168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Improvement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43000" y="52578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Collection &amp; Analysis of Inputs &amp; Data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0" y="3886200"/>
            <a:ext cx="1920240" cy="914400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ambria" pitchFamily="18" charset="0"/>
              </a:rPr>
              <a:t>Drafting of Proposed Policy Measure</a:t>
            </a:r>
          </a:p>
        </p:txBody>
      </p:sp>
      <p:sp>
        <p:nvSpPr>
          <p:cNvPr id="27" name="Up Arrow 26"/>
          <p:cNvSpPr/>
          <p:nvPr/>
        </p:nvSpPr>
        <p:spPr>
          <a:xfrm>
            <a:off x="1524000" y="4800600"/>
            <a:ext cx="2286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28" name="Up Arrow 27"/>
          <p:cNvSpPr/>
          <p:nvPr/>
        </p:nvSpPr>
        <p:spPr>
          <a:xfrm>
            <a:off x="1524000" y="3429000"/>
            <a:ext cx="2286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29" name="Up Arrow 28"/>
          <p:cNvSpPr/>
          <p:nvPr/>
        </p:nvSpPr>
        <p:spPr>
          <a:xfrm>
            <a:off x="1524000" y="2057400"/>
            <a:ext cx="2286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0" name="Right Arrow 29"/>
          <p:cNvSpPr/>
          <p:nvPr/>
        </p:nvSpPr>
        <p:spPr>
          <a:xfrm rot="20087061">
            <a:off x="3080295" y="1209554"/>
            <a:ext cx="54864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1" name="Right Arrow 30"/>
          <p:cNvSpPr/>
          <p:nvPr/>
        </p:nvSpPr>
        <p:spPr>
          <a:xfrm rot="1304981">
            <a:off x="5656478" y="1174736"/>
            <a:ext cx="64008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7391400" y="4800600"/>
            <a:ext cx="2286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7391400" y="3429000"/>
            <a:ext cx="2286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7391400" y="2057400"/>
            <a:ext cx="2286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5" name="Up Arrow 34"/>
          <p:cNvSpPr/>
          <p:nvPr/>
        </p:nvSpPr>
        <p:spPr>
          <a:xfrm>
            <a:off x="4495800" y="1600200"/>
            <a:ext cx="2286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6" name="Up Arrow 35"/>
          <p:cNvSpPr/>
          <p:nvPr/>
        </p:nvSpPr>
        <p:spPr>
          <a:xfrm>
            <a:off x="4495800" y="3048000"/>
            <a:ext cx="228600" cy="457200"/>
          </a:xfrm>
          <a:prstGeom prst="up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7" name="Down Arrow 36"/>
          <p:cNvSpPr/>
          <p:nvPr/>
        </p:nvSpPr>
        <p:spPr>
          <a:xfrm>
            <a:off x="4495800" y="4419600"/>
            <a:ext cx="228600" cy="457200"/>
          </a:xfrm>
          <a:prstGeom prst="down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8" name="Right Arrow 37"/>
          <p:cNvSpPr/>
          <p:nvPr/>
        </p:nvSpPr>
        <p:spPr>
          <a:xfrm rot="10800000">
            <a:off x="5730240" y="2514601"/>
            <a:ext cx="128016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40" name="Right Arrow 39"/>
          <p:cNvSpPr/>
          <p:nvPr/>
        </p:nvSpPr>
        <p:spPr>
          <a:xfrm rot="13191217">
            <a:off x="5273196" y="4681363"/>
            <a:ext cx="128016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626" y="6400800"/>
            <a:ext cx="8862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*1 = LCE *2 = </a:t>
            </a:r>
            <a:r>
              <a:rPr lang="en-US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Sanggunian</a:t>
            </a:r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*3 </a:t>
            </a:r>
            <a:r>
              <a:rPr lang="en-US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RO  </a:t>
            </a:r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*4 = LHB *5 = </a:t>
            </a:r>
            <a:r>
              <a:rPr lang="en-US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Constituents &amp; Other Policy Actors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ight Arrow 40"/>
          <p:cNvSpPr/>
          <p:nvPr/>
        </p:nvSpPr>
        <p:spPr>
          <a:xfrm rot="8545732">
            <a:off x="2333089" y="3264872"/>
            <a:ext cx="155448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43" name="Right Arrow 42"/>
          <p:cNvSpPr/>
          <p:nvPr/>
        </p:nvSpPr>
        <p:spPr>
          <a:xfrm rot="13191217">
            <a:off x="5319989" y="3374266"/>
            <a:ext cx="155448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44" name="Right Arrow 43"/>
          <p:cNvSpPr/>
          <p:nvPr/>
        </p:nvSpPr>
        <p:spPr>
          <a:xfrm rot="10800000">
            <a:off x="2194560" y="2590800"/>
            <a:ext cx="146304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45" name="Right Arrow 44"/>
          <p:cNvSpPr/>
          <p:nvPr/>
        </p:nvSpPr>
        <p:spPr>
          <a:xfrm rot="13191217">
            <a:off x="2999355" y="2113955"/>
            <a:ext cx="731520" cy="274320"/>
          </a:xfrm>
          <a:prstGeom prst="rightArrow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48768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1, 2,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600" y="48768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3, 4, 5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2400" y="35052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1, 2, 4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" y="21336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1, 2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42572" y="6858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1, 2, 3, 4, 5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638800" y="697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40494" y="762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602494" y="2133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346013" y="35052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1, 2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48600" y="48884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1, 4, 5</a:t>
            </a:r>
          </a:p>
        </p:txBody>
      </p:sp>
    </p:spTree>
    <p:extLst>
      <p:ext uri="{BB962C8B-B14F-4D97-AF65-F5344CB8AC3E}">
        <p14:creationId xmlns:p14="http://schemas.microsoft.com/office/powerpoint/2010/main" val="23430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7" grpId="1" animBg="1"/>
      <p:bldP spid="7" grpId="3" animBg="1"/>
      <p:bldP spid="8" grpId="0" animBg="1"/>
      <p:bldP spid="8" grpId="1" animBg="1"/>
      <p:bldP spid="8" grpId="3" animBg="1"/>
      <p:bldP spid="9" grpId="0" animBg="1"/>
      <p:bldP spid="9" grpId="1" animBg="1"/>
      <p:bldP spid="9" grpId="3" animBg="1"/>
      <p:bldP spid="10" grpId="0" animBg="1"/>
      <p:bldP spid="10" grpId="2" animBg="1"/>
      <p:bldP spid="11" grpId="0" animBg="1"/>
      <p:bldP spid="12" grpId="0" animBg="1"/>
      <p:bldP spid="13" grpId="0" animBg="1"/>
      <p:bldP spid="13" grpId="1" animBg="1"/>
      <p:bldP spid="14" grpId="0" animBg="1"/>
      <p:bldP spid="14" grpId="1" animBg="1"/>
      <p:bldP spid="14" grpId="2" animBg="1"/>
      <p:bldP spid="15" grpId="0" animBg="1"/>
      <p:bldP spid="1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1" grpId="2" animBg="1"/>
      <p:bldP spid="32" grpId="0" animBg="1"/>
      <p:bldP spid="33" grpId="0" animBg="1"/>
      <p:bldP spid="33" grpId="2" animBg="1"/>
      <p:bldP spid="34" grpId="0" animBg="1"/>
      <p:bldP spid="34" grpId="1" animBg="1"/>
      <p:bldP spid="34" grpId="2" animBg="1"/>
      <p:bldP spid="35" grpId="0" animBg="1"/>
      <p:bldP spid="35" grpId="1" animBg="1"/>
      <p:bldP spid="36" grpId="0" animBg="1"/>
      <p:bldP spid="37" grpId="0" animBg="1"/>
      <p:bldP spid="38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" grpId="0"/>
      <p:bldP spid="17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</TotalTime>
  <Words>105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Book Antiqua</vt:lpstr>
      <vt:lpstr>Calibri</vt:lpstr>
      <vt:lpstr>Cambria</vt:lpstr>
      <vt:lpstr>Century Gothic</vt:lpstr>
      <vt:lpstr>Verdana</vt:lpstr>
      <vt:lpstr>Wingdings 2</vt:lpstr>
      <vt:lpstr>Verve</vt:lpstr>
      <vt:lpstr>M&amp;E Framework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HP430</dc:creator>
  <cp:lastModifiedBy>alio</cp:lastModifiedBy>
  <cp:revision>21</cp:revision>
  <dcterms:created xsi:type="dcterms:W3CDTF">2006-08-16T00:00:00Z</dcterms:created>
  <dcterms:modified xsi:type="dcterms:W3CDTF">2018-04-18T08:08:48Z</dcterms:modified>
</cp:coreProperties>
</file>