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69" r:id="rId2"/>
    <p:sldId id="264" r:id="rId3"/>
    <p:sldId id="258" r:id="rId4"/>
    <p:sldId id="257" r:id="rId5"/>
    <p:sldId id="266" r:id="rId6"/>
    <p:sldId id="265" r:id="rId7"/>
    <p:sldId id="260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0874" autoAdjust="0"/>
  </p:normalViewPr>
  <p:slideViewPr>
    <p:cSldViewPr>
      <p:cViewPr varScale="1">
        <p:scale>
          <a:sx n="62" d="100"/>
          <a:sy n="62" d="100"/>
        </p:scale>
        <p:origin x="154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778"/>
    </p:cViewPr>
  </p:sorterViewPr>
  <p:notesViewPr>
    <p:cSldViewPr>
      <p:cViewPr varScale="1">
        <p:scale>
          <a:sx n="53" d="100"/>
          <a:sy n="53" d="100"/>
        </p:scale>
        <p:origin x="284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AA3BF0-5AC6-4BD5-9801-538601251EF4}" type="datetimeFigureOut">
              <a:rPr lang="en-PH" smtClean="0"/>
              <a:t>18/04/2018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C3A2F-9C15-4219-B90D-5D7445215584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954391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C3A2F-9C15-4219-B90D-5D7445215584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095204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C3A2F-9C15-4219-B90D-5D7445215584}" type="slidenum">
              <a:rPr lang="en-PH" smtClean="0"/>
              <a:t>2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551756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C3A2F-9C15-4219-B90D-5D7445215584}" type="slidenum">
              <a:rPr lang="en-PH" smtClean="0"/>
              <a:t>3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760934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C3A2F-9C15-4219-B90D-5D7445215584}" type="slidenum">
              <a:rPr lang="en-PH" smtClean="0"/>
              <a:t>4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53487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C3A2F-9C15-4219-B90D-5D7445215584}" type="slidenum">
              <a:rPr lang="en-PH" smtClean="0"/>
              <a:t>5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509040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C3A2F-9C15-4219-B90D-5D7445215584}" type="slidenum">
              <a:rPr lang="en-PH" smtClean="0"/>
              <a:t>6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378973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C3A2F-9C15-4219-B90D-5D7445215584}" type="slidenum">
              <a:rPr lang="en-PH" smtClean="0"/>
              <a:t>7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060093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C3A2F-9C15-4219-B90D-5D7445215584}" type="slidenum">
              <a:rPr lang="en-PH" smtClean="0"/>
              <a:t>8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409831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6">
                <a:lumMod val="20000"/>
                <a:lumOff val="80000"/>
              </a:schemeClr>
            </a:gs>
            <a:gs pos="60000">
              <a:schemeClr val="tx2">
                <a:lumMod val="90000"/>
              </a:schemeClr>
            </a:gs>
            <a:gs pos="100000">
              <a:schemeClr val="bg2">
                <a:tint val="83000"/>
                <a:satMod val="200000"/>
              </a:schemeClr>
            </a:gs>
          </a:gsLst>
          <a:lin ang="1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/>
          </p:cNvSpPr>
          <p:nvPr>
            <p:ph type="ctrTitle"/>
          </p:nvPr>
        </p:nvSpPr>
        <p:spPr bwMode="auto">
          <a:xfrm>
            <a:off x="479977" y="2661935"/>
            <a:ext cx="8410136" cy="3486063"/>
          </a:xfrm>
        </p:spPr>
        <p:txBody>
          <a:bodyPr vert="horz" wrap="square" lIns="91440" tIns="4572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effectLst/>
                <a:latin typeface="Rockwell" pitchFamily="18" charset="0"/>
              </a:rPr>
              <a:t> 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13045" y="3673127"/>
            <a:ext cx="9144000" cy="2474871"/>
          </a:xfrm>
        </p:spPr>
        <p:txBody>
          <a:bodyPr>
            <a:no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2800" b="1" dirty="0">
                <a:solidFill>
                  <a:schemeClr val="bg2"/>
                </a:solidFill>
                <a:cs typeface="Arial" charset="0"/>
              </a:rPr>
              <a:t>Training on Local Health Policy Development for  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sz="2800" b="1" dirty="0">
                <a:solidFill>
                  <a:schemeClr val="bg2"/>
                </a:solidFill>
                <a:cs typeface="Arial" charset="0"/>
              </a:rPr>
              <a:t>TB Control Implementation</a:t>
            </a:r>
          </a:p>
          <a:p>
            <a:pPr algn="ctr" eaLnBrk="1" hangingPunct="1">
              <a:spcBef>
                <a:spcPct val="0"/>
              </a:spcBef>
            </a:pPr>
            <a:endParaRPr lang="en-US" sz="2400" b="1" dirty="0">
              <a:solidFill>
                <a:schemeClr val="bg2"/>
              </a:solidFill>
              <a:cs typeface="Arial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en-US" sz="2400" b="1" dirty="0">
                <a:solidFill>
                  <a:schemeClr val="bg2"/>
                </a:solidFill>
                <a:cs typeface="Arial" charset="0"/>
              </a:rPr>
              <a:t>Anchored on Evidence-Based Legislation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sz="2400" b="1" dirty="0">
                <a:solidFill>
                  <a:schemeClr val="bg2"/>
                </a:solidFill>
                <a:cs typeface="Arial" charset="0"/>
              </a:rPr>
              <a:t>and Participatory Decision-Making</a:t>
            </a:r>
            <a:endParaRPr lang="en-US" sz="2400" b="1" dirty="0">
              <a:solidFill>
                <a:schemeClr val="bg2"/>
              </a:solidFill>
              <a:latin typeface="Book Antiqua" pitchFamily="18" charset="0"/>
              <a:cs typeface="Arial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82013" y="1782201"/>
            <a:ext cx="865313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rgbClr val="FFFF00"/>
                </a:solidFill>
                <a:latin typeface="Cambria" pitchFamily="18" charset="0"/>
              </a:rPr>
              <a:t>WORKSHOP PROCESS </a:t>
            </a:r>
            <a:r>
              <a:rPr lang="en-US" sz="4000" b="1">
                <a:solidFill>
                  <a:srgbClr val="FFFF00"/>
                </a:solidFill>
                <a:latin typeface="Cambria" pitchFamily="18" charset="0"/>
              </a:rPr>
              <a:t>GUIDE:</a:t>
            </a:r>
            <a:endParaRPr lang="en-US" sz="4000" b="1" dirty="0">
              <a:solidFill>
                <a:srgbClr val="FFFF00"/>
              </a:solidFill>
              <a:latin typeface="Cambria" pitchFamily="18" charset="0"/>
            </a:endParaRPr>
          </a:p>
          <a:p>
            <a:pPr algn="ctr" eaLnBrk="1" hangingPunct="1"/>
            <a:r>
              <a:rPr lang="en-US" sz="4000" b="1" dirty="0">
                <a:solidFill>
                  <a:srgbClr val="FFFF00"/>
                </a:solidFill>
                <a:latin typeface="Cambria" pitchFamily="18" charset="0"/>
              </a:rPr>
              <a:t>TRAINING  NORMS AND OBJECTIVES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54146" y="16002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8E9CB0F4-2322-44AD-8C04-2BC654A59D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41" y="602396"/>
            <a:ext cx="2290052" cy="8139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9B7A29F-62A4-4098-9D1B-385B8581B2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64"/>
          <a:stretch>
            <a:fillRect/>
          </a:stretch>
        </p:blipFill>
        <p:spPr bwMode="auto">
          <a:xfrm>
            <a:off x="3962400" y="653961"/>
            <a:ext cx="2489512" cy="710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PBSPlogo-transparent.png">
            <a:extLst>
              <a:ext uri="{FF2B5EF4-FFF2-40B4-BE49-F238E27FC236}">
                <a16:creationId xmlns:a16="http://schemas.microsoft.com/office/drawing/2014/main" id="{DE333A84-63D1-42C1-9C26-E11CA7C131DE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199" y="600327"/>
            <a:ext cx="877719" cy="769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75463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050581" y="76200"/>
            <a:ext cx="285539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Perspectives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4146" y="7620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2"/>
          <p:cNvSpPr>
            <a:spLocks noChangeAspect="1" noChangeArrowheads="1"/>
          </p:cNvSpPr>
          <p:nvPr/>
        </p:nvSpPr>
        <p:spPr bwMode="auto">
          <a:xfrm>
            <a:off x="3387725" y="1143000"/>
            <a:ext cx="2286000" cy="2286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800" dirty="0"/>
              <a:t>Values/</a:t>
            </a:r>
          </a:p>
          <a:p>
            <a:pPr algn="ctr"/>
            <a:r>
              <a:rPr lang="en-US" sz="2800" dirty="0"/>
              <a:t>Biases</a:t>
            </a:r>
          </a:p>
        </p:txBody>
      </p:sp>
      <p:sp>
        <p:nvSpPr>
          <p:cNvPr id="12" name="Oval 13"/>
          <p:cNvSpPr>
            <a:spLocks noChangeAspect="1" noChangeArrowheads="1"/>
          </p:cNvSpPr>
          <p:nvPr/>
        </p:nvSpPr>
        <p:spPr bwMode="auto">
          <a:xfrm>
            <a:off x="5334000" y="3810000"/>
            <a:ext cx="2286000" cy="2286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800" dirty="0"/>
              <a:t>Education</a:t>
            </a:r>
          </a:p>
        </p:txBody>
      </p:sp>
      <p:sp>
        <p:nvSpPr>
          <p:cNvPr id="13" name="Oval 14"/>
          <p:cNvSpPr>
            <a:spLocks noChangeAspect="1" noChangeArrowheads="1"/>
          </p:cNvSpPr>
          <p:nvPr/>
        </p:nvSpPr>
        <p:spPr bwMode="auto">
          <a:xfrm>
            <a:off x="1524000" y="2057400"/>
            <a:ext cx="2286000" cy="2286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glow rad="101600">
              <a:srgbClr val="00B050">
                <a:alpha val="60000"/>
              </a:srgb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800" dirty="0"/>
              <a:t>Age/</a:t>
            </a:r>
          </a:p>
          <a:p>
            <a:pPr algn="ctr"/>
            <a:r>
              <a:rPr lang="en-US" sz="2800" dirty="0"/>
              <a:t>Gender</a:t>
            </a:r>
          </a:p>
        </p:txBody>
      </p:sp>
      <p:sp>
        <p:nvSpPr>
          <p:cNvPr id="14" name="Oval 15"/>
          <p:cNvSpPr>
            <a:spLocks noChangeAspect="1" noChangeArrowheads="1"/>
          </p:cNvSpPr>
          <p:nvPr/>
        </p:nvSpPr>
        <p:spPr bwMode="auto">
          <a:xfrm>
            <a:off x="3429000" y="2819400"/>
            <a:ext cx="2286000" cy="2286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800" dirty="0"/>
              <a:t>Family </a:t>
            </a:r>
          </a:p>
          <a:p>
            <a:pPr algn="ctr"/>
            <a:r>
              <a:rPr lang="en-US" sz="2800" dirty="0"/>
              <a:t>Background</a:t>
            </a:r>
          </a:p>
        </p:txBody>
      </p:sp>
      <p:sp>
        <p:nvSpPr>
          <p:cNvPr id="16" name="Oval 17"/>
          <p:cNvSpPr>
            <a:spLocks noChangeAspect="1" noChangeArrowheads="1"/>
          </p:cNvSpPr>
          <p:nvPr/>
        </p:nvSpPr>
        <p:spPr bwMode="auto">
          <a:xfrm>
            <a:off x="1600200" y="3886200"/>
            <a:ext cx="2286000" cy="2286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800" dirty="0"/>
              <a:t>Training/</a:t>
            </a:r>
          </a:p>
          <a:p>
            <a:pPr algn="ctr"/>
            <a:r>
              <a:rPr lang="en-US" sz="2800" dirty="0"/>
              <a:t>Profession</a:t>
            </a:r>
          </a:p>
        </p:txBody>
      </p:sp>
      <p:sp>
        <p:nvSpPr>
          <p:cNvPr id="17" name="Oval 18"/>
          <p:cNvSpPr>
            <a:spLocks noChangeAspect="1" noChangeArrowheads="1"/>
          </p:cNvSpPr>
          <p:nvPr/>
        </p:nvSpPr>
        <p:spPr bwMode="auto">
          <a:xfrm>
            <a:off x="5334000" y="1981200"/>
            <a:ext cx="2286000" cy="2286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glow rad="101600">
              <a:srgbClr val="FF0000">
                <a:alpha val="60000"/>
              </a:srgb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800" dirty="0"/>
              <a:t>Experiences</a:t>
            </a:r>
          </a:p>
        </p:txBody>
      </p:sp>
    </p:spTree>
    <p:extLst>
      <p:ext uri="{BB962C8B-B14F-4D97-AF65-F5344CB8AC3E}">
        <p14:creationId xmlns:p14="http://schemas.microsoft.com/office/powerpoint/2010/main" val="75432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99319" y="152400"/>
            <a:ext cx="769774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Learning as Attribute of Leadership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54146" y="914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454146" y="1219200"/>
            <a:ext cx="8252697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b="1" i="1" dirty="0"/>
              <a:t> One of the most notable traits of great leaders is their continuing quest for learning…</a:t>
            </a:r>
          </a:p>
          <a:p>
            <a:endParaRPr lang="en-US" sz="2400" i="1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 They show an exceptional willingness to push themselves out of their own comfort zones, even after they have already achieved a great deal</a:t>
            </a:r>
          </a:p>
          <a:p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 They continue to take risks, even when there is no obvious reason for them to do so</a:t>
            </a:r>
          </a:p>
          <a:p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 They are open to people and ideas, even at a time in life when they might reasonably think that they know everything </a:t>
            </a:r>
            <a:r>
              <a:rPr lang="en-US" sz="2400" b="1" dirty="0"/>
              <a:t>(teach-ability)</a:t>
            </a:r>
            <a:endParaRPr lang="en-US" b="1" dirty="0"/>
          </a:p>
          <a:p>
            <a:endParaRPr lang="en-US" sz="2000" dirty="0"/>
          </a:p>
          <a:p>
            <a:pPr>
              <a:buFont typeface="Wingdings" pitchFamily="2" charset="2"/>
              <a:buChar char="v"/>
            </a:pPr>
            <a:r>
              <a:rPr lang="en-US" i="1" dirty="0"/>
              <a:t>Winning At Change, John </a:t>
            </a:r>
            <a:r>
              <a:rPr lang="en-US" i="1" dirty="0" err="1"/>
              <a:t>Kotter</a:t>
            </a:r>
            <a:endParaRPr lang="en-US" i="1" dirty="0"/>
          </a:p>
          <a:p>
            <a:pPr>
              <a:buFont typeface="Wingdings" pitchFamily="2" charset="2"/>
              <a:buChar char="§"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712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457200" y="1225689"/>
            <a:ext cx="8458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Wingdings" pitchFamily="2" charset="2"/>
              <a:buChar char="§"/>
            </a:pPr>
            <a:r>
              <a:rPr lang="en-US" sz="3000" dirty="0"/>
              <a:t>Always keep an open mind</a:t>
            </a:r>
          </a:p>
          <a:p>
            <a:pPr marL="0" indent="0"/>
            <a:endParaRPr lang="en-US" sz="3000" dirty="0"/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dirty="0"/>
              <a:t>Remember: </a:t>
            </a:r>
            <a:r>
              <a:rPr lang="en-US" sz="3000" b="1" i="1" dirty="0"/>
              <a:t>Minds, like parachutes, function best when they are open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788541" y="152400"/>
            <a:ext cx="351929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Training Norms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54146" y="914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Parachute jumper with damaged parachute and silhouette variations Stock Photo - 938235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573" y="3475969"/>
            <a:ext cx="3810000" cy="265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6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454146" y="1524000"/>
            <a:ext cx="84582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Wingdings" pitchFamily="2" charset="2"/>
              <a:buChar char="§"/>
            </a:pPr>
            <a:r>
              <a:rPr lang="en-US" sz="2800" dirty="0"/>
              <a:t>Be ready to participate; your knowledge, experience, and insights will be beneficial</a:t>
            </a:r>
          </a:p>
          <a:p>
            <a:pPr marL="0" indent="0" algn="just"/>
            <a:endParaRPr lang="en-US" sz="2800" dirty="0"/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/>
              <a:t>Respect one another’s time, opinions, and rights</a:t>
            </a:r>
          </a:p>
          <a:p>
            <a:pPr marL="0" indent="0" algn="just"/>
            <a:endParaRPr lang="en-US" sz="2800" dirty="0"/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/>
              <a:t>Avoid “killer remarks”; it is better to keep the discussion going</a:t>
            </a:r>
          </a:p>
          <a:p>
            <a:pPr marL="0" indent="0" algn="just"/>
            <a:endParaRPr lang="en-US" sz="2800" dirty="0"/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/>
              <a:t>Make the most out of this activity – to know more about the topics, about yourself, and about your colleagues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788541" y="152400"/>
            <a:ext cx="351929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Training Norms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54146" y="914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000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402023" y="152400"/>
            <a:ext cx="42923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Training Objectives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54146" y="914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4146" y="1143000"/>
            <a:ext cx="8458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At the end of this activity, we should be able to:</a:t>
            </a:r>
          </a:p>
          <a:p>
            <a:r>
              <a:rPr lang="en-US" sz="2800" dirty="0"/>
              <a:t> 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sz="2600" dirty="0"/>
              <a:t>Discuss the interactive framework of local health policy development within the context of evidence-based legislation, game theory, and participatory decision-making</a:t>
            </a:r>
          </a:p>
          <a:p>
            <a:pPr marL="514350" lvl="0" indent="-514350">
              <a:buFont typeface="+mj-lt"/>
              <a:buAutoNum type="arabicParenR"/>
            </a:pPr>
            <a:endParaRPr lang="en-US" sz="2600" dirty="0"/>
          </a:p>
          <a:p>
            <a:pPr marL="514350" indent="-514350">
              <a:buFont typeface="+mj-lt"/>
              <a:buAutoNum type="arabicParenR"/>
            </a:pPr>
            <a:r>
              <a:rPr lang="en-US" sz="2600" dirty="0"/>
              <a:t>Explain the basic concepts and principles of EBL, GT, and PDM</a:t>
            </a:r>
          </a:p>
          <a:p>
            <a:pPr marL="514350" indent="-514350">
              <a:buFont typeface="+mj-lt"/>
              <a:buAutoNum type="arabicParenR"/>
            </a:pPr>
            <a:endParaRPr lang="en-US" sz="2600" dirty="0"/>
          </a:p>
          <a:p>
            <a:pPr marL="514350" indent="-514350">
              <a:buFont typeface="+mj-lt"/>
              <a:buAutoNum type="arabicParenR"/>
            </a:pPr>
            <a:r>
              <a:rPr lang="en-US" sz="2600" dirty="0"/>
              <a:t>Analyze data on local TB control programs and existing health/TB-related ordinances and other policies issued by LGUs</a:t>
            </a:r>
          </a:p>
        </p:txBody>
      </p:sp>
    </p:spTree>
    <p:extLst>
      <p:ext uri="{BB962C8B-B14F-4D97-AF65-F5344CB8AC3E}">
        <p14:creationId xmlns:p14="http://schemas.microsoft.com/office/powerpoint/2010/main" val="77750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402023" y="152400"/>
            <a:ext cx="42923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Training Objectives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54146" y="914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7200" y="1219200"/>
            <a:ext cx="83058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rabicParenR" startAt="4"/>
            </a:pPr>
            <a:r>
              <a:rPr lang="en-US" sz="2600" dirty="0"/>
              <a:t>Identify gaps, overlapping and other issues pertinent to existing local TB policies</a:t>
            </a:r>
          </a:p>
          <a:p>
            <a:pPr marL="514350" lvl="0" indent="-514350">
              <a:buFont typeface="+mj-lt"/>
              <a:buAutoNum type="arabicParenR" startAt="4"/>
            </a:pPr>
            <a:endParaRPr lang="en-US" sz="2600" dirty="0"/>
          </a:p>
          <a:p>
            <a:pPr marL="514350" indent="-514350">
              <a:buFont typeface="+mj-lt"/>
              <a:buAutoNum type="arabicParenR" startAt="4"/>
            </a:pPr>
            <a:r>
              <a:rPr lang="en-US" sz="2600" dirty="0"/>
              <a:t>Draft evidence-based legislative measures and local policies on the core objectives of the IMPACT Project</a:t>
            </a:r>
          </a:p>
          <a:p>
            <a:pPr marL="514350" indent="-514350">
              <a:buFont typeface="+mj-lt"/>
              <a:buAutoNum type="arabicParenR" startAt="4"/>
            </a:pPr>
            <a:endParaRPr lang="en-US" sz="2600" dirty="0"/>
          </a:p>
          <a:p>
            <a:pPr marL="514350" indent="-514350">
              <a:buFont typeface="+mj-lt"/>
              <a:buAutoNum type="arabicParenR" startAt="4"/>
            </a:pPr>
            <a:r>
              <a:rPr lang="en-US" sz="2600" dirty="0"/>
              <a:t>Formulate action plans designed to provide technical assistance to city and municipal LGUs and LHDs on health policy development</a:t>
            </a:r>
          </a:p>
          <a:p>
            <a:pPr marL="514350" indent="-514350">
              <a:buFont typeface="+mj-lt"/>
              <a:buAutoNum type="arabicParenR" startAt="4"/>
            </a:pPr>
            <a:endParaRPr lang="en-US" sz="2600" dirty="0"/>
          </a:p>
          <a:p>
            <a:pPr marL="514350" indent="-514350">
              <a:buFont typeface="+mj-lt"/>
              <a:buAutoNum type="arabicParenR" startAt="4"/>
            </a:pPr>
            <a:r>
              <a:rPr lang="en-US" sz="2600" dirty="0"/>
              <a:t>Reflect on the roles and attributes of a good trainer/facilitator</a:t>
            </a:r>
          </a:p>
        </p:txBody>
      </p:sp>
    </p:spTree>
    <p:extLst>
      <p:ext uri="{BB962C8B-B14F-4D97-AF65-F5344CB8AC3E}">
        <p14:creationId xmlns:p14="http://schemas.microsoft.com/office/powerpoint/2010/main" val="120952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116947" y="76200"/>
            <a:ext cx="486248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Training Process Flow</a:t>
            </a:r>
          </a:p>
        </p:txBody>
      </p:sp>
      <p:sp>
        <p:nvSpPr>
          <p:cNvPr id="10" name="Oval 33"/>
          <p:cNvSpPr>
            <a:spLocks noChangeArrowheads="1"/>
          </p:cNvSpPr>
          <p:nvPr/>
        </p:nvSpPr>
        <p:spPr bwMode="auto">
          <a:xfrm>
            <a:off x="152400" y="1066800"/>
            <a:ext cx="2011680" cy="15544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bg1"/>
            </a:solidFill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b="1"/>
              <a:t>Overview </a:t>
            </a:r>
            <a:endParaRPr lang="en-US" b="1" dirty="0"/>
          </a:p>
        </p:txBody>
      </p:sp>
      <p:sp>
        <p:nvSpPr>
          <p:cNvPr id="12" name="Oval 34"/>
          <p:cNvSpPr>
            <a:spLocks noChangeArrowheads="1"/>
          </p:cNvSpPr>
          <p:nvPr/>
        </p:nvSpPr>
        <p:spPr bwMode="auto">
          <a:xfrm>
            <a:off x="6903720" y="2895600"/>
            <a:ext cx="2011680" cy="15544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bg1"/>
            </a:solidFill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en-US" sz="1300" b="1" dirty="0"/>
          </a:p>
          <a:p>
            <a:pPr algn="ctr"/>
            <a:r>
              <a:rPr lang="en-US" sz="1300" b="1" dirty="0"/>
              <a:t>Inventory/Scanning </a:t>
            </a:r>
          </a:p>
          <a:p>
            <a:pPr algn="ctr"/>
            <a:r>
              <a:rPr lang="en-US" sz="1300" b="1" dirty="0"/>
              <a:t>of LGU Policy Issuances</a:t>
            </a:r>
          </a:p>
          <a:p>
            <a:pPr algn="ctr"/>
            <a:r>
              <a:rPr lang="en-US" sz="1300" b="1" dirty="0"/>
              <a:t> </a:t>
            </a:r>
            <a:r>
              <a:rPr lang="en-US" sz="1300" b="1"/>
              <a:t>in TB LINC </a:t>
            </a:r>
            <a:r>
              <a:rPr lang="en-US" sz="1300" b="1" dirty="0"/>
              <a:t>Sites; Roles</a:t>
            </a:r>
          </a:p>
          <a:p>
            <a:pPr algn="ctr"/>
            <a:r>
              <a:rPr lang="en-US" sz="1300" b="1" dirty="0"/>
              <a:t> of the CHD and LHB</a:t>
            </a:r>
          </a:p>
          <a:p>
            <a:pPr algn="ctr"/>
            <a:endParaRPr lang="en-US" sz="1300" b="1" i="1" dirty="0"/>
          </a:p>
        </p:txBody>
      </p:sp>
      <p:sp>
        <p:nvSpPr>
          <p:cNvPr id="13" name="Oval 35"/>
          <p:cNvSpPr>
            <a:spLocks noChangeArrowheads="1"/>
          </p:cNvSpPr>
          <p:nvPr/>
        </p:nvSpPr>
        <p:spPr bwMode="auto">
          <a:xfrm>
            <a:off x="6827520" y="1066800"/>
            <a:ext cx="2011680" cy="15544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bg1"/>
            </a:solidFill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wrap="none" anchor="ctr">
            <a:flatTx/>
          </a:bodyPr>
          <a:lstStyle/>
          <a:p>
            <a:r>
              <a:rPr lang="en-US" sz="1600" b="1" dirty="0"/>
              <a:t>Framework of </a:t>
            </a:r>
          </a:p>
          <a:p>
            <a:r>
              <a:rPr lang="en-US" sz="1600" b="1" dirty="0"/>
              <a:t>Local Health </a:t>
            </a:r>
          </a:p>
          <a:p>
            <a:r>
              <a:rPr lang="en-US" sz="1600" b="1" dirty="0"/>
              <a:t>Policy </a:t>
            </a:r>
          </a:p>
          <a:p>
            <a:r>
              <a:rPr lang="en-US" sz="1600" b="1" dirty="0"/>
              <a:t>Development</a:t>
            </a:r>
          </a:p>
        </p:txBody>
      </p:sp>
      <p:sp>
        <p:nvSpPr>
          <p:cNvPr id="14" name="Oval 36"/>
          <p:cNvSpPr>
            <a:spLocks noChangeArrowheads="1"/>
          </p:cNvSpPr>
          <p:nvPr/>
        </p:nvSpPr>
        <p:spPr bwMode="auto">
          <a:xfrm>
            <a:off x="121920" y="2971800"/>
            <a:ext cx="2011680" cy="15544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bg1"/>
            </a:solidFill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1600" b="1" dirty="0"/>
              <a:t>Various Tools of </a:t>
            </a:r>
          </a:p>
          <a:p>
            <a:pPr algn="ctr"/>
            <a:r>
              <a:rPr lang="en-US" sz="1600" b="1" dirty="0"/>
              <a:t>Evidence-</a:t>
            </a:r>
          </a:p>
          <a:p>
            <a:pPr algn="ctr"/>
            <a:r>
              <a:rPr lang="en-US" sz="1600" b="1" dirty="0"/>
              <a:t>Based</a:t>
            </a:r>
          </a:p>
          <a:p>
            <a:pPr algn="ctr"/>
            <a:r>
              <a:rPr lang="en-US" sz="1600" b="1" dirty="0"/>
              <a:t> Legislation</a:t>
            </a:r>
          </a:p>
        </p:txBody>
      </p:sp>
      <p:sp>
        <p:nvSpPr>
          <p:cNvPr id="15" name="Oval 37"/>
          <p:cNvSpPr>
            <a:spLocks noChangeArrowheads="1"/>
          </p:cNvSpPr>
          <p:nvPr/>
        </p:nvSpPr>
        <p:spPr bwMode="auto">
          <a:xfrm>
            <a:off x="2407920" y="2971800"/>
            <a:ext cx="2011680" cy="15544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bg1"/>
            </a:solidFill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1400" b="1" dirty="0"/>
              <a:t>Principles</a:t>
            </a:r>
          </a:p>
          <a:p>
            <a:pPr algn="ctr"/>
            <a:r>
              <a:rPr lang="en-US" sz="1400" b="1" dirty="0"/>
              <a:t> of </a:t>
            </a:r>
          </a:p>
          <a:p>
            <a:pPr algn="ctr"/>
            <a:r>
              <a:rPr lang="en-US" sz="1400" b="1" dirty="0"/>
              <a:t>Evidence-</a:t>
            </a:r>
          </a:p>
          <a:p>
            <a:pPr algn="ctr"/>
            <a:r>
              <a:rPr lang="en-US" sz="1400" b="1" dirty="0"/>
              <a:t>Based </a:t>
            </a:r>
          </a:p>
          <a:p>
            <a:pPr algn="ctr"/>
            <a:r>
              <a:rPr lang="en-US" sz="1400" b="1" dirty="0"/>
              <a:t>Legislation</a:t>
            </a:r>
          </a:p>
        </p:txBody>
      </p:sp>
      <p:sp>
        <p:nvSpPr>
          <p:cNvPr id="16" name="Oval 38"/>
          <p:cNvSpPr>
            <a:spLocks noChangeArrowheads="1"/>
          </p:cNvSpPr>
          <p:nvPr/>
        </p:nvSpPr>
        <p:spPr bwMode="auto">
          <a:xfrm>
            <a:off x="4693920" y="2941320"/>
            <a:ext cx="2011680" cy="15544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bg1"/>
            </a:solidFill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b="1" dirty="0"/>
              <a:t>Identification </a:t>
            </a:r>
          </a:p>
          <a:p>
            <a:pPr algn="ctr"/>
            <a:r>
              <a:rPr lang="en-US" b="1" dirty="0"/>
              <a:t>of Policy </a:t>
            </a:r>
          </a:p>
          <a:p>
            <a:pPr algn="ctr"/>
            <a:r>
              <a:rPr lang="en-US" b="1" dirty="0"/>
              <a:t>Gaps/Issues</a:t>
            </a:r>
          </a:p>
        </p:txBody>
      </p:sp>
      <p:sp>
        <p:nvSpPr>
          <p:cNvPr id="17" name="Oval 39"/>
          <p:cNvSpPr>
            <a:spLocks noChangeArrowheads="1"/>
          </p:cNvSpPr>
          <p:nvPr/>
        </p:nvSpPr>
        <p:spPr bwMode="auto">
          <a:xfrm>
            <a:off x="152400" y="4846320"/>
            <a:ext cx="2011680" cy="15544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bg1"/>
            </a:solidFill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1600" b="1" dirty="0"/>
              <a:t>Analysis of Data </a:t>
            </a:r>
          </a:p>
          <a:p>
            <a:pPr algn="ctr"/>
            <a:r>
              <a:rPr lang="en-US" sz="1600" b="1" dirty="0"/>
              <a:t>and Issues </a:t>
            </a:r>
          </a:p>
          <a:p>
            <a:pPr algn="ctr"/>
            <a:r>
              <a:rPr lang="en-US" sz="1600" b="1" dirty="0"/>
              <a:t>on Local </a:t>
            </a:r>
          </a:p>
          <a:p>
            <a:pPr algn="ctr"/>
            <a:r>
              <a:rPr lang="en-US" sz="1600" b="1" dirty="0"/>
              <a:t>TB Programs</a:t>
            </a:r>
          </a:p>
        </p:txBody>
      </p:sp>
      <p:sp>
        <p:nvSpPr>
          <p:cNvPr id="22" name="AutoShape 44"/>
          <p:cNvSpPr>
            <a:spLocks noChangeArrowheads="1"/>
          </p:cNvSpPr>
          <p:nvPr/>
        </p:nvSpPr>
        <p:spPr bwMode="auto">
          <a:xfrm rot="5400000">
            <a:off x="7696200" y="2514600"/>
            <a:ext cx="457200" cy="457200"/>
          </a:xfrm>
          <a:prstGeom prst="rightArrow">
            <a:avLst>
              <a:gd name="adj1" fmla="val 50000"/>
              <a:gd name="adj2" fmla="val 27451"/>
            </a:avLst>
          </a:prstGeom>
          <a:solidFill>
            <a:schemeClr val="tx1">
              <a:lumMod val="95000"/>
            </a:schemeClr>
          </a:solidFill>
          <a:ln w="2857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AutoShape 45"/>
          <p:cNvSpPr>
            <a:spLocks noChangeArrowheads="1"/>
          </p:cNvSpPr>
          <p:nvPr/>
        </p:nvSpPr>
        <p:spPr bwMode="auto">
          <a:xfrm>
            <a:off x="6553200" y="3581400"/>
            <a:ext cx="457200" cy="457200"/>
          </a:xfrm>
          <a:prstGeom prst="leftArrow">
            <a:avLst>
              <a:gd name="adj1" fmla="val 50000"/>
              <a:gd name="adj2" fmla="val 35294"/>
            </a:avLst>
          </a:prstGeom>
          <a:solidFill>
            <a:schemeClr val="tx1">
              <a:lumMod val="95000"/>
            </a:schemeClr>
          </a:solidFill>
          <a:ln w="2857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AutoShape 46"/>
          <p:cNvSpPr>
            <a:spLocks noChangeArrowheads="1"/>
          </p:cNvSpPr>
          <p:nvPr/>
        </p:nvSpPr>
        <p:spPr bwMode="auto">
          <a:xfrm>
            <a:off x="4343400" y="3581400"/>
            <a:ext cx="457200" cy="457200"/>
          </a:xfrm>
          <a:prstGeom prst="leftArrow">
            <a:avLst>
              <a:gd name="adj1" fmla="val 50000"/>
              <a:gd name="adj2" fmla="val 43137"/>
            </a:avLst>
          </a:prstGeom>
          <a:solidFill>
            <a:schemeClr val="tx1">
              <a:lumMod val="95000"/>
            </a:schemeClr>
          </a:solidFill>
          <a:ln w="2857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47"/>
          <p:cNvSpPr>
            <a:spLocks noChangeArrowheads="1"/>
          </p:cNvSpPr>
          <p:nvPr/>
        </p:nvSpPr>
        <p:spPr bwMode="auto">
          <a:xfrm rot="5400000">
            <a:off x="914400" y="4495800"/>
            <a:ext cx="457200" cy="457200"/>
          </a:xfrm>
          <a:prstGeom prst="rightArrow">
            <a:avLst>
              <a:gd name="adj1" fmla="val 50000"/>
              <a:gd name="adj2" fmla="val 27451"/>
            </a:avLst>
          </a:prstGeom>
          <a:solidFill>
            <a:schemeClr val="tx1">
              <a:lumMod val="95000"/>
            </a:schemeClr>
          </a:solidFill>
          <a:ln w="2857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454146" y="8382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39"/>
          <p:cNvSpPr>
            <a:spLocks noChangeArrowheads="1"/>
          </p:cNvSpPr>
          <p:nvPr/>
        </p:nvSpPr>
        <p:spPr bwMode="auto">
          <a:xfrm>
            <a:off x="2788920" y="4859383"/>
            <a:ext cx="2011680" cy="15544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bg1"/>
            </a:solidFill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1600" b="1" dirty="0"/>
              <a:t>Participatory </a:t>
            </a:r>
          </a:p>
          <a:p>
            <a:pPr algn="ctr"/>
            <a:r>
              <a:rPr lang="en-US" sz="1600" b="1" dirty="0"/>
              <a:t>Process of </a:t>
            </a:r>
          </a:p>
          <a:p>
            <a:pPr algn="ctr"/>
            <a:r>
              <a:rPr lang="en-US" sz="1600" b="1" dirty="0"/>
              <a:t>Policy </a:t>
            </a:r>
          </a:p>
          <a:p>
            <a:pPr algn="ctr"/>
            <a:r>
              <a:rPr lang="en-US" sz="1600" b="1" dirty="0"/>
              <a:t>Development </a:t>
            </a:r>
          </a:p>
        </p:txBody>
      </p:sp>
      <p:sp>
        <p:nvSpPr>
          <p:cNvPr id="29" name="Oval 40"/>
          <p:cNvSpPr>
            <a:spLocks noChangeArrowheads="1"/>
          </p:cNvSpPr>
          <p:nvPr/>
        </p:nvSpPr>
        <p:spPr bwMode="auto">
          <a:xfrm>
            <a:off x="5425440" y="4794069"/>
            <a:ext cx="2011680" cy="15544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bg1"/>
            </a:solidFill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wrap="none" anchor="ctr">
            <a:flatTx/>
          </a:bodyPr>
          <a:lstStyle/>
          <a:p>
            <a:r>
              <a:rPr lang="en-US" b="1" dirty="0"/>
              <a:t>Synthesis</a:t>
            </a:r>
          </a:p>
        </p:txBody>
      </p:sp>
      <p:sp>
        <p:nvSpPr>
          <p:cNvPr id="31" name="Oval 41"/>
          <p:cNvSpPr>
            <a:spLocks noChangeArrowheads="1"/>
          </p:cNvSpPr>
          <p:nvPr/>
        </p:nvSpPr>
        <p:spPr bwMode="auto">
          <a:xfrm>
            <a:off x="4693920" y="1066800"/>
            <a:ext cx="2011680" cy="15544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bg1"/>
            </a:solidFill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</a:sp3d>
        </p:spPr>
        <p:txBody>
          <a:bodyPr wrap="none" anchor="ctr">
            <a:flatTx/>
          </a:bodyPr>
          <a:lstStyle/>
          <a:p>
            <a:r>
              <a:rPr lang="en-US" b="1" dirty="0"/>
              <a:t>Policy </a:t>
            </a:r>
          </a:p>
          <a:p>
            <a:r>
              <a:rPr lang="en-US" b="1" dirty="0"/>
              <a:t>Analysis 101</a:t>
            </a:r>
          </a:p>
        </p:txBody>
      </p:sp>
      <p:sp>
        <p:nvSpPr>
          <p:cNvPr id="33" name="AutoShape 49"/>
          <p:cNvSpPr>
            <a:spLocks noChangeArrowheads="1"/>
          </p:cNvSpPr>
          <p:nvPr/>
        </p:nvSpPr>
        <p:spPr bwMode="auto">
          <a:xfrm>
            <a:off x="4846320" y="5394960"/>
            <a:ext cx="457200" cy="457200"/>
          </a:xfrm>
          <a:prstGeom prst="rightArrow">
            <a:avLst>
              <a:gd name="adj1" fmla="val 50000"/>
              <a:gd name="adj2" fmla="val 39216"/>
            </a:avLst>
          </a:prstGeom>
          <a:solidFill>
            <a:schemeClr val="tx1"/>
          </a:solidFill>
          <a:ln w="2857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AutoShape 42"/>
          <p:cNvSpPr>
            <a:spLocks noChangeArrowheads="1"/>
          </p:cNvSpPr>
          <p:nvPr/>
        </p:nvSpPr>
        <p:spPr bwMode="auto">
          <a:xfrm>
            <a:off x="6553200" y="1600200"/>
            <a:ext cx="457200" cy="457200"/>
          </a:xfrm>
          <a:prstGeom prst="rightArrow">
            <a:avLst>
              <a:gd name="adj1" fmla="val 50000"/>
              <a:gd name="adj2" fmla="val 39216"/>
            </a:avLst>
          </a:prstGeom>
          <a:solidFill>
            <a:schemeClr val="tx1">
              <a:lumMod val="95000"/>
            </a:schemeClr>
          </a:solidFill>
          <a:ln w="2857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AutoShape 46"/>
          <p:cNvSpPr>
            <a:spLocks noChangeArrowheads="1"/>
          </p:cNvSpPr>
          <p:nvPr/>
        </p:nvSpPr>
        <p:spPr bwMode="auto">
          <a:xfrm>
            <a:off x="2057400" y="3581400"/>
            <a:ext cx="457200" cy="457200"/>
          </a:xfrm>
          <a:prstGeom prst="leftArrow">
            <a:avLst>
              <a:gd name="adj1" fmla="val 50000"/>
              <a:gd name="adj2" fmla="val 43137"/>
            </a:avLst>
          </a:prstGeom>
          <a:solidFill>
            <a:schemeClr val="tx1">
              <a:lumMod val="95000"/>
            </a:schemeClr>
          </a:solidFill>
          <a:ln w="2857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Oval 41"/>
          <p:cNvSpPr>
            <a:spLocks noChangeArrowheads="1"/>
          </p:cNvSpPr>
          <p:nvPr/>
        </p:nvSpPr>
        <p:spPr bwMode="auto">
          <a:xfrm>
            <a:off x="2362200" y="1066800"/>
            <a:ext cx="2011680" cy="15544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bg1"/>
            </a:solidFill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</a:sp3d>
        </p:spPr>
        <p:txBody>
          <a:bodyPr wrap="none" anchor="ctr">
            <a:flatTx/>
          </a:bodyPr>
          <a:lstStyle/>
          <a:p>
            <a:r>
              <a:rPr lang="en-US" b="1" dirty="0"/>
              <a:t>Workshop </a:t>
            </a:r>
          </a:p>
          <a:p>
            <a:r>
              <a:rPr lang="en-US" b="1" dirty="0"/>
              <a:t>Norms</a:t>
            </a:r>
          </a:p>
        </p:txBody>
      </p:sp>
      <p:sp>
        <p:nvSpPr>
          <p:cNvPr id="37" name="AutoShape 42"/>
          <p:cNvSpPr>
            <a:spLocks noChangeArrowheads="1"/>
          </p:cNvSpPr>
          <p:nvPr/>
        </p:nvSpPr>
        <p:spPr bwMode="auto">
          <a:xfrm>
            <a:off x="2057400" y="1600200"/>
            <a:ext cx="457200" cy="457200"/>
          </a:xfrm>
          <a:prstGeom prst="rightArrow">
            <a:avLst>
              <a:gd name="adj1" fmla="val 50000"/>
              <a:gd name="adj2" fmla="val 39216"/>
            </a:avLst>
          </a:prstGeom>
          <a:solidFill>
            <a:schemeClr val="tx1">
              <a:lumMod val="95000"/>
            </a:schemeClr>
          </a:solidFill>
          <a:ln w="2857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AutoShape 42"/>
          <p:cNvSpPr>
            <a:spLocks noChangeArrowheads="1"/>
          </p:cNvSpPr>
          <p:nvPr/>
        </p:nvSpPr>
        <p:spPr bwMode="auto">
          <a:xfrm>
            <a:off x="4343400" y="1600200"/>
            <a:ext cx="457200" cy="457200"/>
          </a:xfrm>
          <a:prstGeom prst="rightArrow">
            <a:avLst>
              <a:gd name="adj1" fmla="val 50000"/>
              <a:gd name="adj2" fmla="val 39216"/>
            </a:avLst>
          </a:prstGeom>
          <a:solidFill>
            <a:schemeClr val="tx1">
              <a:lumMod val="95000"/>
            </a:schemeClr>
          </a:solidFill>
          <a:ln w="2857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AutoShape 48"/>
          <p:cNvSpPr>
            <a:spLocks noChangeArrowheads="1"/>
          </p:cNvSpPr>
          <p:nvPr/>
        </p:nvSpPr>
        <p:spPr bwMode="auto">
          <a:xfrm>
            <a:off x="2057400" y="5410200"/>
            <a:ext cx="457200" cy="457200"/>
          </a:xfrm>
          <a:prstGeom prst="rightArrow">
            <a:avLst>
              <a:gd name="adj1" fmla="val 50000"/>
              <a:gd name="adj2" fmla="val 39216"/>
            </a:avLst>
          </a:prstGeom>
          <a:solidFill>
            <a:schemeClr val="tx1"/>
          </a:solidFill>
          <a:ln w="2857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66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2" grpId="0" animBg="1"/>
      <p:bldP spid="23" grpId="0" animBg="1"/>
      <p:bldP spid="24" grpId="0" animBg="1"/>
      <p:bldP spid="25" grpId="0" animBg="1"/>
      <p:bldP spid="28" grpId="0" animBg="1"/>
      <p:bldP spid="29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3161</TotalTime>
  <Words>373</Words>
  <Application>Microsoft Office PowerPoint</Application>
  <PresentationFormat>On-screen Show (4:3)</PresentationFormat>
  <Paragraphs>101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Book Antiqua</vt:lpstr>
      <vt:lpstr>Calibri</vt:lpstr>
      <vt:lpstr>Cambria</vt:lpstr>
      <vt:lpstr>Franklin Gothic Book</vt:lpstr>
      <vt:lpstr>Rockwell</vt:lpstr>
      <vt:lpstr>Wingdings</vt:lpstr>
      <vt:lpstr>Wingdings 2</vt:lpstr>
      <vt:lpstr>Technic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HP430</dc:creator>
  <cp:lastModifiedBy>alio</cp:lastModifiedBy>
  <cp:revision>112</cp:revision>
  <dcterms:created xsi:type="dcterms:W3CDTF">2014-01-10T23:04:06Z</dcterms:created>
  <dcterms:modified xsi:type="dcterms:W3CDTF">2018-04-18T07:35:02Z</dcterms:modified>
</cp:coreProperties>
</file>