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9" r:id="rId1"/>
  </p:sldMasterIdLst>
  <p:notesMasterIdLst>
    <p:notesMasterId r:id="rId23"/>
  </p:notesMasterIdLst>
  <p:sldIdLst>
    <p:sldId id="434" r:id="rId2"/>
    <p:sldId id="279" r:id="rId3"/>
    <p:sldId id="280" r:id="rId4"/>
    <p:sldId id="257" r:id="rId5"/>
    <p:sldId id="349" r:id="rId6"/>
    <p:sldId id="281" r:id="rId7"/>
    <p:sldId id="342" r:id="rId8"/>
    <p:sldId id="283" r:id="rId9"/>
    <p:sldId id="343" r:id="rId10"/>
    <p:sldId id="284" r:id="rId11"/>
    <p:sldId id="285" r:id="rId12"/>
    <p:sldId id="286" r:id="rId13"/>
    <p:sldId id="288" r:id="rId14"/>
    <p:sldId id="282" r:id="rId15"/>
    <p:sldId id="287" r:id="rId16"/>
    <p:sldId id="289" r:id="rId17"/>
    <p:sldId id="316" r:id="rId18"/>
    <p:sldId id="318" r:id="rId19"/>
    <p:sldId id="319" r:id="rId20"/>
    <p:sldId id="344" r:id="rId21"/>
    <p:sldId id="345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Handwriting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Handwriting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Handwriting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Handwriting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Handwriting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Handwriting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Handwriting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Handwriting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Handwriting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0000"/>
    <a:srgbClr val="008000"/>
    <a:srgbClr val="00CCFF"/>
    <a:srgbClr val="3366FF"/>
    <a:srgbClr val="6699FF"/>
    <a:srgbClr val="99CCFF"/>
    <a:srgbClr val="CCECFF"/>
    <a:srgbClr val="FFFFF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9191" autoAdjust="0"/>
    <p:restoredTop sz="94627" autoAdjust="0"/>
  </p:normalViewPr>
  <p:slideViewPr>
    <p:cSldViewPr>
      <p:cViewPr varScale="1">
        <p:scale>
          <a:sx n="65" d="100"/>
          <a:sy n="65" d="100"/>
        </p:scale>
        <p:origin x="130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-954"/>
    </p:cViewPr>
  </p:sorterViewPr>
  <p:notesViewPr>
    <p:cSldViewPr>
      <p:cViewPr varScale="1">
        <p:scale>
          <a:sx n="53" d="100"/>
          <a:sy n="53" d="100"/>
        </p:scale>
        <p:origin x="284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BCCB6-4B78-4BB8-A714-FA07D1C46117}" type="datetimeFigureOut">
              <a:rPr lang="en-PH" smtClean="0"/>
              <a:t>18/04/2018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AA468-B045-4F78-BC9A-ED9DC8C84B7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46225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AA468-B045-4F78-BC9A-ED9DC8C84B78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7300867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AA468-B045-4F78-BC9A-ED9DC8C84B78}" type="slidenum">
              <a:rPr lang="en-PH" smtClean="0"/>
              <a:t>10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103610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AA468-B045-4F78-BC9A-ED9DC8C84B78}" type="slidenum">
              <a:rPr lang="en-PH" smtClean="0"/>
              <a:t>11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430036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AA468-B045-4F78-BC9A-ED9DC8C84B78}" type="slidenum">
              <a:rPr lang="en-PH" smtClean="0"/>
              <a:t>12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153180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AA468-B045-4F78-BC9A-ED9DC8C84B78}" type="slidenum">
              <a:rPr lang="en-PH" smtClean="0"/>
              <a:t>13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62578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AA468-B045-4F78-BC9A-ED9DC8C84B78}" type="slidenum">
              <a:rPr lang="en-PH" smtClean="0"/>
              <a:t>14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828285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AA468-B045-4F78-BC9A-ED9DC8C84B78}" type="slidenum">
              <a:rPr lang="en-PH" smtClean="0"/>
              <a:t>15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957053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AA468-B045-4F78-BC9A-ED9DC8C84B78}" type="slidenum">
              <a:rPr lang="en-PH" smtClean="0"/>
              <a:t>16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964692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AA468-B045-4F78-BC9A-ED9DC8C84B78}" type="slidenum">
              <a:rPr lang="en-PH" smtClean="0"/>
              <a:t>17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273923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AA468-B045-4F78-BC9A-ED9DC8C84B78}" type="slidenum">
              <a:rPr lang="en-PH" smtClean="0"/>
              <a:t>18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685026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AA468-B045-4F78-BC9A-ED9DC8C84B78}" type="slidenum">
              <a:rPr lang="en-PH" smtClean="0"/>
              <a:t>19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463297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AA468-B045-4F78-BC9A-ED9DC8C84B78}" type="slidenum">
              <a:rPr lang="en-PH" smtClean="0"/>
              <a:t>2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1127157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AA468-B045-4F78-BC9A-ED9DC8C84B78}" type="slidenum">
              <a:rPr lang="en-PH" smtClean="0"/>
              <a:t>20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9549597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AA468-B045-4F78-BC9A-ED9DC8C84B78}" type="slidenum">
              <a:rPr lang="en-PH" smtClean="0"/>
              <a:t>21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227917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AA468-B045-4F78-BC9A-ED9DC8C84B78}" type="slidenum">
              <a:rPr lang="en-PH" smtClean="0"/>
              <a:t>3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44028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AA468-B045-4F78-BC9A-ED9DC8C84B78}" type="slidenum">
              <a:rPr lang="en-PH" smtClean="0"/>
              <a:t>4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1349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AA468-B045-4F78-BC9A-ED9DC8C84B78}" type="slidenum">
              <a:rPr lang="en-PH" smtClean="0"/>
              <a:t>5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23837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AA468-B045-4F78-BC9A-ED9DC8C84B78}" type="slidenum">
              <a:rPr lang="en-PH" smtClean="0"/>
              <a:t>6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501195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AA468-B045-4F78-BC9A-ED9DC8C84B78}" type="slidenum">
              <a:rPr lang="en-PH" smtClean="0"/>
              <a:t>7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8512280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AA468-B045-4F78-BC9A-ED9DC8C84B78}" type="slidenum">
              <a:rPr lang="en-PH" smtClean="0"/>
              <a:t>8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219139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AA468-B045-4F78-BC9A-ED9DC8C84B78}" type="slidenum">
              <a:rPr lang="en-PH" smtClean="0"/>
              <a:t>9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518669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3363EC-EE06-4D72-8E96-58BBC05C6A3B}" type="datetimeFigureOut">
              <a:rPr lang="en-US" smtClean="0"/>
              <a:pPr>
                <a:defRPr/>
              </a:pPr>
              <a:t>4/18/2018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77D54-43DF-4466-9F42-EB0E445FA5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86C54-A712-4FD9-BDEB-B55F0A04BAC5}" type="datetimeFigureOut">
              <a:rPr lang="en-US" smtClean="0"/>
              <a:pPr>
                <a:defRPr/>
              </a:pPr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C4714-DFF2-431C-ACAC-A774D61462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86C54-A712-4FD9-BDEB-B55F0A04BAC5}" type="datetimeFigureOut">
              <a:rPr lang="en-US" smtClean="0"/>
              <a:pPr>
                <a:defRPr/>
              </a:pPr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C4714-DFF2-431C-ACAC-A774D61462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F672F0-68B9-47F0-91F1-3B66493E8B14}" type="datetimeFigureOut">
              <a:rPr lang="en-US" smtClean="0"/>
              <a:pPr>
                <a:defRPr/>
              </a:pPr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B3CF04-A11C-4F73-899C-153A1DFC3D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86C54-A712-4FD9-BDEB-B55F0A04BAC5}" type="datetimeFigureOut">
              <a:rPr lang="en-US" smtClean="0"/>
              <a:pPr>
                <a:defRPr/>
              </a:pPr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C4714-DFF2-431C-ACAC-A774D61462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9F91C5-AB14-44D3-8223-A26B3849ADBB}" type="datetimeFigureOut">
              <a:rPr lang="en-US" smtClean="0"/>
              <a:pPr>
                <a:defRPr/>
              </a:pPr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1732EF-7CC2-450C-8FC8-07A9264CDC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86C54-A712-4FD9-BDEB-B55F0A04BAC5}" type="datetimeFigureOut">
              <a:rPr lang="en-US" smtClean="0"/>
              <a:pPr>
                <a:defRPr/>
              </a:pPr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C4714-DFF2-431C-ACAC-A774D61462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86C54-A712-4FD9-BDEB-B55F0A04BAC5}" type="datetimeFigureOut">
              <a:rPr lang="en-US" smtClean="0"/>
              <a:pPr>
                <a:defRPr/>
              </a:pPr>
              <a:t>4/18/2018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73C4714-DFF2-431C-ACAC-A774D61462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86C54-A712-4FD9-BDEB-B55F0A04BAC5}" type="datetimeFigureOut">
              <a:rPr lang="en-US" smtClean="0"/>
              <a:pPr>
                <a:defRPr/>
              </a:pPr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C4714-DFF2-431C-ACAC-A774D61462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86C54-A712-4FD9-BDEB-B55F0A04BAC5}" type="datetimeFigureOut">
              <a:rPr lang="en-US" smtClean="0"/>
              <a:pPr>
                <a:defRPr/>
              </a:pPr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273C4714-DFF2-431C-ACAC-A774D61462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fld id="{D0686C54-A712-4FD9-BDEB-B55F0A04BAC5}" type="datetimeFigureOut">
              <a:rPr lang="en-US" smtClean="0"/>
              <a:pPr>
                <a:defRPr/>
              </a:pPr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C4714-DFF2-431C-ACAC-A774D61462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D0686C54-A712-4FD9-BDEB-B55F0A04BAC5}" type="datetimeFigureOut">
              <a:rPr lang="en-US" smtClean="0"/>
              <a:pPr>
                <a:defRPr/>
              </a:pPr>
              <a:t>4/18/2018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273C4714-DFF2-431C-ACAC-A774D61462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80" r:id="rId1"/>
    <p:sldLayoutId id="2147483981" r:id="rId2"/>
    <p:sldLayoutId id="2147483982" r:id="rId3"/>
    <p:sldLayoutId id="2147483983" r:id="rId4"/>
    <p:sldLayoutId id="2147483984" r:id="rId5"/>
    <p:sldLayoutId id="2147483985" r:id="rId6"/>
    <p:sldLayoutId id="2147483986" r:id="rId7"/>
    <p:sldLayoutId id="2147483987" r:id="rId8"/>
    <p:sldLayoutId id="2147483988" r:id="rId9"/>
    <p:sldLayoutId id="2147483989" r:id="rId10"/>
    <p:sldLayoutId id="2147483990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6">
                <a:lumMod val="20000"/>
                <a:lumOff val="80000"/>
              </a:schemeClr>
            </a:gs>
            <a:gs pos="100000">
              <a:schemeClr val="bg2">
                <a:tint val="83000"/>
                <a:satMod val="200000"/>
              </a:schemeClr>
            </a:gs>
          </a:gsLst>
          <a:lin ang="1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/>
          </p:cNvSpPr>
          <p:nvPr>
            <p:ph type="ctrTitle"/>
          </p:nvPr>
        </p:nvSpPr>
        <p:spPr bwMode="auto"/>
        <p:txBody>
          <a:bodyPr vert="horz" wrap="square" lIns="91440" tIns="4572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>
                <a:effectLst/>
                <a:latin typeface="Rockwell" pitchFamily="18" charset="0"/>
              </a:rPr>
              <a:t> </a:t>
            </a:r>
          </a:p>
        </p:txBody>
      </p:sp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341372" y="4475637"/>
            <a:ext cx="8534400" cy="1849794"/>
          </a:xfrm>
        </p:spPr>
        <p:txBody>
          <a:bodyPr>
            <a:no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sz="2600" b="1" dirty="0">
                <a:solidFill>
                  <a:schemeClr val="bg2"/>
                </a:solidFill>
                <a:cs typeface="Arial" charset="0"/>
              </a:rPr>
              <a:t>Trainers’ Training</a:t>
            </a:r>
          </a:p>
          <a:p>
            <a:pPr algn="ctr" eaLnBrk="1" hangingPunct="1">
              <a:spcBef>
                <a:spcPct val="0"/>
              </a:spcBef>
            </a:pPr>
            <a:r>
              <a:rPr lang="en-US" sz="2600" b="1" dirty="0">
                <a:solidFill>
                  <a:schemeClr val="bg2"/>
                </a:solidFill>
                <a:cs typeface="Arial" charset="0"/>
              </a:rPr>
              <a:t>on Local Health Policy Development for 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sz="2600" b="1" dirty="0">
                <a:solidFill>
                  <a:schemeClr val="bg2"/>
                </a:solidFill>
                <a:cs typeface="Arial" charset="0"/>
              </a:rPr>
              <a:t>TB Control Implementation</a:t>
            </a:r>
          </a:p>
          <a:p>
            <a:pPr algn="ctr" eaLnBrk="1" hangingPunct="1">
              <a:spcBef>
                <a:spcPct val="0"/>
              </a:spcBef>
            </a:pPr>
            <a:r>
              <a:rPr lang="en-US" b="1" dirty="0">
                <a:solidFill>
                  <a:schemeClr val="bg2"/>
                </a:solidFill>
                <a:cs typeface="Arial" charset="0"/>
              </a:rPr>
              <a:t>Anchored on Evidence-Based Legislation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b="1" dirty="0">
                <a:solidFill>
                  <a:schemeClr val="bg2"/>
                </a:solidFill>
                <a:cs typeface="Arial" charset="0"/>
              </a:rPr>
              <a:t> and Participatory Decision-Making</a:t>
            </a:r>
            <a:endParaRPr lang="en-US" b="1" dirty="0">
              <a:solidFill>
                <a:schemeClr val="bg2"/>
              </a:solidFill>
              <a:latin typeface="Book Antiqua" pitchFamily="18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6172" y="2616584"/>
            <a:ext cx="79248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bg2"/>
                </a:solidFill>
                <a:latin typeface="Arial" charset="0"/>
                <a:cs typeface="Arial" charset="0"/>
              </a:rPr>
              <a:t>by</a:t>
            </a:r>
          </a:p>
          <a:p>
            <a:pPr algn="ctr">
              <a:defRPr/>
            </a:pPr>
            <a:r>
              <a:rPr lang="en-US" sz="2400" b="1" dirty="0">
                <a:solidFill>
                  <a:schemeClr val="bg2"/>
                </a:solidFill>
                <a:latin typeface="Arial" charset="0"/>
                <a:cs typeface="Arial" charset="0"/>
              </a:rPr>
              <a:t>Atty. Benedict Gonzales </a:t>
            </a: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1448701" y="1907281"/>
            <a:ext cx="63197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rgbClr val="FFFF00"/>
                </a:solidFill>
                <a:latin typeface="Cambria" pitchFamily="18" charset="0"/>
              </a:rPr>
              <a:t>POLICY ANALYSIS 101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4146" y="16002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76A177ED-B5C9-4DC4-8516-2EC09A674E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27" y="523669"/>
            <a:ext cx="2467560" cy="87709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8851BB5-CFE3-4CC4-ADEF-82929DEA6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64"/>
          <a:stretch>
            <a:fillRect/>
          </a:stretch>
        </p:blipFill>
        <p:spPr bwMode="auto">
          <a:xfrm>
            <a:off x="3996812" y="570108"/>
            <a:ext cx="2683699" cy="766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PBSPlogo-transparent.png">
            <a:extLst>
              <a:ext uri="{FF2B5EF4-FFF2-40B4-BE49-F238E27FC236}">
                <a16:creationId xmlns:a16="http://schemas.microsoft.com/office/drawing/2014/main" id="{6007F9C6-328D-4730-B415-D27F1ABEFDFD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03357" y="523668"/>
            <a:ext cx="1000920" cy="877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85083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 bwMode="auto">
          <a:xfrm>
            <a:off x="762000" y="-76200"/>
            <a:ext cx="7467600" cy="1143000"/>
          </a:xfrm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FFFF00"/>
                </a:solidFill>
                <a:effectLst/>
                <a:latin typeface="Cambria" pitchFamily="18" charset="0"/>
              </a:rPr>
              <a:t>Different Dimensions of Policy</a:t>
            </a:r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>
          <a:xfrm>
            <a:off x="454146" y="1219200"/>
            <a:ext cx="8229600" cy="5211763"/>
          </a:xfrm>
        </p:spPr>
        <p:txBody>
          <a:bodyPr>
            <a:noAutofit/>
          </a:bodyPr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b="1" i="1" dirty="0"/>
              <a:t>As a formal authorization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3000" dirty="0"/>
              <a:t>Statutory instruments enacted by Congress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3000" dirty="0"/>
              <a:t>Or local measures promulgated by the various </a:t>
            </a:r>
            <a:r>
              <a:rPr lang="en-US" sz="3000" i="1" dirty="0" err="1"/>
              <a:t>Sanggunian</a:t>
            </a:r>
            <a:endParaRPr lang="en-US" sz="3000" i="1" dirty="0"/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 b="1" u="sng" dirty="0"/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b="1" i="1" dirty="0"/>
              <a:t>As a program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3000" dirty="0"/>
              <a:t>A defined/specific sphere of government activity </a:t>
            </a:r>
          </a:p>
          <a:p>
            <a:pPr lvl="1">
              <a:buClr>
                <a:schemeClr val="tx1"/>
              </a:buClr>
              <a:buFont typeface="Wingdings" pitchFamily="2" charset="2"/>
              <a:buNone/>
            </a:pPr>
            <a:r>
              <a:rPr lang="en-US" dirty="0"/>
              <a:t>     *Land reform program at national level</a:t>
            </a:r>
          </a:p>
          <a:p>
            <a:pPr lvl="1">
              <a:buClr>
                <a:schemeClr val="tx1"/>
              </a:buClr>
              <a:buFont typeface="Wingdings" pitchFamily="2" charset="2"/>
              <a:buNone/>
            </a:pPr>
            <a:r>
              <a:rPr lang="en-US" dirty="0"/>
              <a:t>     *Women’s health program at local level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54146" y="8382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 bwMode="auto">
          <a:xfrm>
            <a:off x="762000" y="76200"/>
            <a:ext cx="7467600" cy="1143000"/>
          </a:xfrm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FFFF00"/>
                </a:solidFill>
                <a:effectLst/>
                <a:latin typeface="Cambria" pitchFamily="18" charset="0"/>
              </a:rPr>
              <a:t>Different Dimensions of Policy</a:t>
            </a:r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>
          <a:xfrm>
            <a:off x="609600" y="1295400"/>
            <a:ext cx="8077200" cy="6507162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b="1" i="1" dirty="0"/>
              <a:t>As an output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 dirty="0"/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3000" dirty="0"/>
              <a:t>What is actually delivered/accomplished </a:t>
            </a:r>
          </a:p>
          <a:p>
            <a:pPr lvl="1">
              <a:buClr>
                <a:schemeClr val="tx1"/>
              </a:buClr>
              <a:buFont typeface="Wingdings" pitchFamily="2" charset="2"/>
              <a:buNone/>
            </a:pPr>
            <a:r>
              <a:rPr lang="en-US" sz="2800" dirty="0"/>
              <a:t>  </a:t>
            </a:r>
          </a:p>
          <a:p>
            <a:pPr lvl="1">
              <a:buClr>
                <a:schemeClr val="tx1"/>
              </a:buClr>
              <a:buFont typeface="Wingdings" pitchFamily="2" charset="2"/>
              <a:buNone/>
            </a:pPr>
            <a:r>
              <a:rPr lang="en-US" sz="2800" dirty="0"/>
              <a:t>	*The amount of land actually redistributed in the land reform program</a:t>
            </a:r>
          </a:p>
          <a:p>
            <a:pPr lvl="1">
              <a:buClr>
                <a:schemeClr val="tx1"/>
              </a:buClr>
              <a:buFont typeface="Wingdings" pitchFamily="2" charset="2"/>
              <a:buNone/>
            </a:pPr>
            <a:r>
              <a:rPr lang="en-US" sz="2800" dirty="0"/>
              <a:t>   </a:t>
            </a:r>
          </a:p>
          <a:p>
            <a:pPr lvl="1">
              <a:buClr>
                <a:schemeClr val="tx1"/>
              </a:buClr>
              <a:buFont typeface="Wingdings" pitchFamily="2" charset="2"/>
              <a:buNone/>
            </a:pPr>
            <a:r>
              <a:rPr lang="en-US" sz="2800" dirty="0"/>
              <a:t>  *The number of persons actually enrolled by the LGU in the national health insurance program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 b="1" u="sng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4146" y="9906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/>
          </p:nvPr>
        </p:nvSpPr>
        <p:spPr bwMode="auto">
          <a:xfrm>
            <a:off x="762000" y="76200"/>
            <a:ext cx="7467600" cy="1143000"/>
          </a:xfrm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FFFF00"/>
                </a:solidFill>
                <a:effectLst/>
                <a:latin typeface="Cambria" pitchFamily="18" charset="0"/>
              </a:rPr>
              <a:t>Different Dimensions of Policy</a:t>
            </a:r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>
          <a:xfrm>
            <a:off x="609600" y="1646238"/>
            <a:ext cx="8077200" cy="6507162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b="1" i="1" dirty="0"/>
              <a:t>As a process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 i="1" dirty="0"/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3000" dirty="0"/>
              <a:t>Usually a cyclical procedure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endParaRPr lang="en-US" sz="3000" dirty="0"/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3000" dirty="0"/>
              <a:t>Beginning with issues-definition, moving through objective-setting, decision-making, implementation, then evaluation, and back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54146" y="9906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/>
          </p:cNvSpPr>
          <p:nvPr>
            <p:ph idx="1"/>
          </p:nvPr>
        </p:nvSpPr>
        <p:spPr>
          <a:xfrm>
            <a:off x="609600" y="1143000"/>
            <a:ext cx="8077200" cy="5715000"/>
          </a:xfrm>
        </p:spPr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dirty="0"/>
              <a:t>The policy process is turbulent and unpredictable, not only as a whole but at its every stage</a:t>
            </a:r>
          </a:p>
          <a:p>
            <a:pPr marL="36576" indent="0">
              <a:buClr>
                <a:schemeClr val="tx1"/>
              </a:buClr>
              <a:buNone/>
            </a:pPr>
            <a:endParaRPr lang="en-US" dirty="0"/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 dirty="0"/>
              <a:t>This is most evident in local governance</a:t>
            </a:r>
          </a:p>
          <a:p>
            <a:pPr marL="36576" indent="0">
              <a:buClr>
                <a:schemeClr val="tx1"/>
              </a:buClr>
              <a:buNone/>
            </a:pPr>
            <a:endParaRPr lang="en-US" sz="2800" dirty="0"/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 dirty="0"/>
              <a:t>Any local change effort is a fundamentally </a:t>
            </a:r>
            <a:r>
              <a:rPr lang="en-US" sz="2800" b="1" dirty="0">
                <a:solidFill>
                  <a:srgbClr val="FFFF00"/>
                </a:solidFill>
              </a:rPr>
              <a:t>political process</a:t>
            </a:r>
            <a:r>
              <a:rPr lang="en-US" sz="2800" dirty="0"/>
              <a:t> that cannot just be approached clinically through a “technician approach” employing the discipline and skills of pure professionals </a:t>
            </a:r>
          </a:p>
          <a:p>
            <a:pPr marL="36576" indent="0">
              <a:buClr>
                <a:schemeClr val="tx1"/>
              </a:buClr>
              <a:buNone/>
            </a:pPr>
            <a:r>
              <a:rPr lang="en-US" sz="2800" i="1" dirty="0"/>
              <a:t>   </a:t>
            </a:r>
            <a:r>
              <a:rPr lang="en-US" sz="2000" i="1" dirty="0"/>
              <a:t>(Turner and </a:t>
            </a:r>
            <a:r>
              <a:rPr lang="en-US" sz="2000" i="1" dirty="0" err="1"/>
              <a:t>Hulme</a:t>
            </a:r>
            <a:r>
              <a:rPr lang="en-US" sz="2000" i="1" dirty="0"/>
              <a:t>, 1997)</a:t>
            </a:r>
            <a:endParaRPr lang="en-US" sz="2800" i="1" dirty="0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881559" y="228600"/>
            <a:ext cx="527836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Nature of Policy Process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54146" y="914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 bwMode="auto">
          <a:xfrm>
            <a:off x="762000" y="76200"/>
            <a:ext cx="7467600" cy="1143000"/>
          </a:xfrm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FFFF00"/>
                </a:solidFill>
                <a:effectLst/>
                <a:latin typeface="Cambria" pitchFamily="18" charset="0"/>
              </a:rPr>
              <a:t>Characteristics of Public Policy </a:t>
            </a:r>
          </a:p>
        </p:txBody>
      </p:sp>
      <p:sp>
        <p:nvSpPr>
          <p:cNvPr id="16387" name="Rectangle 3"/>
          <p:cNvSpPr>
            <a:spLocks noGrp="1"/>
          </p:cNvSpPr>
          <p:nvPr>
            <p:ph idx="1"/>
          </p:nvPr>
        </p:nvSpPr>
        <p:spPr>
          <a:xfrm>
            <a:off x="304800" y="1265237"/>
            <a:ext cx="8458200" cy="45259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/>
              <a:t>The policy is made in the name of the “public”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/>
              <a:t>Generally initiated by the government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/>
              <a:t>Interpreted and implemented by public and private actors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/>
              <a:t>Policy is what government </a:t>
            </a:r>
            <a:r>
              <a:rPr lang="en-US" b="1" i="1" dirty="0">
                <a:solidFill>
                  <a:srgbClr val="FFFF00"/>
                </a:solidFill>
              </a:rPr>
              <a:t>intends</a:t>
            </a:r>
            <a:r>
              <a:rPr lang="en-US" dirty="0"/>
              <a:t> to do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/>
              <a:t>Policy is what government </a:t>
            </a:r>
            <a:r>
              <a:rPr lang="en-US" b="1" i="1" dirty="0">
                <a:solidFill>
                  <a:srgbClr val="FFFF00"/>
                </a:solidFill>
              </a:rPr>
              <a:t>chooses</a:t>
            </a:r>
            <a:r>
              <a:rPr lang="en-US" dirty="0"/>
              <a:t> not to do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dirty="0"/>
              <a:t>    </a:t>
            </a:r>
            <a:r>
              <a:rPr lang="en-US" sz="2400" i="1" dirty="0"/>
              <a:t>(Thomas </a:t>
            </a:r>
            <a:r>
              <a:rPr lang="en-US" sz="2400" i="1" dirty="0" err="1"/>
              <a:t>Birkland</a:t>
            </a:r>
            <a:r>
              <a:rPr lang="en-US" sz="2400" i="1" dirty="0"/>
              <a:t>)</a:t>
            </a:r>
            <a:endParaRPr lang="en-US" i="1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4146" y="9906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/>
          </p:nvPr>
        </p:nvSpPr>
        <p:spPr bwMode="auto">
          <a:xfrm>
            <a:off x="762000" y="76200"/>
            <a:ext cx="7467600" cy="1143000"/>
          </a:xfrm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FFFF00"/>
                </a:solidFill>
                <a:effectLst/>
                <a:latin typeface="Cambria" pitchFamily="18" charset="0"/>
              </a:rPr>
              <a:t>Policy Analysis Defined</a:t>
            </a:r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/>
              <a:t>The systematic selection of a definite course of action, from among alternatives, to address a social problem and achieve a societal goal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 dirty="0"/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/>
              <a:t>The method of evaluating laws, regulations, decisions, plans, and programs set by government, interpreting them, and using them as a basis for action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54146" y="9906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/>
          </p:nvPr>
        </p:nvSpPr>
        <p:spPr bwMode="auto">
          <a:xfrm>
            <a:off x="762000" y="76200"/>
            <a:ext cx="7467600" cy="1143000"/>
          </a:xfrm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FFFF00"/>
                </a:solidFill>
                <a:effectLst/>
                <a:latin typeface="Cambria" pitchFamily="18" charset="0"/>
              </a:rPr>
              <a:t>Methodology of Policy Analysis</a:t>
            </a:r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>
          <a:xfrm>
            <a:off x="609600" y="1646238"/>
            <a:ext cx="8229600" cy="277336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/>
              <a:t>Define the problem/issue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/>
              <a:t>Identify the alternative possible solutions/responses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/>
              <a:t>Set the evaluation criteria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/>
              <a:t>Evaluate each alternative option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/>
              <a:t>Choose the best policy option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/>
              <a:t>Implement the chosen course of action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54146" y="9906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-152400"/>
            <a:ext cx="7467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FFFF00"/>
                </a:solidFill>
                <a:effectLst/>
                <a:latin typeface="Cambria" pitchFamily="18" charset="0"/>
              </a:rPr>
              <a:t>The Policy Cycle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28600" y="2971800"/>
            <a:ext cx="2895600" cy="914400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olid"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lt1"/>
                </a:solidFill>
                <a:latin typeface="+mn-lt"/>
              </a:rPr>
              <a:t>Evidence Documentation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762000" y="1600200"/>
            <a:ext cx="2667000" cy="914400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olid"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lt1"/>
                </a:solidFill>
                <a:latin typeface="+mn-lt"/>
              </a:rPr>
              <a:t>Alternatives Identification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581400" y="990600"/>
            <a:ext cx="2286000" cy="914400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olid"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lt1"/>
                </a:solidFill>
                <a:latin typeface="+mn-lt"/>
              </a:rPr>
              <a:t>Policy Design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096000" y="1600200"/>
            <a:ext cx="2667000" cy="914400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olid"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lt1"/>
                </a:solidFill>
                <a:latin typeface="+mn-lt"/>
              </a:rPr>
              <a:t>Decision Making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030131" y="2971800"/>
            <a:ext cx="3037669" cy="914400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olid"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lt1"/>
                </a:solidFill>
                <a:latin typeface="+mn-lt"/>
              </a:rPr>
              <a:t>Implementation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400800" y="4343400"/>
            <a:ext cx="2286000" cy="914400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olid"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lt1"/>
                </a:solidFill>
                <a:latin typeface="+mn-lt"/>
              </a:rPr>
              <a:t>Output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5943600" y="5715000"/>
            <a:ext cx="2286000" cy="914400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olid"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lt1"/>
                </a:solidFill>
                <a:latin typeface="+mn-lt"/>
              </a:rPr>
              <a:t>Impact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505200" y="5181600"/>
            <a:ext cx="2377440" cy="914400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olid"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lt1"/>
                </a:solidFill>
                <a:latin typeface="+mn-lt"/>
              </a:rPr>
              <a:t>Policy Termination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505200" y="3810000"/>
            <a:ext cx="2286000" cy="914400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olid"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lt1"/>
                </a:solidFill>
                <a:latin typeface="+mn-lt"/>
              </a:rPr>
              <a:t>Evaluation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3429000" y="2438400"/>
            <a:ext cx="2514600" cy="914400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olid"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lt1"/>
                </a:solidFill>
                <a:latin typeface="+mn-lt"/>
              </a:rPr>
              <a:t>Improvement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990600" y="5715000"/>
            <a:ext cx="2514600" cy="914400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olid"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lt1"/>
                </a:solidFill>
                <a:latin typeface="+mn-lt"/>
              </a:rPr>
              <a:t>Problem Recognition</a:t>
            </a: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609600" y="4343400"/>
            <a:ext cx="2286000" cy="914400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olid"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lt1"/>
                </a:solidFill>
                <a:latin typeface="+mn-lt"/>
              </a:rPr>
              <a:t>Objectives Setting</a:t>
            </a:r>
          </a:p>
        </p:txBody>
      </p:sp>
      <p:sp>
        <p:nvSpPr>
          <p:cNvPr id="27" name="Up Arrow 26"/>
          <p:cNvSpPr/>
          <p:nvPr/>
        </p:nvSpPr>
        <p:spPr>
          <a:xfrm>
            <a:off x="1600200" y="5257800"/>
            <a:ext cx="457200" cy="457200"/>
          </a:xfrm>
          <a:prstGeom prst="upArrow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Up Arrow 27"/>
          <p:cNvSpPr/>
          <p:nvPr/>
        </p:nvSpPr>
        <p:spPr>
          <a:xfrm>
            <a:off x="1600200" y="3886200"/>
            <a:ext cx="457200" cy="457200"/>
          </a:xfrm>
          <a:prstGeom prst="upArrow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Up Arrow 28"/>
          <p:cNvSpPr/>
          <p:nvPr/>
        </p:nvSpPr>
        <p:spPr>
          <a:xfrm>
            <a:off x="1600200" y="2514600"/>
            <a:ext cx="457200" cy="457200"/>
          </a:xfrm>
          <a:prstGeom prst="upArrow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Up Arrow 29"/>
          <p:cNvSpPr/>
          <p:nvPr/>
        </p:nvSpPr>
        <p:spPr>
          <a:xfrm rot="3447993">
            <a:off x="3341933" y="1611067"/>
            <a:ext cx="457200" cy="457200"/>
          </a:xfrm>
          <a:prstGeom prst="upArrow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8126015">
            <a:off x="5801531" y="1534331"/>
            <a:ext cx="457200" cy="457200"/>
          </a:xfrm>
          <a:prstGeom prst="downArrow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7162800" y="5257800"/>
            <a:ext cx="457200" cy="457200"/>
          </a:xfrm>
          <a:prstGeom prst="downArrow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7162800" y="3886200"/>
            <a:ext cx="457200" cy="457200"/>
          </a:xfrm>
          <a:prstGeom prst="downArrow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7162800" y="2514600"/>
            <a:ext cx="457200" cy="457200"/>
          </a:xfrm>
          <a:prstGeom prst="downArrow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Left Arrow 34"/>
          <p:cNvSpPr/>
          <p:nvPr/>
        </p:nvSpPr>
        <p:spPr>
          <a:xfrm rot="5400000">
            <a:off x="4343400" y="1905000"/>
            <a:ext cx="457200" cy="457200"/>
          </a:xfrm>
          <a:prstGeom prst="leftArrow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Up Arrow 35"/>
          <p:cNvSpPr/>
          <p:nvPr/>
        </p:nvSpPr>
        <p:spPr>
          <a:xfrm>
            <a:off x="4343400" y="3352800"/>
            <a:ext cx="457200" cy="457200"/>
          </a:xfrm>
          <a:prstGeom prst="upArrow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Left Arrow 36"/>
          <p:cNvSpPr/>
          <p:nvPr/>
        </p:nvSpPr>
        <p:spPr>
          <a:xfrm rot="16200000">
            <a:off x="4343400" y="4724400"/>
            <a:ext cx="457200" cy="457200"/>
          </a:xfrm>
          <a:prstGeom prst="leftArrow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Left Arrow 37"/>
          <p:cNvSpPr/>
          <p:nvPr/>
        </p:nvSpPr>
        <p:spPr>
          <a:xfrm rot="20038528">
            <a:off x="5464270" y="3540359"/>
            <a:ext cx="640080" cy="457200"/>
          </a:xfrm>
          <a:prstGeom prst="leftArrow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Up Arrow 38"/>
          <p:cNvSpPr/>
          <p:nvPr/>
        </p:nvSpPr>
        <p:spPr>
          <a:xfrm rot="17862306">
            <a:off x="5876030" y="4205575"/>
            <a:ext cx="457200" cy="640080"/>
          </a:xfrm>
          <a:prstGeom prst="upArrow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Up Arrow 39"/>
          <p:cNvSpPr/>
          <p:nvPr/>
        </p:nvSpPr>
        <p:spPr>
          <a:xfrm rot="18706390">
            <a:off x="5722422" y="4406832"/>
            <a:ext cx="457200" cy="1554480"/>
          </a:xfrm>
          <a:prstGeom prst="upArrow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>
            <a:off x="454146" y="7620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5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0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0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5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0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5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0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3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0" grpId="0" animBg="1"/>
      <p:bldP spid="10" grpId="1" animBg="1"/>
      <p:bldP spid="11" grpId="0" animBg="1"/>
      <p:bldP spid="12" grpId="0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1" grpId="1" animBg="1"/>
      <p:bldP spid="31" grpId="2" animBg="1"/>
      <p:bldP spid="32" grpId="0" animBg="1"/>
      <p:bldP spid="33" grpId="0" animBg="1"/>
      <p:bldP spid="33" grpId="1" animBg="1"/>
      <p:bldP spid="34" grpId="0" animBg="1"/>
      <p:bldP spid="34" grpId="1" animBg="1"/>
      <p:bldP spid="34" grpId="2" animBg="1"/>
      <p:bldP spid="35" grpId="0" animBg="1"/>
      <p:bldP spid="35" grpId="1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-76200" y="76200"/>
            <a:ext cx="9144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marL="53975" indent="-53975" algn="ctr" eaLnBrk="0" hangingPunct="0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What is the Local </a:t>
            </a:r>
          </a:p>
          <a:p>
            <a:pPr marL="53975" indent="-53975" algn="ctr" eaLnBrk="0" hangingPunct="0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Policy Environment?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2895600" y="1836738"/>
            <a:ext cx="60960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292100" indent="-292100" eaLnBrk="0" hangingPunct="0">
              <a:lnSpc>
                <a:spcPct val="90000"/>
              </a:lnSpc>
              <a:buClr>
                <a:schemeClr val="tx1"/>
              </a:buClr>
              <a:buSzPct val="70000"/>
              <a:buFont typeface="Wingdings 2" pitchFamily="18" charset="2"/>
              <a:buChar char=""/>
            </a:pPr>
            <a:r>
              <a:rPr lang="en-US" sz="3200" b="1" dirty="0">
                <a:latin typeface="Arial" charset="0"/>
              </a:rPr>
              <a:t>Executive Policy-Making</a:t>
            </a:r>
          </a:p>
          <a:p>
            <a:pPr marL="639763" lvl="1" indent="-228600" eaLnBrk="0" hangingPunct="0">
              <a:lnSpc>
                <a:spcPct val="90000"/>
              </a:lnSpc>
              <a:spcBef>
                <a:spcPts val="400"/>
              </a:spcBef>
              <a:buClr>
                <a:srgbClr val="0000FF"/>
              </a:buClr>
              <a:buSzPct val="90000"/>
              <a:buFont typeface="Wingdings" pitchFamily="2" charset="2"/>
              <a:buChar char="þ"/>
            </a:pPr>
            <a:r>
              <a:rPr lang="en-US" sz="3000" dirty="0">
                <a:latin typeface="Arial" charset="0"/>
              </a:rPr>
              <a:t>Executive Orders</a:t>
            </a:r>
          </a:p>
          <a:p>
            <a:pPr marL="639763" lvl="1" indent="-228600" eaLnBrk="0" hangingPunct="0">
              <a:lnSpc>
                <a:spcPct val="90000"/>
              </a:lnSpc>
              <a:spcBef>
                <a:spcPts val="400"/>
              </a:spcBef>
              <a:buClr>
                <a:srgbClr val="0000FF"/>
              </a:buClr>
              <a:buSzPct val="90000"/>
              <a:buFont typeface="Wingdings" pitchFamily="2" charset="2"/>
              <a:buChar char="þ"/>
            </a:pPr>
            <a:r>
              <a:rPr lang="en-US" sz="3000" dirty="0">
                <a:latin typeface="Arial" charset="0"/>
              </a:rPr>
              <a:t>Administrative Orders</a:t>
            </a:r>
          </a:p>
          <a:p>
            <a:pPr marL="639763" lvl="1" indent="-228600" eaLnBrk="0" hangingPunct="0">
              <a:lnSpc>
                <a:spcPct val="90000"/>
              </a:lnSpc>
              <a:spcBef>
                <a:spcPts val="400"/>
              </a:spcBef>
              <a:buClr>
                <a:srgbClr val="0000FF"/>
              </a:buClr>
              <a:buSzPct val="90000"/>
              <a:buFont typeface="Wingdings" pitchFamily="2" charset="2"/>
              <a:buChar char="þ"/>
            </a:pPr>
            <a:r>
              <a:rPr lang="en-US" sz="3000" dirty="0">
                <a:latin typeface="Arial" charset="0"/>
              </a:rPr>
              <a:t>Memorandum Circulars</a:t>
            </a:r>
          </a:p>
          <a:p>
            <a:pPr marL="639763" lvl="1" indent="-228600" eaLnBrk="0" hangingPunct="0">
              <a:lnSpc>
                <a:spcPct val="90000"/>
              </a:lnSpc>
              <a:spcBef>
                <a:spcPts val="400"/>
              </a:spcBef>
              <a:buClr>
                <a:srgbClr val="0000FF"/>
              </a:buClr>
              <a:buSzPct val="90000"/>
              <a:buFont typeface="Wingdings" pitchFamily="2" charset="2"/>
              <a:buChar char="þ"/>
            </a:pPr>
            <a:r>
              <a:rPr lang="en-US" sz="3000" dirty="0">
                <a:latin typeface="Arial" charset="0"/>
              </a:rPr>
              <a:t>Memoranda</a:t>
            </a:r>
          </a:p>
          <a:p>
            <a:pPr marL="639763" lvl="1" indent="-228600" eaLnBrk="0" hangingPunct="0">
              <a:lnSpc>
                <a:spcPct val="90000"/>
              </a:lnSpc>
              <a:spcBef>
                <a:spcPts val="400"/>
              </a:spcBef>
              <a:buClr>
                <a:schemeClr val="accent2"/>
              </a:buClr>
              <a:buSzPct val="90000"/>
              <a:buFont typeface="Wingdings" pitchFamily="2" charset="2"/>
              <a:buNone/>
            </a:pPr>
            <a:endParaRPr lang="en-US" sz="1200" dirty="0">
              <a:latin typeface="Arial" charset="0"/>
            </a:endParaRPr>
          </a:p>
          <a:p>
            <a:pPr marL="292100" indent="-292100" eaLnBrk="0" hangingPunct="0">
              <a:lnSpc>
                <a:spcPct val="90000"/>
              </a:lnSpc>
              <a:buClr>
                <a:schemeClr val="tx1"/>
              </a:buClr>
              <a:buSzPct val="70000"/>
              <a:buFont typeface="Wingdings 2" pitchFamily="18" charset="2"/>
              <a:buChar char=""/>
            </a:pPr>
            <a:r>
              <a:rPr lang="en-US" sz="3200" b="1" dirty="0">
                <a:latin typeface="Arial" charset="0"/>
              </a:rPr>
              <a:t>Legislative Policy-Making</a:t>
            </a:r>
          </a:p>
          <a:p>
            <a:pPr marL="639763" lvl="1" indent="-228600" eaLnBrk="0" hangingPunct="0">
              <a:lnSpc>
                <a:spcPct val="90000"/>
              </a:lnSpc>
              <a:spcBef>
                <a:spcPts val="400"/>
              </a:spcBef>
              <a:buClr>
                <a:srgbClr val="FF0000"/>
              </a:buClr>
              <a:buSzPct val="90000"/>
              <a:buFont typeface="Wingdings" pitchFamily="2" charset="2"/>
              <a:buChar char="þ"/>
            </a:pPr>
            <a:r>
              <a:rPr lang="en-US" sz="3000" dirty="0">
                <a:latin typeface="Arial" charset="0"/>
              </a:rPr>
              <a:t>Ordinances</a:t>
            </a:r>
          </a:p>
          <a:p>
            <a:pPr marL="639763" lvl="1" indent="-228600" eaLnBrk="0" hangingPunct="0">
              <a:lnSpc>
                <a:spcPct val="90000"/>
              </a:lnSpc>
              <a:spcBef>
                <a:spcPts val="400"/>
              </a:spcBef>
              <a:buClr>
                <a:srgbClr val="FF0000"/>
              </a:buClr>
              <a:buSzPct val="90000"/>
              <a:buFont typeface="Wingdings" pitchFamily="2" charset="2"/>
              <a:buChar char="þ"/>
            </a:pPr>
            <a:r>
              <a:rPr lang="en-US" sz="3000" dirty="0">
                <a:latin typeface="Arial" charset="0"/>
              </a:rPr>
              <a:t>Resolutions</a:t>
            </a:r>
          </a:p>
          <a:p>
            <a:pPr marL="639763" lvl="1" indent="-228600" eaLnBrk="0" hangingPunct="0">
              <a:lnSpc>
                <a:spcPct val="90000"/>
              </a:lnSpc>
              <a:spcBef>
                <a:spcPts val="400"/>
              </a:spcBef>
              <a:buClr>
                <a:schemeClr val="accent2"/>
              </a:buClr>
              <a:buSzPct val="90000"/>
              <a:buFont typeface="Wingdings" pitchFamily="2" charset="2"/>
              <a:buNone/>
            </a:pPr>
            <a:endParaRPr lang="en-US" sz="3000" dirty="0">
              <a:latin typeface="Arial" charset="0"/>
            </a:endParaRPr>
          </a:p>
        </p:txBody>
      </p:sp>
      <p:pic>
        <p:nvPicPr>
          <p:cNvPr id="19468" name="Picture 12" descr="OS2009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07" y="1828800"/>
            <a:ext cx="1790393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454146" y="13716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9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9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9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762000" y="152400"/>
            <a:ext cx="7543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marL="53975" indent="-53975" algn="ctr" eaLnBrk="0" hangingPunct="0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Let Us Compare…</a:t>
            </a:r>
          </a:p>
        </p:txBody>
      </p:sp>
      <p:graphicFrame>
        <p:nvGraphicFramePr>
          <p:cNvPr id="20512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364865"/>
              </p:ext>
            </p:extLst>
          </p:nvPr>
        </p:nvGraphicFramePr>
        <p:xfrm>
          <a:off x="457200" y="1700847"/>
          <a:ext cx="8229600" cy="4242753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3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Policy Instrument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Advantages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Disadvantages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16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Executive Orders/ Executive Issuances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Easily and quickly issued by LCE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Lobbying and negotiation is done only with the LCE and a few staff members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Temporary nature of policy—usually co-terminus with LCE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May be easily modified or overturned by a new LCE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4" name="Straight Connector 23"/>
          <p:cNvCxnSpPr/>
          <p:nvPr/>
        </p:nvCxnSpPr>
        <p:spPr>
          <a:xfrm>
            <a:off x="454146" y="914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 bwMode="auto">
          <a:xfrm>
            <a:off x="381000" y="0"/>
            <a:ext cx="8229600" cy="1143000"/>
          </a:xfrm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FFFF00"/>
                </a:solidFill>
                <a:effectLst/>
                <a:latin typeface="Cambria" pitchFamily="18" charset="0"/>
              </a:rPr>
              <a:t>What is Policy</a:t>
            </a:r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>
          <a:xfrm>
            <a:off x="457200" y="1219200"/>
            <a:ext cx="8156455" cy="4525963"/>
          </a:xfrm>
        </p:spPr>
        <p:txBody>
          <a:bodyPr>
            <a:noAutofit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dirty="0"/>
              <a:t>A course or principle of action adopted or proposed by a government, political party, business corporation, etc.</a:t>
            </a:r>
          </a:p>
          <a:p>
            <a:pPr marL="36576" indent="0">
              <a:buClr>
                <a:schemeClr val="tx1"/>
              </a:buClr>
              <a:buNone/>
            </a:pPr>
            <a:r>
              <a:rPr lang="en-US" i="1" dirty="0"/>
              <a:t>   </a:t>
            </a:r>
            <a:r>
              <a:rPr lang="en-US" sz="2400" i="1" dirty="0"/>
              <a:t>(Oxford Dictionary, 2000)</a:t>
            </a:r>
            <a:endParaRPr lang="en-US" i="1" dirty="0"/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 dirty="0"/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dirty="0"/>
              <a:t>The general principles by which a government is guided in its management of public affairs, or the legislature in the enactment of its measures </a:t>
            </a:r>
          </a:p>
          <a:p>
            <a:pPr marL="36576" indent="0">
              <a:buClr>
                <a:schemeClr val="tx1"/>
              </a:buClr>
              <a:buNone/>
            </a:pPr>
            <a:r>
              <a:rPr lang="en-US" b="1" i="1" dirty="0"/>
              <a:t>    </a:t>
            </a:r>
            <a:r>
              <a:rPr lang="en-US" sz="2400" i="1" dirty="0"/>
              <a:t>(Black’s Law Dictionary, 1989)</a:t>
            </a:r>
            <a:endParaRPr lang="en-US" i="1" dirty="0"/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4146" y="914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762000" y="152400"/>
            <a:ext cx="7543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marL="53975" indent="-53975" algn="ctr" eaLnBrk="0" hangingPunct="0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Let Us Compare…</a:t>
            </a:r>
          </a:p>
        </p:txBody>
      </p:sp>
      <p:graphicFrame>
        <p:nvGraphicFramePr>
          <p:cNvPr id="79912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810863"/>
              </p:ext>
            </p:extLst>
          </p:nvPr>
        </p:nvGraphicFramePr>
        <p:xfrm>
          <a:off x="457200" y="1295400"/>
          <a:ext cx="8229600" cy="4696778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5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Policy Instrument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Advantages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Disadvantages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16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Resolution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Can be easily passed in Sanggunian because it does not need LCE’s approval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Policy passed by a larger group of policy makers adds greater weight to its importance and stability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Will take another deliberation and voting to be overturned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Also temporary in nature, as all resolutions are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May take a long time to be adopted because decisions are done through voting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4" name="Straight Connector 23"/>
          <p:cNvCxnSpPr/>
          <p:nvPr/>
        </p:nvCxnSpPr>
        <p:spPr>
          <a:xfrm>
            <a:off x="454146" y="914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762000" y="190500"/>
            <a:ext cx="75438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marL="53975" indent="-53975" algn="ctr" eaLnBrk="0" hangingPunct="0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Let Us Compare…</a:t>
            </a:r>
          </a:p>
        </p:txBody>
      </p:sp>
      <p:graphicFrame>
        <p:nvGraphicFramePr>
          <p:cNvPr id="80934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306265"/>
              </p:ext>
            </p:extLst>
          </p:nvPr>
        </p:nvGraphicFramePr>
        <p:xfrm>
          <a:off x="381000" y="1345247"/>
          <a:ext cx="8458200" cy="4750753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951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Policy Instrument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Advantages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Disadvantages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1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Ordinance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Most binding of all LGU policies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Carries a penalty clause (provisions on punishments for violation of law), when necessary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Will take another deliberation and voting to be overturned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May take a long time to be adopted because decisions are done through voting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Difficult to introduce immediate and necessary changes to policy because of mandatory legislative process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May be vetoed by LCE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4" name="Straight Connector 23"/>
          <p:cNvCxnSpPr/>
          <p:nvPr/>
        </p:nvCxnSpPr>
        <p:spPr>
          <a:xfrm>
            <a:off x="454146" y="8382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/>
          </p:nvPr>
        </p:nvSpPr>
        <p:spPr bwMode="auto">
          <a:xfrm>
            <a:off x="381000" y="0"/>
            <a:ext cx="8229600" cy="1143000"/>
          </a:xfrm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FFFF00"/>
                </a:solidFill>
                <a:effectLst/>
                <a:latin typeface="Cambria" pitchFamily="18" charset="0"/>
              </a:rPr>
              <a:t>What is Policy</a:t>
            </a:r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>
          <a:xfrm>
            <a:off x="454145" y="1143000"/>
            <a:ext cx="8385055" cy="5257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b="1" i="1" dirty="0"/>
              <a:t>At the National Level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/>
              <a:t>Statutes promulgated by Congress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/>
              <a:t>Executive orders issued by the President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/>
              <a:t>Administrative issuances by the executive departments and other national agencies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b="1" i="1" dirty="0"/>
              <a:t>At the Local Level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/>
              <a:t>Ordinances enacted by the </a:t>
            </a:r>
            <a:r>
              <a:rPr lang="en-US" i="1" dirty="0" err="1"/>
              <a:t>Sanggunian</a:t>
            </a:r>
            <a:endParaRPr lang="en-US" i="1" dirty="0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/>
              <a:t>Executive orders issued by the LCEs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/>
              <a:t>Implementing rules issued by local agencies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54146" y="914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914400" y="1524000"/>
            <a:ext cx="7239000" cy="4724400"/>
          </a:xfrm>
          <a:prstGeom prst="ellipse">
            <a:avLst/>
          </a:prstGeom>
          <a:solidFill>
            <a:srgbClr val="3366FF"/>
          </a:solidFill>
          <a:ln w="11429" algn="ctr">
            <a:solidFill>
              <a:srgbClr val="002060"/>
            </a:solidFill>
            <a:prstDash val="sysDash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295400" y="1828800"/>
            <a:ext cx="6400800" cy="3886200"/>
          </a:xfrm>
          <a:prstGeom prst="ellipse">
            <a:avLst/>
          </a:prstGeom>
          <a:solidFill>
            <a:srgbClr val="6699FF"/>
          </a:solidFill>
          <a:ln w="11429" algn="ctr">
            <a:solidFill>
              <a:srgbClr val="002060"/>
            </a:solidFill>
            <a:prstDash val="sysDash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676400" y="2514600"/>
            <a:ext cx="5638800" cy="2895600"/>
          </a:xfrm>
          <a:prstGeom prst="ellipse">
            <a:avLst/>
          </a:prstGeom>
          <a:solidFill>
            <a:srgbClr val="99CCFF"/>
          </a:solidFill>
          <a:ln w="11429" algn="ctr">
            <a:solidFill>
              <a:srgbClr val="002060"/>
            </a:solidFill>
            <a:prstDash val="sysDash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057400" y="3124200"/>
            <a:ext cx="4953000" cy="2057400"/>
          </a:xfrm>
          <a:prstGeom prst="ellipse">
            <a:avLst/>
          </a:prstGeom>
          <a:solidFill>
            <a:srgbClr val="CCECFF"/>
          </a:solidFill>
          <a:ln w="11429" algn="ctr">
            <a:solidFill>
              <a:srgbClr val="002060"/>
            </a:solidFill>
            <a:prstDash val="sysDash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819400" y="3810000"/>
            <a:ext cx="3352800" cy="990600"/>
          </a:xfrm>
          <a:prstGeom prst="ellipse">
            <a:avLst/>
          </a:prstGeom>
          <a:solidFill>
            <a:srgbClr val="FFFFFF"/>
          </a:solidFill>
          <a:ln w="11429" algn="ctr">
            <a:solidFill>
              <a:srgbClr val="002060"/>
            </a:solidFill>
            <a:prstDash val="sysDash"/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Local Ordinances</a:t>
            </a:r>
          </a:p>
        </p:txBody>
      </p:sp>
      <p:sp>
        <p:nvSpPr>
          <p:cNvPr id="9223" name="TextBox 11"/>
          <p:cNvSpPr txBox="1">
            <a:spLocks noChangeArrowheads="1"/>
          </p:cNvSpPr>
          <p:nvPr/>
        </p:nvSpPr>
        <p:spPr bwMode="auto">
          <a:xfrm>
            <a:off x="3429000" y="1381125"/>
            <a:ext cx="2362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 dirty="0">
                <a:solidFill>
                  <a:schemeClr val="bg1"/>
                </a:solidFill>
                <a:cs typeface="Arial" charset="0"/>
              </a:rPr>
              <a:t>Constitution</a:t>
            </a:r>
          </a:p>
        </p:txBody>
      </p:sp>
      <p:sp>
        <p:nvSpPr>
          <p:cNvPr id="9224" name="TextBox 12"/>
          <p:cNvSpPr txBox="1">
            <a:spLocks noChangeArrowheads="1"/>
          </p:cNvSpPr>
          <p:nvPr/>
        </p:nvSpPr>
        <p:spPr bwMode="auto">
          <a:xfrm>
            <a:off x="3581400" y="1914525"/>
            <a:ext cx="190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 dirty="0">
                <a:solidFill>
                  <a:schemeClr val="bg1"/>
                </a:solidFill>
                <a:cs typeface="Arial" charset="0"/>
              </a:rPr>
              <a:t>Statutes</a:t>
            </a:r>
          </a:p>
        </p:txBody>
      </p:sp>
      <p:sp>
        <p:nvSpPr>
          <p:cNvPr id="9225" name="TextBox 14"/>
          <p:cNvSpPr txBox="1">
            <a:spLocks noChangeArrowheads="1"/>
          </p:cNvSpPr>
          <p:nvPr/>
        </p:nvSpPr>
        <p:spPr bwMode="auto">
          <a:xfrm>
            <a:off x="3352800" y="2600325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 dirty="0">
                <a:solidFill>
                  <a:schemeClr val="bg1"/>
                </a:solidFill>
                <a:cs typeface="Arial" charset="0"/>
              </a:rPr>
              <a:t>Jurisprudence</a:t>
            </a:r>
          </a:p>
        </p:txBody>
      </p:sp>
      <p:sp>
        <p:nvSpPr>
          <p:cNvPr id="9226" name="TextBox 16"/>
          <p:cNvSpPr txBox="1">
            <a:spLocks noChangeArrowheads="1"/>
          </p:cNvSpPr>
          <p:nvPr/>
        </p:nvSpPr>
        <p:spPr bwMode="auto">
          <a:xfrm>
            <a:off x="2362200" y="3362325"/>
            <a:ext cx="464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 dirty="0">
                <a:solidFill>
                  <a:schemeClr val="bg1"/>
                </a:solidFill>
                <a:cs typeface="Arial" charset="0"/>
              </a:rPr>
              <a:t>Administrative Issuances</a:t>
            </a:r>
          </a:p>
        </p:txBody>
      </p:sp>
      <p:sp>
        <p:nvSpPr>
          <p:cNvPr id="9227" name="Text Box 12"/>
          <p:cNvSpPr txBox="1">
            <a:spLocks noChangeArrowheads="1"/>
          </p:cNvSpPr>
          <p:nvPr/>
        </p:nvSpPr>
        <p:spPr bwMode="auto">
          <a:xfrm>
            <a:off x="1619371" y="152400"/>
            <a:ext cx="577202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Legal Parameters of Policy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54146" y="8382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223" grpId="0"/>
      <p:bldP spid="9224" grpId="0"/>
      <p:bldP spid="9225" grpId="0"/>
      <p:bldP spid="92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1" name="Text Box 12"/>
          <p:cNvSpPr txBox="1">
            <a:spLocks noChangeArrowheads="1"/>
          </p:cNvSpPr>
          <p:nvPr/>
        </p:nvSpPr>
        <p:spPr bwMode="auto">
          <a:xfrm>
            <a:off x="1619371" y="152400"/>
            <a:ext cx="577202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Legal Parameters of Policy</a:t>
            </a:r>
          </a:p>
        </p:txBody>
      </p:sp>
      <p:sp>
        <p:nvSpPr>
          <p:cNvPr id="87056" name="Text Box 16"/>
          <p:cNvSpPr txBox="1">
            <a:spLocks noChangeArrowheads="1"/>
          </p:cNvSpPr>
          <p:nvPr/>
        </p:nvSpPr>
        <p:spPr bwMode="auto">
          <a:xfrm>
            <a:off x="304800" y="1219200"/>
            <a:ext cx="7326044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b="1" i="1" dirty="0">
                <a:latin typeface="Arial" charset="0"/>
              </a:rPr>
              <a:t>“De </a:t>
            </a:r>
            <a:r>
              <a:rPr lang="en-US" sz="3000" b="1" i="1" dirty="0" err="1">
                <a:latin typeface="Arial" charset="0"/>
              </a:rPr>
              <a:t>majori</a:t>
            </a:r>
            <a:r>
              <a:rPr lang="en-US" sz="3000" b="1" i="1" dirty="0">
                <a:latin typeface="Arial" charset="0"/>
              </a:rPr>
              <a:t> et </a:t>
            </a:r>
            <a:r>
              <a:rPr lang="en-US" sz="3000" b="1" i="1" dirty="0" err="1">
                <a:latin typeface="Arial" charset="0"/>
              </a:rPr>
              <a:t>minori</a:t>
            </a:r>
            <a:r>
              <a:rPr lang="en-US" sz="3000" b="1" i="1" dirty="0">
                <a:latin typeface="Arial" charset="0"/>
              </a:rPr>
              <a:t> non variant </a:t>
            </a:r>
            <a:r>
              <a:rPr lang="en-US" sz="3000" b="1" i="1" dirty="0" err="1">
                <a:latin typeface="Arial" charset="0"/>
              </a:rPr>
              <a:t>jura</a:t>
            </a:r>
            <a:r>
              <a:rPr lang="en-US" sz="3000" b="1" i="1" dirty="0">
                <a:latin typeface="Arial" charset="0"/>
              </a:rPr>
              <a:t>”</a:t>
            </a:r>
          </a:p>
          <a:p>
            <a:endParaRPr lang="en-US" sz="3000" b="1" dirty="0">
              <a:latin typeface="Arial" charset="0"/>
            </a:endParaRPr>
          </a:p>
          <a:p>
            <a:r>
              <a:rPr lang="en-US" sz="3000" dirty="0">
                <a:latin typeface="Arial" charset="0"/>
              </a:rPr>
              <a:t>	Whether the matter is great or small </a:t>
            </a:r>
          </a:p>
          <a:p>
            <a:r>
              <a:rPr lang="en-US" sz="3000" dirty="0">
                <a:latin typeface="Arial" charset="0"/>
              </a:rPr>
              <a:t>	the law does not vary</a:t>
            </a:r>
          </a:p>
          <a:p>
            <a:endParaRPr lang="en-US" sz="3000" b="1" dirty="0">
              <a:latin typeface="Arial" charset="0"/>
            </a:endParaRPr>
          </a:p>
        </p:txBody>
      </p:sp>
      <p:sp>
        <p:nvSpPr>
          <p:cNvPr id="87057" name="Text Box 17"/>
          <p:cNvSpPr txBox="1">
            <a:spLocks noChangeArrowheads="1"/>
          </p:cNvSpPr>
          <p:nvPr/>
        </p:nvSpPr>
        <p:spPr bwMode="auto">
          <a:xfrm>
            <a:off x="304800" y="3733800"/>
            <a:ext cx="8193741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b="1" i="1" dirty="0">
                <a:latin typeface="Arial" charset="0"/>
              </a:rPr>
              <a:t>“</a:t>
            </a:r>
            <a:r>
              <a:rPr lang="en-US" sz="3000" b="1" i="1" dirty="0" err="1">
                <a:latin typeface="Arial" charset="0"/>
              </a:rPr>
              <a:t>Tempora</a:t>
            </a:r>
            <a:r>
              <a:rPr lang="en-US" sz="3000" b="1" i="1" dirty="0">
                <a:latin typeface="Arial" charset="0"/>
              </a:rPr>
              <a:t> </a:t>
            </a:r>
            <a:r>
              <a:rPr lang="en-US" sz="3000" b="1" i="1" dirty="0" err="1">
                <a:latin typeface="Arial" charset="0"/>
              </a:rPr>
              <a:t>mutantur</a:t>
            </a:r>
            <a:r>
              <a:rPr lang="en-US" sz="3000" b="1" i="1" dirty="0">
                <a:latin typeface="Arial" charset="0"/>
              </a:rPr>
              <a:t> et </a:t>
            </a:r>
            <a:r>
              <a:rPr lang="en-US" sz="3000" b="1" i="1" dirty="0" err="1">
                <a:latin typeface="Arial" charset="0"/>
              </a:rPr>
              <a:t>leges</a:t>
            </a:r>
            <a:r>
              <a:rPr lang="en-US" sz="3000" b="1" i="1" dirty="0">
                <a:latin typeface="Arial" charset="0"/>
              </a:rPr>
              <a:t> </a:t>
            </a:r>
            <a:r>
              <a:rPr lang="en-US" sz="3000" b="1" i="1" dirty="0" err="1">
                <a:latin typeface="Arial" charset="0"/>
              </a:rPr>
              <a:t>mutantur</a:t>
            </a:r>
            <a:r>
              <a:rPr lang="en-US" sz="3000" b="1" i="1" dirty="0">
                <a:latin typeface="Arial" charset="0"/>
              </a:rPr>
              <a:t> </a:t>
            </a:r>
          </a:p>
          <a:p>
            <a:r>
              <a:rPr lang="en-US" sz="3000" b="1" i="1" dirty="0">
                <a:latin typeface="Arial" charset="0"/>
              </a:rPr>
              <a:t>	in </a:t>
            </a:r>
            <a:r>
              <a:rPr lang="en-US" sz="3000" b="1" i="1" dirty="0" err="1">
                <a:latin typeface="Arial" charset="0"/>
              </a:rPr>
              <a:t>illis</a:t>
            </a:r>
            <a:r>
              <a:rPr lang="en-US" sz="3000" b="1" i="1" dirty="0">
                <a:latin typeface="Arial" charset="0"/>
              </a:rPr>
              <a:t>”</a:t>
            </a:r>
          </a:p>
          <a:p>
            <a:endParaRPr lang="en-US" sz="3000" b="1" dirty="0">
              <a:latin typeface="Arial" charset="0"/>
            </a:endParaRPr>
          </a:p>
          <a:p>
            <a:r>
              <a:rPr lang="en-US" sz="3000" dirty="0">
                <a:latin typeface="Arial" charset="0"/>
              </a:rPr>
              <a:t>	Times change and the laws change with 	them</a:t>
            </a:r>
          </a:p>
          <a:p>
            <a:endParaRPr lang="en-US" sz="3000" dirty="0">
              <a:latin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454146" y="8382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56" grpId="0"/>
      <p:bldP spid="870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 bwMode="auto">
          <a:xfrm>
            <a:off x="762000" y="0"/>
            <a:ext cx="7467600" cy="1143000"/>
          </a:xfrm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FFFF00"/>
                </a:solidFill>
                <a:effectLst/>
                <a:latin typeface="Cambria" pitchFamily="18" charset="0"/>
              </a:rPr>
              <a:t>Different Dimensions of Policy</a:t>
            </a:r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16562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b="1" i="1" dirty="0">
                <a:latin typeface="Arial" pitchFamily="34" charset="0"/>
                <a:cs typeface="Arial" pitchFamily="34" charset="0"/>
              </a:rPr>
              <a:t>As a label for a field of activity</a:t>
            </a:r>
          </a:p>
          <a:p>
            <a:pPr lvl="1">
              <a:buClr>
                <a:schemeClr val="tx1"/>
              </a:buClr>
              <a:buFont typeface="Wingdings" pitchFamily="2" charset="2"/>
              <a:buNone/>
            </a:pPr>
            <a:endParaRPr lang="en-US" sz="3000" i="1" dirty="0"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Broad statements of the national government’s foreign policy, economic policy, population policy, etc. </a:t>
            </a:r>
          </a:p>
          <a:p>
            <a:pPr lvl="1">
              <a:buClr>
                <a:schemeClr val="tx1"/>
              </a:buClr>
              <a:buFont typeface="Wingdings" pitchFamily="2" charset="2"/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Declarations of an LGU’s investment policy, peace and order policy, infrastructure policy, etc.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 b="1" u="sng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54146" y="914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 bwMode="auto">
          <a:xfrm>
            <a:off x="762000" y="76200"/>
            <a:ext cx="7467600" cy="1143000"/>
          </a:xfrm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FFFF00"/>
                </a:solidFill>
                <a:effectLst/>
                <a:latin typeface="Cambria" pitchFamily="18" charset="0"/>
              </a:rPr>
              <a:t>Different Dimensions of Policy</a:t>
            </a:r>
          </a:p>
        </p:txBody>
      </p:sp>
      <p:sp>
        <p:nvSpPr>
          <p:cNvPr id="77827" name="Rectangle 3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16563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 b="1" u="sng" dirty="0"/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b="1" i="1" dirty="0"/>
              <a:t>As an expression of general purpose</a:t>
            </a:r>
          </a:p>
          <a:p>
            <a:pPr lvl="1">
              <a:buClr>
                <a:schemeClr val="tx1"/>
              </a:buClr>
              <a:buFont typeface="Wingdings" pitchFamily="2" charset="2"/>
              <a:buNone/>
            </a:pPr>
            <a:endParaRPr lang="en-US" sz="3000" i="1" dirty="0"/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3000" dirty="0"/>
              <a:t>To create or generate jobs and livelihood for the people</a:t>
            </a:r>
          </a:p>
          <a:p>
            <a:pPr lvl="1">
              <a:buClr>
                <a:schemeClr val="tx1"/>
              </a:buClr>
              <a:buFont typeface="Wingdings" pitchFamily="2" charset="2"/>
              <a:buNone/>
            </a:pPr>
            <a:endParaRPr lang="en-US" sz="3000" dirty="0"/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3000" dirty="0"/>
              <a:t>To promote local autonomy through decentralization/devolution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4146" y="9906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 bwMode="auto">
          <a:xfrm>
            <a:off x="762000" y="76200"/>
            <a:ext cx="7467600" cy="1143000"/>
          </a:xfrm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FFFF00"/>
                </a:solidFill>
                <a:effectLst/>
                <a:latin typeface="Cambria" pitchFamily="18" charset="0"/>
              </a:rPr>
              <a:t>Different Dimensions of Policy</a:t>
            </a:r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>
          <a:xfrm>
            <a:off x="457200" y="1646238"/>
            <a:ext cx="8229600" cy="5516562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b="1" i="1" dirty="0"/>
              <a:t>As a specific proposal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 dirty="0"/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3000" dirty="0"/>
              <a:t>To limit agricultural landholdings </a:t>
            </a:r>
            <a:r>
              <a:rPr lang="en-US" sz="3000"/>
              <a:t>to a maximum </a:t>
            </a:r>
            <a:r>
              <a:rPr lang="en-US" sz="3000" dirty="0"/>
              <a:t>of 3 hectares</a:t>
            </a:r>
          </a:p>
          <a:p>
            <a:pPr lvl="1">
              <a:buClr>
                <a:schemeClr val="tx1"/>
              </a:buClr>
              <a:buFont typeface="Wingdings" pitchFamily="2" charset="2"/>
              <a:buNone/>
            </a:pPr>
            <a:endParaRPr lang="en-US" sz="3000" dirty="0"/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3000" dirty="0"/>
              <a:t>To enroll 50% of the population in a health insurance program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54146" y="9906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 bwMode="auto">
          <a:xfrm>
            <a:off x="762000" y="76200"/>
            <a:ext cx="7467600" cy="1143000"/>
          </a:xfrm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FFFF00"/>
                </a:solidFill>
                <a:effectLst/>
                <a:latin typeface="Cambria" pitchFamily="18" charset="0"/>
              </a:rPr>
              <a:t>Different Dimensions of Policy</a:t>
            </a:r>
          </a:p>
        </p:txBody>
      </p:sp>
      <p:sp>
        <p:nvSpPr>
          <p:cNvPr id="78851" name="Rectangle 3"/>
          <p:cNvSpPr>
            <a:spLocks noGrp="1"/>
          </p:cNvSpPr>
          <p:nvPr>
            <p:ph idx="1"/>
          </p:nvPr>
        </p:nvSpPr>
        <p:spPr>
          <a:xfrm>
            <a:off x="457200" y="1646238"/>
            <a:ext cx="8229600" cy="5516562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b="1" i="1" dirty="0"/>
              <a:t>As decisions of government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 b="1" i="1" dirty="0"/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3000" dirty="0"/>
              <a:t>Specific directives announced by the President in national forums</a:t>
            </a:r>
          </a:p>
          <a:p>
            <a:pPr lvl="1">
              <a:buClr>
                <a:schemeClr val="tx1"/>
              </a:buClr>
              <a:buFont typeface="Wingdings" pitchFamily="2" charset="2"/>
              <a:buNone/>
            </a:pPr>
            <a:endParaRPr lang="en-US" sz="3000" dirty="0"/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3000" dirty="0"/>
              <a:t>Explicit orders given by governors/mayors in local assemblies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54146" y="9906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uiExpand="1" build="p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9543</TotalTime>
  <Words>759</Words>
  <Application>Microsoft Office PowerPoint</Application>
  <PresentationFormat>On-screen Show (4:3)</PresentationFormat>
  <Paragraphs>201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Book Antiqua</vt:lpstr>
      <vt:lpstr>Calibri</vt:lpstr>
      <vt:lpstr>Cambria</vt:lpstr>
      <vt:lpstr>Franklin Gothic Book</vt:lpstr>
      <vt:lpstr>Lucida Handwriting</vt:lpstr>
      <vt:lpstr>Rockwell</vt:lpstr>
      <vt:lpstr>Times New Roman</vt:lpstr>
      <vt:lpstr>Wingdings</vt:lpstr>
      <vt:lpstr>Wingdings 2</vt:lpstr>
      <vt:lpstr>Technic</vt:lpstr>
      <vt:lpstr> </vt:lpstr>
      <vt:lpstr>What is Policy</vt:lpstr>
      <vt:lpstr>What is Policy</vt:lpstr>
      <vt:lpstr>PowerPoint Presentation</vt:lpstr>
      <vt:lpstr>PowerPoint Presentation</vt:lpstr>
      <vt:lpstr>Different Dimensions of Policy</vt:lpstr>
      <vt:lpstr>Different Dimensions of Policy</vt:lpstr>
      <vt:lpstr>Different Dimensions of Policy</vt:lpstr>
      <vt:lpstr>Different Dimensions of Policy</vt:lpstr>
      <vt:lpstr>Different Dimensions of Policy</vt:lpstr>
      <vt:lpstr>Different Dimensions of Policy</vt:lpstr>
      <vt:lpstr>Different Dimensions of Policy</vt:lpstr>
      <vt:lpstr>PowerPoint Presentation</vt:lpstr>
      <vt:lpstr>Characteristics of Public Policy </vt:lpstr>
      <vt:lpstr>Policy Analysis Defined</vt:lpstr>
      <vt:lpstr>Methodology of Policy Analysis</vt:lpstr>
      <vt:lpstr>The Policy Cycle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Framework  for Starting an Inter-LGU Alliance</dc:title>
  <dc:creator>HP430</dc:creator>
  <cp:lastModifiedBy>alio</cp:lastModifiedBy>
  <cp:revision>350</cp:revision>
  <dcterms:created xsi:type="dcterms:W3CDTF">2006-08-16T00:00:00Z</dcterms:created>
  <dcterms:modified xsi:type="dcterms:W3CDTF">2018-04-18T07:35:36Z</dcterms:modified>
</cp:coreProperties>
</file>