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9"/>
  </p:notesMasterIdLst>
  <p:sldIdLst>
    <p:sldId id="256" r:id="rId3"/>
    <p:sldId id="261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82E3B-3BC6-47A2-82C8-B240E0D2A619}" type="datetimeFigureOut">
              <a:rPr lang="en-PH" smtClean="0"/>
              <a:t>18/04/2018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EC98C-DCDA-43F2-9FED-23875EA41A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769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C98C-DCDA-43F2-9FED-23875EA41AEB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1190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C98C-DCDA-43F2-9FED-23875EA41AEB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629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C98C-DCDA-43F2-9FED-23875EA41AEB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36387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C98C-DCDA-43F2-9FED-23875EA41AEB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17861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C98C-DCDA-43F2-9FED-23875EA41AEB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98511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C98C-DCDA-43F2-9FED-23875EA41AEB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6781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846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813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11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10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79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382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8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5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303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460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F07461-92F5-44D1-9108-127CE94671DC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F94D49-2BE1-4056-AC54-792FDD5C2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6484C-65D4-43E8-BC3D-F3860B73D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5347D-A701-4DFF-92BD-A3E86E2E2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77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>
                <a:lumMod val="85000"/>
              </a:schemeClr>
            </a:gs>
            <a:gs pos="83000">
              <a:schemeClr val="tx2">
                <a:lumMod val="9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/>
          </p:cNvSpPr>
          <p:nvPr>
            <p:ph type="ctrTitle"/>
          </p:nvPr>
        </p:nvSpPr>
        <p:spPr bwMode="auto">
          <a:xfrm>
            <a:off x="429064" y="3337560"/>
            <a:ext cx="6480048" cy="230124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effectLst/>
                <a:latin typeface="Rockwell" pitchFamily="18" charset="0"/>
              </a:rPr>
              <a:t> 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81000" y="4488180"/>
            <a:ext cx="8534400" cy="1904998"/>
          </a:xfrm>
          <a:noFill/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2600" b="1" dirty="0">
                <a:solidFill>
                  <a:schemeClr val="bg2"/>
                </a:solidFill>
                <a:cs typeface="Arial" charset="0"/>
              </a:rPr>
              <a:t>Training on Local Health Policy Development for 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600" b="1" dirty="0">
                <a:solidFill>
                  <a:schemeClr val="bg2"/>
                </a:solidFill>
                <a:cs typeface="Arial" charset="0"/>
              </a:rPr>
              <a:t>TB Control Implementation</a:t>
            </a:r>
          </a:p>
          <a:p>
            <a:pPr algn="ctr" eaLnBrk="1" hangingPunct="1">
              <a:spcBef>
                <a:spcPct val="0"/>
              </a:spcBef>
            </a:pPr>
            <a:endParaRPr lang="en-US" sz="2400" b="1" dirty="0">
              <a:solidFill>
                <a:schemeClr val="bg2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Anchored on Evidence-Based Legislation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and Participatory Decision-Making</a:t>
            </a:r>
            <a:endParaRPr lang="en-US" sz="2400" b="1" dirty="0">
              <a:solidFill>
                <a:schemeClr val="bg2"/>
              </a:solidFill>
              <a:latin typeface="Book Antiqua" pitchFamily="18" charset="0"/>
              <a:cs typeface="Arial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52400" y="1834538"/>
            <a:ext cx="8991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WORKSHOP PROCESS GUIDE</a:t>
            </a:r>
            <a:r>
              <a:rPr lang="en-US" sz="4000" b="1">
                <a:solidFill>
                  <a:srgbClr val="FFFF00"/>
                </a:solidFill>
                <a:latin typeface="Cambria" pitchFamily="18" charset="0"/>
              </a:rPr>
              <a:t>: IDENTIFICATION </a:t>
            </a:r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OF</a:t>
            </a:r>
          </a:p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Cambria" pitchFamily="18" charset="0"/>
              </a:rPr>
              <a:t>POLICY GAPS AND ISSUES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1676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EBBD86B9-9466-4C87-8D3A-35946B4FE3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42347"/>
            <a:ext cx="2527810" cy="8985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AE67235-25A2-49DC-8280-79BA4D83F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810000" y="597220"/>
            <a:ext cx="2762313" cy="788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PBSPlogo-transparent.png">
            <a:extLst>
              <a:ext uri="{FF2B5EF4-FFF2-40B4-BE49-F238E27FC236}">
                <a16:creationId xmlns:a16="http://schemas.microsoft.com/office/drawing/2014/main" id="{BF2227FD-3AC0-46DD-A3AC-4CDF79DE4F6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445609"/>
            <a:ext cx="1073135" cy="9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266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838200" y="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FFFF00"/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en-US" sz="3200" b="1" dirty="0">
                <a:solidFill>
                  <a:srgbClr val="FFFF00"/>
                </a:solidFill>
                <a:latin typeface="Cambria" pitchFamily="18" charset="0"/>
              </a:rPr>
              <a:t>Identification of Policy Gaps and Issues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4146" y="1219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4146" y="1588830"/>
            <a:ext cx="85374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</a:rPr>
              <a:t>The participants shall be divided into four break-out groups of preferably equal number of members </a:t>
            </a:r>
          </a:p>
          <a:p>
            <a:endParaRPr lang="en-US" sz="3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</a:rPr>
              <a:t>Each group shall analyze the policy issuances of particular LGUs, as well as the Summary of RSA Findings</a:t>
            </a:r>
          </a:p>
          <a:p>
            <a:endParaRPr lang="en-US" sz="3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</a:rPr>
              <a:t>The small group analysis shall be for a period of one hour</a:t>
            </a:r>
            <a:endParaRPr lang="en-PH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7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4146" y="1066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17573" y="1524000"/>
            <a:ext cx="830885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</a:rPr>
              <a:t>In their analysis, the members shall discuss their answers to the following focus questions:</a:t>
            </a:r>
          </a:p>
          <a:p>
            <a:pPr algn="just"/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PH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What inadequacies, deficiencies, overlaps, or contradictions, if any, can be found in the existing policies issued by the LGUs? </a:t>
            </a:r>
            <a:endParaRPr lang="en-PH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What possible improvements can be proposed?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What problems or issues are being suggested by the Summary of RSA Findings?</a:t>
            </a:r>
            <a:endParaRPr lang="en-PH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What are the possible causes or reasons for the said problems or issues?</a:t>
            </a:r>
            <a:endParaRPr lang="en-PH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What are the possible solutions to the problems or issues that may require legislation or executive action?</a:t>
            </a:r>
            <a:endParaRPr lang="en-PH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4"/>
          <p:cNvSpPr txBox="1">
            <a:spLocks/>
          </p:cNvSpPr>
          <p:nvPr/>
        </p:nvSpPr>
        <p:spPr bwMode="auto">
          <a:xfrm>
            <a:off x="838200" y="-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b="1" dirty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r>
              <a:rPr lang="en-US" sz="3200" b="1" dirty="0">
                <a:solidFill>
                  <a:srgbClr val="FFFF00"/>
                </a:solidFill>
                <a:latin typeface="Cambria" pitchFamily="18" charset="0"/>
              </a:rPr>
              <a:t>Identification of Policy Gaps and Issues</a:t>
            </a:r>
          </a:p>
        </p:txBody>
      </p:sp>
    </p:spTree>
    <p:extLst>
      <p:ext uri="{BB962C8B-B14F-4D97-AF65-F5344CB8AC3E}">
        <p14:creationId xmlns:p14="http://schemas.microsoft.com/office/powerpoint/2010/main" val="293110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4146" y="1143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9062" y="1524000"/>
            <a:ext cx="83088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</a:rPr>
              <a:t>Every group shall prepare a list of its findings, identified policy gaps/issues, and recommended improvements and/or solutions </a:t>
            </a:r>
          </a:p>
          <a:p>
            <a:endParaRPr lang="en-US" sz="2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</a:rPr>
              <a:t>The group shall assign a reporter who will present the group output in plenary</a:t>
            </a:r>
            <a:endParaRPr lang="en-PH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PH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PH" sz="2600" dirty="0">
                <a:ea typeface="Times New Roman" panose="02020603050405020304" pitchFamily="18" charset="0"/>
              </a:rPr>
              <a:t>At the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</a:rPr>
              <a:t> plenary presentation, each group shall be given 15 minutes to report its findings and recommendations</a:t>
            </a:r>
          </a:p>
          <a:p>
            <a:endParaRPr lang="en-US" sz="2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</a:rPr>
              <a:t>Open forum shall then follow</a:t>
            </a:r>
            <a:endParaRPr lang="en-PH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4"/>
          <p:cNvSpPr txBox="1">
            <a:spLocks/>
          </p:cNvSpPr>
          <p:nvPr/>
        </p:nvSpPr>
        <p:spPr bwMode="auto">
          <a:xfrm>
            <a:off x="838200" y="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b="1" dirty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r>
              <a:rPr lang="en-US" sz="3200" b="1" dirty="0">
                <a:solidFill>
                  <a:srgbClr val="FFFF00"/>
                </a:solidFill>
                <a:latin typeface="Cambria" pitchFamily="18" charset="0"/>
              </a:rPr>
              <a:t>Identification of Policy Gaps and Issues</a:t>
            </a:r>
          </a:p>
        </p:txBody>
      </p:sp>
    </p:spTree>
    <p:extLst>
      <p:ext uri="{BB962C8B-B14F-4D97-AF65-F5344CB8AC3E}">
        <p14:creationId xmlns:p14="http://schemas.microsoft.com/office/powerpoint/2010/main" val="43309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72405"/>
              </p:ext>
            </p:extLst>
          </p:nvPr>
        </p:nvGraphicFramePr>
        <p:xfrm>
          <a:off x="304800" y="1066800"/>
          <a:ext cx="8534400" cy="527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26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IDENTIFIED POLICY GAP/ISSUES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RECOMMENDATIONS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192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035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287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61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Identification of Policy Gaps/Issues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0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92928"/>
              </p:ext>
            </p:extLst>
          </p:nvPr>
        </p:nvGraphicFramePr>
        <p:xfrm>
          <a:off x="304800" y="381000"/>
          <a:ext cx="8610600" cy="6380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FINDINGS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IDENTIFIED POLICY GAP/ISSUES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RECOMMENDATIONS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55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55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155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55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155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14832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3905</TotalTime>
  <Words>195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Book Antiqua</vt:lpstr>
      <vt:lpstr>Calibri</vt:lpstr>
      <vt:lpstr>Cambria</vt:lpstr>
      <vt:lpstr>Franklin Gothic Book</vt:lpstr>
      <vt:lpstr>Rockwell</vt:lpstr>
      <vt:lpstr>Times New Roman</vt:lpstr>
      <vt:lpstr>Wingdings</vt:lpstr>
      <vt:lpstr>Wingdings 2</vt:lpstr>
      <vt:lpstr>Technic</vt:lpstr>
      <vt:lpstr>Office Theme</vt:lpstr>
      <vt:lpstr> </vt:lpstr>
      <vt:lpstr>PowerPoint Presentation</vt:lpstr>
      <vt:lpstr>PowerPoint Presentation</vt:lpstr>
      <vt:lpstr>PowerPoint Presentation</vt:lpstr>
      <vt:lpstr>Identification of Policy Gaps/Issues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HP430</dc:creator>
  <cp:lastModifiedBy>alio</cp:lastModifiedBy>
  <cp:revision>111</cp:revision>
  <dcterms:created xsi:type="dcterms:W3CDTF">2014-01-10T23:04:06Z</dcterms:created>
  <dcterms:modified xsi:type="dcterms:W3CDTF">2018-04-18T07:58:19Z</dcterms:modified>
</cp:coreProperties>
</file>